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6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6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44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7D0F-7C71-42E2-BEC7-ED70A315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F097-E821-4ABF-BB49-94C0F03E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4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Classification using SVM </a:t>
            </a:r>
            <a:r>
              <a:rPr lang="en-US" sz="3600"/>
              <a:t>with 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731026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8BDED2-BDC8-4CC5-B3A7-C58A37E79B32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1520825"/>
          <a:ext cx="9550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301527999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93180733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99811403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2737513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8790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6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8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9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3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3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5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4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7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3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28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22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4262B0-99F0-4980-B959-562215043478}"/>
              </a:ext>
            </a:extLst>
          </p:cNvPr>
          <p:cNvGraphicFramePr>
            <a:graphicFrameLocks noGrp="1"/>
          </p:cNvGraphicFramePr>
          <p:nvPr/>
        </p:nvGraphicFramePr>
        <p:xfrm>
          <a:off x="2510465" y="1736035"/>
          <a:ext cx="7171070" cy="2756454"/>
        </p:xfrm>
        <a:graphic>
          <a:graphicData uri="http://schemas.openxmlformats.org/drawingml/2006/table">
            <a:tbl>
              <a:tblPr firstRow="1" firstCol="1" bandRow="1"/>
              <a:tblGrid>
                <a:gridCol w="1469333">
                  <a:extLst>
                    <a:ext uri="{9D8B030D-6E8A-4147-A177-3AD203B41FA5}">
                      <a16:colId xmlns:a16="http://schemas.microsoft.com/office/drawing/2014/main" val="3011864428"/>
                    </a:ext>
                  </a:extLst>
                </a:gridCol>
                <a:gridCol w="1012185">
                  <a:extLst>
                    <a:ext uri="{9D8B030D-6E8A-4147-A177-3AD203B41FA5}">
                      <a16:colId xmlns:a16="http://schemas.microsoft.com/office/drawing/2014/main" val="2384116208"/>
                    </a:ext>
                  </a:extLst>
                </a:gridCol>
                <a:gridCol w="1151448">
                  <a:extLst>
                    <a:ext uri="{9D8B030D-6E8A-4147-A177-3AD203B41FA5}">
                      <a16:colId xmlns:a16="http://schemas.microsoft.com/office/drawing/2014/main" val="3657507100"/>
                    </a:ext>
                  </a:extLst>
                </a:gridCol>
                <a:gridCol w="1636852">
                  <a:extLst>
                    <a:ext uri="{9D8B030D-6E8A-4147-A177-3AD203B41FA5}">
                      <a16:colId xmlns:a16="http://schemas.microsoft.com/office/drawing/2014/main" val="1754385240"/>
                    </a:ext>
                  </a:extLst>
                </a:gridCol>
                <a:gridCol w="1901252">
                  <a:extLst>
                    <a:ext uri="{9D8B030D-6E8A-4147-A177-3AD203B41FA5}">
                      <a16:colId xmlns:a16="http://schemas.microsoft.com/office/drawing/2014/main" val="3573166546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age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income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student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credit_rating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buys_computer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13661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08303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65239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23803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2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8486F-BCA1-4A22-BBFE-6B38E525E57C}"/>
              </a:ext>
            </a:extLst>
          </p:cNvPr>
          <p:cNvSpPr/>
          <p:nvPr/>
        </p:nvSpPr>
        <p:spPr>
          <a:xfrm>
            <a:off x="997527" y="1720840"/>
            <a:ext cx="106957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RWeka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library(caret)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train &lt;- read.csv(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'C:/Users/FOYSAL/Desktop/16701007-Machine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Lab/SVM/experiment-1/train.csv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&lt;- read.csv(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'C:/Users/FOYSAL/Desktop/16701007-Machine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Lab/SVM/experiment-1/test.csv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model &lt;- train(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buysComputer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~., method='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svmLinear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', data = train)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prediction &lt;- predict(model, test)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confusionMatrix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(data=prediction,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test$buysComputer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cfMatrix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EEFD7F-4598-42FE-8D28-C38F5A10B8E4}"/>
              </a:ext>
            </a:extLst>
          </p:cNvPr>
          <p:cNvSpPr/>
          <p:nvPr/>
        </p:nvSpPr>
        <p:spPr>
          <a:xfrm>
            <a:off x="1762540" y="1351508"/>
            <a:ext cx="76730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LucidaConsole"/>
              </a:rPr>
              <a:t>cfMatrix</a:t>
            </a:r>
            <a:r>
              <a:rPr lang="fr-FR" sz="1400" dirty="0">
                <a:solidFill>
                  <a:srgbClr val="000000"/>
                </a:solidFill>
                <a:latin typeface="LucidaConsole"/>
              </a:rPr>
              <a:t/>
            </a:r>
            <a:br>
              <a:rPr lang="fr-FR" sz="1400" dirty="0">
                <a:solidFill>
                  <a:srgbClr val="000000"/>
                </a:solidFill>
                <a:latin typeface="LucidaConsole"/>
              </a:rPr>
            </a:br>
            <a:r>
              <a:rPr lang="fr-FR" sz="1400" dirty="0">
                <a:solidFill>
                  <a:srgbClr val="000000"/>
                </a:solidFill>
                <a:latin typeface="LucidaConsole"/>
              </a:rPr>
              <a:t>Confusion Matrix and </a:t>
            </a:r>
            <a:r>
              <a:rPr lang="fr-FR" sz="1400" dirty="0" err="1">
                <a:solidFill>
                  <a:srgbClr val="000000"/>
                </a:solidFill>
                <a:latin typeface="LucidaConsole"/>
              </a:rPr>
              <a:t>Statistics</a:t>
            </a:r>
            <a:endParaRPr lang="fr-FR" sz="1400" dirty="0">
              <a:solidFill>
                <a:srgbClr val="000000"/>
              </a:solidFill>
              <a:latin typeface="LucidaConsole"/>
            </a:endParaRPr>
          </a:p>
          <a:p>
            <a:r>
              <a:rPr lang="fr-FR" sz="1400" dirty="0">
                <a:solidFill>
                  <a:srgbClr val="000000"/>
                </a:solidFill>
                <a:latin typeface="LucidaConsole"/>
              </a:rPr>
              <a:t>	</a:t>
            </a:r>
            <a:r>
              <a:rPr lang="en-US" sz="1400" dirty="0"/>
              <a:t>Reference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Prediction 	no 	yes</a:t>
            </a:r>
          </a:p>
          <a:p>
            <a:r>
              <a:rPr lang="en-US" sz="1400" dirty="0"/>
              <a:t>No		 1 	 2</a:t>
            </a:r>
          </a:p>
          <a:p>
            <a:r>
              <a:rPr lang="en-US" sz="1400" dirty="0"/>
              <a:t>yes 		 0 	 1</a:t>
            </a:r>
          </a:p>
          <a:p>
            <a:pPr lvl="2"/>
            <a:r>
              <a:rPr lang="en-US" sz="1400" dirty="0"/>
              <a:t>Accuracy	 : 0.5</a:t>
            </a:r>
            <a:br>
              <a:rPr lang="en-US" sz="1400" dirty="0"/>
            </a:br>
            <a:r>
              <a:rPr lang="en-US" sz="1400" dirty="0"/>
              <a:t>95% CI 	: (0.0676, 0.9324)</a:t>
            </a:r>
            <a:br>
              <a:rPr lang="en-US" sz="1400" dirty="0"/>
            </a:br>
            <a:r>
              <a:rPr lang="en-US" sz="1400" dirty="0"/>
              <a:t>No Information Rate : 0.75</a:t>
            </a:r>
            <a:br>
              <a:rPr lang="en-US" sz="1400" dirty="0"/>
            </a:br>
            <a:r>
              <a:rPr lang="en-US" sz="1400" dirty="0"/>
              <a:t>P-Value [Acc &gt; NIR] : 0.9492</a:t>
            </a:r>
            <a:br>
              <a:rPr lang="en-US" sz="1400" dirty="0"/>
            </a:br>
            <a:r>
              <a:rPr lang="en-US" sz="1400" dirty="0"/>
              <a:t>Kappa 	: 0.2</a:t>
            </a:r>
            <a:br>
              <a:rPr lang="en-US" sz="1400" dirty="0"/>
            </a:br>
            <a:r>
              <a:rPr lang="en-US" sz="1400" dirty="0" err="1"/>
              <a:t>Mcnemar's</a:t>
            </a:r>
            <a:r>
              <a:rPr lang="en-US" sz="1400" dirty="0"/>
              <a:t> Test P-Value : 0.4795</a:t>
            </a:r>
            <a:br>
              <a:rPr lang="en-US" sz="1400" dirty="0"/>
            </a:br>
            <a:r>
              <a:rPr lang="en-US" sz="1400" dirty="0"/>
              <a:t>Sensitivity 	: 1.0000</a:t>
            </a:r>
            <a:br>
              <a:rPr lang="en-US" sz="1400" dirty="0"/>
            </a:br>
            <a:r>
              <a:rPr lang="en-US" sz="1400" dirty="0"/>
              <a:t>Specificity	 : 0.3333</a:t>
            </a:r>
            <a:br>
              <a:rPr lang="en-US" sz="1400" dirty="0"/>
            </a:br>
            <a:r>
              <a:rPr lang="en-US" sz="1400" dirty="0"/>
              <a:t>Pos </a:t>
            </a:r>
            <a:r>
              <a:rPr lang="en-US" sz="1400" dirty="0" err="1"/>
              <a:t>Pred</a:t>
            </a:r>
            <a:r>
              <a:rPr lang="en-US" sz="1400" dirty="0"/>
              <a:t> Value : 0.3333</a:t>
            </a:r>
            <a:br>
              <a:rPr lang="en-US" sz="1400" dirty="0"/>
            </a:br>
            <a:r>
              <a:rPr lang="en-US" sz="1400" dirty="0"/>
              <a:t>Neg </a:t>
            </a:r>
            <a:r>
              <a:rPr lang="en-US" sz="1400" dirty="0" err="1"/>
              <a:t>Pred</a:t>
            </a:r>
            <a:r>
              <a:rPr lang="en-US" sz="1400" dirty="0"/>
              <a:t> Value : 1.0000</a:t>
            </a:r>
            <a:br>
              <a:rPr lang="en-US" sz="1400" dirty="0"/>
            </a:br>
            <a:r>
              <a:rPr lang="en-US" sz="1400" dirty="0"/>
              <a:t>Prevalence : 0.2500</a:t>
            </a:r>
            <a:br>
              <a:rPr lang="en-US" sz="1400" dirty="0"/>
            </a:br>
            <a:r>
              <a:rPr lang="en-US" sz="1400" dirty="0"/>
              <a:t>Detection Rate : 0.2500</a:t>
            </a:r>
            <a:br>
              <a:rPr lang="en-US" sz="1400" dirty="0"/>
            </a:br>
            <a:r>
              <a:rPr lang="en-US" sz="1400" dirty="0"/>
              <a:t>Detection Prevalence : 0.7500</a:t>
            </a:r>
            <a:br>
              <a:rPr lang="en-US" sz="1400" dirty="0"/>
            </a:br>
            <a:r>
              <a:rPr lang="en-US" sz="1400" dirty="0"/>
              <a:t>Balanced Accuracy : 0.6667</a:t>
            </a:r>
            <a:br>
              <a:rPr lang="en-US" sz="1400" dirty="0"/>
            </a:br>
            <a:r>
              <a:rPr lang="en-US" sz="1400" dirty="0"/>
              <a:t>'Positive' </a:t>
            </a:r>
            <a:r>
              <a:rPr lang="en-US" sz="1400"/>
              <a:t>Class : </a:t>
            </a:r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1441</TotalTime>
  <Words>227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LucidaConsole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Windows User</cp:lastModifiedBy>
  <cp:revision>9</cp:revision>
  <dcterms:created xsi:type="dcterms:W3CDTF">2019-06-23T06:57:41Z</dcterms:created>
  <dcterms:modified xsi:type="dcterms:W3CDTF">2019-07-08T08:44:14Z</dcterms:modified>
</cp:coreProperties>
</file>