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Paper_Submissions\ICSE_2018\repo\icse_2018\Data\ASE_Figure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Paper_Submissions\ICSE_2018\repo\icse_2018\Data\ASE_Figure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Paper_Submissions\ICSE_2018\repo\icse_2018\Data\ASE_Figure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'RQ3RQ4 (2)'!$A$40:$A$49</cx:f>
        <cx:lvl ptCount="10">
          <cx:pt idx="0">Fixed Patch
List Size</cx:pt>
          <cx:pt idx="1">Fixed Patch
List Size</cx:pt>
          <cx:pt idx="2">Fixed Patch
List Size</cx:pt>
          <cx:pt idx="3">Fixed Patch
List Size</cx:pt>
          <cx:pt idx="4">Fixed Patch
List Size</cx:pt>
          <cx:pt idx="5">Not Fixed Patch
List Size</cx:pt>
          <cx:pt idx="6">Not Fixed Patch
List Size</cx:pt>
          <cx:pt idx="7">Not Fixed Patch
List Size</cx:pt>
          <cx:pt idx="8">Not Fixed Patch
List Size</cx:pt>
          <cx:pt idx="9">Not Fixed Patch
List Size</cx:pt>
        </cx:lvl>
      </cx:strDim>
      <cx:numDim type="val">
        <cx:f>'RQ3RQ4 (2)'!$B$40:$B$49</cx:f>
        <cx:lvl ptCount="10" formatCode="General">
          <cx:pt idx="0">68</cx:pt>
          <cx:pt idx="1">258</cx:pt>
          <cx:pt idx="2">486</cx:pt>
          <cx:pt idx="3">915.5</cx:pt>
          <cx:pt idx="4">2245</cx:pt>
          <cx:pt idx="5">8</cx:pt>
          <cx:pt idx="6">27.5</cx:pt>
          <cx:pt idx="7">223</cx:pt>
          <cx:pt idx="8">435</cx:pt>
          <cx:pt idx="9">1266</cx:pt>
        </cx:lvl>
      </cx:numDim>
    </cx:data>
  </cx:chartData>
  <cx:chart>
    <cx:plotArea>
      <cx:plotAreaRegion>
        <cx:series layoutId="boxWhisker" uniqueId="{94BB92A9-8616-4730-A9A4-D7E5E3940FC3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 i="0" u="none" strike="noStrike" baseline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'Time Info'!$A$1:$A$10</cx:f>
        <cx:lvl ptCount="10">
          <cx:pt idx="0">Build Fix Time(Minute)
By HireBuild</cx:pt>
          <cx:pt idx="1">Build Fix Time(Minute)
By HireBuild</cx:pt>
          <cx:pt idx="2">Build Fix Time(Minute)
By HireBuild</cx:pt>
          <cx:pt idx="3">Build Fix Time(Minute)
By HireBuild</cx:pt>
          <cx:pt idx="4">Build Fix Time(Minute)
By HireBuild</cx:pt>
          <cx:pt idx="5">Actual Fix Time
(Minute)</cx:pt>
          <cx:pt idx="6">Actual Fix Time
(Minute)</cx:pt>
          <cx:pt idx="7">Actual Fix Time
(Minute)</cx:pt>
          <cx:pt idx="8">Actual Fix Time
(Minute)</cx:pt>
          <cx:pt idx="9">Actual Fix Time
(Minute)</cx:pt>
        </cx:lvl>
      </cx:strDim>
      <cx:numDim type="val">
        <cx:f>'Time Info'!$B$1:$B$10</cx:f>
        <cx:lvl ptCount="10" formatCode="General">
          <cx:pt idx="0">2</cx:pt>
          <cx:pt idx="1">15.48</cx:pt>
          <cx:pt idx="2">44.100000000000001</cx:pt>
          <cx:pt idx="3">47.600000000000001</cx:pt>
          <cx:pt idx="4">305</cx:pt>
          <cx:pt idx="5">0</cx:pt>
          <cx:pt idx="6">8</cx:pt>
          <cx:pt idx="7">42</cx:pt>
          <cx:pt idx="8">310</cx:pt>
          <cx:pt idx="9">5281</cx:pt>
        </cx:lvl>
      </cx:numDim>
    </cx:data>
  </cx:chartData>
  <cx:chart>
    <cx:plotArea>
      <cx:plotAreaRegion>
        <cx:series layoutId="boxWhisker" uniqueId="{BB70527A-0D0A-40C7-850C-BA9C94901CAC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 i="0" u="none" strike="noStrike" baseline="0">
              <a:solidFill>
                <a:sysClr val="windowText" lastClr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 i="0" u="none" strike="noStrike" baseline="0">
              <a:solidFill>
                <a:sysClr val="windowText" lastClr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'RQ3RQ4 (2)'!$A$63:$A$72</cx:f>
        <cx:lvl ptCount="10">
          <cx:pt idx="0">Fixed Build Fix 
Line Size</cx:pt>
          <cx:pt idx="1">Fixed Build Fix 
Line Size</cx:pt>
          <cx:pt idx="2">Fixed Build Fix 
Line Size</cx:pt>
          <cx:pt idx="3">Fixed Build Fix 
Line Size</cx:pt>
          <cx:pt idx="4">Fixed Build Fix 
Line Size</cx:pt>
          <cx:pt idx="5">Not Fixed Build 
Fix Line Size</cx:pt>
          <cx:pt idx="6">Not Fixed Build 
Fix Line Size</cx:pt>
          <cx:pt idx="7">Not Fixed Build 
Fix Line Size</cx:pt>
          <cx:pt idx="8">Not Fixed Build 
Fix Line Size</cx:pt>
          <cx:pt idx="9">Not Fixed Build 
Fix Line Size</cx:pt>
        </cx:lvl>
      </cx:strDim>
      <cx:numDim type="val">
        <cx:f>'RQ3RQ4 (2)'!$B$63:$B$72</cx:f>
        <cx:lvl ptCount="10" formatCode="General">
          <cx:pt idx="0">1</cx:pt>
          <cx:pt idx="1">1</cx:pt>
          <cx:pt idx="2">1</cx:pt>
          <cx:pt idx="3">1</cx:pt>
          <cx:pt idx="4">2</cx:pt>
          <cx:pt idx="5">1</cx:pt>
          <cx:pt idx="6">1</cx:pt>
          <cx:pt idx="7">1</cx:pt>
          <cx:pt idx="8">2</cx:pt>
          <cx:pt idx="9">11</cx:pt>
        </cx:lvl>
      </cx:numDim>
    </cx:data>
  </cx:chartData>
  <cx:chart>
    <cx:plotArea>
      <cx:plotAreaRegion>
        <cx:series layoutId="boxWhisker" uniqueId="{C9777302-E4C4-4CAE-9506-EA1F2C5605C0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 i="0" u="none" strike="noStrike" baseline="0">
              <a:solidFill>
                <a:sysClr val="windowText" lastClr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 i="0" u="none" strike="noStrike" baseline="0">
              <a:solidFill>
                <a:sysClr val="windowText" lastClr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2D3CE-7BFD-4629-BC86-B6576353ABF6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BDE5C-2219-41D0-9AF5-6A911E91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FD9D-57ED-4707-913F-8C7331439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3C84-55A7-454F-9623-C3E5A9B18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5028-5C80-44F2-9E0F-4FE842CD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FDD3-25EC-4C3F-A01C-7276C858DE6B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C6A85-F316-4435-88A1-64B1938C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03CE-AC2D-43D5-BA89-5D23C6FE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46AB-22B6-4ED4-AE4E-FB5EED24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B3518-A350-4263-ABCF-FEE54DC3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6C16-FF79-4F89-AD24-EC3D270E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F4FB-1779-46D0-B3EB-22204DAC8C66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8867-52CD-4277-9107-22E1005E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1F4B-7DCF-4ABA-820E-7CA1740B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1B01C-0E8A-4E25-A77D-A2FB6DE49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C39F7-8B04-439C-B54D-74965D9F9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D4095-7AF5-4253-9F4C-2F3795CB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B239-97CF-4299-BF25-76177A7322D1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532F-C463-4236-B462-5A3EEFA2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E01E-C0AE-4CF0-A2B8-860E2594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6B4A-4891-414C-861E-F14CFEAA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19B2-71D3-471E-8C17-222673EE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AADD5-DC1A-4320-A9C4-73D75BBF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0A4-0801-4BB4-8409-E36BB6F25DC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95E8-C7DA-4A35-8C8D-4AF7EE5B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A6B9-0E6E-4953-A426-85D46922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5019-1550-4BC3-BFB2-C5DAF471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FD8E8-8AF8-4F0A-B9C8-893925DE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2213D-DC99-4CF4-9467-3B6B1834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3CA7-23B7-426F-A6A3-C209FDA72203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4A45-162E-4DBE-9387-779344B4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6769C-C63C-4F47-B0A0-AB685CB0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7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85C2-7919-400B-A3C5-CAF7EFB6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5980-D939-4B61-8110-FD77D29AA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41CF0-4904-4B19-A6FC-F3AD433BB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89F72-5AAC-4273-85EE-0480F6E6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B46-7686-4826-8AFC-F3642BD8A193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42EF7-2039-404B-8C6F-BC7FD686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7D20D-8C4C-4311-A98A-491DF3D1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0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D360-9A6D-4D69-A2A6-D05721E8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78DE3-88B6-4ECD-B751-A4274CD0F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3D97F-6A38-4541-BE51-EC4BAE4F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7BDA9-4B6C-45EC-B50B-D49339081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E2EA4-8452-4C2A-93E1-4EE5407EF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1F296-CD46-44E4-97D7-340EBF10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69CA-7577-477B-ADD0-0F6547500289}" type="datetime1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D80FE-6AF5-4200-8456-39D8393D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95716-37FF-473F-BABA-365D2126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89D8-6629-4AE6-AD8B-F8AA938D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72ED5-6BE8-44C7-A156-5BCD4C7E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6DA3-58A2-4C60-ACC3-72465DE8792A}" type="datetime1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30460-1222-4718-B133-A181C5FF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5EED3-0727-493C-B3BD-B8359B9B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3D65-CEB9-4620-8040-D3E77A80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2A9A-80ED-467E-88F1-F1837FFFC7AB}" type="datetime1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904B0-4FA8-44BE-BCE8-9D9077E2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232CD-0B5B-4D63-9BAD-CBE01A9E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1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0597-BC19-4861-BA60-56BD4B89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9918-61FA-4961-B3D4-2C4A5E584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3FD5E-6833-4272-A3F0-C76647DEF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E5A7E-DB14-46BD-9BB9-C46A8166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C0F1-6F20-4D08-9DEB-F410D9A74697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DB444-CE90-4BEF-92EB-A176638C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1DB38-B855-47CB-B068-8F63AFB5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8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DFEC-C894-45B7-AB56-DC9FAC01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43AB1-A243-4449-B0C0-BE1541203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B0C3B-72F5-47CD-9B81-9F5B72EA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7EC9B-1406-4422-AC5B-FE0534E3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C80E-BFF6-48C0-B90F-82EEE1FCCB10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46FD2-B26B-4CEB-A241-2C77AC0C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7220-93C6-4B2C-8E87-040A411E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93F84-FFB6-4B48-A220-C8BB419F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FE2C9-AFE4-46CF-ABA3-A78741B9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835B-DF7B-4B6A-8CBA-9F2E32E37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CCA3C-29B5-479C-B98B-FC2A13F5736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4FF89-FCF4-4548-B974-F8E19DF5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8CFD-1B65-46E9-B9E0-091030802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851D-7394-4903-AF4B-6EBE69BA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5" Type="http://schemas.openxmlformats.org/officeDocument/2006/relationships/image" Target="../media/image19.png"/><Relationship Id="rId4" Type="http://schemas.microsoft.com/office/2014/relationships/chartEx" Target="../charts/chartEx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F189A7-DBFC-492C-8D05-A7AF18171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149" y="2051488"/>
            <a:ext cx="10029701" cy="203150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</a:rPr>
              <a:t>HireBuild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: An Automatic Approach to History Driven Repair of Build Scripts</a:t>
            </a:r>
            <a:b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B260E-D424-4C57-A819-9BAAC4FA9002}"/>
              </a:ext>
            </a:extLst>
          </p:cNvPr>
          <p:cNvSpPr txBox="1"/>
          <p:nvPr/>
        </p:nvSpPr>
        <p:spPr>
          <a:xfrm>
            <a:off x="3352800" y="3682884"/>
            <a:ext cx="2046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Foyzul Hassan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E9729-1ED3-4877-A1C9-F75AEC81C34D}"/>
              </a:ext>
            </a:extLst>
          </p:cNvPr>
          <p:cNvSpPr txBox="1"/>
          <p:nvPr/>
        </p:nvSpPr>
        <p:spPr>
          <a:xfrm>
            <a:off x="6717135" y="3694313"/>
            <a:ext cx="190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Xiaoyin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Wang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564B4-921D-4601-AB84-B717F989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E4307-EC4E-4A82-8DA0-6109E7C5C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6" y="4969565"/>
            <a:ext cx="1888435" cy="18884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D2B097-3F60-46EE-A563-E4120C0A156F}"/>
              </a:ext>
            </a:extLst>
          </p:cNvPr>
          <p:cNvSpPr/>
          <p:nvPr/>
        </p:nvSpPr>
        <p:spPr>
          <a:xfrm>
            <a:off x="3530413" y="4471334"/>
            <a:ext cx="49423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University of Texas at San Antonio</a:t>
            </a:r>
          </a:p>
        </p:txBody>
      </p:sp>
    </p:spTree>
    <p:extLst>
      <p:ext uri="{BB962C8B-B14F-4D97-AF65-F5344CB8AC3E}">
        <p14:creationId xmlns:p14="http://schemas.microsoft.com/office/powerpoint/2010/main" val="303834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DEDC-802F-4BCB-9D78-81276EB1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33" y="136525"/>
            <a:ext cx="10515600" cy="920336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Patch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64F7-DFFD-4EF6-B955-D11F88408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891501"/>
          </a:xfrm>
        </p:spPr>
        <p:txBody>
          <a:bodyPr/>
          <a:lstStyle/>
          <a:p>
            <a:r>
              <a:rPr lang="en-US" dirty="0"/>
              <a:t>Build Execution</a:t>
            </a:r>
          </a:p>
          <a:p>
            <a:pPr lvl="1"/>
            <a:r>
              <a:rPr lang="en-US" dirty="0"/>
              <a:t>After applying patch candidate, built the project.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Build Evaluation</a:t>
            </a:r>
          </a:p>
          <a:p>
            <a:pPr marL="457200" lvl="1" indent="0">
              <a:buNone/>
            </a:pPr>
            <a:r>
              <a:rPr lang="en-US" dirty="0"/>
              <a:t>Evaluated build outcome with following criteria:</a:t>
            </a:r>
          </a:p>
          <a:p>
            <a:pPr lvl="2"/>
            <a:r>
              <a:rPr lang="en-US" sz="2400" dirty="0"/>
              <a:t>Build process returns 0 and the build log shows build success.</a:t>
            </a:r>
          </a:p>
          <a:p>
            <a:pPr marL="914400" lvl="2" indent="0">
              <a:buNone/>
            </a:pPr>
            <a:endParaRPr lang="en-US" sz="2400" dirty="0"/>
          </a:p>
          <a:p>
            <a:pPr lvl="2"/>
            <a:r>
              <a:rPr lang="en-US" sz="2400" dirty="0"/>
              <a:t>All source files that are compiled in the latest successfully built version are compiled if they are not deleted in between.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C0A58-8E91-4F5F-BA51-9CA9F398D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393" y="1026859"/>
            <a:ext cx="2080480" cy="23578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32A73-8727-4459-9B1A-AA036624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9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16A6-F346-45CE-9DAC-3EAB4A92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16" y="167541"/>
            <a:ext cx="10515600" cy="65529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Data Selection Process and Summary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E022F93-16AD-416D-BBA8-1EF8A2229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9979"/>
            <a:ext cx="5837154" cy="2063425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06A0B4F5-9F42-4D76-A98A-654F78DECAEE}"/>
              </a:ext>
            </a:extLst>
          </p:cNvPr>
          <p:cNvSpPr/>
          <p:nvPr/>
        </p:nvSpPr>
        <p:spPr>
          <a:xfrm>
            <a:off x="6675354" y="1588300"/>
            <a:ext cx="1101877" cy="66457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DF2EDF-8E92-4D32-8B7D-0D2EA8222E98}"/>
              </a:ext>
            </a:extLst>
          </p:cNvPr>
          <p:cNvSpPr txBox="1"/>
          <p:nvPr/>
        </p:nvSpPr>
        <p:spPr>
          <a:xfrm>
            <a:off x="7777231" y="1588300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C5 commit contains only build script change.</a:t>
            </a:r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DF0AB0DF-A963-459A-84B1-F69DBA51F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259356"/>
              </p:ext>
            </p:extLst>
          </p:nvPr>
        </p:nvGraphicFramePr>
        <p:xfrm>
          <a:off x="1857670" y="4244429"/>
          <a:ext cx="4964404" cy="2495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Worksheet" r:id="rId4" imgW="3429059" imgH="1724066" progId="Excel.Sheet.12">
                  <p:embed/>
                </p:oleObj>
              </mc:Choice>
              <mc:Fallback>
                <p:oleObj name="Worksheet" r:id="rId4" imgW="3429059" imgH="17240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7670" y="4244429"/>
                        <a:ext cx="4964404" cy="2495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66614ED-CD11-4738-B3F5-428ECF8660FB}"/>
              </a:ext>
            </a:extLst>
          </p:cNvPr>
          <p:cNvSpPr txBox="1"/>
          <p:nvPr/>
        </p:nvSpPr>
        <p:spPr>
          <a:xfrm>
            <a:off x="838198" y="1028765"/>
            <a:ext cx="2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Selection Process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A651AD-67D6-4D31-A8BF-0708A1C262B1}"/>
              </a:ext>
            </a:extLst>
          </p:cNvPr>
          <p:cNvSpPr txBox="1"/>
          <p:nvPr/>
        </p:nvSpPr>
        <p:spPr>
          <a:xfrm>
            <a:off x="838199" y="3787441"/>
            <a:ext cx="2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Summary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80BA69C-7735-404B-B6BD-A79C4EF3FE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245" y="3551807"/>
            <a:ext cx="2143125" cy="21431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5CADC98-8B37-4881-B4A0-61C1E6E42222}"/>
              </a:ext>
            </a:extLst>
          </p:cNvPr>
          <p:cNvSpPr txBox="1"/>
          <p:nvPr/>
        </p:nvSpPr>
        <p:spPr>
          <a:xfrm>
            <a:off x="838198" y="1311420"/>
            <a:ext cx="2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TravisTorrent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7E5ED-CA48-4AB2-9DCB-B8844181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1687-8374-4047-B069-990E86D8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6" y="365123"/>
            <a:ext cx="10515600" cy="708301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RQ1: # of Successfully fixed build failures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AE3AA43-06CE-4106-8B8C-579EF630B8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01137"/>
              </p:ext>
            </p:extLst>
          </p:nvPr>
        </p:nvGraphicFramePr>
        <p:xfrm>
          <a:off x="4363278" y="1721816"/>
          <a:ext cx="7568836" cy="417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Worksheet" r:id="rId3" imgW="4886200" imgH="2695557" progId="Excel.Sheet.12">
                  <p:embed/>
                </p:oleObj>
              </mc:Choice>
              <mc:Fallback>
                <p:oleObj name="Worksheet" r:id="rId3" imgW="4886200" imgH="26955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3278" y="1721816"/>
                        <a:ext cx="7568836" cy="4175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717BDBC-A27B-426D-AC3C-55B39454747E}"/>
              </a:ext>
            </a:extLst>
          </p:cNvPr>
          <p:cNvSpPr/>
          <p:nvPr/>
        </p:nvSpPr>
        <p:spPr>
          <a:xfrm>
            <a:off x="259886" y="1721817"/>
            <a:ext cx="3839674" cy="1707183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 of 24 Reproducible Build Failures Can Be Fixed Successfully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45.83%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F16E25-EF75-4E4D-BB5D-752978B2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12</a:t>
            </a:fld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504A925-D7EA-4361-92EF-9CA6DC7A2CBE}"/>
              </a:ext>
            </a:extLst>
          </p:cNvPr>
          <p:cNvSpPr/>
          <p:nvPr/>
        </p:nvSpPr>
        <p:spPr>
          <a:xfrm>
            <a:off x="259886" y="4077392"/>
            <a:ext cx="3839674" cy="1819826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Manually Checked All The Automatically Generated Fixes Are Semantically </a:t>
            </a:r>
            <a:r>
              <a:rPr lang="en-US" sz="2400" b="1" dirty="0">
                <a:solidFill>
                  <a:srgbClr val="00B050"/>
                </a:solidFill>
              </a:rPr>
              <a:t>Equivalent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to Manual Fixes</a:t>
            </a:r>
          </a:p>
        </p:txBody>
      </p:sp>
    </p:spTree>
    <p:extLst>
      <p:ext uri="{BB962C8B-B14F-4D97-AF65-F5344CB8AC3E}">
        <p14:creationId xmlns:p14="http://schemas.microsoft.com/office/powerpoint/2010/main" val="365792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83CE-C90A-4D9F-8331-1DAF8AEB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51" y="102685"/>
            <a:ext cx="10515600" cy="68643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RQ2: Time Spent on Fixes &amp; RQ3: Actual Fix Size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6BBE7EB8-40E3-4690-B8B0-7650F9EB4B8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22156801"/>
                  </p:ext>
                </p:extLst>
              </p:nvPr>
            </p:nvGraphicFramePr>
            <p:xfrm>
              <a:off x="851362" y="826186"/>
              <a:ext cx="4398818" cy="25741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6BBE7EB8-40E3-4690-B8B0-7650F9EB4B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362" y="826186"/>
                <a:ext cx="4398818" cy="2574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6B641C3B-0933-4789-AE0D-52DB9F33D11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53549854"/>
                  </p:ext>
                </p:extLst>
              </p:nvPr>
            </p:nvGraphicFramePr>
            <p:xfrm>
              <a:off x="7107186" y="724854"/>
              <a:ext cx="4170218" cy="25741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6B641C3B-0933-4789-AE0D-52DB9F33D1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7186" y="724854"/>
                <a:ext cx="4170218" cy="2574174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ECF7ED4-573D-4671-84D4-4AA51836D9D9}"/>
              </a:ext>
            </a:extLst>
          </p:cNvPr>
          <p:cNvSpPr txBox="1"/>
          <p:nvPr/>
        </p:nvSpPr>
        <p:spPr>
          <a:xfrm>
            <a:off x="170411" y="3418581"/>
            <a:ext cx="576072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Fixed Build Failures: Minimum-68, Maximum-2,245, Median-486</a:t>
            </a:r>
          </a:p>
          <a:p>
            <a:r>
              <a:rPr lang="en-US" sz="1400" dirty="0"/>
              <a:t>Not Fixed Build Failures: Minimum-8, Maximum- 1,266 , Median- 223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E0FAC-0956-4A71-A039-C35EF1F48760}"/>
              </a:ext>
            </a:extLst>
          </p:cNvPr>
          <p:cNvSpPr txBox="1"/>
          <p:nvPr/>
        </p:nvSpPr>
        <p:spPr>
          <a:xfrm>
            <a:off x="6260871" y="3418581"/>
            <a:ext cx="576072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HireBuild</a:t>
            </a:r>
            <a:r>
              <a:rPr lang="en-US" sz="1400" dirty="0"/>
              <a:t> Fix Time: Minimum-2, Maximum-305, Median-44</a:t>
            </a:r>
          </a:p>
          <a:p>
            <a:r>
              <a:rPr lang="en-US" sz="1400" dirty="0"/>
              <a:t>Actual Fix Time: Minimum-&lt;1, Maximum- 5,281 , Median-42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43A07-2D9B-4A0D-AD25-A6872B57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D8ACDDF6-DA41-4A56-B618-E689FA447EE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33859986"/>
                  </p:ext>
                </p:extLst>
              </p:nvPr>
            </p:nvGraphicFramePr>
            <p:xfrm>
              <a:off x="1649533" y="4126076"/>
              <a:ext cx="4446467" cy="27319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D8ACDDF6-DA41-4A56-B618-E689FA447E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9533" y="4126076"/>
                <a:ext cx="4446467" cy="27319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859E270-1556-439B-B727-9B01878F393A}"/>
              </a:ext>
            </a:extLst>
          </p:cNvPr>
          <p:cNvSpPr txBox="1"/>
          <p:nvPr/>
        </p:nvSpPr>
        <p:spPr>
          <a:xfrm>
            <a:off x="6260871" y="5230428"/>
            <a:ext cx="576072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Fixed Build Failures Line Size: Minimum-1, Maximum-2, Median-1</a:t>
            </a:r>
          </a:p>
          <a:p>
            <a:r>
              <a:rPr lang="en-US" sz="1400" dirty="0"/>
              <a:t>Not Fixed Build Failures Line Size: Minimum-1, Maximum- 11, Median-1</a:t>
            </a:r>
          </a:p>
        </p:txBody>
      </p:sp>
    </p:spTree>
    <p:extLst>
      <p:ext uri="{BB962C8B-B14F-4D97-AF65-F5344CB8AC3E}">
        <p14:creationId xmlns:p14="http://schemas.microsoft.com/office/powerpoint/2010/main" val="264295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8575-1BC9-4C04-925E-140DD4DC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66" y="187088"/>
            <a:ext cx="10515600" cy="646331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RQ4: What about rest 13 build failures?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A42982-6F42-40C8-A19F-38F9280ED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812001"/>
              </p:ext>
            </p:extLst>
          </p:nvPr>
        </p:nvGraphicFramePr>
        <p:xfrm>
          <a:off x="1032165" y="3072505"/>
          <a:ext cx="5063835" cy="1559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Worksheet" r:id="rId3" imgW="3124296" imgH="962043" progId="Excel.Sheet.12">
                  <p:embed/>
                </p:oleObj>
              </mc:Choice>
              <mc:Fallback>
                <p:oleObj name="Worksheet" r:id="rId3" imgW="3124296" imgH="9620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2165" y="3072505"/>
                        <a:ext cx="5063835" cy="1559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07CF9-C46E-44FA-9094-14180E2E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A9927-15B1-402D-AE2C-81ECCC8FE39F}"/>
              </a:ext>
            </a:extLst>
          </p:cNvPr>
          <p:cNvSpPr txBox="1"/>
          <p:nvPr/>
        </p:nvSpPr>
        <p:spPr>
          <a:xfrm>
            <a:off x="6844145" y="2056843"/>
            <a:ext cx="508461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+ if ( </a:t>
            </a:r>
            <a:r>
              <a:rPr lang="en-US" dirty="0" err="1">
                <a:highlight>
                  <a:srgbClr val="00FF00"/>
                </a:highlight>
              </a:rPr>
              <a:t>dep.moduleName</a:t>
            </a:r>
            <a:r>
              <a:rPr lang="en-US" dirty="0">
                <a:highlight>
                  <a:srgbClr val="00FF00"/>
                </a:highlight>
              </a:rPr>
              <a:t> == ’servlet-</a:t>
            </a:r>
            <a:r>
              <a:rPr lang="en-US" dirty="0" err="1">
                <a:highlight>
                  <a:srgbClr val="00FF00"/>
                </a:highlight>
              </a:rPr>
              <a:t>api</a:t>
            </a:r>
            <a:r>
              <a:rPr lang="en-US" dirty="0">
                <a:highlight>
                  <a:srgbClr val="00FF00"/>
                </a:highlight>
              </a:rPr>
              <a:t>’ ) {</a:t>
            </a:r>
          </a:p>
          <a:p>
            <a:r>
              <a:rPr lang="en-US" dirty="0">
                <a:highlight>
                  <a:srgbClr val="00FF00"/>
                </a:highlight>
              </a:rPr>
              <a:t>+ </a:t>
            </a:r>
            <a:r>
              <a:rPr lang="en-US" dirty="0" err="1">
                <a:highlight>
                  <a:srgbClr val="00FF00"/>
                </a:highlight>
              </a:rPr>
              <a:t>it.artifactId</a:t>
            </a:r>
            <a:r>
              <a:rPr lang="en-US" dirty="0">
                <a:highlight>
                  <a:srgbClr val="00FF00"/>
                </a:highlight>
              </a:rPr>
              <a:t>[0].text() == </a:t>
            </a:r>
            <a:r>
              <a:rPr lang="en-US" dirty="0" err="1">
                <a:highlight>
                  <a:srgbClr val="00FF00"/>
                </a:highlight>
              </a:rPr>
              <a:t>dep.moduleName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>
                <a:highlight>
                  <a:srgbClr val="00FF00"/>
                </a:highlight>
              </a:rPr>
              <a:t>&amp;&amp;</a:t>
            </a:r>
          </a:p>
          <a:p>
            <a:r>
              <a:rPr lang="en-US" dirty="0">
                <a:highlight>
                  <a:srgbClr val="00FF00"/>
                </a:highlight>
              </a:rPr>
              <a:t>+ </a:t>
            </a:r>
            <a:r>
              <a:rPr lang="en-US" dirty="0" err="1">
                <a:highlight>
                  <a:srgbClr val="00FF00"/>
                </a:highlight>
              </a:rPr>
              <a:t>asNode</a:t>
            </a:r>
            <a:r>
              <a:rPr lang="en-US" dirty="0">
                <a:highlight>
                  <a:srgbClr val="00FF00"/>
                </a:highlight>
              </a:rPr>
              <a:t>().dependencies[0].</a:t>
            </a:r>
            <a:r>
              <a:rPr lang="en-US" dirty="0" err="1">
                <a:highlight>
                  <a:srgbClr val="00FF00"/>
                </a:highlight>
              </a:rPr>
              <a:t>dependency.find</a:t>
            </a:r>
            <a:r>
              <a:rPr lang="en-US" dirty="0">
                <a:highlight>
                  <a:srgbClr val="00FF00"/>
                </a:highlight>
              </a:rPr>
              <a:t>{</a:t>
            </a:r>
          </a:p>
          <a:p>
            <a:r>
              <a:rPr lang="en-US" dirty="0">
                <a:highlight>
                  <a:srgbClr val="00FF00"/>
                </a:highlight>
              </a:rPr>
              <a:t>+ ...</a:t>
            </a:r>
          </a:p>
          <a:p>
            <a:r>
              <a:rPr lang="en-US" dirty="0">
                <a:highlight>
                  <a:srgbClr val="00FF00"/>
                </a:highlight>
              </a:rPr>
              <a:t>+ }}</a:t>
            </a:r>
          </a:p>
          <a:p>
            <a:r>
              <a:rPr lang="en-US" dirty="0">
                <a:highlight>
                  <a:srgbClr val="00FF00"/>
                </a:highlight>
              </a:rPr>
              <a:t>+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E4B3B-1437-4819-9514-89CC55348617}"/>
              </a:ext>
            </a:extLst>
          </p:cNvPr>
          <p:cNvSpPr txBox="1"/>
          <p:nvPr/>
        </p:nvSpPr>
        <p:spPr>
          <a:xfrm>
            <a:off x="6844145" y="1566084"/>
            <a:ext cx="507076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Project specific change </a:t>
            </a:r>
            <a:r>
              <a:rPr lang="en-US" sz="1600" i="1" dirty="0"/>
              <a:t>(Netflix/Hystrix:6600947)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2E8A0-5C54-4C84-A7EC-1C51D930D2BD}"/>
              </a:ext>
            </a:extLst>
          </p:cNvPr>
          <p:cNvSpPr txBox="1"/>
          <p:nvPr/>
        </p:nvSpPr>
        <p:spPr>
          <a:xfrm>
            <a:off x="6830290" y="4767780"/>
            <a:ext cx="5070764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Dependency resolve Issue </a:t>
            </a:r>
            <a:r>
              <a:rPr lang="en-US" sz="1600" i="1" dirty="0"/>
              <a:t>(</a:t>
            </a:r>
            <a:r>
              <a:rPr lang="en-US" sz="1600" i="1" dirty="0" err="1"/>
              <a:t>BuildCraft</a:t>
            </a:r>
            <a:r>
              <a:rPr lang="en-US" sz="1600" i="1" dirty="0"/>
              <a:t>/BuildCraft:12f4f06)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F0C31-B01F-49CC-957A-326E200FB624}"/>
              </a:ext>
            </a:extLst>
          </p:cNvPr>
          <p:cNvSpPr txBox="1"/>
          <p:nvPr/>
        </p:nvSpPr>
        <p:spPr>
          <a:xfrm>
            <a:off x="6830290" y="5467164"/>
            <a:ext cx="50846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highlight>
                  <a:srgbClr val="FF0000"/>
                </a:highlight>
              </a:rPr>
              <a:t>- mappings = ’snapshot_20160214’</a:t>
            </a:r>
          </a:p>
          <a:p>
            <a:r>
              <a:rPr lang="nn-NO" dirty="0">
                <a:highlight>
                  <a:srgbClr val="00FF00"/>
                </a:highlight>
              </a:rPr>
              <a:t>+ mappings = ’stable_22’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754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7324-AE72-4A26-A34B-4019CFB8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38" y="254312"/>
            <a:ext cx="10515600" cy="655292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D9DF-B515-4601-8A23-B1390922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435"/>
            <a:ext cx="10515600" cy="4532243"/>
          </a:xfrm>
        </p:spPr>
        <p:txBody>
          <a:bodyPr/>
          <a:lstStyle/>
          <a:p>
            <a:r>
              <a:rPr lang="en-US" dirty="0"/>
              <a:t>Evaluated on Small data-set.</a:t>
            </a:r>
          </a:p>
          <a:p>
            <a:endParaRPr lang="en-US" dirty="0"/>
          </a:p>
          <a:p>
            <a:r>
              <a:rPr lang="en-US" dirty="0"/>
              <a:t>Our work only works on build script related fixing. But build fix might also requires source code change.</a:t>
            </a:r>
          </a:p>
          <a:p>
            <a:endParaRPr lang="en-US" dirty="0"/>
          </a:p>
          <a:p>
            <a:r>
              <a:rPr lang="en-US" dirty="0" err="1"/>
              <a:t>HireBuild</a:t>
            </a:r>
            <a:r>
              <a:rPr lang="en-US" dirty="0"/>
              <a:t> applies one patch at a time. But actual fix can combination of multiple patches.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18F23-26F1-4A21-9F2B-00FBF145B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875" y="692772"/>
            <a:ext cx="1435125" cy="14351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22F1F-1B08-4735-96C0-2B3F4FD9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0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E63-B65A-4F9A-84C6-7E5D38FF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222199"/>
            <a:ext cx="10515600" cy="655292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F3F7-3D05-4B28-9895-AE431451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29" y="1003949"/>
            <a:ext cx="10515600" cy="4351338"/>
          </a:xfrm>
        </p:spPr>
        <p:txBody>
          <a:bodyPr/>
          <a:lstStyle/>
          <a:p>
            <a:r>
              <a:rPr lang="en-US" dirty="0"/>
              <a:t>Enhance Build Fix data set with both build script and source file change.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Apply search based technique such as genetic programming for better ranking of generated patches and apply combination of patches.</a:t>
            </a:r>
          </a:p>
          <a:p>
            <a:endParaRPr lang="en-US" dirty="0"/>
          </a:p>
          <a:p>
            <a:r>
              <a:rPr lang="en-US" dirty="0"/>
              <a:t>A complete tool suite to fix both build script and source file related build fix.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D8B85-C116-48B2-8BF0-AF40AB68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2E0905-DFD8-440F-B618-27DC00F9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97" y="222199"/>
            <a:ext cx="9893722" cy="655292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D0979-5BD1-4574-A8AB-2A8F1BE1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propose the first approach for automatic build fix candidate patch generation for Gradle build script.</a:t>
            </a:r>
          </a:p>
          <a:p>
            <a:endParaRPr lang="en-US" dirty="0"/>
          </a:p>
          <a:p>
            <a:r>
              <a:rPr lang="en-US" dirty="0"/>
              <a:t>Our technique is featured with following challenges: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Build log analysis.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Build-fix-pattern templates.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Build validation.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F636B-39C8-4233-A039-7E4EAA9B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660081-5DC7-4173-96E1-B881A11D4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919" y="22442"/>
            <a:ext cx="1593081" cy="119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3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 slide in different languages">
            <a:extLst>
              <a:ext uri="{FF2B5EF4-FFF2-40B4-BE49-F238E27FC236}">
                <a16:creationId xmlns:a16="http://schemas.microsoft.com/office/drawing/2014/main" id="{7B318196-9E25-4C1E-B631-15119C28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2387" y="987695"/>
            <a:ext cx="7007225" cy="5192856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FA197-B504-4636-BB61-D107AFBF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5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75E74-19E0-4078-B1DB-ED8AB2E8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9A476A-8F39-43BE-87AB-92E15C21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97" y="222199"/>
            <a:ext cx="9893722" cy="655292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059B0-3ADB-472A-BC00-599D447C5422}"/>
              </a:ext>
            </a:extLst>
          </p:cNvPr>
          <p:cNvSpPr txBox="1"/>
          <p:nvPr/>
        </p:nvSpPr>
        <p:spPr>
          <a:xfrm>
            <a:off x="771698" y="1068186"/>
            <a:ext cx="106486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S. McIntosh, B. Adams, and A. E. Hassan, “The evolution of java build systems,” Empirical Software Engineering, vol. 17, no. 4-5, pp. 578– 608, 2012.</a:t>
            </a:r>
          </a:p>
          <a:p>
            <a:endParaRPr lang="en-US" dirty="0"/>
          </a:p>
          <a:p>
            <a:r>
              <a:rPr lang="en-US" dirty="0"/>
              <a:t>2. N. </a:t>
            </a:r>
            <a:r>
              <a:rPr lang="en-US" dirty="0" err="1"/>
              <a:t>Kerzazi</a:t>
            </a:r>
            <a:r>
              <a:rPr lang="en-US" dirty="0"/>
              <a:t>, F. </a:t>
            </a:r>
            <a:r>
              <a:rPr lang="en-US" dirty="0" err="1"/>
              <a:t>Khomh</a:t>
            </a:r>
            <a:r>
              <a:rPr lang="en-US" dirty="0"/>
              <a:t>, and B. Adams, “Why do automated builds break? an empirical study.” in International Conference on Software Maintenance and Evolution. IEEE, 2014, pp. 41–50.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Hyunmin</a:t>
            </a:r>
            <a:r>
              <a:rPr lang="en-US" dirty="0"/>
              <a:t> </a:t>
            </a:r>
            <a:r>
              <a:rPr lang="en-US" dirty="0" err="1"/>
              <a:t>Seo</a:t>
            </a:r>
            <a:r>
              <a:rPr lang="en-US" dirty="0"/>
              <a:t>, Caitlin Sadowski, Sebastian </a:t>
            </a:r>
            <a:r>
              <a:rPr lang="en-US" dirty="0" err="1"/>
              <a:t>Elbaum</a:t>
            </a:r>
            <a:r>
              <a:rPr lang="en-US" dirty="0"/>
              <a:t>, Edward </a:t>
            </a:r>
            <a:r>
              <a:rPr lang="en-US" dirty="0" err="1"/>
              <a:t>Aftandilian</a:t>
            </a:r>
            <a:r>
              <a:rPr lang="en-US" dirty="0"/>
              <a:t>, and Robert </a:t>
            </a:r>
            <a:r>
              <a:rPr lang="en-US" dirty="0" err="1"/>
              <a:t>Bowdidge</a:t>
            </a:r>
            <a:r>
              <a:rPr lang="en-US" dirty="0"/>
              <a:t>. 2014.        Programmers’ Build Errors: A Case Study (at Google). In Proceedings of the 36th International Conference on Software Engineering (ICSE 2014). ACM, New York, NY, USA, 724–734. </a:t>
            </a:r>
          </a:p>
        </p:txBody>
      </p:sp>
    </p:spTree>
    <p:extLst>
      <p:ext uri="{BB962C8B-B14F-4D97-AF65-F5344CB8AC3E}">
        <p14:creationId xmlns:p14="http://schemas.microsoft.com/office/powerpoint/2010/main" val="283382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6">
            <a:extLst>
              <a:ext uri="{FF2B5EF4-FFF2-40B4-BE49-F238E27FC236}">
                <a16:creationId xmlns:a16="http://schemas.microsoft.com/office/drawing/2014/main" id="{D84D54A6-A575-4807-A5CD-47E0EF176096}"/>
              </a:ext>
            </a:extLst>
          </p:cNvPr>
          <p:cNvSpPr txBox="1">
            <a:spLocks/>
          </p:cNvSpPr>
          <p:nvPr/>
        </p:nvSpPr>
        <p:spPr>
          <a:xfrm>
            <a:off x="626285" y="1101778"/>
            <a:ext cx="5137206" cy="1853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According to </a:t>
            </a:r>
            <a:r>
              <a:rPr lang="en-US" dirty="0" err="1"/>
              <a:t>TravisTorrent</a:t>
            </a:r>
            <a:r>
              <a:rPr lang="en-US" dirty="0"/>
              <a:t> data-set, </a:t>
            </a:r>
            <a:r>
              <a:rPr lang="en-US" b="1" dirty="0">
                <a:solidFill>
                  <a:srgbClr val="00B050"/>
                </a:solidFill>
              </a:rPr>
              <a:t>29%</a:t>
            </a:r>
            <a:r>
              <a:rPr lang="en-US" dirty="0"/>
              <a:t> of code commits fail to go through successful build on the integration server.</a:t>
            </a:r>
            <a:endParaRPr lang="en-US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74415-1A6D-489C-90DB-4264C1C8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30" y="2326633"/>
            <a:ext cx="633661" cy="628602"/>
          </a:xfrm>
          <a:prstGeom prst="rect">
            <a:avLst/>
          </a:prstGeom>
        </p:spPr>
      </p:pic>
      <p:sp>
        <p:nvSpPr>
          <p:cNvPr id="7" name="Content Placeholder 56">
            <a:extLst>
              <a:ext uri="{FF2B5EF4-FFF2-40B4-BE49-F238E27FC236}">
                <a16:creationId xmlns:a16="http://schemas.microsoft.com/office/drawing/2014/main" id="{C841D235-40E6-4D86-B5F8-0C0BCB1E4D04}"/>
              </a:ext>
            </a:extLst>
          </p:cNvPr>
          <p:cNvSpPr txBox="1">
            <a:spLocks/>
          </p:cNvSpPr>
          <p:nvPr/>
        </p:nvSpPr>
        <p:spPr>
          <a:xfrm>
            <a:off x="6904383" y="4367406"/>
            <a:ext cx="4956313" cy="20607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At Google, </a:t>
            </a:r>
            <a:r>
              <a:rPr lang="en-US" b="1" dirty="0">
                <a:solidFill>
                  <a:srgbClr val="00B050"/>
                </a:solidFill>
              </a:rPr>
              <a:t>37.4% and 29.7%</a:t>
            </a:r>
            <a:r>
              <a:rPr lang="en-US" dirty="0"/>
              <a:t> of C++ and Java </a:t>
            </a:r>
            <a:r>
              <a:rPr lang="en-US" i="1" dirty="0"/>
              <a:t>builds fail.[</a:t>
            </a:r>
            <a:r>
              <a:rPr lang="en-US" dirty="0" err="1"/>
              <a:t>Seo</a:t>
            </a:r>
            <a:r>
              <a:rPr lang="en-US" dirty="0"/>
              <a:t> et al. 2014</a:t>
            </a:r>
            <a:r>
              <a:rPr lang="en-US" i="1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D9FF0-5D8F-4639-9992-4DB464B1F66A}"/>
              </a:ext>
            </a:extLst>
          </p:cNvPr>
          <p:cNvSpPr txBox="1"/>
          <p:nvPr/>
        </p:nvSpPr>
        <p:spPr>
          <a:xfrm>
            <a:off x="6904383" y="1167377"/>
            <a:ext cx="4956601" cy="20313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Study of Java Build system </a:t>
            </a:r>
            <a:r>
              <a:rPr lang="en-US" sz="2800" i="1" dirty="0"/>
              <a:t>[McIntosh et al. 2012] </a:t>
            </a:r>
            <a:r>
              <a:rPr lang="en-US" sz="2800" dirty="0"/>
              <a:t>shows </a:t>
            </a:r>
            <a:r>
              <a:rPr lang="en-US" sz="2800" b="1" dirty="0">
                <a:solidFill>
                  <a:srgbClr val="00B050"/>
                </a:solidFill>
              </a:rPr>
              <a:t>27% </a:t>
            </a:r>
            <a:r>
              <a:rPr lang="en-US" sz="2800" dirty="0"/>
              <a:t>of source code work items require an accompanying change to the build system.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A050E1-267A-46F4-90D4-F275FFB3AA1D}"/>
              </a:ext>
            </a:extLst>
          </p:cNvPr>
          <p:cNvSpPr txBox="1"/>
          <p:nvPr/>
        </p:nvSpPr>
        <p:spPr>
          <a:xfrm>
            <a:off x="605056" y="4367406"/>
            <a:ext cx="5179664" cy="24191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Study on a project of a large software company </a:t>
            </a:r>
            <a:r>
              <a:rPr lang="en-US" sz="2800" i="1" dirty="0"/>
              <a:t>[</a:t>
            </a:r>
            <a:r>
              <a:rPr lang="en-US" sz="2800" dirty="0" err="1"/>
              <a:t>Kerzazi</a:t>
            </a:r>
            <a:r>
              <a:rPr lang="en-US" sz="2800" dirty="0"/>
              <a:t> et al. 2014</a:t>
            </a:r>
            <a:r>
              <a:rPr lang="en-US" sz="2800" i="1" dirty="0"/>
              <a:t>]</a:t>
            </a:r>
            <a:r>
              <a:rPr lang="en-US" sz="2800" dirty="0"/>
              <a:t> found that a minimum of </a:t>
            </a:r>
            <a:r>
              <a:rPr lang="en-US" sz="2800" b="1" dirty="0">
                <a:solidFill>
                  <a:srgbClr val="00B050"/>
                </a:solidFill>
              </a:rPr>
              <a:t>900 man-hours</a:t>
            </a:r>
            <a:r>
              <a:rPr lang="en-US" sz="2800" dirty="0"/>
              <a:t> were spent on fixing build breakage over a six month period.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66D60B-3694-4732-892B-63D411F6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27" y="228951"/>
            <a:ext cx="10515600" cy="77456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Why Automatic Repair of Build Script?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CADD9-0F0E-40B9-9009-DE65B5CC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D27B7-CDF8-4289-BB22-CFC2FE810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787" y="5804682"/>
            <a:ext cx="1246909" cy="623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1E6D97-BF53-4C97-BCE8-929138D099AF}"/>
              </a:ext>
            </a:extLst>
          </p:cNvPr>
          <p:cNvSpPr txBox="1"/>
          <p:nvPr/>
        </p:nvSpPr>
        <p:spPr>
          <a:xfrm>
            <a:off x="363109" y="3473395"/>
            <a:ext cx="11677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C00000"/>
                </a:solidFill>
              </a:rPr>
              <a:t>Build Failure Hampers Project Progress and It Takes Time To Fix Those Issues </a:t>
            </a:r>
          </a:p>
        </p:txBody>
      </p:sp>
    </p:spTree>
    <p:extLst>
      <p:ext uri="{BB962C8B-B14F-4D97-AF65-F5344CB8AC3E}">
        <p14:creationId xmlns:p14="http://schemas.microsoft.com/office/powerpoint/2010/main" val="344018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78D9B-A30C-408B-BB62-4D4EFA0AF06D}"/>
              </a:ext>
            </a:extLst>
          </p:cNvPr>
          <p:cNvSpPr txBox="1"/>
          <p:nvPr/>
        </p:nvSpPr>
        <p:spPr>
          <a:xfrm>
            <a:off x="1875182" y="2603548"/>
            <a:ext cx="8441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HireBuild</a:t>
            </a:r>
            <a:endParaRPr lang="en-US" sz="3600" b="1" dirty="0"/>
          </a:p>
          <a:p>
            <a:pPr algn="ctr"/>
            <a:r>
              <a:rPr lang="en-US" sz="3600" u="sng" dirty="0"/>
              <a:t>Hi</a:t>
            </a:r>
            <a:r>
              <a:rPr lang="en-US" sz="3600" dirty="0"/>
              <a:t>story-Driven </a:t>
            </a:r>
            <a:r>
              <a:rPr lang="en-US" sz="3600" u="sng" dirty="0"/>
              <a:t>Re</a:t>
            </a:r>
            <a:r>
              <a:rPr lang="en-US" sz="3600" dirty="0"/>
              <a:t>pair of </a:t>
            </a:r>
            <a:r>
              <a:rPr lang="en-US" sz="3600" u="sng" dirty="0"/>
              <a:t>Build</a:t>
            </a:r>
            <a:r>
              <a:rPr lang="en-US" sz="3600" dirty="0"/>
              <a:t> Scripts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15A1D-D5D0-4C84-A084-B844C40C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3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E99263AF-F53D-4CFF-8A42-5F35B49B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81" y="332820"/>
            <a:ext cx="10515600" cy="64694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HireBuild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– In Action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CD2721-62A6-41CA-A617-3B485275DA89}"/>
              </a:ext>
            </a:extLst>
          </p:cNvPr>
          <p:cNvSpPr txBox="1"/>
          <p:nvPr/>
        </p:nvSpPr>
        <p:spPr>
          <a:xfrm>
            <a:off x="476215" y="1095114"/>
            <a:ext cx="1007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Automatic Build-Fix Pattern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Patch Candidate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Patch 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480FD-A137-4DAE-B36D-B3BEE864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4</a:t>
            </a:fld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27C884-CEB6-4CD5-9950-81BC4F21D737}"/>
              </a:ext>
            </a:extLst>
          </p:cNvPr>
          <p:cNvCxnSpPr>
            <a:cxnSpLocks/>
          </p:cNvCxnSpPr>
          <p:nvPr/>
        </p:nvCxnSpPr>
        <p:spPr>
          <a:xfrm flipV="1">
            <a:off x="70424" y="5936603"/>
            <a:ext cx="12015559" cy="17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977A49-194B-447F-82F1-EBD87C291C4D}"/>
              </a:ext>
            </a:extLst>
          </p:cNvPr>
          <p:cNvCxnSpPr/>
          <p:nvPr/>
        </p:nvCxnSpPr>
        <p:spPr>
          <a:xfrm>
            <a:off x="1413808" y="2681034"/>
            <a:ext cx="0" cy="322795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640F48D2-5B6E-4BCD-B32D-82CCA3DD54B0}"/>
              </a:ext>
            </a:extLst>
          </p:cNvPr>
          <p:cNvSpPr/>
          <p:nvPr/>
        </p:nvSpPr>
        <p:spPr>
          <a:xfrm>
            <a:off x="156948" y="3120215"/>
            <a:ext cx="1069768" cy="1134979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Log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86BEE7F-A610-4AE6-956F-A59EB74F8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8" y="3120215"/>
            <a:ext cx="369666" cy="422529"/>
          </a:xfrm>
          <a:prstGeom prst="rect">
            <a:avLst/>
          </a:prstGeom>
        </p:spPr>
      </p:pic>
      <p:sp>
        <p:nvSpPr>
          <p:cNvPr id="54" name="Flowchart: Multidocument 53">
            <a:extLst>
              <a:ext uri="{FF2B5EF4-FFF2-40B4-BE49-F238E27FC236}">
                <a16:creationId xmlns:a16="http://schemas.microsoft.com/office/drawing/2014/main" id="{F20F6E02-20FB-4E7A-B9B2-87AB5354FCD8}"/>
              </a:ext>
            </a:extLst>
          </p:cNvPr>
          <p:cNvSpPr/>
          <p:nvPr/>
        </p:nvSpPr>
        <p:spPr>
          <a:xfrm>
            <a:off x="1629788" y="3901841"/>
            <a:ext cx="857452" cy="1120707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DDF5284-BC86-4DE3-B759-3329DE3636B4}"/>
              </a:ext>
            </a:extLst>
          </p:cNvPr>
          <p:cNvSpPr/>
          <p:nvPr/>
        </p:nvSpPr>
        <p:spPr>
          <a:xfrm>
            <a:off x="2740498" y="4076558"/>
            <a:ext cx="695795" cy="84751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085E9F77-D096-4484-B7FE-F0D135D81457}"/>
              </a:ext>
            </a:extLst>
          </p:cNvPr>
          <p:cNvSpPr/>
          <p:nvPr/>
        </p:nvSpPr>
        <p:spPr>
          <a:xfrm>
            <a:off x="2819897" y="3965565"/>
            <a:ext cx="681786" cy="781323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0341EC48-7A19-410E-B00C-49719BAAFBD7}"/>
              </a:ext>
            </a:extLst>
          </p:cNvPr>
          <p:cNvSpPr/>
          <p:nvPr/>
        </p:nvSpPr>
        <p:spPr>
          <a:xfrm>
            <a:off x="1226458" y="4192829"/>
            <a:ext cx="422989" cy="45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40470565-F671-427D-B9BD-67DA4CF2BBA7}"/>
              </a:ext>
            </a:extLst>
          </p:cNvPr>
          <p:cNvSpPr/>
          <p:nvPr/>
        </p:nvSpPr>
        <p:spPr>
          <a:xfrm>
            <a:off x="2463529" y="4334620"/>
            <a:ext cx="276969" cy="23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croll: Vertical 58">
            <a:extLst>
              <a:ext uri="{FF2B5EF4-FFF2-40B4-BE49-F238E27FC236}">
                <a16:creationId xmlns:a16="http://schemas.microsoft.com/office/drawing/2014/main" id="{056E63B9-004A-484C-A61F-08B183874E3D}"/>
              </a:ext>
            </a:extLst>
          </p:cNvPr>
          <p:cNvSpPr/>
          <p:nvPr/>
        </p:nvSpPr>
        <p:spPr>
          <a:xfrm>
            <a:off x="3676552" y="3835621"/>
            <a:ext cx="736662" cy="1167238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B6FA17F-2B78-49BE-AD1E-809CE4637F51}"/>
              </a:ext>
            </a:extLst>
          </p:cNvPr>
          <p:cNvCxnSpPr/>
          <p:nvPr/>
        </p:nvCxnSpPr>
        <p:spPr>
          <a:xfrm>
            <a:off x="4547225" y="2621834"/>
            <a:ext cx="0" cy="322795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C20CCCC1-133A-4C7D-8905-FAAC192AE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27" y="3904500"/>
            <a:ext cx="1027996" cy="988019"/>
          </a:xfrm>
          <a:prstGeom prst="rect">
            <a:avLst/>
          </a:prstGeom>
        </p:spPr>
      </p:pic>
      <p:sp>
        <p:nvSpPr>
          <p:cNvPr id="62" name="Scroll: Horizontal 61">
            <a:extLst>
              <a:ext uri="{FF2B5EF4-FFF2-40B4-BE49-F238E27FC236}">
                <a16:creationId xmlns:a16="http://schemas.microsoft.com/office/drawing/2014/main" id="{987E2239-6899-4795-94C6-8DE3A1CC0561}"/>
              </a:ext>
            </a:extLst>
          </p:cNvPr>
          <p:cNvSpPr/>
          <p:nvPr/>
        </p:nvSpPr>
        <p:spPr>
          <a:xfrm>
            <a:off x="5784735" y="3842589"/>
            <a:ext cx="797468" cy="1130177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DBFF3C9-A310-4C41-8A5A-42563115D975}"/>
              </a:ext>
            </a:extLst>
          </p:cNvPr>
          <p:cNvSpPr/>
          <p:nvPr/>
        </p:nvSpPr>
        <p:spPr>
          <a:xfrm>
            <a:off x="4343741" y="4245399"/>
            <a:ext cx="422989" cy="45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961C513-8CCA-41B6-AE86-6C1D98F39D2C}"/>
              </a:ext>
            </a:extLst>
          </p:cNvPr>
          <p:cNvCxnSpPr>
            <a:cxnSpLocks/>
          </p:cNvCxnSpPr>
          <p:nvPr/>
        </p:nvCxnSpPr>
        <p:spPr>
          <a:xfrm>
            <a:off x="7659456" y="2578853"/>
            <a:ext cx="0" cy="335775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74D1E7E2-6EB6-409F-A5AF-95EC02676630}"/>
              </a:ext>
            </a:extLst>
          </p:cNvPr>
          <p:cNvSpPr/>
          <p:nvPr/>
        </p:nvSpPr>
        <p:spPr>
          <a:xfrm>
            <a:off x="3499493" y="4325796"/>
            <a:ext cx="276969" cy="23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441EC92F-4236-4856-9003-74E98FBBCB6B}"/>
              </a:ext>
            </a:extLst>
          </p:cNvPr>
          <p:cNvSpPr/>
          <p:nvPr/>
        </p:nvSpPr>
        <p:spPr>
          <a:xfrm>
            <a:off x="5502086" y="4334619"/>
            <a:ext cx="276969" cy="23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croll: Vertical 66">
            <a:extLst>
              <a:ext uri="{FF2B5EF4-FFF2-40B4-BE49-F238E27FC236}">
                <a16:creationId xmlns:a16="http://schemas.microsoft.com/office/drawing/2014/main" id="{C01D71D6-1E6F-4082-91D7-6EA0286617B1}"/>
              </a:ext>
            </a:extLst>
          </p:cNvPr>
          <p:cNvSpPr/>
          <p:nvPr/>
        </p:nvSpPr>
        <p:spPr>
          <a:xfrm>
            <a:off x="6806240" y="3772607"/>
            <a:ext cx="736662" cy="1167238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6EA36D8-CEBF-4F6F-BB9A-4633DEDEAEBB}"/>
              </a:ext>
            </a:extLst>
          </p:cNvPr>
          <p:cNvSpPr/>
          <p:nvPr/>
        </p:nvSpPr>
        <p:spPr>
          <a:xfrm>
            <a:off x="6595681" y="4271999"/>
            <a:ext cx="276969" cy="23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E862D95-9E09-441D-8164-F666A48A17BD}"/>
              </a:ext>
            </a:extLst>
          </p:cNvPr>
          <p:cNvSpPr/>
          <p:nvPr/>
        </p:nvSpPr>
        <p:spPr>
          <a:xfrm>
            <a:off x="7461875" y="4178903"/>
            <a:ext cx="422989" cy="45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E2F0180-FBFF-4F26-A256-EBBC0EF36C30}"/>
              </a:ext>
            </a:extLst>
          </p:cNvPr>
          <p:cNvSpPr/>
          <p:nvPr/>
        </p:nvSpPr>
        <p:spPr>
          <a:xfrm>
            <a:off x="7867172" y="4056000"/>
            <a:ext cx="1065275" cy="6469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ecision 70">
            <a:extLst>
              <a:ext uri="{FF2B5EF4-FFF2-40B4-BE49-F238E27FC236}">
                <a16:creationId xmlns:a16="http://schemas.microsoft.com/office/drawing/2014/main" id="{75EBC2B2-543E-45C2-A544-F7FB626AF100}"/>
              </a:ext>
            </a:extLst>
          </p:cNvPr>
          <p:cNvSpPr/>
          <p:nvPr/>
        </p:nvSpPr>
        <p:spPr>
          <a:xfrm>
            <a:off x="9172678" y="3922816"/>
            <a:ext cx="1177785" cy="91331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C5B96203-4F6E-42A5-B8EE-688737FC3D1B}"/>
              </a:ext>
            </a:extLst>
          </p:cNvPr>
          <p:cNvSpPr/>
          <p:nvPr/>
        </p:nvSpPr>
        <p:spPr>
          <a:xfrm>
            <a:off x="8920793" y="4262325"/>
            <a:ext cx="276969" cy="23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A9F39F5-A6BE-4E16-9653-D9B5DD493F2A}"/>
              </a:ext>
            </a:extLst>
          </p:cNvPr>
          <p:cNvCxnSpPr>
            <a:cxnSpLocks/>
          </p:cNvCxnSpPr>
          <p:nvPr/>
        </p:nvCxnSpPr>
        <p:spPr>
          <a:xfrm flipH="1">
            <a:off x="10494605" y="2562635"/>
            <a:ext cx="48362" cy="340336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ocument 73">
            <a:extLst>
              <a:ext uri="{FF2B5EF4-FFF2-40B4-BE49-F238E27FC236}">
                <a16:creationId xmlns:a16="http://schemas.microsoft.com/office/drawing/2014/main" id="{6683EB59-9B27-4C61-95A4-07898DE9CF54}"/>
              </a:ext>
            </a:extLst>
          </p:cNvPr>
          <p:cNvSpPr/>
          <p:nvPr/>
        </p:nvSpPr>
        <p:spPr>
          <a:xfrm>
            <a:off x="10753881" y="3922816"/>
            <a:ext cx="1069768" cy="1134979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Repaired Build Script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4C72BEE6-0675-4E7C-90C0-42D9B8CC3A24}"/>
              </a:ext>
            </a:extLst>
          </p:cNvPr>
          <p:cNvSpPr/>
          <p:nvPr/>
        </p:nvSpPr>
        <p:spPr>
          <a:xfrm>
            <a:off x="10340846" y="4169735"/>
            <a:ext cx="422989" cy="45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9008A70-F5F6-4D13-842B-21530C37906D}"/>
              </a:ext>
            </a:extLst>
          </p:cNvPr>
          <p:cNvSpPr/>
          <p:nvPr/>
        </p:nvSpPr>
        <p:spPr>
          <a:xfrm>
            <a:off x="110039" y="4538445"/>
            <a:ext cx="1069768" cy="1134979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Faulty Build Script(s)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39945F3-015B-414E-AD8C-E4020E5FE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" y="4527413"/>
            <a:ext cx="369666" cy="422529"/>
          </a:xfrm>
          <a:prstGeom prst="rect">
            <a:avLst/>
          </a:prstGeom>
        </p:spPr>
      </p:pic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846F5B4-0CBC-496C-81BD-EA3A1F845954}"/>
              </a:ext>
            </a:extLst>
          </p:cNvPr>
          <p:cNvCxnSpPr>
            <a:cxnSpLocks/>
            <a:stCxn id="71" idx="2"/>
            <a:endCxn id="62" idx="2"/>
          </p:cNvCxnSpPr>
          <p:nvPr/>
        </p:nvCxnSpPr>
        <p:spPr>
          <a:xfrm rot="5400000">
            <a:off x="7954042" y="3065554"/>
            <a:ext cx="36956" cy="3578102"/>
          </a:xfrm>
          <a:prstGeom prst="bentConnector5">
            <a:avLst>
              <a:gd name="adj1" fmla="val 1269702"/>
              <a:gd name="adj2" fmla="val 95249"/>
              <a:gd name="adj3" fmla="val 1261184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97143B-69EE-4B04-B210-ECEDB598E5A1}"/>
              </a:ext>
            </a:extLst>
          </p:cNvPr>
          <p:cNvSpPr txBox="1"/>
          <p:nvPr/>
        </p:nvSpPr>
        <p:spPr>
          <a:xfrm>
            <a:off x="1515289" y="5420619"/>
            <a:ext cx="286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Build-Fix Pattern Generation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4495D5-1B58-470B-B5AA-DC53F501C132}"/>
              </a:ext>
            </a:extLst>
          </p:cNvPr>
          <p:cNvSpPr txBox="1"/>
          <p:nvPr/>
        </p:nvSpPr>
        <p:spPr>
          <a:xfrm>
            <a:off x="4714973" y="5430422"/>
            <a:ext cx="286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 Candidate Generation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E6643F2-12B6-4D5F-965A-58E33C95E6EA}"/>
              </a:ext>
            </a:extLst>
          </p:cNvPr>
          <p:cNvSpPr txBox="1"/>
          <p:nvPr/>
        </p:nvSpPr>
        <p:spPr>
          <a:xfrm>
            <a:off x="8269338" y="5409690"/>
            <a:ext cx="1805302" cy="38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 Evaluation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98E7A9-632D-4C0F-A2C9-6E18368C1968}"/>
              </a:ext>
            </a:extLst>
          </p:cNvPr>
          <p:cNvSpPr txBox="1"/>
          <p:nvPr/>
        </p:nvSpPr>
        <p:spPr>
          <a:xfrm>
            <a:off x="1598678" y="3219909"/>
            <a:ext cx="95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Build Logs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BC0436-84D1-433D-8A2F-C8AC4ADEC2EC}"/>
              </a:ext>
            </a:extLst>
          </p:cNvPr>
          <p:cNvSpPr txBox="1"/>
          <p:nvPr/>
        </p:nvSpPr>
        <p:spPr>
          <a:xfrm>
            <a:off x="2488971" y="4992870"/>
            <a:ext cx="119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Similar Build</a:t>
            </a:r>
          </a:p>
          <a:p>
            <a:r>
              <a:rPr lang="en-US" sz="1400" dirty="0"/>
              <a:t> Failure Logs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B7128A-12F2-4104-86F6-6AD942E0D2C7}"/>
              </a:ext>
            </a:extLst>
          </p:cNvPr>
          <p:cNvSpPr txBox="1"/>
          <p:nvPr/>
        </p:nvSpPr>
        <p:spPr>
          <a:xfrm>
            <a:off x="3614663" y="3222615"/>
            <a:ext cx="8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Build-Fix </a:t>
            </a:r>
          </a:p>
          <a:p>
            <a:pPr algn="ctr"/>
            <a:r>
              <a:rPr lang="en-US" sz="1400" dirty="0"/>
              <a:t>Patterns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ABF624-0AB0-45AF-8324-86CC4E4F4DD2}"/>
              </a:ext>
            </a:extLst>
          </p:cNvPr>
          <p:cNvSpPr txBox="1"/>
          <p:nvPr/>
        </p:nvSpPr>
        <p:spPr>
          <a:xfrm>
            <a:off x="4608257" y="3219909"/>
            <a:ext cx="1153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Fault </a:t>
            </a:r>
          </a:p>
          <a:p>
            <a:pPr algn="ctr"/>
            <a:r>
              <a:rPr lang="en-US" sz="1400" dirty="0"/>
              <a:t>Localization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CCEE2D-8D1F-4798-9EE5-84296EDEB688}"/>
              </a:ext>
            </a:extLst>
          </p:cNvPr>
          <p:cNvSpPr txBox="1"/>
          <p:nvPr/>
        </p:nvSpPr>
        <p:spPr>
          <a:xfrm>
            <a:off x="5721273" y="3213908"/>
            <a:ext cx="79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Patch List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54D5FCB-1997-4E0D-9971-3DE9D3584260}"/>
              </a:ext>
            </a:extLst>
          </p:cNvPr>
          <p:cNvSpPr txBox="1"/>
          <p:nvPr/>
        </p:nvSpPr>
        <p:spPr>
          <a:xfrm>
            <a:off x="6616961" y="3210415"/>
            <a:ext cx="104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Patch </a:t>
            </a:r>
          </a:p>
          <a:p>
            <a:pPr algn="ctr"/>
            <a:r>
              <a:rPr lang="en-US" sz="1400" dirty="0"/>
              <a:t>Candidate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A6C6E0-ED55-4239-B214-A1DCF9CA88E0}"/>
              </a:ext>
            </a:extLst>
          </p:cNvPr>
          <p:cNvSpPr txBox="1"/>
          <p:nvPr/>
        </p:nvSpPr>
        <p:spPr>
          <a:xfrm>
            <a:off x="7856618" y="3220470"/>
            <a:ext cx="100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Build</a:t>
            </a:r>
          </a:p>
          <a:p>
            <a:pPr algn="ctr"/>
            <a:r>
              <a:rPr lang="en-US" sz="1400" dirty="0"/>
              <a:t>Execution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2E5D8A-06D7-42B7-8367-BFF3A1DDF7E7}"/>
              </a:ext>
            </a:extLst>
          </p:cNvPr>
          <p:cNvSpPr txBox="1"/>
          <p:nvPr/>
        </p:nvSpPr>
        <p:spPr>
          <a:xfrm>
            <a:off x="9205239" y="3202454"/>
            <a:ext cx="1112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Build</a:t>
            </a:r>
          </a:p>
          <a:p>
            <a:pPr algn="ctr"/>
            <a:r>
              <a:rPr lang="en-US" sz="1400" dirty="0"/>
              <a:t>Evaluation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EB23F4A-A3CF-41DA-89D6-90FAD521387F}"/>
              </a:ext>
            </a:extLst>
          </p:cNvPr>
          <p:cNvSpPr txBox="1"/>
          <p:nvPr/>
        </p:nvSpPr>
        <p:spPr>
          <a:xfrm>
            <a:off x="8329019" y="4959950"/>
            <a:ext cx="53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15BFBF-BB7A-4C25-A221-AC49BB48FE14}"/>
              </a:ext>
            </a:extLst>
          </p:cNvPr>
          <p:cNvSpPr txBox="1"/>
          <p:nvPr/>
        </p:nvSpPr>
        <p:spPr>
          <a:xfrm>
            <a:off x="9878125" y="4679107"/>
            <a:ext cx="64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Pass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5EBB642-02EB-4A89-81BC-6A24DD474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28" y="3883372"/>
            <a:ext cx="286364" cy="2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AA1F-3869-458A-9E49-3E865919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1"/>
            <a:ext cx="10515600" cy="75323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Automatic Build-Fix Pattern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3CF3-E764-4C4F-8A1F-2CF1BADC1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800" dirty="0"/>
              <a:t>Build Log Parsing</a:t>
            </a:r>
          </a:p>
          <a:p>
            <a:pPr lvl="2"/>
            <a:r>
              <a:rPr lang="en-US" dirty="0"/>
              <a:t>Parse error-and-exception part, which typically accounts for only a small portion of the build log.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sz="2800" dirty="0"/>
              <a:t>Similar Build Error Log Finding</a:t>
            </a:r>
          </a:p>
          <a:p>
            <a:pPr lvl="2"/>
            <a:r>
              <a:rPr lang="en-US" dirty="0"/>
              <a:t>Text Normalization</a:t>
            </a:r>
          </a:p>
          <a:p>
            <a:pPr lvl="2"/>
            <a:r>
              <a:rPr lang="en-US" dirty="0"/>
              <a:t>Stop word Removal</a:t>
            </a:r>
          </a:p>
          <a:p>
            <a:pPr lvl="2"/>
            <a:r>
              <a:rPr lang="en-US" dirty="0"/>
              <a:t>Stemming</a:t>
            </a:r>
          </a:p>
          <a:p>
            <a:pPr lvl="2"/>
            <a:r>
              <a:rPr lang="en-US" dirty="0"/>
              <a:t>TF–IDF Similarity Calculation</a:t>
            </a:r>
          </a:p>
          <a:p>
            <a:pPr marL="914400" lvl="2" indent="0">
              <a:buNone/>
            </a:pPr>
            <a:endParaRPr lang="en-US" sz="2400" dirty="0"/>
          </a:p>
          <a:p>
            <a:pPr lvl="1"/>
            <a:r>
              <a:rPr lang="en-US" sz="2800" dirty="0"/>
              <a:t>Generation of Build-Fix Patterns</a:t>
            </a:r>
          </a:p>
          <a:p>
            <a:pPr lvl="2"/>
            <a:r>
              <a:rPr lang="en-US" dirty="0"/>
              <a:t>Build-Script Differencing</a:t>
            </a:r>
          </a:p>
          <a:p>
            <a:pPr lvl="3"/>
            <a:r>
              <a:rPr lang="en-US" sz="2200" dirty="0"/>
              <a:t>Extended </a:t>
            </a:r>
            <a:r>
              <a:rPr lang="en-US" sz="2200" dirty="0" err="1"/>
              <a:t>GumTree</a:t>
            </a:r>
            <a:r>
              <a:rPr lang="en-US" sz="2200" dirty="0"/>
              <a:t> for Gradle Build Script Differencing</a:t>
            </a:r>
          </a:p>
          <a:p>
            <a:pPr marL="1143000" lvl="3"/>
            <a:r>
              <a:rPr lang="en-US" sz="2000" dirty="0"/>
              <a:t>Hierarchical Build-Fix Patterns</a:t>
            </a:r>
          </a:p>
          <a:p>
            <a:pPr marL="1143000" lvl="3"/>
            <a:r>
              <a:rPr lang="en-US" sz="2000" dirty="0"/>
              <a:t>Merge and Rank Build-Fix Patterns</a:t>
            </a:r>
          </a:p>
          <a:p>
            <a:pPr lvl="3"/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9D871-45D9-4DB7-B59D-659FE96B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2C8F-7729-4DFE-A6E1-135E5DE6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How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Build-Fix Pattern Generation Works</a:t>
            </a:r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4BA7CD36-97AD-4BF7-8B04-CDAF520B7CD9}"/>
              </a:ext>
            </a:extLst>
          </p:cNvPr>
          <p:cNvSpPr/>
          <p:nvPr/>
        </p:nvSpPr>
        <p:spPr>
          <a:xfrm>
            <a:off x="1083540" y="1479361"/>
            <a:ext cx="4563281" cy="1456344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BuildCraft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BuildCraft</a:t>
            </a:r>
            <a:r>
              <a:rPr lang="en-US" dirty="0">
                <a:solidFill>
                  <a:schemeClr val="tx1"/>
                </a:solidFill>
              </a:rPr>
              <a:t>: 98f7196)</a:t>
            </a:r>
          </a:p>
          <a:p>
            <a:r>
              <a:rPr lang="en-US" dirty="0">
                <a:highlight>
                  <a:srgbClr val="800080"/>
                </a:highlight>
              </a:rPr>
              <a:t>- version = “1.7.2-10.12.1.1079”</a:t>
            </a:r>
          </a:p>
          <a:p>
            <a:r>
              <a:rPr lang="en-US" dirty="0">
                <a:highlight>
                  <a:srgbClr val="008000"/>
                </a:highlight>
              </a:rPr>
              <a:t>+ version = “1.7.2-10.12.2.1121”</a:t>
            </a:r>
          </a:p>
          <a:p>
            <a:pPr algn="ctr"/>
            <a:endParaRPr lang="en-US" dirty="0"/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3E588E0D-6057-4A43-9A45-CF138E476788}"/>
              </a:ext>
            </a:extLst>
          </p:cNvPr>
          <p:cNvSpPr/>
          <p:nvPr/>
        </p:nvSpPr>
        <p:spPr>
          <a:xfrm>
            <a:off x="6890782" y="1511445"/>
            <a:ext cx="4563281" cy="1372412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ForgeEssentials</a:t>
            </a:r>
            <a:r>
              <a:rPr lang="en-US" dirty="0">
                <a:solidFill>
                  <a:schemeClr val="tx1"/>
                </a:solidFill>
              </a:rPr>
              <a:t>/ForgeEssentialsMain:fcbb468)</a:t>
            </a:r>
            <a:r>
              <a:rPr lang="en-US" dirty="0">
                <a:highlight>
                  <a:srgbClr val="800080"/>
                </a:highlight>
              </a:rPr>
              <a:t>-version = “1.4.0-beta7”</a:t>
            </a:r>
          </a:p>
          <a:p>
            <a:r>
              <a:rPr lang="en-US" dirty="0">
                <a:highlight>
                  <a:srgbClr val="008000"/>
                </a:highlight>
              </a:rPr>
              <a:t>+version = “1.4.0-beta8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487E5-2D2C-4CF0-AAB4-6A278AA1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09" y="3428999"/>
            <a:ext cx="4693012" cy="1564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E0C57-507D-4124-B04B-5F3A176C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95" y="3428999"/>
            <a:ext cx="5217368" cy="1704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E8879-8D19-4BDB-AC81-618C2484B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494" y="5346555"/>
            <a:ext cx="4693012" cy="1284023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7368D9F4-2B6D-47CF-AF62-111B86491B85}"/>
              </a:ext>
            </a:extLst>
          </p:cNvPr>
          <p:cNvSpPr/>
          <p:nvPr/>
        </p:nvSpPr>
        <p:spPr>
          <a:xfrm>
            <a:off x="2931347" y="2935705"/>
            <a:ext cx="368968" cy="493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5A591D6-C3F9-4A2F-8B64-2593C9562126}"/>
              </a:ext>
            </a:extLst>
          </p:cNvPr>
          <p:cNvSpPr/>
          <p:nvPr/>
        </p:nvSpPr>
        <p:spPr>
          <a:xfrm>
            <a:off x="8476411" y="2909781"/>
            <a:ext cx="368968" cy="493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BDB258-E3A4-4F76-8270-B35C088179E3}"/>
              </a:ext>
            </a:extLst>
          </p:cNvPr>
          <p:cNvCxnSpPr/>
          <p:nvPr/>
        </p:nvCxnSpPr>
        <p:spPr>
          <a:xfrm>
            <a:off x="4219074" y="4993336"/>
            <a:ext cx="1058779" cy="47702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289776-6A81-4C08-9E03-13D72EA20B6A}"/>
              </a:ext>
            </a:extLst>
          </p:cNvPr>
          <p:cNvCxnSpPr>
            <a:cxnSpLocks/>
          </p:cNvCxnSpPr>
          <p:nvPr/>
        </p:nvCxnSpPr>
        <p:spPr>
          <a:xfrm flipH="1">
            <a:off x="6641433" y="4993336"/>
            <a:ext cx="930441" cy="47702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E1537-B34F-425E-9C4B-15D4A3CF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A226-4AB3-4D49-BB5C-C334EC63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136525"/>
            <a:ext cx="10515600" cy="8491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Patch Candidate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1EA31-3B7E-43A0-B230-7739D734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435"/>
            <a:ext cx="10515600" cy="5050528"/>
          </a:xfrm>
        </p:spPr>
        <p:txBody>
          <a:bodyPr/>
          <a:lstStyle/>
          <a:p>
            <a:r>
              <a:rPr lang="en-US" dirty="0"/>
              <a:t>Fault Localization</a:t>
            </a:r>
          </a:p>
          <a:p>
            <a:pPr lvl="1"/>
            <a:r>
              <a:rPr lang="en-US" dirty="0"/>
              <a:t>Performed File level fault localization based on analysis of build log.</a:t>
            </a:r>
          </a:p>
          <a:p>
            <a:endParaRPr lang="en-US" dirty="0"/>
          </a:p>
          <a:p>
            <a:r>
              <a:rPr lang="en-US" dirty="0"/>
              <a:t>Patch List</a:t>
            </a:r>
          </a:p>
          <a:p>
            <a:pPr lvl="1"/>
            <a:r>
              <a:rPr lang="en-US" dirty="0"/>
              <a:t>AST Analysis of Build Script</a:t>
            </a:r>
          </a:p>
          <a:p>
            <a:pPr lvl="1"/>
            <a:r>
              <a:rPr lang="en-US" dirty="0"/>
              <a:t>Context Check for extracted fix patterns</a:t>
            </a:r>
          </a:p>
          <a:p>
            <a:pPr lvl="2"/>
            <a:r>
              <a:rPr lang="en-US" dirty="0"/>
              <a:t>Check Parent Name</a:t>
            </a:r>
          </a:p>
          <a:p>
            <a:pPr lvl="2"/>
            <a:r>
              <a:rPr lang="en-US" dirty="0"/>
              <a:t>Check Task Name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Patch Candidate</a:t>
            </a:r>
          </a:p>
          <a:p>
            <a:pPr lvl="1"/>
            <a:r>
              <a:rPr lang="en-US" dirty="0"/>
              <a:t>Edit Build Script with each Patch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727FA-5013-48E0-8471-5BDFBFFC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515B-CEC0-4F54-8915-795C9B51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66" y="192916"/>
            <a:ext cx="10515600" cy="61553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An Example of Using Training Project Fix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9945F6-E1F3-4D52-9997-06DC5F1C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2" y="1873384"/>
            <a:ext cx="5526157" cy="21505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B075FE-FA89-4678-B738-E9370E96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93" y="1992653"/>
            <a:ext cx="5128798" cy="2031325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5CE494-F5DF-45DD-82B5-8B49A07A740A}"/>
              </a:ext>
            </a:extLst>
          </p:cNvPr>
          <p:cNvSpPr txBox="1"/>
          <p:nvPr/>
        </p:nvSpPr>
        <p:spPr>
          <a:xfrm>
            <a:off x="1066593" y="1504052"/>
            <a:ext cx="471777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Project: </a:t>
            </a:r>
            <a:r>
              <a:rPr lang="en-US" dirty="0" err="1"/>
              <a:t>puniverse</a:t>
            </a:r>
            <a:r>
              <a:rPr lang="en-US" dirty="0"/>
              <a:t>/quasar, ID: e7dafdc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F34343-CDCE-45C7-8FD6-EFE2C6008E54}"/>
              </a:ext>
            </a:extLst>
          </p:cNvPr>
          <p:cNvSpPr txBox="1"/>
          <p:nvPr/>
        </p:nvSpPr>
        <p:spPr>
          <a:xfrm>
            <a:off x="6500400" y="1504052"/>
            <a:ext cx="552615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Project: </a:t>
            </a:r>
            <a:r>
              <a:rPr lang="en-US" dirty="0" err="1"/>
              <a:t>SpongePowered</a:t>
            </a:r>
            <a:r>
              <a:rPr lang="en-US" dirty="0"/>
              <a:t>/</a:t>
            </a:r>
            <a:r>
              <a:rPr lang="en-US" dirty="0" err="1"/>
              <a:t>SpongeForge</a:t>
            </a:r>
            <a:r>
              <a:rPr lang="en-US" dirty="0"/>
              <a:t>, ID: df361ba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21830-69C3-4D68-B2AF-46A335E66232}"/>
              </a:ext>
            </a:extLst>
          </p:cNvPr>
          <p:cNvSpPr txBox="1"/>
          <p:nvPr/>
        </p:nvSpPr>
        <p:spPr>
          <a:xfrm>
            <a:off x="2541104" y="950054"/>
            <a:ext cx="214685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Evaluation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91763-89BA-4F13-AE6C-7331E19818B2}"/>
              </a:ext>
            </a:extLst>
          </p:cNvPr>
          <p:cNvSpPr txBox="1"/>
          <p:nvPr/>
        </p:nvSpPr>
        <p:spPr>
          <a:xfrm>
            <a:off x="8222974" y="971586"/>
            <a:ext cx="214685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Project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D253C9-7034-412E-97EC-B5E1ED065607}"/>
              </a:ext>
            </a:extLst>
          </p:cNvPr>
          <p:cNvCxnSpPr>
            <a:cxnSpLocks/>
          </p:cNvCxnSpPr>
          <p:nvPr/>
        </p:nvCxnSpPr>
        <p:spPr>
          <a:xfrm>
            <a:off x="4346713" y="3924609"/>
            <a:ext cx="682487" cy="46870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BDC244-9FD0-4658-8129-182CDA16DF5D}"/>
              </a:ext>
            </a:extLst>
          </p:cNvPr>
          <p:cNvCxnSpPr>
            <a:cxnSpLocks/>
          </p:cNvCxnSpPr>
          <p:nvPr/>
        </p:nvCxnSpPr>
        <p:spPr>
          <a:xfrm flipH="1">
            <a:off x="6915649" y="3948297"/>
            <a:ext cx="551951" cy="44501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8731F6-D59F-430F-89E0-CE9C1CFCD00B}"/>
              </a:ext>
            </a:extLst>
          </p:cNvPr>
          <p:cNvSpPr txBox="1"/>
          <p:nvPr/>
        </p:nvSpPr>
        <p:spPr>
          <a:xfrm>
            <a:off x="2795110" y="4405497"/>
            <a:ext cx="680056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classpath</a:t>
            </a:r>
            <a:r>
              <a:rPr lang="en-US" dirty="0"/>
              <a:t> += </a:t>
            </a:r>
            <a:r>
              <a:rPr lang="en-US" dirty="0" err="1"/>
              <a:t>configurations.provided</a:t>
            </a:r>
            <a:r>
              <a:rPr lang="en-US" dirty="0"/>
              <a:t> </a:t>
            </a:r>
          </a:p>
          <a:p>
            <a:r>
              <a:rPr lang="en-US" dirty="0"/>
              <a:t>options {</a:t>
            </a:r>
          </a:p>
          <a:p>
            <a:r>
              <a:rPr lang="en-US" dirty="0">
                <a:highlight>
                  <a:srgbClr val="00FF00"/>
                </a:highlight>
              </a:rPr>
              <a:t>+ if(</a:t>
            </a:r>
            <a:r>
              <a:rPr lang="en-US" dirty="0" err="1">
                <a:highlight>
                  <a:srgbClr val="00FF00"/>
                </a:highlight>
              </a:rPr>
              <a:t>JavaVersion.current</a:t>
            </a:r>
            <a:r>
              <a:rPr lang="en-US" dirty="0">
                <a:highlight>
                  <a:srgbClr val="00FF00"/>
                </a:highlight>
              </a:rPr>
              <a:t>().isJava8Compatible()){</a:t>
            </a:r>
          </a:p>
          <a:p>
            <a:r>
              <a:rPr lang="en-US" dirty="0">
                <a:highlight>
                  <a:srgbClr val="00FF00"/>
                </a:highlight>
              </a:rPr>
              <a:t>	+ </a:t>
            </a:r>
            <a:r>
              <a:rPr lang="en-US" dirty="0" err="1">
                <a:highlight>
                  <a:srgbClr val="00FF00"/>
                </a:highlight>
              </a:rPr>
              <a:t>tasks.withType</a:t>
            </a:r>
            <a:r>
              <a:rPr lang="en-US" dirty="0">
                <a:highlight>
                  <a:srgbClr val="00FF00"/>
                </a:highlight>
              </a:rPr>
              <a:t>(Javadoc) {</a:t>
            </a:r>
          </a:p>
          <a:p>
            <a:r>
              <a:rPr lang="en-US" dirty="0"/>
              <a:t>	  </a:t>
            </a:r>
            <a:r>
              <a:rPr lang="en-US" dirty="0" err="1"/>
              <a:t>options.addStringOption</a:t>
            </a:r>
            <a:r>
              <a:rPr lang="en-US" dirty="0"/>
              <a:t>('</a:t>
            </a:r>
            <a:r>
              <a:rPr lang="en-US" dirty="0" err="1"/>
              <a:t>Xdoclint:none</a:t>
            </a:r>
            <a:r>
              <a:rPr lang="en-US" dirty="0"/>
              <a:t>', '-quiet’)</a:t>
            </a:r>
          </a:p>
          <a:p>
            <a:r>
              <a:rPr lang="en-US" dirty="0">
                <a:highlight>
                  <a:srgbClr val="00FF00"/>
                </a:highlight>
              </a:rPr>
              <a:t>    + }</a:t>
            </a:r>
          </a:p>
          <a:p>
            <a:r>
              <a:rPr lang="en-US" dirty="0">
                <a:highlight>
                  <a:srgbClr val="00FF00"/>
                </a:highlight>
              </a:rPr>
              <a:t>+ 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FEE459-A349-46ED-831C-4601D766716F}"/>
              </a:ext>
            </a:extLst>
          </p:cNvPr>
          <p:cNvSpPr txBox="1"/>
          <p:nvPr/>
        </p:nvSpPr>
        <p:spPr>
          <a:xfrm>
            <a:off x="5121964" y="6458188"/>
            <a:ext cx="214685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Repaired Script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AB296-27E9-4187-B47A-57D74288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7CDDF-E82A-41ED-A19D-74AB8773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851D-7394-4903-AF4B-6EBE69BA59D8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3A0E65-A9A3-422B-A221-6089087C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96" y="232672"/>
            <a:ext cx="10515600" cy="61553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An Example of Fixing With 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1A3A8-45AD-409E-9DFB-D45E7795BEA2}"/>
              </a:ext>
            </a:extLst>
          </p:cNvPr>
          <p:cNvSpPr txBox="1"/>
          <p:nvPr/>
        </p:nvSpPr>
        <p:spPr>
          <a:xfrm>
            <a:off x="930915" y="4967149"/>
            <a:ext cx="902901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dependencies {</a:t>
            </a:r>
          </a:p>
          <a:p>
            <a:r>
              <a:rPr lang="en-US" dirty="0"/>
              <a:t>	compile 'org.springframework.boot:spring-boot:1.2.1.RELEASE'</a:t>
            </a:r>
          </a:p>
          <a:p>
            <a:r>
              <a:rPr lang="en-US" dirty="0"/>
              <a:t>	compile 'org.springframework.boot:spring-boot-autoconfigure:1.2.1.RELEASE'</a:t>
            </a:r>
          </a:p>
          <a:p>
            <a:r>
              <a:rPr lang="en-US" dirty="0"/>
              <a:t>	//compile project(':micro-core')</a:t>
            </a:r>
          </a:p>
          <a:p>
            <a:r>
              <a:rPr lang="en-US" dirty="0"/>
              <a:t>	 compile group: '</a:t>
            </a:r>
            <a:r>
              <a:rPr lang="en-US" dirty="0" err="1"/>
              <a:t>com.aol.microservices</a:t>
            </a:r>
            <a:r>
              <a:rPr lang="en-US" dirty="0"/>
              <a:t>', name:'</a:t>
            </a:r>
            <a:r>
              <a:rPr lang="en-US" dirty="0" err="1"/>
              <a:t>microserver</a:t>
            </a:r>
            <a:r>
              <a:rPr lang="en-US" dirty="0"/>
              <a:t>-core', version:'</a:t>
            </a:r>
            <a:r>
              <a:rPr lang="en-US" dirty="0">
                <a:highlight>
                  <a:srgbClr val="00FF00"/>
                </a:highlight>
              </a:rPr>
              <a:t>0.56</a:t>
            </a:r>
            <a:r>
              <a:rPr lang="en-US" dirty="0"/>
              <a:t>'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E70C1-2AA3-4D95-98C1-4940BD766EA8}"/>
              </a:ext>
            </a:extLst>
          </p:cNvPr>
          <p:cNvSpPr txBox="1"/>
          <p:nvPr/>
        </p:nvSpPr>
        <p:spPr>
          <a:xfrm>
            <a:off x="930915" y="1473249"/>
            <a:ext cx="744772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 What went wrong:</a:t>
            </a:r>
          </a:p>
          <a:p>
            <a:r>
              <a:rPr lang="en-US" dirty="0"/>
              <a:t> Could not resolve all dependencies for configuration ':</a:t>
            </a:r>
            <a:r>
              <a:rPr lang="en-US" dirty="0" err="1"/>
              <a:t>micro-boot:compile</a:t>
            </a:r>
            <a:r>
              <a:rPr lang="en-US" dirty="0"/>
              <a:t>'.</a:t>
            </a:r>
          </a:p>
          <a:p>
            <a:r>
              <a:rPr lang="en-US" dirty="0"/>
              <a:t> &gt; Could not find com.aol.microservices:microserver-core:0.57</a:t>
            </a:r>
          </a:p>
          <a:p>
            <a:r>
              <a:rPr lang="en-US" dirty="0"/>
              <a:t>	...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A874DE-B52B-4FEC-9C12-AF4CBAF1F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28" y="3259909"/>
            <a:ext cx="5895230" cy="1200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E1ADCA-6B58-43BC-987C-54E65206D51F}"/>
              </a:ext>
            </a:extLst>
          </p:cNvPr>
          <p:cNvSpPr txBox="1"/>
          <p:nvPr/>
        </p:nvSpPr>
        <p:spPr>
          <a:xfrm>
            <a:off x="930915" y="988905"/>
            <a:ext cx="471777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Build Log Project: </a:t>
            </a:r>
            <a:r>
              <a:rPr lang="en-US" dirty="0" err="1"/>
              <a:t>aol</a:t>
            </a:r>
            <a:r>
              <a:rPr lang="en-US" dirty="0"/>
              <a:t>/micro-server, ID: 9599be6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716D6-3466-4393-8A10-310BC81B596A}"/>
              </a:ext>
            </a:extLst>
          </p:cNvPr>
          <p:cNvSpPr txBox="1"/>
          <p:nvPr/>
        </p:nvSpPr>
        <p:spPr>
          <a:xfrm>
            <a:off x="7739700" y="2830794"/>
            <a:ext cx="196544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Fix Template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55C47E-7E48-4469-AAD0-943087961D4C}"/>
              </a:ext>
            </a:extLst>
          </p:cNvPr>
          <p:cNvCxnSpPr>
            <a:cxnSpLocks/>
          </p:cNvCxnSpPr>
          <p:nvPr/>
        </p:nvCxnSpPr>
        <p:spPr>
          <a:xfrm flipH="1">
            <a:off x="8170802" y="4282973"/>
            <a:ext cx="650095" cy="59874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F2246-74C7-4629-900C-9C6F22632A6E}"/>
              </a:ext>
            </a:extLst>
          </p:cNvPr>
          <p:cNvSpPr txBox="1"/>
          <p:nvPr/>
        </p:nvSpPr>
        <p:spPr>
          <a:xfrm>
            <a:off x="930915" y="4489153"/>
            <a:ext cx="19388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Fix</a:t>
            </a:r>
          </a:p>
        </p:txBody>
      </p:sp>
    </p:spTree>
    <p:extLst>
      <p:ext uri="{BB962C8B-B14F-4D97-AF65-F5344CB8AC3E}">
        <p14:creationId xmlns:p14="http://schemas.microsoft.com/office/powerpoint/2010/main" val="179971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</TotalTime>
  <Words>1026</Words>
  <Application>Microsoft Office PowerPoint</Application>
  <PresentationFormat>Widescreen</PresentationFormat>
  <Paragraphs>188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Worksheet</vt:lpstr>
      <vt:lpstr>HireBuild: An Automatic Approach to History Driven Repair of Build Scripts </vt:lpstr>
      <vt:lpstr>Why Automatic Repair of Build Script?</vt:lpstr>
      <vt:lpstr>PowerPoint Presentation</vt:lpstr>
      <vt:lpstr>HireBuild – In Action </vt:lpstr>
      <vt:lpstr>Automatic Build-Fix Pattern Generation</vt:lpstr>
      <vt:lpstr>How Build-Fix Pattern Generation Works</vt:lpstr>
      <vt:lpstr>Patch Candidate Generation</vt:lpstr>
      <vt:lpstr>An Example of Using Training Project Fix</vt:lpstr>
      <vt:lpstr>An Example of Fixing With Template</vt:lpstr>
      <vt:lpstr>Patch Evaluation</vt:lpstr>
      <vt:lpstr>Data Selection Process and Summary</vt:lpstr>
      <vt:lpstr>RQ1: # of Successfully fixed build failures</vt:lpstr>
      <vt:lpstr>RQ2: Time Spent on Fixes &amp; RQ3: Actual Fix Size</vt:lpstr>
      <vt:lpstr>RQ4: What about rest 13 build failures?</vt:lpstr>
      <vt:lpstr>Limitations</vt:lpstr>
      <vt:lpstr>Future Work</vt:lpstr>
      <vt:lpstr>Conclusion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HireBuild: An Automatic Approach to History Driven Repair of Build Scripts</dc:title>
  <dc:creator>foyzul</dc:creator>
  <cp:lastModifiedBy>foyzul</cp:lastModifiedBy>
  <cp:revision>64</cp:revision>
  <dcterms:created xsi:type="dcterms:W3CDTF">2018-05-15T05:57:20Z</dcterms:created>
  <dcterms:modified xsi:type="dcterms:W3CDTF">2018-06-02T04:08:21Z</dcterms:modified>
</cp:coreProperties>
</file>