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</p:sldIdLst>
  <p:sldSz cx="9144000" cy="12801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7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6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E5E20-FC54-4AAE-94D0-C2E2B7BB6DC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E57EB-32E2-4E56-A7E8-A065BFAE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8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11D5F-4B36-A4BE-7353-87AA53F5042D}"/>
              </a:ext>
            </a:extLst>
          </p:cNvPr>
          <p:cNvSpPr txBox="1"/>
          <p:nvPr/>
        </p:nvSpPr>
        <p:spPr>
          <a:xfrm>
            <a:off x="696641" y="429430"/>
            <a:ext cx="573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Scoping for automation in defined US SMB industries </a:t>
            </a:r>
          </a:p>
        </p:txBody>
      </p:sp>
    </p:spTree>
    <p:extLst>
      <p:ext uri="{BB962C8B-B14F-4D97-AF65-F5344CB8AC3E}">
        <p14:creationId xmlns:p14="http://schemas.microsoft.com/office/powerpoint/2010/main" val="334420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04665-409B-C478-1D48-321F49333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D43A37-81DE-C717-3C3E-C9E0C5C6FFCE}"/>
              </a:ext>
            </a:extLst>
          </p:cNvPr>
          <p:cNvSpPr txBox="1"/>
          <p:nvPr/>
        </p:nvSpPr>
        <p:spPr>
          <a:xfrm>
            <a:off x="425706" y="886631"/>
            <a:ext cx="7278623" cy="589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  <a:spcAft>
                <a:spcPts val="1350"/>
              </a:spcAft>
            </a:pPr>
            <a:r>
              <a:rPr lang="en-US" b="1" dirty="0">
                <a:highlight>
                  <a:srgbClr val="FFFF00"/>
                </a:highlight>
              </a:rPr>
              <a:t>Initial idea: </a:t>
            </a:r>
            <a:r>
              <a:rPr lang="en-US" b="1" dirty="0" err="1">
                <a:highlight>
                  <a:srgbClr val="FFFF00"/>
                </a:highlight>
              </a:rPr>
              <a:t>StaffSmart</a:t>
            </a:r>
            <a:r>
              <a:rPr lang="en-US" b="1" dirty="0">
                <a:highlight>
                  <a:srgbClr val="FFFF00"/>
                </a:highlight>
              </a:rPr>
              <a:t>," </a:t>
            </a:r>
            <a:r>
              <a:rPr lang="en-US" dirty="0"/>
              <a:t>streamlines workforce management for construction projects. Key features include:</a:t>
            </a:r>
          </a:p>
          <a:p>
            <a:pPr algn="just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dirty="0"/>
              <a:t>Efficient Crewing: Intelligent crew formation by matching employees to tasks based on skills and availability.</a:t>
            </a:r>
          </a:p>
          <a:p>
            <a:pPr algn="just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dirty="0"/>
              <a:t>Accurate Time Tracking: Real-time attendance and geolocation tracking for precise work hours and schedule control.</a:t>
            </a:r>
          </a:p>
          <a:p>
            <a:pPr algn="just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dirty="0"/>
              <a:t>Swift Replacements: Quick staff replacement and dispatching to minimize project disruptions.</a:t>
            </a:r>
          </a:p>
          <a:p>
            <a:pPr algn="just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dirty="0"/>
              <a:t>Compliance Focus: Built-in features for managing regulatory compliance, minimizing legal risks.</a:t>
            </a:r>
          </a:p>
          <a:p>
            <a:endParaRPr lang="en-US" b="1" dirty="0"/>
          </a:p>
          <a:p>
            <a:r>
              <a:rPr lang="en-US" b="1" dirty="0">
                <a:highlight>
                  <a:srgbClr val="FFFF00"/>
                </a:highlight>
              </a:rPr>
              <a:t>Preliminary conclusion: </a:t>
            </a:r>
          </a:p>
          <a:p>
            <a:r>
              <a:rPr lang="en-US" b="1" dirty="0">
                <a:highlight>
                  <a:srgbClr val="FFFF00"/>
                </a:highlight>
              </a:rPr>
              <a:t>- No go. </a:t>
            </a:r>
            <a:r>
              <a:rPr lang="en-US" b="1" dirty="0"/>
              <a:t>as there is no</a:t>
            </a:r>
            <a:r>
              <a:rPr lang="en-US" dirty="0"/>
              <a:t> sufficient demand for stand along module, high integration required, as a result  the high cost of development and implementation</a:t>
            </a:r>
          </a:p>
          <a:p>
            <a:endParaRPr lang="en-US" b="1" dirty="0"/>
          </a:p>
          <a:p>
            <a:r>
              <a:rPr lang="en-US" b="1" dirty="0">
                <a:highlight>
                  <a:srgbClr val="00FF00"/>
                </a:highlight>
              </a:rPr>
              <a:t>New area: </a:t>
            </a:r>
            <a:r>
              <a:rPr lang="en-US" b="1" dirty="0"/>
              <a:t>construction management  (____)</a:t>
            </a:r>
          </a:p>
          <a:p>
            <a:endParaRPr lang="en-US" b="1" dirty="0"/>
          </a:p>
          <a:p>
            <a:r>
              <a:rPr lang="en-US" b="1" dirty="0">
                <a:highlight>
                  <a:srgbClr val="00FF00"/>
                </a:highlight>
              </a:rPr>
              <a:t>Actions: find the construction company</a:t>
            </a:r>
            <a:r>
              <a:rPr lang="en-US" b="1" dirty="0"/>
              <a:t> </a:t>
            </a:r>
            <a:r>
              <a:rPr lang="en-US" dirty="0"/>
              <a:t>which is willing to discuss the requirements, </a:t>
            </a:r>
            <a:r>
              <a:rPr lang="en-US" dirty="0">
                <a:highlight>
                  <a:srgbClr val="00FF00"/>
                </a:highlight>
              </a:rPr>
              <a:t>Denis, May 1 (preliminary)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37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B0ED-69E8-ECBB-5182-07E8649B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9811A3-8058-4805-5C9A-0EF3A5BCE959}"/>
              </a:ext>
            </a:extLst>
          </p:cNvPr>
          <p:cNvSpPr txBox="1"/>
          <p:nvPr/>
        </p:nvSpPr>
        <p:spPr>
          <a:xfrm>
            <a:off x="118872" y="688174"/>
            <a:ext cx="8448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US Construction market</a:t>
            </a:r>
          </a:p>
          <a:p>
            <a:pPr marL="285739" indent="-285739">
              <a:buFontTx/>
              <a:buChar char="-"/>
            </a:pPr>
            <a:r>
              <a:rPr lang="en-US" b="1" dirty="0"/>
              <a:t>Is growing</a:t>
            </a:r>
          </a:p>
          <a:p>
            <a:pPr marL="285739" indent="-285739">
              <a:buFontTx/>
              <a:buChar char="-"/>
            </a:pPr>
            <a:r>
              <a:rPr lang="en-US" b="1" dirty="0"/>
              <a:t>has established leaders</a:t>
            </a:r>
          </a:p>
          <a:p>
            <a:pPr marL="285739" indent="-285739">
              <a:buFontTx/>
              <a:buChar char="-"/>
            </a:pPr>
            <a:r>
              <a:rPr lang="en-US" b="1" dirty="0"/>
              <a:t>Few new players. </a:t>
            </a:r>
            <a:r>
              <a:rPr lang="en-US" sz="1100" dirty="0"/>
              <a:t>Source: https://www.gminsights.com/industry-analysis/construction-management-software-market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6073F-31EC-0A5C-5E56-76D3CCA0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00"/>
          <a:stretch/>
        </p:blipFill>
        <p:spPr>
          <a:xfrm>
            <a:off x="0" y="2053093"/>
            <a:ext cx="8924544" cy="37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45972-F125-1912-BF37-F0B4DE21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824760-5AC4-F291-1ADF-C397B9EE7B47}"/>
              </a:ext>
            </a:extLst>
          </p:cNvPr>
          <p:cNvSpPr txBox="1"/>
          <p:nvPr/>
        </p:nvSpPr>
        <p:spPr>
          <a:xfrm>
            <a:off x="307171" y="327830"/>
            <a:ext cx="7293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Markeshares</a:t>
            </a:r>
            <a:r>
              <a:rPr lang="en-US" b="1" dirty="0"/>
              <a:t> (own research). </a:t>
            </a:r>
            <a:r>
              <a:rPr lang="en-US" b="1" dirty="0">
                <a:highlight>
                  <a:srgbClr val="00FF00"/>
                </a:highlight>
              </a:rPr>
              <a:t>2 clear leaders – Autodesk and Procore</a:t>
            </a:r>
          </a:p>
          <a:p>
            <a:endParaRPr lang="en-US" b="1" dirty="0">
              <a:highlight>
                <a:srgbClr val="00FF00"/>
              </a:highlight>
            </a:endParaRPr>
          </a:p>
          <a:p>
            <a:r>
              <a:rPr lang="en-US" b="1" dirty="0">
                <a:highlight>
                  <a:srgbClr val="00FF00"/>
                </a:highlight>
              </a:rPr>
              <a:t>US construction automation practically is DUOPOLY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B7EC6-00A2-1270-01A9-D5C9C01E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9" y="1594189"/>
            <a:ext cx="7159996" cy="48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D9D6F-1B60-B186-A7E7-BFEB8B36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8238B-CFCD-B831-D0F3-A8CE1A22A76C}"/>
              </a:ext>
            </a:extLst>
          </p:cNvPr>
          <p:cNvSpPr txBox="1"/>
          <p:nvPr/>
        </p:nvSpPr>
        <p:spPr>
          <a:xfrm>
            <a:off x="425706" y="886631"/>
            <a:ext cx="7278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Duopoly (Procore vs ACC) pricing. CUSTOMERS ARE DISSATISFIED with pricing</a:t>
            </a:r>
          </a:p>
          <a:p>
            <a:endParaRPr lang="en-US" b="1" dirty="0"/>
          </a:p>
          <a:p>
            <a:pPr lvl="1"/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Procore's pricing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, based Annual Construction Volume (ACV), with users reporting that costs can range from around $500 to $1000 per $1 million ACV, depending on the modules and users included. </a:t>
            </a:r>
          </a:p>
          <a:p>
            <a:pPr lvl="1"/>
            <a:r>
              <a:rPr lang="en-US" b="1" dirty="0">
                <a:highlight>
                  <a:srgbClr val="00FF00"/>
                </a:highlight>
              </a:rPr>
              <a:t>$10-14k is Procore starting plan going up to $100K and more 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Autodesk Construction Cloud. Less expensive but still like </a:t>
            </a:r>
            <a:r>
              <a:rPr lang="en-US" b="1" i="0" dirty="0">
                <a:solidFill>
                  <a:srgbClr val="505059"/>
                </a:solidFill>
                <a:effectLst/>
                <a:latin typeface="Barlow" panose="020F0502020204030204" pitchFamily="2" charset="0"/>
              </a:rPr>
              <a:t>$1-1,6K per seat, gives $10K for 10 seats per year at least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15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DF3E1-9903-4840-B909-1A0101F9F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D89086-6928-01BA-B724-0D22A344B2E0}"/>
              </a:ext>
            </a:extLst>
          </p:cNvPr>
          <p:cNvSpPr txBox="1"/>
          <p:nvPr/>
        </p:nvSpPr>
        <p:spPr>
          <a:xfrm>
            <a:off x="239441" y="243164"/>
            <a:ext cx="829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Scoping for automation in defined US SMB industries: Procore: Pros and Cons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9CBC6-97E2-4ED8-F6ED-649B89D1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8" y="1313011"/>
            <a:ext cx="779808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4D8F18-6597-BDFC-3E5D-2D7FA2D3D658}"/>
              </a:ext>
            </a:extLst>
          </p:cNvPr>
          <p:cNvSpPr txBox="1"/>
          <p:nvPr/>
        </p:nvSpPr>
        <p:spPr>
          <a:xfrm>
            <a:off x="137160" y="424584"/>
            <a:ext cx="9006840" cy="85838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1350"/>
              </a:spcAft>
            </a:pPr>
            <a:r>
              <a:rPr lang="en-US" sz="2000" b="1" dirty="0">
                <a:highlight>
                  <a:srgbClr val="00FF00"/>
                </a:highlight>
                <a:latin typeface="Google Sans Text"/>
              </a:rPr>
              <a:t>Procore offers functionality that aligns with asset management, procurement management, and change orders (COs). </a:t>
            </a:r>
            <a:r>
              <a:rPr lang="en-US" sz="1100" dirty="0">
                <a:latin typeface="Google Sans Text"/>
              </a:rPr>
              <a:t>Here's a breakdown:</a:t>
            </a:r>
          </a:p>
          <a:p>
            <a:pPr>
              <a:lnSpc>
                <a:spcPts val="1500"/>
              </a:lnSpc>
              <a:spcAft>
                <a:spcPts val="1350"/>
              </a:spcAft>
            </a:pPr>
            <a:r>
              <a:rPr lang="en-US" sz="1100" b="1" dirty="0">
                <a:latin typeface="Google Sans Text"/>
              </a:rPr>
              <a:t>1. </a:t>
            </a:r>
            <a:r>
              <a:rPr lang="en-US" sz="1100" b="1" dirty="0">
                <a:highlight>
                  <a:srgbClr val="FFFF00"/>
                </a:highlight>
                <a:latin typeface="Google Sans Text"/>
              </a:rPr>
              <a:t>Asset Management:</a:t>
            </a:r>
            <a:endParaRPr lang="en-US" sz="1100" dirty="0">
              <a:highlight>
                <a:srgbClr val="FFFF00"/>
              </a:highlight>
              <a:latin typeface="Google Sans Text"/>
            </a:endParaRPr>
          </a:p>
          <a:p>
            <a:pPr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Indirectly Supported:</a:t>
            </a:r>
            <a:r>
              <a:rPr lang="en-US" sz="1100" dirty="0">
                <a:latin typeface="Google Sans Text"/>
              </a:rPr>
              <a:t> Procore isn't a dedicated asset management system like specialized software. However, it provides capabilities that can be used to track and manage assets, especially those related to construction projects.</a:t>
            </a:r>
          </a:p>
          <a:p>
            <a:pPr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How it Works:</a:t>
            </a:r>
            <a:endParaRPr lang="en-US" sz="1100" dirty="0">
              <a:latin typeface="Google Sans Text"/>
            </a:endParaRP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Tools:</a:t>
            </a:r>
            <a:r>
              <a:rPr lang="en-US" sz="1100" dirty="0">
                <a:latin typeface="Google Sans Text"/>
              </a:rPr>
              <a:t> Primarily through the use of </a:t>
            </a:r>
            <a:r>
              <a:rPr lang="en-US" sz="1100" b="1" dirty="0">
                <a:latin typeface="Google Sans Text"/>
              </a:rPr>
              <a:t>Documents</a:t>
            </a:r>
            <a:r>
              <a:rPr lang="en-US" sz="1100" dirty="0">
                <a:latin typeface="Google Sans Text"/>
              </a:rPr>
              <a:t>, </a:t>
            </a:r>
            <a:r>
              <a:rPr lang="en-US" sz="1100" b="1" dirty="0">
                <a:latin typeface="Google Sans Text"/>
              </a:rPr>
              <a:t>Photos</a:t>
            </a:r>
            <a:r>
              <a:rPr lang="en-US" sz="1100" dirty="0">
                <a:latin typeface="Google Sans Text"/>
              </a:rPr>
              <a:t>, </a:t>
            </a:r>
            <a:r>
              <a:rPr lang="en-US" sz="1100" b="1" dirty="0">
                <a:latin typeface="Google Sans Text"/>
              </a:rPr>
              <a:t>RFIs</a:t>
            </a:r>
            <a:r>
              <a:rPr lang="en-US" sz="1100" dirty="0">
                <a:latin typeface="Google Sans Text"/>
              </a:rPr>
              <a:t> (for tracking issues related to assets), and </a:t>
            </a:r>
            <a:r>
              <a:rPr lang="en-US" sz="1100" b="1" dirty="0">
                <a:latin typeface="Google Sans Text"/>
              </a:rPr>
              <a:t>Daily Logs</a:t>
            </a:r>
            <a:r>
              <a:rPr lang="en-US" sz="1100" dirty="0">
                <a:latin typeface="Google Sans Text"/>
              </a:rPr>
              <a:t>.</a:t>
            </a: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Features:</a:t>
            </a:r>
            <a:endParaRPr lang="en-US" sz="1100" dirty="0">
              <a:latin typeface="Google Sans Text"/>
            </a:endParaRPr>
          </a:p>
          <a:p>
            <a:pPr marL="1142952" lvl="2" indent="-228591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Document Management:</a:t>
            </a:r>
            <a:r>
              <a:rPr lang="en-US" sz="1100" dirty="0">
                <a:latin typeface="Google Sans Text"/>
              </a:rPr>
              <a:t> Store and organize manuals, warranties, and specifications for equipment and materials. </a:t>
            </a:r>
            <a:r>
              <a:rPr lang="en-US" sz="1100" b="1" dirty="0">
                <a:latin typeface="Google Sans Text"/>
              </a:rPr>
              <a:t>Photos:</a:t>
            </a:r>
            <a:r>
              <a:rPr lang="en-US" sz="1100" dirty="0">
                <a:latin typeface="Google Sans Text"/>
              </a:rPr>
              <a:t> Capture visual records of assets at different stages of the project. </a:t>
            </a:r>
            <a:r>
              <a:rPr lang="en-US" sz="1100" b="1" dirty="0">
                <a:latin typeface="Google Sans Text"/>
              </a:rPr>
              <a:t>RFIs:</a:t>
            </a:r>
            <a:r>
              <a:rPr lang="en-US" sz="1100" dirty="0">
                <a:latin typeface="Google Sans Text"/>
              </a:rPr>
              <a:t> Raise questions about assets, their installation, or performance. </a:t>
            </a:r>
            <a:r>
              <a:rPr lang="en-US" sz="1100" b="1" dirty="0">
                <a:latin typeface="Google Sans Text"/>
              </a:rPr>
              <a:t>Daily Logs:</a:t>
            </a:r>
            <a:r>
              <a:rPr lang="en-US" sz="1100" dirty="0">
                <a:latin typeface="Google Sans Text"/>
              </a:rPr>
              <a:t> Record the status and usage of assets on a daily basis. </a:t>
            </a:r>
            <a:r>
              <a:rPr lang="en-US" sz="1100" b="1" dirty="0">
                <a:latin typeface="Google Sans Text"/>
              </a:rPr>
              <a:t>Cost Tracking</a:t>
            </a:r>
            <a:r>
              <a:rPr lang="en-US" sz="1100" dirty="0">
                <a:latin typeface="Google Sans Text"/>
              </a:rPr>
              <a:t>: Track the financial aspect of the assets</a:t>
            </a:r>
          </a:p>
          <a:p>
            <a:pPr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Limitations:</a:t>
            </a:r>
            <a:endParaRPr lang="en-US" sz="1100" dirty="0">
              <a:latin typeface="Google Sans Text"/>
            </a:endParaRP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Not Comprehensive:</a:t>
            </a:r>
            <a:r>
              <a:rPr lang="en-US" sz="1100" dirty="0">
                <a:latin typeface="Google Sans Text"/>
              </a:rPr>
              <a:t> Lacks features such as detailed maintenance scheduling, comprehensive asset lifecycle tracking, and integration with specialized asset tracking technologies (e.g., RFID).</a:t>
            </a: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Workarounds:</a:t>
            </a:r>
            <a:r>
              <a:rPr lang="en-US" sz="1100" dirty="0">
                <a:latin typeface="Google Sans Text"/>
              </a:rPr>
              <a:t> Asset management within Procore typically requires manual processes and custom workflows.</a:t>
            </a:r>
          </a:p>
          <a:p>
            <a:pPr>
              <a:lnSpc>
                <a:spcPts val="1500"/>
              </a:lnSpc>
              <a:spcAft>
                <a:spcPts val="1350"/>
              </a:spcAft>
            </a:pPr>
            <a:r>
              <a:rPr lang="en-US" sz="1100" b="1" dirty="0">
                <a:highlight>
                  <a:srgbClr val="00FF00"/>
                </a:highlight>
                <a:latin typeface="Google Sans Text"/>
              </a:rPr>
              <a:t>2. Procurement Management:</a:t>
            </a:r>
            <a:endParaRPr lang="en-US" sz="1100" dirty="0">
              <a:highlight>
                <a:srgbClr val="00FF00"/>
              </a:highlight>
              <a:latin typeface="Google Sans Text"/>
            </a:endParaRPr>
          </a:p>
          <a:p>
            <a:pPr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Directly Supported:</a:t>
            </a:r>
            <a:r>
              <a:rPr lang="en-US" sz="1100" dirty="0">
                <a:latin typeface="Google Sans Text"/>
              </a:rPr>
              <a:t> Procore provides a robust suite of tools for managing the procurement process.</a:t>
            </a:r>
          </a:p>
          <a:p>
            <a:pPr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How it Works:</a:t>
            </a:r>
            <a:endParaRPr lang="en-US" sz="1100" dirty="0">
              <a:latin typeface="Google Sans Text"/>
            </a:endParaRP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Tools:</a:t>
            </a:r>
            <a:r>
              <a:rPr lang="en-US" sz="1100" dirty="0">
                <a:latin typeface="Google Sans Text"/>
              </a:rPr>
              <a:t> </a:t>
            </a:r>
            <a:r>
              <a:rPr lang="en-US" sz="1100" b="1" dirty="0">
                <a:latin typeface="Google Sans Text"/>
              </a:rPr>
              <a:t>Bids</a:t>
            </a:r>
            <a:r>
              <a:rPr lang="en-US" sz="1100" dirty="0">
                <a:latin typeface="Google Sans Text"/>
              </a:rPr>
              <a:t>, </a:t>
            </a:r>
            <a:r>
              <a:rPr lang="en-US" sz="1100" b="1" dirty="0">
                <a:latin typeface="Google Sans Text"/>
              </a:rPr>
              <a:t>Purchase Orders (POs)</a:t>
            </a:r>
            <a:r>
              <a:rPr lang="en-US" sz="1100" dirty="0">
                <a:latin typeface="Google Sans Text"/>
              </a:rPr>
              <a:t>, </a:t>
            </a:r>
            <a:r>
              <a:rPr lang="en-US" sz="1100" b="1" dirty="0">
                <a:latin typeface="Google Sans Text"/>
              </a:rPr>
              <a:t>Submittals</a:t>
            </a:r>
            <a:r>
              <a:rPr lang="en-US" sz="1100" dirty="0">
                <a:latin typeface="Google Sans Text"/>
              </a:rPr>
              <a:t>, </a:t>
            </a:r>
            <a:r>
              <a:rPr lang="en-US" sz="1100" b="1" dirty="0">
                <a:latin typeface="Google Sans Text"/>
              </a:rPr>
              <a:t>Budgeting</a:t>
            </a:r>
            <a:r>
              <a:rPr lang="en-US" sz="1100" dirty="0">
                <a:latin typeface="Google Sans Text"/>
              </a:rPr>
              <a:t>, and </a:t>
            </a:r>
            <a:r>
              <a:rPr lang="en-US" sz="1100" b="1" dirty="0">
                <a:latin typeface="Google Sans Text"/>
              </a:rPr>
              <a:t>Change Orders (COs)</a:t>
            </a:r>
            <a:r>
              <a:rPr lang="en-US" sz="1100" dirty="0">
                <a:latin typeface="Google Sans Text"/>
              </a:rPr>
              <a:t>.</a:t>
            </a: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Features:</a:t>
            </a:r>
            <a:endParaRPr lang="en-US" sz="1100" dirty="0">
              <a:latin typeface="Google Sans Text"/>
            </a:endParaRPr>
          </a:p>
          <a:p>
            <a:pPr marL="1142952" lvl="2" indent="-228591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Bid Management:</a:t>
            </a:r>
            <a:r>
              <a:rPr lang="en-US" sz="1100" dirty="0">
                <a:latin typeface="Google Sans Text"/>
              </a:rPr>
              <a:t> Centralize and manage the bidding process for subcontractors and vendors.</a:t>
            </a:r>
          </a:p>
          <a:p>
            <a:pPr marL="1142952" lvl="2" indent="-228591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Purchase Orders:</a:t>
            </a:r>
            <a:r>
              <a:rPr lang="en-US" sz="1100" dirty="0">
                <a:latin typeface="Google Sans Text"/>
              </a:rPr>
              <a:t> Create and issue POs to vendors, track commitments, and manage spending.</a:t>
            </a:r>
          </a:p>
          <a:p>
            <a:pPr marL="1142952" lvl="2" indent="-228591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Submittals:</a:t>
            </a:r>
            <a:r>
              <a:rPr lang="en-US" sz="1100" dirty="0">
                <a:latin typeface="Google Sans Text"/>
              </a:rPr>
              <a:t> Manage the submittal process for materials and equipment approvals.</a:t>
            </a:r>
          </a:p>
          <a:p>
            <a:pPr marL="1142952" lvl="2" indent="-228591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Budgeting:</a:t>
            </a:r>
            <a:r>
              <a:rPr lang="en-US" sz="1100" dirty="0">
                <a:latin typeface="Google Sans Text"/>
              </a:rPr>
              <a:t> Integrate procurement with the project budget, allowing for accurate cost tracking.</a:t>
            </a:r>
          </a:p>
          <a:p>
            <a:pPr marL="1142952" lvl="2" indent="-228591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Change Orders:</a:t>
            </a:r>
            <a:r>
              <a:rPr lang="en-US" sz="1100" dirty="0">
                <a:latin typeface="Google Sans Text"/>
              </a:rPr>
              <a:t> Integral for managing changes to scope, cost, and schedule related to procurement.</a:t>
            </a:r>
          </a:p>
          <a:p>
            <a:pPr marL="1142952" lvl="2" indent="-228591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Invoice Management</a:t>
            </a:r>
            <a:r>
              <a:rPr lang="en-US" sz="1100" dirty="0">
                <a:latin typeface="Google Sans Text"/>
              </a:rPr>
              <a:t>: Ability to receive, match, and pay invoices.</a:t>
            </a:r>
          </a:p>
          <a:p>
            <a:pPr marL="1142952" lvl="2" indent="-228591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Contract Management</a:t>
            </a:r>
            <a:r>
              <a:rPr lang="en-US" sz="1100" dirty="0">
                <a:latin typeface="Google Sans Text"/>
              </a:rPr>
              <a:t>: Store contracts related to procurement process.</a:t>
            </a:r>
          </a:p>
          <a:p>
            <a:pPr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Strengths:</a:t>
            </a:r>
            <a:endParaRPr lang="en-US" sz="1100" dirty="0">
              <a:latin typeface="Google Sans Text"/>
            </a:endParaRP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Streamlined Process:</a:t>
            </a:r>
            <a:r>
              <a:rPr lang="en-US" sz="1100" dirty="0">
                <a:latin typeface="Google Sans Text"/>
              </a:rPr>
              <a:t> Automates key procurement tasks, improving efficiency and accuracy.</a:t>
            </a: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Visibility:</a:t>
            </a:r>
            <a:r>
              <a:rPr lang="en-US" sz="1100" dirty="0">
                <a:latin typeface="Google Sans Text"/>
              </a:rPr>
              <a:t> Provides real-time visibility into project costs, commitments, and vendor performance.</a:t>
            </a: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Collaboration:</a:t>
            </a:r>
            <a:r>
              <a:rPr lang="en-US" sz="1100" dirty="0">
                <a:latin typeface="Google Sans Text"/>
              </a:rPr>
              <a:t> Facilitates collaboration between project teams, vendors, and stakeholders.</a:t>
            </a:r>
          </a:p>
          <a:p>
            <a:pPr marL="742918" lvl="1" indent="-285739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latin typeface="Google Sans Text"/>
              </a:rPr>
              <a:t>Cost Control:</a:t>
            </a:r>
            <a:r>
              <a:rPr lang="en-US" sz="1100" dirty="0">
                <a:latin typeface="Google Sans Text"/>
              </a:rPr>
              <a:t> Helps to control costs by tracking and managing spending against budgets.</a:t>
            </a:r>
          </a:p>
          <a:p>
            <a:pPr>
              <a:lnSpc>
                <a:spcPts val="1500"/>
              </a:lnSpc>
              <a:spcAft>
                <a:spcPts val="1350"/>
              </a:spcAft>
            </a:pPr>
            <a:r>
              <a:rPr lang="en-US" sz="1100" b="1" dirty="0">
                <a:latin typeface="Google Sans Text"/>
              </a:rPr>
              <a:t>In summary:</a:t>
            </a:r>
            <a:endParaRPr lang="en-US" sz="1100" dirty="0">
              <a:latin typeface="Google Sans Text"/>
            </a:endParaRPr>
          </a:p>
          <a:p>
            <a:pPr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Google Sans Text"/>
              </a:rPr>
              <a:t>Procore is strong on </a:t>
            </a:r>
            <a:r>
              <a:rPr lang="en-US" sz="1100" b="1" dirty="0">
                <a:latin typeface="Google Sans Text"/>
              </a:rPr>
              <a:t>Procurement Management and Change Orders</a:t>
            </a:r>
            <a:r>
              <a:rPr lang="en-US" sz="1100" dirty="0">
                <a:latin typeface="Google Sans Text"/>
              </a:rPr>
              <a:t>, offering comprehensive tools to streamline these processes.</a:t>
            </a:r>
          </a:p>
          <a:p>
            <a:pPr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Google Sans Text"/>
              </a:rPr>
              <a:t>It has limited asset management capabilities, primarily through the use of its other tools. It does not replace dedicated asset management software.</a:t>
            </a:r>
          </a:p>
          <a:p>
            <a:pPr>
              <a:lnSpc>
                <a:spcPts val="1500"/>
              </a:lnSpc>
            </a:pPr>
            <a:r>
              <a:rPr lang="en-US" sz="1100" dirty="0">
                <a:latin typeface="Google Sans Text"/>
              </a:rPr>
              <a:t>If asset management is a core requirement for your projects, you may need to use Procore in conjunction with other specialized software, or utilize the workaround mentioned earlier. For procurement and change management, Procore is a solid choice.</a:t>
            </a:r>
          </a:p>
        </p:txBody>
      </p:sp>
    </p:spTree>
    <p:extLst>
      <p:ext uri="{BB962C8B-B14F-4D97-AF65-F5344CB8AC3E}">
        <p14:creationId xmlns:p14="http://schemas.microsoft.com/office/powerpoint/2010/main" val="143222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93B177-B888-15AC-D25A-A57E2AD12C9C}"/>
              </a:ext>
            </a:extLst>
          </p:cNvPr>
          <p:cNvSpPr txBox="1"/>
          <p:nvPr/>
        </p:nvSpPr>
        <p:spPr>
          <a:xfrm>
            <a:off x="0" y="808695"/>
            <a:ext cx="9144000" cy="11877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sz="2800" b="1" i="0" dirty="0">
                <a:effectLst/>
                <a:highlight>
                  <a:srgbClr val="00FF00"/>
                </a:highlight>
                <a:latin typeface="Google Sans Text"/>
              </a:rPr>
              <a:t>Procore Procurement workflow </a:t>
            </a: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b="1" i="0" dirty="0">
                <a:effectLst/>
                <a:latin typeface="Google Sans Text"/>
              </a:rPr>
              <a:t>1. Project Setup &amp; Vendor Management:</a:t>
            </a: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Create a Project:</a:t>
            </a:r>
            <a:r>
              <a:rPr lang="en-US" b="0" i="0" dirty="0">
                <a:effectLst/>
                <a:latin typeface="Google Sans Text"/>
              </a:rPr>
              <a:t> A new project is established within Procore.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Add Contacts and Companies:</a:t>
            </a:r>
            <a:r>
              <a:rPr lang="en-US" b="0" i="0" dirty="0">
                <a:effectLst/>
                <a:latin typeface="Google Sans Text"/>
              </a:rPr>
              <a:t> Project team members, vendors, and other relevant companies are added to the system.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Vendor Management:</a:t>
            </a:r>
            <a:endParaRPr lang="en-US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Prequalification:</a:t>
            </a:r>
            <a:r>
              <a:rPr lang="en-US" b="0" i="0" dirty="0">
                <a:effectLst/>
                <a:latin typeface="Google Sans Text"/>
              </a:rPr>
              <a:t> Assess vendors based on qualifications, insurance, and other criteria.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Vendor Directory:</a:t>
            </a:r>
            <a:r>
              <a:rPr lang="en-US" b="0" i="0" dirty="0">
                <a:effectLst/>
                <a:latin typeface="Google Sans Text"/>
              </a:rPr>
              <a:t> Maintain a centralized directory of approved vendors.</a:t>
            </a: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b="1" i="0" dirty="0">
                <a:effectLst/>
                <a:latin typeface="Google Sans Text"/>
              </a:rPr>
              <a:t>2. Bid Management:</a:t>
            </a: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Create RFQs (Request for Quotations):</a:t>
            </a:r>
            <a:r>
              <a:rPr lang="en-US" b="0" i="0" dirty="0">
                <a:effectLst/>
                <a:latin typeface="Google Sans Text"/>
              </a:rPr>
              <a:t> Generate and send out RFQs to multiple vendors for specific scopes of work or materials.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Bid Analysis:</a:t>
            </a:r>
            <a:r>
              <a:rPr lang="en-US" b="0" i="0" dirty="0">
                <a:effectLst/>
                <a:latin typeface="Google Sans Text"/>
              </a:rPr>
              <a:t> Collect and compare bids received from vendors. Track bid due dates and vendor responses.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Bid Packages &amp; Selection:</a:t>
            </a:r>
            <a:r>
              <a:rPr lang="en-US" b="0" i="0" dirty="0">
                <a:effectLst/>
                <a:latin typeface="Google Sans Text"/>
              </a:rPr>
              <a:t> Organize bids into bid packages and select the winning vendor.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b="1" i="0" dirty="0">
                <a:effectLst/>
                <a:latin typeface="Google Sans Text"/>
              </a:rPr>
              <a:t>3. Purchase Order (PO) Creation &amp; Management:</a:t>
            </a: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Create POs:</a:t>
            </a:r>
            <a:r>
              <a:rPr lang="en-US" b="0" i="0" dirty="0">
                <a:effectLst/>
                <a:latin typeface="Google Sans Text"/>
              </a:rPr>
              <a:t> Generate purchase orders detailing the goods or services to be procured, pricing, and delivery instructions.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Approval Workflow:</a:t>
            </a:r>
            <a:r>
              <a:rPr lang="en-US" b="0" i="0" dirty="0">
                <a:effectLst/>
                <a:latin typeface="Google Sans Text"/>
              </a:rPr>
              <a:t> Set up approval workflows for purchase orders to ensure proper authorization based on dollar amounts or project roles.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PO Tracking:</a:t>
            </a:r>
            <a:r>
              <a:rPr lang="en-US" b="0" i="0" dirty="0">
                <a:effectLst/>
                <a:latin typeface="Google Sans Text"/>
              </a:rPr>
              <a:t> Track the status of POs, including pending approval, sent, received, and fulfilled.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PO Change Orders (COs):</a:t>
            </a:r>
            <a:r>
              <a:rPr lang="en-US" b="0" i="0" dirty="0">
                <a:effectLst/>
                <a:latin typeface="Google Sans Text"/>
              </a:rPr>
              <a:t> Issue change orders to POs if there are modifications to the scope, pricing, or delivery terms.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b="1" i="0" dirty="0">
                <a:effectLst/>
                <a:latin typeface="Google Sans Text"/>
              </a:rPr>
              <a:t>4. Invoice Management &amp; Payment:</a:t>
            </a: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Invoice Receipt:</a:t>
            </a:r>
            <a:r>
              <a:rPr lang="en-US" b="0" i="0" dirty="0">
                <a:effectLst/>
                <a:latin typeface="Google Sans Text"/>
              </a:rPr>
              <a:t> Receive invoices from vendors, either directly within Procore or through integration with accounting systems.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Invoice Matching:</a:t>
            </a:r>
            <a:r>
              <a:rPr lang="en-US" b="0" i="0" dirty="0">
                <a:effectLst/>
                <a:latin typeface="Google Sans Text"/>
              </a:rPr>
              <a:t> Match invoices to the corresponding purchase orders and delivery receipts.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Approval Workflow:</a:t>
            </a:r>
            <a:r>
              <a:rPr lang="en-US" b="0" i="0" dirty="0">
                <a:effectLst/>
                <a:latin typeface="Google Sans Text"/>
              </a:rPr>
              <a:t> Route invoices through approval workflows for verification and payment.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Payment Processing:</a:t>
            </a:r>
            <a:r>
              <a:rPr lang="en-US" b="0" i="0" dirty="0">
                <a:effectLst/>
                <a:latin typeface="Google Sans Text"/>
              </a:rPr>
              <a:t> Integrate with accounting systems to process payments and update invoice statuses.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b="1" i="0" dirty="0">
                <a:effectLst/>
                <a:latin typeface="Google Sans Text"/>
              </a:rPr>
              <a:t>5. Submittals &amp; Change Management (Related, but not </a:t>
            </a:r>
            <a:r>
              <a:rPr lang="en-US" b="1" i="1" dirty="0">
                <a:effectLst/>
                <a:latin typeface="Google Sans Text"/>
              </a:rPr>
              <a:t>solely</a:t>
            </a:r>
            <a:r>
              <a:rPr lang="en-US" b="1" i="0" dirty="0">
                <a:effectLst/>
                <a:latin typeface="Google Sans Text"/>
              </a:rPr>
              <a:t> Procurement):</a:t>
            </a: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Submittals:</a:t>
            </a:r>
            <a:r>
              <a:rPr lang="en-US" b="0" i="0" dirty="0">
                <a:effectLst/>
                <a:latin typeface="Google Sans Text"/>
              </a:rPr>
              <a:t> Vendors submit materials to the project, which are reviewed and approved.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Change Orders:</a:t>
            </a:r>
            <a:r>
              <a:rPr lang="en-US" b="0" i="0" dirty="0">
                <a:effectLst/>
                <a:latin typeface="Google Sans Text"/>
              </a:rPr>
              <a:t> Manage changes to the project, which can impact procurement.\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US" dirty="0"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en-US" b="1" i="0" dirty="0">
                <a:effectLst/>
                <a:latin typeface="Google Sans Text"/>
              </a:rPr>
              <a:t>6. Closeout &amp; Reporting:</a:t>
            </a: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Tracking:</a:t>
            </a:r>
            <a:r>
              <a:rPr lang="en-US" b="0" i="0" dirty="0">
                <a:effectLst/>
                <a:latin typeface="Google Sans Text"/>
              </a:rPr>
              <a:t> Track the progress of procurement activities, including materials received, payments made, and change orders.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Reporting:</a:t>
            </a:r>
            <a:r>
              <a:rPr lang="en-US" b="0" i="0" dirty="0">
                <a:effectLst/>
                <a:latin typeface="Google Sans Text"/>
              </a:rPr>
              <a:t> Generate reports on project spend, vendor performance, and other key metrics.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Closeout:</a:t>
            </a:r>
            <a:r>
              <a:rPr lang="en-US" b="0" i="0" dirty="0">
                <a:effectLst/>
                <a:latin typeface="Google Sans Text"/>
              </a:rPr>
              <a:t> Ensure all procurements are finalized at the end of the project.</a:t>
            </a: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b="1" i="0" dirty="0">
                <a:effectLst/>
                <a:latin typeface="Google Sans Text"/>
              </a:rPr>
              <a:t>Key Features Supporting the Workflow:</a:t>
            </a:r>
            <a:endParaRPr lang="en-US" b="0" i="0" dirty="0"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Document Management:</a:t>
            </a:r>
            <a:r>
              <a:rPr lang="en-US" b="0" i="0" dirty="0">
                <a:effectLst/>
                <a:latin typeface="Google Sans Text"/>
              </a:rPr>
              <a:t> Securely store and share all procurement-related documents.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Notifications &amp; Reminders:</a:t>
            </a:r>
            <a:r>
              <a:rPr lang="en-US" b="0" i="0" dirty="0">
                <a:effectLst/>
                <a:latin typeface="Google Sans Text"/>
              </a:rPr>
              <a:t> Receive automated notifications and reminders for key tasks and deadlines.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Collaboration Tools:</a:t>
            </a:r>
            <a:r>
              <a:rPr lang="en-US" b="0" i="0" dirty="0">
                <a:effectLst/>
                <a:latin typeface="Google Sans Text"/>
              </a:rPr>
              <a:t> Communicate with project team members, vendors, and other stakeholders.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Mobile Access:</a:t>
            </a:r>
            <a:r>
              <a:rPr lang="en-US" b="0" i="0" dirty="0">
                <a:effectLst/>
                <a:latin typeface="Google Sans Text"/>
              </a:rPr>
              <a:t> Access and manage procurement activities from anywhere using the Procore mobile app.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Integrations:</a:t>
            </a:r>
            <a:r>
              <a:rPr lang="en-US" b="0" i="0" dirty="0">
                <a:effectLst/>
                <a:latin typeface="Google Sans Text"/>
              </a:rPr>
              <a:t> Integrate with accounting systems, project management software, and other third-party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8412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37FEF1-2F13-3ACA-24D2-49985D052C61}"/>
              </a:ext>
            </a:extLst>
          </p:cNvPr>
          <p:cNvSpPr txBox="1"/>
          <p:nvPr/>
        </p:nvSpPr>
        <p:spPr>
          <a:xfrm>
            <a:off x="2286000" y="607763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https://support.procore.com/references/workflow-diagrams</a:t>
            </a:r>
          </a:p>
        </p:txBody>
      </p:sp>
    </p:spTree>
    <p:extLst>
      <p:ext uri="{BB962C8B-B14F-4D97-AF65-F5344CB8AC3E}">
        <p14:creationId xmlns:p14="http://schemas.microsoft.com/office/powerpoint/2010/main" val="411144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1282</Words>
  <Application>Microsoft Office PowerPoint</Application>
  <PresentationFormat>Custom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Barlow</vt:lpstr>
      <vt:lpstr>Google Sans</vt:lpstr>
      <vt:lpstr>Google Sans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Елена Логачева</dc:creator>
  <cp:lastModifiedBy>Елена Логачева</cp:lastModifiedBy>
  <cp:revision>25</cp:revision>
  <dcterms:created xsi:type="dcterms:W3CDTF">2025-04-02T14:50:46Z</dcterms:created>
  <dcterms:modified xsi:type="dcterms:W3CDTF">2025-04-02T18:05:54Z</dcterms:modified>
</cp:coreProperties>
</file>