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0" r:id="rId6"/>
    <p:sldId id="277" r:id="rId7"/>
    <p:sldId id="271" r:id="rId8"/>
    <p:sldId id="272" r:id="rId9"/>
    <p:sldId id="273" r:id="rId10"/>
    <p:sldId id="274" r:id="rId11"/>
    <p:sldId id="275" r:id="rId12"/>
    <p:sldId id="279" r:id="rId13"/>
    <p:sldId id="276" r:id="rId14"/>
    <p:sldId id="285" r:id="rId15"/>
    <p:sldId id="278" r:id="rId16"/>
    <p:sldId id="280" r:id="rId17"/>
    <p:sldId id="286" r:id="rId18"/>
    <p:sldId id="281" r:id="rId19"/>
    <p:sldId id="283" r:id="rId20"/>
    <p:sldId id="284" r:id="rId21"/>
    <p:sldId id="269" r:id="rId22"/>
  </p:sldIdLst>
  <p:sldSz cx="18288000" cy="10287000"/>
  <p:notesSz cx="6858000" cy="9144000"/>
  <p:embeddedFontLst>
    <p:embeddedFont>
      <p:font typeface="DM Sans" pitchFamily="2" charset="0"/>
      <p:regular r:id="rId23"/>
      <p:bold r:id="rId24"/>
      <p:italic r:id="rId25"/>
      <p:boldItalic r:id="rId26"/>
    </p:embeddedFont>
    <p:embeddedFont>
      <p:font typeface="Oswald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22" autoAdjust="0"/>
  </p:normalViewPr>
  <p:slideViewPr>
    <p:cSldViewPr>
      <p:cViewPr varScale="1">
        <p:scale>
          <a:sx n="69" d="100"/>
          <a:sy n="69" d="100"/>
        </p:scale>
        <p:origin x="8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6.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2286000" y="3202251"/>
            <a:ext cx="14020799"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998097" y="2774260"/>
            <a:ext cx="12596604" cy="4137736"/>
          </a:xfrm>
          <a:prstGeom prst="rect">
            <a:avLst/>
          </a:prstGeom>
        </p:spPr>
        <p:txBody>
          <a:bodyPr wrap="square" lIns="0" tIns="0" rIns="0" bIns="0" rtlCol="0" anchor="t">
            <a:spAutoFit/>
          </a:bodyPr>
          <a:lstStyle/>
          <a:p>
            <a:pPr algn="ctr">
              <a:lnSpc>
                <a:spcPct val="200000"/>
              </a:lnSpc>
            </a:pPr>
            <a:r>
              <a:rPr lang="en-US" sz="8800" b="1" spc="1610" dirty="0">
                <a:solidFill>
                  <a:srgbClr val="231F20"/>
                </a:solidFill>
                <a:latin typeface="+mj-lt"/>
              </a:rPr>
              <a:t>E-COMMERCE</a:t>
            </a:r>
          </a:p>
          <a:p>
            <a:pPr algn="ctr">
              <a:lnSpc>
                <a:spcPct val="200000"/>
              </a:lnSpc>
            </a:pPr>
            <a:r>
              <a:rPr lang="en-US" sz="5400" b="1" spc="1610" dirty="0">
                <a:solidFill>
                  <a:srgbClr val="231F20"/>
                </a:solidFill>
                <a:latin typeface="+mj-lt"/>
              </a:rPr>
              <a:t>OLIST STORE ANALYSIS</a:t>
            </a:r>
          </a:p>
        </p:txBody>
      </p:sp>
      <p:sp>
        <p:nvSpPr>
          <p:cNvPr id="11" name="TextBox 11"/>
          <p:cNvSpPr txBox="1"/>
          <p:nvPr/>
        </p:nvSpPr>
        <p:spPr>
          <a:xfrm>
            <a:off x="2719595" y="7612341"/>
            <a:ext cx="12848809" cy="504818"/>
          </a:xfrm>
          <a:prstGeom prst="rect">
            <a:avLst/>
          </a:prstGeom>
        </p:spPr>
        <p:txBody>
          <a:bodyPr lIns="0" tIns="0" rIns="0" bIns="0" rtlCol="0" anchor="t">
            <a:spAutoFit/>
          </a:bodyPr>
          <a:lstStyle/>
          <a:p>
            <a:pPr algn="ctr">
              <a:lnSpc>
                <a:spcPts val="3661"/>
              </a:lnSpc>
            </a:pPr>
            <a:r>
              <a:rPr lang="en-US" sz="4400" b="1" spc="140" dirty="0">
                <a:solidFill>
                  <a:srgbClr val="231F20"/>
                </a:solidFill>
                <a:latin typeface="+mj-lt"/>
              </a:rPr>
              <a:t>By: </a:t>
            </a:r>
            <a:r>
              <a:rPr lang="en-US" sz="4400" b="1" spc="140">
                <a:solidFill>
                  <a:srgbClr val="231F20"/>
                </a:solidFill>
                <a:latin typeface="+mj-lt"/>
              </a:rPr>
              <a:t>Fozia Mehtab</a:t>
            </a:r>
            <a:endParaRPr lang="en-US" sz="4400" b="1" spc="140" dirty="0">
              <a:solidFill>
                <a:srgbClr val="231F20"/>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570799"/>
            <a:ext cx="15240000" cy="923330"/>
          </a:xfrm>
          <a:prstGeom prst="rect">
            <a:avLst/>
          </a:prstGeom>
        </p:spPr>
        <p:txBody>
          <a:bodyPr wrap="square" lIns="0" tIns="0" rIns="0" bIns="0" rtlCol="0" anchor="t">
            <a:spAutoFit/>
          </a:bodyPr>
          <a:lstStyle/>
          <a:p>
            <a:pPr marL="0" indent="0" algn="ctr">
              <a:buNone/>
            </a:pPr>
            <a:r>
              <a:rPr lang="en-US" sz="6000" b="1" dirty="0">
                <a:latin typeface="+mj-lt"/>
                <a:ea typeface="Lora" pitchFamily="34" charset="-122"/>
                <a:cs typeface="Lora" pitchFamily="34" charset="-120"/>
              </a:rPr>
              <a:t>Average Payment Value vs. Average Price</a:t>
            </a:r>
            <a:endParaRPr lang="en-US" sz="6000" b="1" dirty="0">
              <a:latin typeface="+mj-lt"/>
            </a:endParaRPr>
          </a:p>
        </p:txBody>
      </p:sp>
      <p:sp>
        <p:nvSpPr>
          <p:cNvPr id="16" name="TextBox 16"/>
          <p:cNvSpPr txBox="1"/>
          <p:nvPr/>
        </p:nvSpPr>
        <p:spPr>
          <a:xfrm>
            <a:off x="841643" y="1699533"/>
            <a:ext cx="9829800" cy="7386638"/>
          </a:xfrm>
          <a:prstGeom prst="rect">
            <a:avLst/>
          </a:prstGeom>
        </p:spPr>
        <p:txBody>
          <a:bodyPr wrap="square" lIns="0" tIns="0" rIns="0" bIns="0" rtlCol="0" anchor="t">
            <a:spAutoFit/>
          </a:bodyPr>
          <a:lstStyle/>
          <a:p>
            <a:pPr marL="213884" lvl="1" algn="l"/>
            <a:endParaRPr lang="en-US" sz="3200" spc="194" dirty="0">
              <a:solidFill>
                <a:srgbClr val="231F20"/>
              </a:solidFill>
            </a:endParaRPr>
          </a:p>
          <a:p>
            <a:pPr marL="427768" lvl="1" indent="-213884" algn="l">
              <a:buFont typeface="Arial"/>
              <a:buChar char="•"/>
            </a:pPr>
            <a:r>
              <a:rPr lang="en-US" sz="3200" spc="194" dirty="0">
                <a:solidFill>
                  <a:srgbClr val="231F20"/>
                </a:solidFill>
              </a:rPr>
              <a:t>It is found that total payment value amount is higher than the total price.</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We have also checked the same for “</a:t>
            </a:r>
            <a:r>
              <a:rPr lang="en-US" sz="3200" spc="194" dirty="0" err="1">
                <a:solidFill>
                  <a:srgbClr val="231F20"/>
                </a:solidFill>
              </a:rPr>
              <a:t>sao_paulo</a:t>
            </a:r>
            <a:r>
              <a:rPr lang="en-US" sz="3200" spc="194" dirty="0">
                <a:solidFill>
                  <a:srgbClr val="231F20"/>
                </a:solidFill>
              </a:rPr>
              <a:t>” city by applying the value in customer city filter and found that average payment value is $136 and average price is $108 for </a:t>
            </a:r>
            <a:r>
              <a:rPr lang="en-US" sz="3200" spc="194" dirty="0" err="1">
                <a:solidFill>
                  <a:srgbClr val="231F20"/>
                </a:solidFill>
              </a:rPr>
              <a:t>sao_paulo</a:t>
            </a:r>
            <a:r>
              <a:rPr lang="en-US" sz="3200" spc="194" dirty="0">
                <a:solidFill>
                  <a:srgbClr val="231F20"/>
                </a:solidFill>
              </a:rPr>
              <a:t>.</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err="1">
                <a:solidFill>
                  <a:srgbClr val="231F20"/>
                </a:solidFill>
              </a:rPr>
              <a:t>Sao_Paulo</a:t>
            </a:r>
            <a:r>
              <a:rPr lang="en-US" sz="3200" spc="194" dirty="0">
                <a:solidFill>
                  <a:srgbClr val="231F20"/>
                </a:solidFill>
              </a:rPr>
              <a:t> city average payment value is 88% of total avg payment value and average price is 89% of total avg price thus it can be </a:t>
            </a:r>
            <a:r>
              <a:rPr lang="en-US" sz="3200" spc="194" dirty="0" err="1">
                <a:solidFill>
                  <a:srgbClr val="231F20"/>
                </a:solidFill>
              </a:rPr>
              <a:t>sen</a:t>
            </a:r>
            <a:r>
              <a:rPr lang="en-US" sz="3200" spc="194" dirty="0">
                <a:solidFill>
                  <a:srgbClr val="231F20"/>
                </a:solidFill>
              </a:rPr>
              <a:t> clearly that </a:t>
            </a:r>
            <a:r>
              <a:rPr lang="en-US" sz="3200" spc="194" dirty="0" err="1">
                <a:solidFill>
                  <a:srgbClr val="231F20"/>
                </a:solidFill>
              </a:rPr>
              <a:t>sao</a:t>
            </a:r>
            <a:r>
              <a:rPr lang="en-US" sz="3200" spc="194" dirty="0">
                <a:solidFill>
                  <a:srgbClr val="231F20"/>
                </a:solidFill>
              </a:rPr>
              <a:t> </a:t>
            </a:r>
            <a:r>
              <a:rPr lang="en-US" sz="3200" spc="194" dirty="0" err="1">
                <a:solidFill>
                  <a:srgbClr val="231F20"/>
                </a:solidFill>
              </a:rPr>
              <a:t>paulo</a:t>
            </a:r>
            <a:r>
              <a:rPr lang="en-US" sz="3200" spc="194" dirty="0">
                <a:solidFill>
                  <a:srgbClr val="231F20"/>
                </a:solidFill>
              </a:rPr>
              <a:t> city provides most of the business to </a:t>
            </a:r>
            <a:r>
              <a:rPr lang="en-US" sz="3200" spc="194" dirty="0" err="1">
                <a:solidFill>
                  <a:srgbClr val="231F20"/>
                </a:solidFill>
              </a:rPr>
              <a:t>Olist</a:t>
            </a:r>
            <a:r>
              <a:rPr lang="en-US" sz="3200" spc="194" dirty="0">
                <a:solidFill>
                  <a:srgbClr val="231F20"/>
                </a:solidFill>
              </a:rPr>
              <a:t>.</a:t>
            </a:r>
          </a:p>
          <a:p>
            <a:pPr marL="427768" lvl="1" indent="-213884" algn="l">
              <a:buFont typeface="Arial"/>
              <a:buChar char="•"/>
            </a:pPr>
            <a:endParaRPr lang="en-US" sz="3200" spc="194" dirty="0">
              <a:solidFill>
                <a:srgbClr val="231F20"/>
              </a:solidFill>
            </a:endParaRP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9" name="Picture 8">
            <a:extLst>
              <a:ext uri="{FF2B5EF4-FFF2-40B4-BE49-F238E27FC236}">
                <a16:creationId xmlns:a16="http://schemas.microsoft.com/office/drawing/2014/main" id="{E9562EB5-6E7F-C3CF-1A9D-77F6E2EDF94D}"/>
              </a:ext>
            </a:extLst>
          </p:cNvPr>
          <p:cNvPicPr>
            <a:picLocks noChangeAspect="1"/>
          </p:cNvPicPr>
          <p:nvPr/>
        </p:nvPicPr>
        <p:blipFill>
          <a:blip r:embed="rId7"/>
          <a:stretch>
            <a:fillRect/>
          </a:stretch>
        </p:blipFill>
        <p:spPr>
          <a:xfrm>
            <a:off x="10695846" y="1494129"/>
            <a:ext cx="7314590" cy="4482560"/>
          </a:xfrm>
          <a:prstGeom prst="rect">
            <a:avLst/>
          </a:prstGeom>
        </p:spPr>
      </p:pic>
      <p:pic>
        <p:nvPicPr>
          <p:cNvPr id="11" name="Picture 10">
            <a:extLst>
              <a:ext uri="{FF2B5EF4-FFF2-40B4-BE49-F238E27FC236}">
                <a16:creationId xmlns:a16="http://schemas.microsoft.com/office/drawing/2014/main" id="{814312E3-41E1-46FD-8596-0BFBD18091F0}"/>
              </a:ext>
            </a:extLst>
          </p:cNvPr>
          <p:cNvPicPr>
            <a:picLocks noChangeAspect="1"/>
          </p:cNvPicPr>
          <p:nvPr/>
        </p:nvPicPr>
        <p:blipFill>
          <a:blip r:embed="rId8"/>
          <a:stretch>
            <a:fillRect/>
          </a:stretch>
        </p:blipFill>
        <p:spPr>
          <a:xfrm>
            <a:off x="10690343" y="6120592"/>
            <a:ext cx="7314590" cy="4002604"/>
          </a:xfrm>
          <a:prstGeom prst="rect">
            <a:avLst/>
          </a:prstGeom>
        </p:spPr>
      </p:pic>
    </p:spTree>
    <p:extLst>
      <p:ext uri="{BB962C8B-B14F-4D97-AF65-F5344CB8AC3E}">
        <p14:creationId xmlns:p14="http://schemas.microsoft.com/office/powerpoint/2010/main" val="377401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702622"/>
            <a:ext cx="15240000" cy="923330"/>
          </a:xfrm>
          <a:prstGeom prst="rect">
            <a:avLst/>
          </a:prstGeom>
        </p:spPr>
        <p:txBody>
          <a:bodyPr wrap="square" lIns="0" tIns="0" rIns="0" bIns="0" rtlCol="0" anchor="t">
            <a:spAutoFit/>
          </a:bodyPr>
          <a:lstStyle/>
          <a:p>
            <a:pPr marL="0" indent="0" algn="ctr">
              <a:buNone/>
            </a:pPr>
            <a:r>
              <a:rPr lang="en-US" sz="6000" b="1" dirty="0">
                <a:latin typeface="+mj-lt"/>
                <a:ea typeface="Lora" pitchFamily="34" charset="-122"/>
                <a:cs typeface="Lora" pitchFamily="34" charset="-120"/>
              </a:rPr>
              <a:t>Shipping Days Vs. Review Scores</a:t>
            </a:r>
            <a:endParaRPr lang="en-US" sz="6000" b="1" dirty="0">
              <a:latin typeface="+mj-lt"/>
            </a:endParaRPr>
          </a:p>
        </p:txBody>
      </p:sp>
      <p:sp>
        <p:nvSpPr>
          <p:cNvPr id="16" name="TextBox 16"/>
          <p:cNvSpPr txBox="1"/>
          <p:nvPr/>
        </p:nvSpPr>
        <p:spPr>
          <a:xfrm>
            <a:off x="864217" y="1806116"/>
            <a:ext cx="9396761" cy="5539978"/>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213884" lvl="1" algn="l"/>
            <a:endParaRPr lang="en-US" sz="3200" spc="194" dirty="0">
              <a:solidFill>
                <a:srgbClr val="231F20"/>
              </a:solidFill>
            </a:endParaRPr>
          </a:p>
          <a:p>
            <a:pPr marL="427768" lvl="1" indent="-213884" algn="l">
              <a:buFont typeface="Arial"/>
              <a:buChar char="•"/>
            </a:pPr>
            <a:r>
              <a:rPr lang="en-US" sz="3200" spc="194" dirty="0">
                <a:solidFill>
                  <a:srgbClr val="231F20"/>
                </a:solidFill>
              </a:rPr>
              <a:t>It can be seen from the chart that products which takes minimum ship </a:t>
            </a:r>
            <a:r>
              <a:rPr lang="en-US" sz="3200" spc="194" dirty="0" err="1">
                <a:solidFill>
                  <a:srgbClr val="231F20"/>
                </a:solidFill>
              </a:rPr>
              <a:t>i.e</a:t>
            </a:r>
            <a:r>
              <a:rPr lang="en-US" sz="3200" spc="194" dirty="0">
                <a:solidFill>
                  <a:srgbClr val="231F20"/>
                </a:solidFill>
              </a:rPr>
              <a:t>; 7 days have got maximum review score </a:t>
            </a:r>
            <a:r>
              <a:rPr lang="en-US" sz="3200" spc="194" dirty="0" err="1">
                <a:solidFill>
                  <a:srgbClr val="231F20"/>
                </a:solidFill>
              </a:rPr>
              <a:t>i.e</a:t>
            </a:r>
            <a:r>
              <a:rPr lang="en-US" sz="3200" spc="194" dirty="0">
                <a:solidFill>
                  <a:srgbClr val="231F20"/>
                </a:solidFill>
              </a:rPr>
              <a:t>; 5 and the one which takes maximum time for shipping, </a:t>
            </a:r>
            <a:r>
              <a:rPr lang="en-US" sz="3200" spc="194" dirty="0" err="1">
                <a:solidFill>
                  <a:srgbClr val="231F20"/>
                </a:solidFill>
              </a:rPr>
              <a:t>gotthe</a:t>
            </a:r>
            <a:r>
              <a:rPr lang="en-US" sz="3200" spc="194" dirty="0">
                <a:solidFill>
                  <a:srgbClr val="231F20"/>
                </a:solidFill>
              </a:rPr>
              <a:t> least score </a:t>
            </a:r>
            <a:r>
              <a:rPr lang="en-US" sz="3200" spc="194" dirty="0" err="1">
                <a:solidFill>
                  <a:srgbClr val="231F20"/>
                </a:solidFill>
              </a:rPr>
              <a:t>i.e</a:t>
            </a:r>
            <a:r>
              <a:rPr lang="en-US" sz="3200" spc="194" dirty="0">
                <a:solidFill>
                  <a:srgbClr val="231F20"/>
                </a:solidFill>
              </a:rPr>
              <a:t>; 1.</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 Therefore it can be interpreted there is an inverse relationship between shipping days and review scores provided by the customers.</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a:extLst>
              <a:ext uri="{FF2B5EF4-FFF2-40B4-BE49-F238E27FC236}">
                <a16:creationId xmlns:a16="http://schemas.microsoft.com/office/drawing/2014/main" id="{032556B0-87EE-4310-084A-DC5171189067}"/>
              </a:ext>
            </a:extLst>
          </p:cNvPr>
          <p:cNvPicPr>
            <a:picLocks noChangeAspect="1"/>
          </p:cNvPicPr>
          <p:nvPr/>
        </p:nvPicPr>
        <p:blipFill>
          <a:blip r:embed="rId7"/>
          <a:stretch>
            <a:fillRect/>
          </a:stretch>
        </p:blipFill>
        <p:spPr>
          <a:xfrm>
            <a:off x="10656847" y="2328574"/>
            <a:ext cx="7225991" cy="6887833"/>
          </a:xfrm>
          <a:prstGeom prst="rect">
            <a:avLst/>
          </a:prstGeom>
        </p:spPr>
      </p:pic>
    </p:spTree>
    <p:extLst>
      <p:ext uri="{BB962C8B-B14F-4D97-AF65-F5344CB8AC3E}">
        <p14:creationId xmlns:p14="http://schemas.microsoft.com/office/powerpoint/2010/main" val="181261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804941"/>
            <a:ext cx="15240000" cy="923330"/>
          </a:xfrm>
          <a:prstGeom prst="rect">
            <a:avLst/>
          </a:prstGeom>
        </p:spPr>
        <p:txBody>
          <a:bodyPr wrap="square" lIns="0" tIns="0" rIns="0" bIns="0" rtlCol="0" anchor="t">
            <a:spAutoFit/>
          </a:bodyPr>
          <a:lstStyle/>
          <a:p>
            <a:pPr marL="0" indent="0" algn="ctr">
              <a:buNone/>
            </a:pPr>
            <a:r>
              <a:rPr lang="en-US" sz="6000" b="1" dirty="0">
                <a:latin typeface="+mj-lt"/>
                <a:ea typeface="Lora" pitchFamily="34" charset="-122"/>
                <a:cs typeface="Lora" pitchFamily="34" charset="-120"/>
              </a:rPr>
              <a:t>Top 5 Product Category by Order Counts</a:t>
            </a:r>
            <a:endParaRPr lang="en-US" sz="6000" b="1" dirty="0">
              <a:latin typeface="+mj-lt"/>
            </a:endParaRPr>
          </a:p>
        </p:txBody>
      </p:sp>
      <p:sp>
        <p:nvSpPr>
          <p:cNvPr id="16" name="TextBox 16"/>
          <p:cNvSpPr txBox="1"/>
          <p:nvPr/>
        </p:nvSpPr>
        <p:spPr>
          <a:xfrm>
            <a:off x="574134" y="2148795"/>
            <a:ext cx="8201050" cy="5047536"/>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427768" lvl="1" indent="-213884" algn="l">
              <a:buFont typeface="Arial"/>
              <a:buChar char="•"/>
            </a:pPr>
            <a:r>
              <a:rPr lang="en-US" sz="3200" spc="194" dirty="0">
                <a:solidFill>
                  <a:srgbClr val="231F20"/>
                </a:solidFill>
              </a:rPr>
              <a:t>The present chart shows the top 5 product category by count of order items.</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Here, it can be noticed that highest count of orders is found for the product  </a:t>
            </a:r>
          </a:p>
          <a:p>
            <a:pPr marL="213884" lvl="1" algn="l"/>
            <a:r>
              <a:rPr lang="en-US" sz="3200" spc="194" dirty="0">
                <a:solidFill>
                  <a:srgbClr val="231F20"/>
                </a:solidFill>
              </a:rPr>
              <a:t>  category “</a:t>
            </a:r>
            <a:r>
              <a:rPr lang="en-US" sz="3200" spc="194" dirty="0" err="1">
                <a:solidFill>
                  <a:srgbClr val="231F20"/>
                </a:solidFill>
              </a:rPr>
              <a:t>bed_bath_table</a:t>
            </a:r>
            <a:r>
              <a:rPr lang="en-US" sz="3200" spc="194" dirty="0">
                <a:solidFill>
                  <a:srgbClr val="231F20"/>
                </a:solidFill>
              </a:rPr>
              <a:t>”  though it </a:t>
            </a:r>
          </a:p>
          <a:p>
            <a:pPr marL="213884" lvl="1" algn="l"/>
            <a:r>
              <a:rPr lang="en-US" sz="3200" spc="194" dirty="0">
                <a:solidFill>
                  <a:srgbClr val="231F20"/>
                </a:solidFill>
              </a:rPr>
              <a:t>  was found on 2</a:t>
            </a:r>
            <a:r>
              <a:rPr lang="en-US" sz="3200" spc="194" baseline="30000" dirty="0">
                <a:solidFill>
                  <a:srgbClr val="231F20"/>
                </a:solidFill>
              </a:rPr>
              <a:t>nd</a:t>
            </a:r>
            <a:r>
              <a:rPr lang="en-US" sz="3200" spc="194" dirty="0">
                <a:solidFill>
                  <a:srgbClr val="231F20"/>
                </a:solidFill>
              </a:rPr>
              <a:t> number of “top 5 </a:t>
            </a:r>
          </a:p>
          <a:p>
            <a:pPr marL="213884" lvl="1" algn="l"/>
            <a:r>
              <a:rPr lang="en-US" sz="3200" spc="194" dirty="0">
                <a:solidFill>
                  <a:srgbClr val="231F20"/>
                </a:solidFill>
              </a:rPr>
              <a:t>  product by revenue”. </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a:extLst>
              <a:ext uri="{FF2B5EF4-FFF2-40B4-BE49-F238E27FC236}">
                <a16:creationId xmlns:a16="http://schemas.microsoft.com/office/drawing/2014/main" id="{8736DD77-F48F-D85B-3AA7-C0F93129B8C7}"/>
              </a:ext>
            </a:extLst>
          </p:cNvPr>
          <p:cNvPicPr>
            <a:picLocks noChangeAspect="1"/>
          </p:cNvPicPr>
          <p:nvPr/>
        </p:nvPicPr>
        <p:blipFill>
          <a:blip r:embed="rId7"/>
          <a:stretch>
            <a:fillRect/>
          </a:stretch>
        </p:blipFill>
        <p:spPr>
          <a:xfrm>
            <a:off x="8775184" y="2052402"/>
            <a:ext cx="9016587" cy="7815497"/>
          </a:xfrm>
          <a:prstGeom prst="rect">
            <a:avLst/>
          </a:prstGeom>
        </p:spPr>
      </p:pic>
    </p:spTree>
    <p:extLst>
      <p:ext uri="{BB962C8B-B14F-4D97-AF65-F5344CB8AC3E}">
        <p14:creationId xmlns:p14="http://schemas.microsoft.com/office/powerpoint/2010/main" val="151095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804941"/>
            <a:ext cx="15240000" cy="923330"/>
          </a:xfrm>
          <a:prstGeom prst="rect">
            <a:avLst/>
          </a:prstGeom>
        </p:spPr>
        <p:txBody>
          <a:bodyPr wrap="square" lIns="0" tIns="0" rIns="0" bIns="0" rtlCol="0" anchor="t">
            <a:spAutoFit/>
          </a:bodyPr>
          <a:lstStyle/>
          <a:p>
            <a:pPr marL="0" indent="0" algn="ctr">
              <a:buNone/>
            </a:pPr>
            <a:r>
              <a:rPr lang="en-US" sz="6000" b="1" dirty="0">
                <a:latin typeface="+mj-lt"/>
              </a:rPr>
              <a:t>Top 5 Product Category by Revenue</a:t>
            </a:r>
          </a:p>
        </p:txBody>
      </p:sp>
      <p:sp>
        <p:nvSpPr>
          <p:cNvPr id="16" name="TextBox 16"/>
          <p:cNvSpPr txBox="1"/>
          <p:nvPr/>
        </p:nvSpPr>
        <p:spPr>
          <a:xfrm>
            <a:off x="862361" y="2167009"/>
            <a:ext cx="7824439" cy="4555093"/>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427768" lvl="1" indent="-213884" algn="l">
              <a:buFont typeface="Arial"/>
              <a:buChar char="•"/>
            </a:pPr>
            <a:r>
              <a:rPr lang="en-US" sz="3200" spc="194" dirty="0">
                <a:solidFill>
                  <a:srgbClr val="231F20"/>
                </a:solidFill>
              </a:rPr>
              <a:t>The present chart shows the 5 top most revenue generating product categories .</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It can be seen clearly that “</a:t>
            </a:r>
            <a:r>
              <a:rPr lang="en-US" sz="3200" spc="194" dirty="0" err="1">
                <a:solidFill>
                  <a:srgbClr val="231F20"/>
                </a:solidFill>
              </a:rPr>
              <a:t>health_beauty</a:t>
            </a:r>
            <a:r>
              <a:rPr lang="en-US" sz="3200" spc="194" dirty="0">
                <a:solidFill>
                  <a:srgbClr val="231F20"/>
                </a:solidFill>
              </a:rPr>
              <a:t> product category provides the highest revenue to </a:t>
            </a:r>
          </a:p>
          <a:p>
            <a:pPr marL="213884" lvl="1" algn="l"/>
            <a:r>
              <a:rPr lang="en-US" sz="3200" spc="194" dirty="0">
                <a:solidFill>
                  <a:srgbClr val="231F20"/>
                </a:solidFill>
              </a:rPr>
              <a:t>  “</a:t>
            </a:r>
            <a:r>
              <a:rPr lang="en-US" sz="3200" spc="194" dirty="0" err="1">
                <a:solidFill>
                  <a:srgbClr val="231F20"/>
                </a:solidFill>
              </a:rPr>
              <a:t>Olist</a:t>
            </a:r>
            <a:r>
              <a:rPr lang="en-US" sz="3200" spc="194" dirty="0">
                <a:solidFill>
                  <a:srgbClr val="231F20"/>
                </a:solidFill>
              </a:rPr>
              <a:t> store”. </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8" name="Picture 7">
            <a:extLst>
              <a:ext uri="{FF2B5EF4-FFF2-40B4-BE49-F238E27FC236}">
                <a16:creationId xmlns:a16="http://schemas.microsoft.com/office/drawing/2014/main" id="{72F24B67-1AFB-4634-B8AC-006E3AC61570}"/>
              </a:ext>
            </a:extLst>
          </p:cNvPr>
          <p:cNvPicPr>
            <a:picLocks noChangeAspect="1"/>
          </p:cNvPicPr>
          <p:nvPr/>
        </p:nvPicPr>
        <p:blipFill>
          <a:blip r:embed="rId7"/>
          <a:stretch>
            <a:fillRect/>
          </a:stretch>
        </p:blipFill>
        <p:spPr>
          <a:xfrm>
            <a:off x="8001000" y="2091150"/>
            <a:ext cx="9753600" cy="7548150"/>
          </a:xfrm>
          <a:prstGeom prst="rect">
            <a:avLst/>
          </a:prstGeom>
        </p:spPr>
      </p:pic>
    </p:spTree>
    <p:extLst>
      <p:ext uri="{BB962C8B-B14F-4D97-AF65-F5344CB8AC3E}">
        <p14:creationId xmlns:p14="http://schemas.microsoft.com/office/powerpoint/2010/main" val="89281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804941"/>
            <a:ext cx="15240000" cy="923330"/>
          </a:xfrm>
          <a:prstGeom prst="rect">
            <a:avLst/>
          </a:prstGeom>
        </p:spPr>
        <p:txBody>
          <a:bodyPr wrap="square" lIns="0" tIns="0" rIns="0" bIns="0" rtlCol="0" anchor="t">
            <a:spAutoFit/>
          </a:bodyPr>
          <a:lstStyle/>
          <a:p>
            <a:pPr marL="0" indent="0" algn="ctr">
              <a:buNone/>
            </a:pPr>
            <a:r>
              <a:rPr lang="en-US" sz="6000" b="1" dirty="0">
                <a:latin typeface="+mj-lt"/>
              </a:rPr>
              <a:t>Top 5 Product Category by Profit</a:t>
            </a:r>
          </a:p>
        </p:txBody>
      </p:sp>
      <p:sp>
        <p:nvSpPr>
          <p:cNvPr id="16" name="TextBox 16"/>
          <p:cNvSpPr txBox="1"/>
          <p:nvPr/>
        </p:nvSpPr>
        <p:spPr>
          <a:xfrm>
            <a:off x="862361" y="2167008"/>
            <a:ext cx="7008499" cy="5539978"/>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427768" lvl="1" indent="-213884" algn="l">
              <a:buFont typeface="Arial"/>
              <a:buChar char="•"/>
            </a:pPr>
            <a:r>
              <a:rPr lang="en-US" sz="3200" spc="194" dirty="0">
                <a:solidFill>
                  <a:srgbClr val="231F20"/>
                </a:solidFill>
              </a:rPr>
              <a:t>The present chart shows the 5 top most profit generating product categories .</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It can be seen clearly that “</a:t>
            </a:r>
            <a:r>
              <a:rPr lang="en-US" sz="3200" spc="194" dirty="0" err="1">
                <a:solidFill>
                  <a:srgbClr val="231F20"/>
                </a:solidFill>
              </a:rPr>
              <a:t>furniture_decor</a:t>
            </a:r>
            <a:r>
              <a:rPr lang="en-US" sz="3200" spc="194" dirty="0">
                <a:solidFill>
                  <a:srgbClr val="231F20"/>
                </a:solidFill>
              </a:rPr>
              <a:t>” product category provides the highest profit to “</a:t>
            </a:r>
            <a:r>
              <a:rPr lang="en-US" sz="3200" spc="194" dirty="0" err="1">
                <a:solidFill>
                  <a:srgbClr val="231F20"/>
                </a:solidFill>
              </a:rPr>
              <a:t>Olist</a:t>
            </a:r>
            <a:r>
              <a:rPr lang="en-US" sz="3200" spc="194" dirty="0">
                <a:solidFill>
                  <a:srgbClr val="231F20"/>
                </a:solidFill>
              </a:rPr>
              <a:t> store” though it was found at number 4 in the revenue category.</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a:extLst>
              <a:ext uri="{FF2B5EF4-FFF2-40B4-BE49-F238E27FC236}">
                <a16:creationId xmlns:a16="http://schemas.microsoft.com/office/drawing/2014/main" id="{4C22145D-EDC6-E51F-4B1A-E0CE52AA0E91}"/>
              </a:ext>
            </a:extLst>
          </p:cNvPr>
          <p:cNvPicPr>
            <a:picLocks noChangeAspect="1"/>
          </p:cNvPicPr>
          <p:nvPr/>
        </p:nvPicPr>
        <p:blipFill>
          <a:blip r:embed="rId7"/>
          <a:stretch>
            <a:fillRect/>
          </a:stretch>
        </p:blipFill>
        <p:spPr>
          <a:xfrm>
            <a:off x="8382000" y="2308029"/>
            <a:ext cx="9670767" cy="7174030"/>
          </a:xfrm>
          <a:prstGeom prst="rect">
            <a:avLst/>
          </a:prstGeom>
        </p:spPr>
      </p:pic>
    </p:spTree>
    <p:extLst>
      <p:ext uri="{BB962C8B-B14F-4D97-AF65-F5344CB8AC3E}">
        <p14:creationId xmlns:p14="http://schemas.microsoft.com/office/powerpoint/2010/main" val="408810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804941"/>
            <a:ext cx="15240000" cy="923330"/>
          </a:xfrm>
          <a:prstGeom prst="rect">
            <a:avLst/>
          </a:prstGeom>
        </p:spPr>
        <p:txBody>
          <a:bodyPr wrap="square" lIns="0" tIns="0" rIns="0" bIns="0" rtlCol="0" anchor="t">
            <a:spAutoFit/>
          </a:bodyPr>
          <a:lstStyle/>
          <a:p>
            <a:pPr marL="0" indent="0" algn="ctr">
              <a:buNone/>
            </a:pPr>
            <a:r>
              <a:rPr lang="en-US" sz="6000" b="1" dirty="0">
                <a:latin typeface="+mj-lt"/>
                <a:ea typeface="Lora" pitchFamily="34" charset="-122"/>
                <a:cs typeface="Lora" pitchFamily="34" charset="-120"/>
              </a:rPr>
              <a:t>Top 10 Customer States</a:t>
            </a:r>
            <a:endParaRPr lang="en-US" sz="6000" b="1" dirty="0">
              <a:latin typeface="+mj-lt"/>
            </a:endParaRPr>
          </a:p>
        </p:txBody>
      </p:sp>
      <p:sp>
        <p:nvSpPr>
          <p:cNvPr id="16" name="TextBox 16"/>
          <p:cNvSpPr txBox="1"/>
          <p:nvPr/>
        </p:nvSpPr>
        <p:spPr>
          <a:xfrm>
            <a:off x="405161" y="1625952"/>
            <a:ext cx="8738839" cy="6524863"/>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427768" lvl="1" indent="-213884" algn="l">
              <a:buFont typeface="Arial"/>
              <a:buChar char="•"/>
            </a:pPr>
            <a:r>
              <a:rPr lang="en-US" sz="3200" spc="194" dirty="0">
                <a:solidFill>
                  <a:srgbClr val="231F20"/>
                </a:solidFill>
              </a:rPr>
              <a:t>The present chart shows the top 10 cities where the with number of customers.</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Here, it can be noticed that the highest number of customers belong to “SP” which “Sao Paulo”.</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Thus, we can also interpret with this , as the maximum number of customers of </a:t>
            </a:r>
            <a:r>
              <a:rPr lang="en-US" sz="3200" spc="194" dirty="0" err="1">
                <a:solidFill>
                  <a:srgbClr val="231F20"/>
                </a:solidFill>
              </a:rPr>
              <a:t>Olist</a:t>
            </a:r>
            <a:r>
              <a:rPr lang="en-US" sz="3200" spc="194" dirty="0">
                <a:solidFill>
                  <a:srgbClr val="231F20"/>
                </a:solidFill>
              </a:rPr>
              <a:t> store belong to “Sao Paulo city” that’s why they also receive the maximum payment value from the same city. </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8" name="Picture 7">
            <a:extLst>
              <a:ext uri="{FF2B5EF4-FFF2-40B4-BE49-F238E27FC236}">
                <a16:creationId xmlns:a16="http://schemas.microsoft.com/office/drawing/2014/main" id="{FBB186C5-191D-754A-1083-4E9B8A9262A1}"/>
              </a:ext>
            </a:extLst>
          </p:cNvPr>
          <p:cNvPicPr>
            <a:picLocks noChangeAspect="1"/>
          </p:cNvPicPr>
          <p:nvPr/>
        </p:nvPicPr>
        <p:blipFill>
          <a:blip r:embed="rId7"/>
          <a:stretch>
            <a:fillRect/>
          </a:stretch>
        </p:blipFill>
        <p:spPr>
          <a:xfrm>
            <a:off x="9372600" y="1728270"/>
            <a:ext cx="8510240" cy="8292029"/>
          </a:xfrm>
          <a:prstGeom prst="rect">
            <a:avLst/>
          </a:prstGeom>
        </p:spPr>
      </p:pic>
    </p:spTree>
    <p:extLst>
      <p:ext uri="{BB962C8B-B14F-4D97-AF65-F5344CB8AC3E}">
        <p14:creationId xmlns:p14="http://schemas.microsoft.com/office/powerpoint/2010/main" val="387610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804941"/>
            <a:ext cx="15240000" cy="923330"/>
          </a:xfrm>
          <a:prstGeom prst="rect">
            <a:avLst/>
          </a:prstGeom>
        </p:spPr>
        <p:txBody>
          <a:bodyPr wrap="square" lIns="0" tIns="0" rIns="0" bIns="0" rtlCol="0" anchor="t">
            <a:spAutoFit/>
          </a:bodyPr>
          <a:lstStyle/>
          <a:p>
            <a:pPr marL="0" indent="0" algn="ctr">
              <a:buNone/>
            </a:pPr>
            <a:r>
              <a:rPr lang="en-US" sz="6000" b="1" dirty="0">
                <a:latin typeface="+mj-lt"/>
              </a:rPr>
              <a:t>Top 5 Products Vs. Review Scores</a:t>
            </a:r>
          </a:p>
        </p:txBody>
      </p:sp>
      <p:sp>
        <p:nvSpPr>
          <p:cNvPr id="16" name="TextBox 16"/>
          <p:cNvSpPr txBox="1"/>
          <p:nvPr/>
        </p:nvSpPr>
        <p:spPr>
          <a:xfrm>
            <a:off x="405161" y="1625952"/>
            <a:ext cx="9500839" cy="5047536"/>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427768" lvl="1" indent="-213884" algn="l">
              <a:buFont typeface="Arial"/>
              <a:buChar char="•"/>
            </a:pPr>
            <a:r>
              <a:rPr lang="en-US" sz="3200" spc="194" dirty="0">
                <a:solidFill>
                  <a:srgbClr val="231F20"/>
                </a:solidFill>
              </a:rPr>
              <a:t>The present chart highlights the relationship between top 5 product categories and their relative review scores.</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It can be seen here that the product category “</a:t>
            </a:r>
            <a:r>
              <a:rPr lang="en-US" sz="3200" spc="194" dirty="0" err="1">
                <a:solidFill>
                  <a:srgbClr val="231F20"/>
                </a:solidFill>
              </a:rPr>
              <a:t>bed_bath_table</a:t>
            </a:r>
            <a:r>
              <a:rPr lang="en-US" sz="3200" spc="194" dirty="0">
                <a:solidFill>
                  <a:srgbClr val="231F20"/>
                </a:solidFill>
              </a:rPr>
              <a:t>” have got the highest number in all the five ratings which proves why the same category is having highest numbers of order counts in terms of sales.</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a:extLst>
              <a:ext uri="{FF2B5EF4-FFF2-40B4-BE49-F238E27FC236}">
                <a16:creationId xmlns:a16="http://schemas.microsoft.com/office/drawing/2014/main" id="{DDC06D5E-5AB1-4994-A471-4DBF2943D7A5}"/>
              </a:ext>
            </a:extLst>
          </p:cNvPr>
          <p:cNvPicPr>
            <a:picLocks noChangeAspect="1"/>
          </p:cNvPicPr>
          <p:nvPr/>
        </p:nvPicPr>
        <p:blipFill>
          <a:blip r:embed="rId7"/>
          <a:stretch>
            <a:fillRect/>
          </a:stretch>
        </p:blipFill>
        <p:spPr>
          <a:xfrm>
            <a:off x="9906000" y="2019300"/>
            <a:ext cx="7969077" cy="7409368"/>
          </a:xfrm>
          <a:prstGeom prst="rect">
            <a:avLst/>
          </a:prstGeom>
        </p:spPr>
      </p:pic>
    </p:spTree>
    <p:extLst>
      <p:ext uri="{BB962C8B-B14F-4D97-AF65-F5344CB8AC3E}">
        <p14:creationId xmlns:p14="http://schemas.microsoft.com/office/powerpoint/2010/main" val="143518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357079" y="420228"/>
            <a:ext cx="17614727" cy="738664"/>
          </a:xfrm>
          <a:prstGeom prst="rect">
            <a:avLst/>
          </a:prstGeom>
        </p:spPr>
        <p:txBody>
          <a:bodyPr wrap="square" lIns="0" tIns="0" rIns="0" bIns="0" rtlCol="0" anchor="t">
            <a:spAutoFit/>
          </a:bodyPr>
          <a:lstStyle/>
          <a:p>
            <a:pPr marL="0" indent="0" algn="ctr">
              <a:buNone/>
            </a:pPr>
            <a:r>
              <a:rPr lang="en-US" sz="4800" b="1" dirty="0">
                <a:latin typeface="+mj-lt"/>
              </a:rPr>
              <a:t>Average Order Value By Product Category</a:t>
            </a:r>
          </a:p>
        </p:txBody>
      </p:sp>
      <p:sp>
        <p:nvSpPr>
          <p:cNvPr id="16" name="TextBox 16"/>
          <p:cNvSpPr txBox="1"/>
          <p:nvPr/>
        </p:nvSpPr>
        <p:spPr>
          <a:xfrm>
            <a:off x="1219200" y="6703699"/>
            <a:ext cx="16459201" cy="2462213"/>
          </a:xfrm>
          <a:prstGeom prst="rect">
            <a:avLst/>
          </a:prstGeom>
        </p:spPr>
        <p:txBody>
          <a:bodyPr wrap="square" lIns="0" tIns="0" rIns="0" bIns="0" rtlCol="0" anchor="t">
            <a:spAutoFit/>
          </a:bodyPr>
          <a:lstStyle/>
          <a:p>
            <a:pPr marL="427768" lvl="1" indent="-213884" algn="l">
              <a:buFont typeface="Arial"/>
              <a:buChar char="•"/>
            </a:pPr>
            <a:r>
              <a:rPr lang="en-US" sz="3200" spc="194" dirty="0">
                <a:solidFill>
                  <a:srgbClr val="231F20"/>
                </a:solidFill>
              </a:rPr>
              <a:t>The above chart shows that the computers category has the best </a:t>
            </a:r>
            <a:r>
              <a:rPr lang="en-US" sz="3200" spc="194" dirty="0" err="1">
                <a:solidFill>
                  <a:srgbClr val="231F20"/>
                </a:solidFill>
              </a:rPr>
              <a:t>avg_order_val</a:t>
            </a:r>
            <a:r>
              <a:rPr lang="en-US" sz="3200" spc="194" dirty="0">
                <a:solidFill>
                  <a:srgbClr val="231F20"/>
                </a:solidFill>
              </a:rPr>
              <a:t> which indicates customers are spending more on average in purchasing items from this category, i.e. the computers category has more expensive products than the bed bath table category.</a:t>
            </a:r>
          </a:p>
          <a:p>
            <a:pPr marL="427768" lvl="1" indent="-213884" algn="l">
              <a:buFont typeface="Arial"/>
              <a:buChar char="•"/>
            </a:pPr>
            <a:endParaRPr lang="en-US" sz="3200" spc="194" dirty="0">
              <a:solidFill>
                <a:srgbClr val="231F20"/>
              </a:solidFill>
            </a:endParaRP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a:extLst>
              <a:ext uri="{FF2B5EF4-FFF2-40B4-BE49-F238E27FC236}">
                <a16:creationId xmlns:a16="http://schemas.microsoft.com/office/drawing/2014/main" id="{4CE0056F-70AA-3672-A464-E009D2EBE3D7}"/>
              </a:ext>
            </a:extLst>
          </p:cNvPr>
          <p:cNvPicPr>
            <a:picLocks noChangeAspect="1"/>
          </p:cNvPicPr>
          <p:nvPr/>
        </p:nvPicPr>
        <p:blipFill>
          <a:blip r:embed="rId7"/>
          <a:stretch>
            <a:fillRect/>
          </a:stretch>
        </p:blipFill>
        <p:spPr>
          <a:xfrm>
            <a:off x="468285" y="1378928"/>
            <a:ext cx="17068801" cy="4968276"/>
          </a:xfrm>
          <a:prstGeom prst="rect">
            <a:avLst/>
          </a:prstGeom>
        </p:spPr>
      </p:pic>
    </p:spTree>
    <p:extLst>
      <p:ext uri="{BB962C8B-B14F-4D97-AF65-F5344CB8AC3E}">
        <p14:creationId xmlns:p14="http://schemas.microsoft.com/office/powerpoint/2010/main" val="35204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804941"/>
            <a:ext cx="15240000" cy="923330"/>
          </a:xfrm>
          <a:prstGeom prst="rect">
            <a:avLst/>
          </a:prstGeom>
        </p:spPr>
        <p:txBody>
          <a:bodyPr wrap="square" lIns="0" tIns="0" rIns="0" bIns="0" rtlCol="0" anchor="t">
            <a:spAutoFit/>
          </a:bodyPr>
          <a:lstStyle/>
          <a:p>
            <a:pPr marL="0" indent="0" algn="ctr">
              <a:buNone/>
            </a:pPr>
            <a:r>
              <a:rPr lang="en-US" sz="6000" b="1" dirty="0">
                <a:latin typeface="+mj-lt"/>
              </a:rPr>
              <a:t>Monthly Revenue Pattern</a:t>
            </a:r>
          </a:p>
        </p:txBody>
      </p:sp>
      <p:sp>
        <p:nvSpPr>
          <p:cNvPr id="16" name="TextBox 16"/>
          <p:cNvSpPr txBox="1"/>
          <p:nvPr/>
        </p:nvSpPr>
        <p:spPr>
          <a:xfrm>
            <a:off x="533400" y="6528696"/>
            <a:ext cx="17297400" cy="2462213"/>
          </a:xfrm>
          <a:prstGeom prst="rect">
            <a:avLst/>
          </a:prstGeom>
        </p:spPr>
        <p:txBody>
          <a:bodyPr wrap="square" lIns="0" tIns="0" rIns="0" bIns="0" rtlCol="0" anchor="t">
            <a:spAutoFit/>
          </a:bodyPr>
          <a:lstStyle/>
          <a:p>
            <a:pPr marL="427768" lvl="1" indent="-213884" algn="l">
              <a:buFont typeface="Arial"/>
              <a:buChar char="•"/>
            </a:pPr>
            <a:r>
              <a:rPr lang="en-US" sz="3200" spc="194" dirty="0">
                <a:solidFill>
                  <a:srgbClr val="231F20"/>
                </a:solidFill>
              </a:rPr>
              <a:t>The present chart describes the pattern of revenue over the given 2 year time period from Sep,2016 to Sep,2018.</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It can be noticed that the company was able to achieve maximum sales in Niv, 2017 amounted to $11,63,811. </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10" name="Picture 9">
            <a:extLst>
              <a:ext uri="{FF2B5EF4-FFF2-40B4-BE49-F238E27FC236}">
                <a16:creationId xmlns:a16="http://schemas.microsoft.com/office/drawing/2014/main" id="{DED9E409-5BBE-F6EA-8607-E5C1FB5C376C}"/>
              </a:ext>
            </a:extLst>
          </p:cNvPr>
          <p:cNvPicPr>
            <a:picLocks noChangeAspect="1"/>
          </p:cNvPicPr>
          <p:nvPr/>
        </p:nvPicPr>
        <p:blipFill>
          <a:blip r:embed="rId7"/>
          <a:stretch>
            <a:fillRect/>
          </a:stretch>
        </p:blipFill>
        <p:spPr>
          <a:xfrm>
            <a:off x="381000" y="1778413"/>
            <a:ext cx="17678400" cy="4486901"/>
          </a:xfrm>
          <a:prstGeom prst="rect">
            <a:avLst/>
          </a:prstGeom>
        </p:spPr>
      </p:pic>
    </p:spTree>
    <p:extLst>
      <p:ext uri="{BB962C8B-B14F-4D97-AF65-F5344CB8AC3E}">
        <p14:creationId xmlns:p14="http://schemas.microsoft.com/office/powerpoint/2010/main" val="343208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507381"/>
            <a:ext cx="15240000" cy="923330"/>
          </a:xfrm>
          <a:prstGeom prst="rect">
            <a:avLst/>
          </a:prstGeom>
        </p:spPr>
        <p:txBody>
          <a:bodyPr wrap="square" lIns="0" tIns="0" rIns="0" bIns="0" rtlCol="0" anchor="t">
            <a:spAutoFit/>
          </a:bodyPr>
          <a:lstStyle/>
          <a:p>
            <a:pPr marL="0" indent="0" algn="ctr">
              <a:buNone/>
            </a:pPr>
            <a:r>
              <a:rPr lang="en-US" sz="6000" b="1" dirty="0">
                <a:latin typeface="+mj-lt"/>
              </a:rPr>
              <a:t>Conclusion</a:t>
            </a:r>
          </a:p>
        </p:txBody>
      </p:sp>
      <p:sp>
        <p:nvSpPr>
          <p:cNvPr id="16" name="TextBox 16"/>
          <p:cNvSpPr txBox="1"/>
          <p:nvPr/>
        </p:nvSpPr>
        <p:spPr>
          <a:xfrm>
            <a:off x="250438" y="1469740"/>
            <a:ext cx="17787124" cy="12064841"/>
          </a:xfrm>
          <a:prstGeom prst="rect">
            <a:avLst/>
          </a:prstGeom>
        </p:spPr>
        <p:txBody>
          <a:bodyPr wrap="square" lIns="0" tIns="0" rIns="0" bIns="0" rtlCol="0" anchor="t">
            <a:spAutoFit/>
          </a:bodyPr>
          <a:lstStyle/>
          <a:p>
            <a:pPr marL="427768" lvl="1" indent="-213884" algn="l">
              <a:buFont typeface="Arial"/>
              <a:buChar char="•"/>
            </a:pPr>
            <a:r>
              <a:rPr lang="en-US" sz="2600" spc="194" dirty="0">
                <a:solidFill>
                  <a:srgbClr val="231F20"/>
                </a:solidFill>
              </a:rPr>
              <a:t>We have found that people prefer to buy more on week-days than wee-end from </a:t>
            </a:r>
            <a:r>
              <a:rPr lang="en-US" sz="2600" spc="194" dirty="0" err="1">
                <a:solidFill>
                  <a:srgbClr val="231F20"/>
                </a:solidFill>
              </a:rPr>
              <a:t>Olist</a:t>
            </a:r>
            <a:r>
              <a:rPr lang="en-US" sz="2600" spc="194" dirty="0">
                <a:solidFill>
                  <a:srgbClr val="231F20"/>
                </a:solidFill>
              </a:rPr>
              <a:t> online store.</a:t>
            </a:r>
          </a:p>
          <a:p>
            <a:pPr marL="427768" lvl="1" indent="-213884" algn="l">
              <a:buFont typeface="Arial"/>
              <a:buChar char="•"/>
            </a:pPr>
            <a:r>
              <a:rPr lang="en-US" sz="2600" spc="194" dirty="0">
                <a:solidFill>
                  <a:srgbClr val="231F20"/>
                </a:solidFill>
              </a:rPr>
              <a:t>Maximum review score </a:t>
            </a:r>
            <a:r>
              <a:rPr lang="en-US" sz="2600" spc="194" dirty="0" err="1">
                <a:solidFill>
                  <a:srgbClr val="231F20"/>
                </a:solidFill>
              </a:rPr>
              <a:t>i.e</a:t>
            </a:r>
            <a:r>
              <a:rPr lang="en-US" sz="2600" spc="194" dirty="0">
                <a:solidFill>
                  <a:srgbClr val="231F20"/>
                </a:solidFill>
              </a:rPr>
              <a:t>; 5 is assigned to credit card payment type by the customers.</a:t>
            </a:r>
          </a:p>
          <a:p>
            <a:pPr marL="427768" lvl="1" indent="-213884" algn="l">
              <a:buFont typeface="Arial"/>
              <a:buChar char="•"/>
            </a:pPr>
            <a:r>
              <a:rPr lang="en-US" sz="2600" spc="194" dirty="0">
                <a:solidFill>
                  <a:srgbClr val="231F20"/>
                </a:solidFill>
              </a:rPr>
              <a:t>Maximum shipping days </a:t>
            </a:r>
            <a:r>
              <a:rPr lang="en-US" sz="2600" spc="194" dirty="0" err="1">
                <a:solidFill>
                  <a:srgbClr val="231F20"/>
                </a:solidFill>
              </a:rPr>
              <a:t>i.e</a:t>
            </a:r>
            <a:r>
              <a:rPr lang="en-US" sz="2600" spc="194" dirty="0">
                <a:solidFill>
                  <a:srgbClr val="231F20"/>
                </a:solidFill>
              </a:rPr>
              <a:t>; 21 is taken for the product category “</a:t>
            </a:r>
            <a:r>
              <a:rPr lang="en-US" sz="2600" spc="194" dirty="0" err="1">
                <a:solidFill>
                  <a:srgbClr val="231F20"/>
                </a:solidFill>
              </a:rPr>
              <a:t>fashion_shoes</a:t>
            </a:r>
            <a:r>
              <a:rPr lang="en-US" sz="2600" spc="194" dirty="0">
                <a:solidFill>
                  <a:srgbClr val="231F20"/>
                </a:solidFill>
              </a:rPr>
              <a:t>” and minimum time is taken for “arts and craftmanship”.</a:t>
            </a:r>
          </a:p>
          <a:p>
            <a:pPr marL="427768" lvl="1" indent="-213884">
              <a:buFont typeface="Arial"/>
              <a:buChar char="•"/>
            </a:pPr>
            <a:r>
              <a:rPr lang="en-US" sz="2600" spc="194" dirty="0">
                <a:solidFill>
                  <a:srgbClr val="231F20"/>
                </a:solidFill>
              </a:rPr>
              <a:t>Maximum customer density belongs to </a:t>
            </a:r>
            <a:r>
              <a:rPr lang="en-US" sz="2600" spc="194" dirty="0" err="1">
                <a:solidFill>
                  <a:srgbClr val="231F20"/>
                </a:solidFill>
              </a:rPr>
              <a:t>Sao_Paulo</a:t>
            </a:r>
            <a:r>
              <a:rPr lang="en-US" sz="2600" spc="194" dirty="0">
                <a:solidFill>
                  <a:srgbClr val="231F20"/>
                </a:solidFill>
              </a:rPr>
              <a:t> city consequently the same city provides the highest average payment value and price to </a:t>
            </a:r>
            <a:r>
              <a:rPr lang="en-US" sz="2600" spc="194" dirty="0" err="1">
                <a:solidFill>
                  <a:srgbClr val="231F20"/>
                </a:solidFill>
              </a:rPr>
              <a:t>Olist</a:t>
            </a:r>
            <a:r>
              <a:rPr lang="en-US" sz="2600" spc="194" dirty="0">
                <a:solidFill>
                  <a:srgbClr val="231F20"/>
                </a:solidFill>
              </a:rPr>
              <a:t> store, </a:t>
            </a:r>
            <a:r>
              <a:rPr lang="en-US" sz="2600" spc="194" dirty="0" err="1">
                <a:solidFill>
                  <a:srgbClr val="231F20"/>
                </a:solidFill>
              </a:rPr>
              <a:t>i.e</a:t>
            </a:r>
            <a:r>
              <a:rPr lang="en-US" sz="2600" spc="194" dirty="0">
                <a:solidFill>
                  <a:srgbClr val="231F20"/>
                </a:solidFill>
              </a:rPr>
              <a:t>; 88% of total avg payment value and average price is 89% of total avg price.</a:t>
            </a:r>
          </a:p>
          <a:p>
            <a:pPr marL="427768" lvl="1" indent="-213884">
              <a:buFont typeface="Arial"/>
              <a:buChar char="•"/>
            </a:pPr>
            <a:r>
              <a:rPr lang="en-US" sz="2600" spc="194" dirty="0">
                <a:solidFill>
                  <a:srgbClr val="231F20"/>
                </a:solidFill>
              </a:rPr>
              <a:t>There is found an inverse relationship between shipping days and review scores which means higher the shipping days lesser the review scores and vice versa.</a:t>
            </a:r>
          </a:p>
          <a:p>
            <a:pPr marL="427768" lvl="1" indent="-213884" algn="l">
              <a:buFont typeface="Arial"/>
              <a:buChar char="•"/>
            </a:pPr>
            <a:r>
              <a:rPr lang="en-US" sz="2600" spc="194" dirty="0">
                <a:solidFill>
                  <a:srgbClr val="231F20"/>
                </a:solidFill>
              </a:rPr>
              <a:t>The highest count of orders is found for the product category “</a:t>
            </a:r>
            <a:r>
              <a:rPr lang="en-US" sz="2600" spc="194" dirty="0" err="1">
                <a:solidFill>
                  <a:srgbClr val="231F20"/>
                </a:solidFill>
              </a:rPr>
              <a:t>bed_bath_table</a:t>
            </a:r>
            <a:r>
              <a:rPr lang="en-US" sz="2600" spc="194" dirty="0">
                <a:solidFill>
                  <a:srgbClr val="231F20"/>
                </a:solidFill>
              </a:rPr>
              <a:t>”  though it was found on 2</a:t>
            </a:r>
            <a:r>
              <a:rPr lang="en-US" sz="2600" spc="194" baseline="30000" dirty="0">
                <a:solidFill>
                  <a:srgbClr val="231F20"/>
                </a:solidFill>
              </a:rPr>
              <a:t>nd</a:t>
            </a:r>
            <a:r>
              <a:rPr lang="en-US" sz="2600" spc="194" dirty="0">
                <a:solidFill>
                  <a:srgbClr val="231F20"/>
                </a:solidFill>
              </a:rPr>
              <a:t> number of “top 5 product by revenue”. </a:t>
            </a:r>
          </a:p>
          <a:p>
            <a:pPr marL="427768" lvl="1" indent="-213884" algn="l">
              <a:buFont typeface="Arial"/>
              <a:buChar char="•"/>
            </a:pPr>
            <a:r>
              <a:rPr lang="en-US" sz="2600" spc="194" dirty="0">
                <a:solidFill>
                  <a:srgbClr val="231F20"/>
                </a:solidFill>
              </a:rPr>
              <a:t>“</a:t>
            </a:r>
            <a:r>
              <a:rPr lang="en-US" sz="2600" spc="194" dirty="0" err="1">
                <a:solidFill>
                  <a:srgbClr val="231F20"/>
                </a:solidFill>
              </a:rPr>
              <a:t>health_beauty</a:t>
            </a:r>
            <a:r>
              <a:rPr lang="en-US" sz="2600" spc="194" dirty="0">
                <a:solidFill>
                  <a:srgbClr val="231F20"/>
                </a:solidFill>
              </a:rPr>
              <a:t> product category provides the highest revenue to “</a:t>
            </a:r>
            <a:r>
              <a:rPr lang="en-US" sz="2600" spc="194" dirty="0" err="1">
                <a:solidFill>
                  <a:srgbClr val="231F20"/>
                </a:solidFill>
              </a:rPr>
              <a:t>Olist</a:t>
            </a:r>
            <a:r>
              <a:rPr lang="en-US" sz="2600" spc="194" dirty="0">
                <a:solidFill>
                  <a:srgbClr val="231F20"/>
                </a:solidFill>
              </a:rPr>
              <a:t> store”. </a:t>
            </a:r>
          </a:p>
          <a:p>
            <a:pPr marL="427768" lvl="1" indent="-213884">
              <a:buFont typeface="Arial"/>
              <a:buChar char="•"/>
            </a:pPr>
            <a:r>
              <a:rPr lang="en-US" sz="2600" spc="194" dirty="0">
                <a:solidFill>
                  <a:srgbClr val="231F20"/>
                </a:solidFill>
              </a:rPr>
              <a:t>“</a:t>
            </a:r>
            <a:r>
              <a:rPr lang="en-US" sz="2600" spc="194" dirty="0" err="1">
                <a:solidFill>
                  <a:srgbClr val="231F20"/>
                </a:solidFill>
              </a:rPr>
              <a:t>furniture_decor</a:t>
            </a:r>
            <a:r>
              <a:rPr lang="en-US" sz="2600" spc="194" dirty="0">
                <a:solidFill>
                  <a:srgbClr val="231F20"/>
                </a:solidFill>
              </a:rPr>
              <a:t>” product category provides the highest profit to “</a:t>
            </a:r>
            <a:r>
              <a:rPr lang="en-US" sz="2600" spc="194" dirty="0" err="1">
                <a:solidFill>
                  <a:srgbClr val="231F20"/>
                </a:solidFill>
              </a:rPr>
              <a:t>Olist</a:t>
            </a:r>
            <a:r>
              <a:rPr lang="en-US" sz="2600" spc="194" dirty="0">
                <a:solidFill>
                  <a:srgbClr val="231F20"/>
                </a:solidFill>
              </a:rPr>
              <a:t> store” though it was found at number 4 in the revenue category.</a:t>
            </a:r>
          </a:p>
          <a:p>
            <a:pPr marL="427768" lvl="1" indent="-213884">
              <a:buFont typeface="Arial"/>
              <a:buChar char="•"/>
            </a:pPr>
            <a:r>
              <a:rPr lang="en-US" sz="2600" spc="194" dirty="0">
                <a:solidFill>
                  <a:srgbClr val="231F20"/>
                </a:solidFill>
              </a:rPr>
              <a:t>Product category “</a:t>
            </a:r>
            <a:r>
              <a:rPr lang="en-US" sz="2600" spc="194" dirty="0" err="1">
                <a:solidFill>
                  <a:srgbClr val="231F20"/>
                </a:solidFill>
              </a:rPr>
              <a:t>bed_bath_table</a:t>
            </a:r>
            <a:r>
              <a:rPr lang="en-US" sz="2600" spc="194" dirty="0">
                <a:solidFill>
                  <a:srgbClr val="231F20"/>
                </a:solidFill>
              </a:rPr>
              <a:t>” have got the highest numbers in all the five ratings  leading to highest numbers of order counts in terms of sales in the same category.</a:t>
            </a:r>
          </a:p>
          <a:p>
            <a:pPr marL="427768" lvl="1" indent="-213884">
              <a:buFont typeface="Arial"/>
              <a:buChar char="•"/>
            </a:pPr>
            <a:r>
              <a:rPr lang="en-US" sz="2600" spc="194" dirty="0">
                <a:solidFill>
                  <a:srgbClr val="231F20"/>
                </a:solidFill>
              </a:rPr>
              <a:t>The average order value of the product category “computers” is highest among all the categories.</a:t>
            </a:r>
          </a:p>
          <a:p>
            <a:pPr marL="427768" lvl="1" indent="-213884">
              <a:buFont typeface="Arial"/>
              <a:buChar char="•"/>
            </a:pPr>
            <a:r>
              <a:rPr lang="en-US" sz="2600" spc="194" dirty="0">
                <a:solidFill>
                  <a:srgbClr val="231F20"/>
                </a:solidFill>
              </a:rPr>
              <a:t>The company is found to be in almost increasing trend over the given time period of 2 years and it was able to achieve the maximum sales in Nov, 2017 amounted to $11,63,811. </a:t>
            </a:r>
          </a:p>
          <a:p>
            <a:pPr marL="427768" lvl="1" indent="-213884">
              <a:buFont typeface="Arial"/>
              <a:buChar char="•"/>
            </a:pPr>
            <a:endParaRPr lang="en-US" sz="2400" spc="194" dirty="0">
              <a:solidFill>
                <a:srgbClr val="231F20"/>
              </a:solidFill>
            </a:endParaRPr>
          </a:p>
          <a:p>
            <a:pPr marL="213884" lvl="1"/>
            <a:endParaRPr lang="en-US" sz="2400" spc="194" dirty="0">
              <a:solidFill>
                <a:srgbClr val="231F20"/>
              </a:solidFill>
            </a:endParaRPr>
          </a:p>
          <a:p>
            <a:pPr marL="427768" lvl="1" indent="-213884" algn="l">
              <a:buFont typeface="Arial"/>
              <a:buChar char="•"/>
            </a:pPr>
            <a:endParaRPr lang="en-US" sz="2400" spc="194" dirty="0">
              <a:solidFill>
                <a:srgbClr val="231F20"/>
              </a:solidFill>
            </a:endParaRPr>
          </a:p>
          <a:p>
            <a:pPr marL="427768" lvl="1" indent="-213884" algn="l">
              <a:buFont typeface="Arial"/>
              <a:buChar char="•"/>
            </a:pPr>
            <a:endParaRPr lang="en-US" sz="2400" spc="194" dirty="0">
              <a:solidFill>
                <a:srgbClr val="231F20"/>
              </a:solidFill>
            </a:endParaRPr>
          </a:p>
          <a:p>
            <a:pPr marL="427768" lvl="1" indent="-213884" algn="l">
              <a:buFont typeface="Arial"/>
              <a:buChar char="•"/>
            </a:pPr>
            <a:endParaRPr lang="en-US" sz="2400" spc="194" dirty="0">
              <a:solidFill>
                <a:srgbClr val="231F20"/>
              </a:solidFill>
            </a:endParaRPr>
          </a:p>
          <a:p>
            <a:pPr marL="427768" lvl="1" indent="-213884">
              <a:buFont typeface="Arial"/>
              <a:buChar char="•"/>
            </a:pPr>
            <a:endParaRPr lang="en-US" sz="2400" spc="194" dirty="0">
              <a:solidFill>
                <a:srgbClr val="231F20"/>
              </a:solidFill>
            </a:endParaRPr>
          </a:p>
          <a:p>
            <a:pPr marL="427768" lvl="1" indent="-213884" algn="l">
              <a:buFont typeface="Arial"/>
              <a:buChar char="•"/>
            </a:pPr>
            <a:endParaRPr lang="en-US" sz="2400" spc="194" dirty="0">
              <a:solidFill>
                <a:srgbClr val="231F20"/>
              </a:solidFill>
            </a:endParaRPr>
          </a:p>
          <a:p>
            <a:pPr marL="427768" lvl="1" indent="-213884" algn="l">
              <a:buFont typeface="Arial"/>
              <a:buChar char="•"/>
            </a:pPr>
            <a:endParaRPr lang="en-US" sz="2400" spc="194" dirty="0">
              <a:solidFill>
                <a:srgbClr val="231F20"/>
              </a:solidFill>
            </a:endParaRPr>
          </a:p>
          <a:p>
            <a:pPr marL="213884" lvl="1"/>
            <a:endParaRPr lang="en-US" sz="2400" spc="194" dirty="0">
              <a:solidFill>
                <a:srgbClr val="231F20"/>
              </a:solidFill>
            </a:endParaRPr>
          </a:p>
          <a:p>
            <a:pPr marL="213884" lvl="1" algn="l"/>
            <a:endParaRPr lang="en-US" sz="2400" spc="194" dirty="0">
              <a:solidFill>
                <a:srgbClr val="231F20"/>
              </a:solidFill>
            </a:endParaRPr>
          </a:p>
          <a:p>
            <a:pPr marL="556784" lvl="1" indent="-342900" algn="l">
              <a:buFont typeface="Arial" panose="020B0604020202020204" pitchFamily="34" charset="0"/>
              <a:buChar char="•"/>
            </a:pPr>
            <a:endParaRPr lang="en-US" sz="2400" spc="194" dirty="0">
              <a:solidFill>
                <a:srgbClr val="231F20"/>
              </a:solidFill>
            </a:endParaRP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extLst>
      <p:ext uri="{BB962C8B-B14F-4D97-AF65-F5344CB8AC3E}">
        <p14:creationId xmlns:p14="http://schemas.microsoft.com/office/powerpoint/2010/main" val="319130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957036" y="2720721"/>
            <a:ext cx="1400485" cy="7118603"/>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b="1" spc="978" dirty="0">
                <a:solidFill>
                  <a:srgbClr val="231F20"/>
                </a:solidFill>
                <a:latin typeface="+mj-lt"/>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769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05</a:t>
            </a:r>
          </a:p>
        </p:txBody>
      </p:sp>
      <p:sp>
        <p:nvSpPr>
          <p:cNvPr id="13" name="TextBox 13"/>
          <p:cNvSpPr txBox="1"/>
          <p:nvPr/>
        </p:nvSpPr>
        <p:spPr>
          <a:xfrm>
            <a:off x="5250954" y="7518750"/>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06</a:t>
            </a:r>
          </a:p>
        </p:txBody>
      </p:sp>
      <p:sp>
        <p:nvSpPr>
          <p:cNvPr id="14" name="TextBox 14"/>
          <p:cNvSpPr txBox="1"/>
          <p:nvPr/>
        </p:nvSpPr>
        <p:spPr>
          <a:xfrm>
            <a:off x="5420302" y="831586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07</a:t>
            </a:r>
          </a:p>
        </p:txBody>
      </p:sp>
      <p:sp>
        <p:nvSpPr>
          <p:cNvPr id="15" name="TextBox 15"/>
          <p:cNvSpPr txBox="1"/>
          <p:nvPr/>
        </p:nvSpPr>
        <p:spPr>
          <a:xfrm>
            <a:off x="6607430" y="3333137"/>
            <a:ext cx="5790503"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rPr>
              <a:t>Introduction </a:t>
            </a:r>
          </a:p>
        </p:txBody>
      </p:sp>
      <p:sp>
        <p:nvSpPr>
          <p:cNvPr id="16" name="TextBox 16"/>
          <p:cNvSpPr txBox="1"/>
          <p:nvPr/>
        </p:nvSpPr>
        <p:spPr>
          <a:xfrm>
            <a:off x="6607430" y="4127355"/>
            <a:ext cx="6076629"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rPr>
              <a:t>Overview of Dataset </a:t>
            </a:r>
          </a:p>
        </p:txBody>
      </p:sp>
      <p:sp>
        <p:nvSpPr>
          <p:cNvPr id="17" name="TextBox 17"/>
          <p:cNvSpPr txBox="1"/>
          <p:nvPr/>
        </p:nvSpPr>
        <p:spPr>
          <a:xfrm>
            <a:off x="6607430" y="5047445"/>
            <a:ext cx="5790503" cy="429092"/>
          </a:xfrm>
          <a:prstGeom prst="rect">
            <a:avLst/>
          </a:prstGeom>
        </p:spPr>
        <p:txBody>
          <a:bodyPr lIns="0" tIns="0" rIns="0" bIns="0" rtlCol="0" anchor="t">
            <a:spAutoFit/>
          </a:bodyPr>
          <a:lstStyle/>
          <a:p>
            <a:pPr>
              <a:lnSpc>
                <a:spcPts val="3483"/>
              </a:lnSpc>
              <a:spcBef>
                <a:spcPct val="0"/>
              </a:spcBef>
            </a:pPr>
            <a:r>
              <a:rPr lang="en-US" sz="2524" spc="247" dirty="0">
                <a:solidFill>
                  <a:srgbClr val="231F20"/>
                </a:solidFill>
                <a:latin typeface="DM Sans"/>
              </a:rPr>
              <a:t>Data Description</a:t>
            </a:r>
          </a:p>
        </p:txBody>
      </p:sp>
      <p:sp>
        <p:nvSpPr>
          <p:cNvPr id="18" name="TextBox 18"/>
          <p:cNvSpPr txBox="1"/>
          <p:nvPr/>
        </p:nvSpPr>
        <p:spPr>
          <a:xfrm>
            <a:off x="6607430" y="5841663"/>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General Insights from Data</a:t>
            </a:r>
          </a:p>
        </p:txBody>
      </p:sp>
      <p:sp>
        <p:nvSpPr>
          <p:cNvPr id="19" name="TextBox 19"/>
          <p:cNvSpPr txBox="1"/>
          <p:nvPr/>
        </p:nvSpPr>
        <p:spPr>
          <a:xfrm>
            <a:off x="6584570" y="6524117"/>
            <a:ext cx="9036430" cy="877933"/>
          </a:xfrm>
          <a:prstGeom prst="rect">
            <a:avLst/>
          </a:prstGeom>
        </p:spPr>
        <p:txBody>
          <a:bodyPr wrap="square" lIns="0" tIns="0" rIns="0" bIns="0" rtlCol="0" anchor="t">
            <a:spAutoFit/>
          </a:bodyPr>
          <a:lstStyle/>
          <a:p>
            <a:pPr marL="0" lvl="0" indent="0" algn="l">
              <a:lnSpc>
                <a:spcPts val="3483"/>
              </a:lnSpc>
              <a:spcBef>
                <a:spcPct val="0"/>
              </a:spcBef>
            </a:pPr>
            <a:r>
              <a:rPr lang="en-US" sz="2524" spc="247" dirty="0">
                <a:solidFill>
                  <a:srgbClr val="231F20"/>
                </a:solidFill>
                <a:latin typeface="DM Sans"/>
              </a:rPr>
              <a:t>Key Performance Indicators and Important Business Metrics with Insights</a:t>
            </a:r>
          </a:p>
        </p:txBody>
      </p:sp>
      <p:sp>
        <p:nvSpPr>
          <p:cNvPr id="21" name="TextBox 21"/>
          <p:cNvSpPr txBox="1"/>
          <p:nvPr/>
        </p:nvSpPr>
        <p:spPr>
          <a:xfrm>
            <a:off x="6576950" y="7655412"/>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Conclusion</a:t>
            </a:r>
          </a:p>
        </p:txBody>
      </p:sp>
      <p:sp>
        <p:nvSpPr>
          <p:cNvPr id="24" name="TextBox 23">
            <a:extLst>
              <a:ext uri="{FF2B5EF4-FFF2-40B4-BE49-F238E27FC236}">
                <a16:creationId xmlns:a16="http://schemas.microsoft.com/office/drawing/2014/main" id="{3999AAF2-A440-5F92-930C-3DE0669B3B6D}"/>
              </a:ext>
            </a:extLst>
          </p:cNvPr>
          <p:cNvSpPr txBox="1"/>
          <p:nvPr/>
        </p:nvSpPr>
        <p:spPr>
          <a:xfrm>
            <a:off x="6357521" y="8386044"/>
            <a:ext cx="14253210" cy="516873"/>
          </a:xfrm>
          <a:prstGeom prst="rect">
            <a:avLst/>
          </a:prstGeom>
          <a:noFill/>
        </p:spPr>
        <p:txBody>
          <a:bodyPr wrap="square">
            <a:spAutoFit/>
          </a:bodyPr>
          <a:lstStyle/>
          <a:p>
            <a:pPr marL="0" lvl="0" indent="0" algn="l">
              <a:lnSpc>
                <a:spcPts val="3483"/>
              </a:lnSpc>
              <a:spcBef>
                <a:spcPct val="0"/>
              </a:spcBef>
            </a:pPr>
            <a:r>
              <a:rPr lang="en-US" sz="2520" spc="247" dirty="0">
                <a:solidFill>
                  <a:srgbClr val="231F20"/>
                </a:solidFill>
                <a:latin typeface="DM Sans"/>
              </a:rPr>
              <a:t>Recommendations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804941"/>
            <a:ext cx="15240000" cy="923330"/>
          </a:xfrm>
          <a:prstGeom prst="rect">
            <a:avLst/>
          </a:prstGeom>
        </p:spPr>
        <p:txBody>
          <a:bodyPr wrap="square" lIns="0" tIns="0" rIns="0" bIns="0" rtlCol="0" anchor="t">
            <a:spAutoFit/>
          </a:bodyPr>
          <a:lstStyle/>
          <a:p>
            <a:pPr marL="0" indent="0" algn="ctr">
              <a:buNone/>
            </a:pPr>
            <a:r>
              <a:rPr lang="en-US" sz="6000" b="1" dirty="0">
                <a:latin typeface="+mj-lt"/>
              </a:rPr>
              <a:t>Recommendations</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TextBox 3">
            <a:extLst>
              <a:ext uri="{FF2B5EF4-FFF2-40B4-BE49-F238E27FC236}">
                <a16:creationId xmlns:a16="http://schemas.microsoft.com/office/drawing/2014/main" id="{6D034BE1-09EA-FF76-3EA9-7EF45EA91239}"/>
              </a:ext>
            </a:extLst>
          </p:cNvPr>
          <p:cNvSpPr txBox="1"/>
          <p:nvPr/>
        </p:nvSpPr>
        <p:spPr>
          <a:xfrm>
            <a:off x="685800" y="1652597"/>
            <a:ext cx="17221200" cy="8710077"/>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Olist</a:t>
            </a:r>
            <a:r>
              <a:rPr lang="en-US" sz="2800" dirty="0"/>
              <a:t> should carefully employ different pricing strategies to maximize it’s sales performance, profitability, and customer satisfaction, e.g. employ the use of Cross-sales promotion strategies for products with high AOV like computers, and small appliances to boost sales and profitability.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err="1"/>
              <a:t>Olist</a:t>
            </a:r>
            <a:r>
              <a:rPr lang="en-US" sz="2800" dirty="0"/>
              <a:t> needs to employ loyalty programs to help improve customer retention rates. Customers seem to be satisfied with their orders based on the result of the low customer cancelation rate. </a:t>
            </a:r>
            <a:r>
              <a:rPr lang="en-US" sz="2800" dirty="0" err="1"/>
              <a:t>Olist</a:t>
            </a:r>
            <a:r>
              <a:rPr lang="en-US" sz="2800" dirty="0"/>
              <a:t> will have to capitalize on this by putting positive customer feedback on its platform to help attract new and potential customers.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err="1"/>
              <a:t>Olist</a:t>
            </a:r>
            <a:r>
              <a:rPr lang="en-US" sz="2800" dirty="0"/>
              <a:t> can implement dynamic pricing strategies for low-profit margin products like home appliances by offering discounts during slow periods or raising prices during peak seasons to improve profitability and optimize sales.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promotion methods like volume discounts on computers, their accessories, and other high average order value products. This will ensure they are price competitive in the market. Customers might have been getting</a:t>
            </a:r>
          </a:p>
          <a:p>
            <a:r>
              <a:rPr lang="en-US" sz="2800" dirty="0"/>
              <a:t>   better deals and promotions from competitors.</a:t>
            </a:r>
          </a:p>
          <a:p>
            <a:endParaRPr lang="en-US" sz="2800" dirty="0"/>
          </a:p>
          <a:p>
            <a:pPr marL="457200" indent="-457200">
              <a:buFont typeface="Arial" panose="020B0604020202020204" pitchFamily="34" charset="0"/>
              <a:buChar char="•"/>
            </a:pPr>
            <a:r>
              <a:rPr lang="en-US" sz="2800" dirty="0"/>
              <a:t>Sao Paolo retained over maximum customer density across all </a:t>
            </a:r>
            <a:r>
              <a:rPr lang="en-US" sz="2800" dirty="0" err="1"/>
              <a:t>Olist</a:t>
            </a:r>
            <a:r>
              <a:rPr lang="en-US" sz="2800" dirty="0"/>
              <a:t> customer cities but has a very low retention rate. </a:t>
            </a:r>
            <a:r>
              <a:rPr lang="en-US" sz="2800" dirty="0" err="1"/>
              <a:t>Olist</a:t>
            </a:r>
            <a:r>
              <a:rPr lang="en-US" sz="2800" dirty="0"/>
              <a:t> must prioritize states like Sao Paolo and Rio de Janeiro by offering sales discounts, free shipping, and returns.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552620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228600" y="762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286000" y="2999276"/>
            <a:ext cx="8097687" cy="6534738"/>
          </a:xfrm>
          <a:prstGeom prst="rect">
            <a:avLst/>
          </a:prstGeom>
        </p:spPr>
        <p:txBody>
          <a:bodyPr lIns="0" tIns="0" rIns="0" bIns="0" rtlCol="0" anchor="t">
            <a:spAutoFit/>
          </a:bodyPr>
          <a:lstStyle/>
          <a:p>
            <a:pPr marL="0" lvl="0" indent="0" algn="l">
              <a:lnSpc>
                <a:spcPts val="13015"/>
              </a:lnSpc>
              <a:spcBef>
                <a:spcPct val="0"/>
              </a:spcBef>
            </a:pPr>
            <a:r>
              <a:rPr lang="en-US" sz="9431" b="1" spc="924" dirty="0">
                <a:solidFill>
                  <a:srgbClr val="231F20"/>
                </a:solidFill>
                <a:latin typeface="+mj-lt"/>
              </a:rPr>
              <a:t>THANK-YOU</a:t>
            </a:r>
          </a:p>
          <a:p>
            <a:pPr marL="0" lvl="0" indent="0" algn="l">
              <a:lnSpc>
                <a:spcPts val="13015"/>
              </a:lnSpc>
              <a:spcBef>
                <a:spcPct val="0"/>
              </a:spcBef>
            </a:pPr>
            <a:endParaRPr lang="en-US" sz="9431" spc="924" dirty="0">
              <a:solidFill>
                <a:srgbClr val="231F20"/>
              </a:solidFill>
              <a:latin typeface="Oswald Bold"/>
            </a:endParaRPr>
          </a:p>
          <a:p>
            <a:pPr marL="0" lvl="0" indent="0" algn="l">
              <a:lnSpc>
                <a:spcPts val="13015"/>
              </a:lnSpc>
              <a:spcBef>
                <a:spcPct val="0"/>
              </a:spcBef>
            </a:pPr>
            <a:endParaRPr lang="en-US" sz="9431" spc="924" dirty="0">
              <a:solidFill>
                <a:srgbClr val="231F20"/>
              </a:solidFill>
              <a:latin typeface="Oswald Bold"/>
            </a:endParaRPr>
          </a:p>
          <a:p>
            <a:pPr marL="0" lvl="0" indent="0" algn="l">
              <a:lnSpc>
                <a:spcPts val="13015"/>
              </a:lnSpc>
              <a:spcBef>
                <a:spcPct val="0"/>
              </a:spcBef>
            </a:pPr>
            <a:endParaRPr lang="en-US" sz="9431" spc="924" dirty="0">
              <a:solidFill>
                <a:srgbClr val="231F20"/>
              </a:solidFill>
              <a:latin typeface="Oswald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9293" y="-8513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17" name="TextBox 17"/>
          <p:cNvSpPr txBox="1"/>
          <p:nvPr/>
        </p:nvSpPr>
        <p:spPr>
          <a:xfrm>
            <a:off x="755734" y="400578"/>
            <a:ext cx="16586510" cy="1530419"/>
          </a:xfrm>
          <a:prstGeom prst="rect">
            <a:avLst/>
          </a:prstGeom>
        </p:spPr>
        <p:txBody>
          <a:bodyPr wrap="square" lIns="0" tIns="0" rIns="0" bIns="0" rtlCol="0" anchor="t">
            <a:spAutoFit/>
          </a:bodyPr>
          <a:lstStyle/>
          <a:p>
            <a:pPr algn="ctr">
              <a:lnSpc>
                <a:spcPts val="13774"/>
              </a:lnSpc>
            </a:pPr>
            <a:r>
              <a:rPr lang="en-US" sz="6000" b="1" dirty="0">
                <a:solidFill>
                  <a:srgbClr val="231F20"/>
                </a:solidFill>
                <a:latin typeface="+mj-lt"/>
              </a:rPr>
              <a:t>Introduction</a:t>
            </a:r>
          </a:p>
        </p:txBody>
      </p:sp>
      <p:sp>
        <p:nvSpPr>
          <p:cNvPr id="18" name="TextBox 18"/>
          <p:cNvSpPr txBox="1"/>
          <p:nvPr/>
        </p:nvSpPr>
        <p:spPr>
          <a:xfrm>
            <a:off x="1015690" y="2251848"/>
            <a:ext cx="16586510" cy="5416868"/>
          </a:xfrm>
          <a:prstGeom prst="rect">
            <a:avLst/>
          </a:prstGeom>
        </p:spPr>
        <p:txBody>
          <a:bodyPr wrap="square" lIns="0" tIns="0" rIns="0" bIns="0" rtlCol="0" anchor="t">
            <a:spAutoFit/>
          </a:bodyPr>
          <a:lstStyle/>
          <a:p>
            <a:pPr marL="457200" lvl="0" indent="-571500" algn="just">
              <a:spcBef>
                <a:spcPct val="0"/>
              </a:spcBef>
              <a:buFont typeface="Arial" panose="020B0604020202020204" pitchFamily="34" charset="0"/>
              <a:buChar char="•"/>
            </a:pPr>
            <a:r>
              <a:rPr lang="en-US" sz="3200" dirty="0" err="1"/>
              <a:t>Olist</a:t>
            </a:r>
            <a:r>
              <a:rPr lang="en-US" sz="3200" dirty="0"/>
              <a:t> is a Brazilian e-commerce platform that connects small and medium-sized businesses to    </a:t>
            </a:r>
          </a:p>
          <a:p>
            <a:pPr lvl="0" algn="just">
              <a:spcBef>
                <a:spcPct val="0"/>
              </a:spcBef>
            </a:pPr>
            <a:r>
              <a:rPr lang="en-US" sz="3200" dirty="0"/>
              <a:t>      customers across Brazil. </a:t>
            </a:r>
          </a:p>
          <a:p>
            <a:pPr marL="457200" lvl="0" indent="-571500" algn="just">
              <a:spcBef>
                <a:spcPct val="0"/>
              </a:spcBef>
              <a:buFont typeface="Arial" panose="020B0604020202020204" pitchFamily="34" charset="0"/>
              <a:buChar char="•"/>
            </a:pPr>
            <a:endParaRPr lang="en-US" sz="3200" dirty="0"/>
          </a:p>
          <a:p>
            <a:pPr marL="457200" lvl="0" indent="-571500" algn="just">
              <a:spcBef>
                <a:spcPct val="0"/>
              </a:spcBef>
              <a:buFont typeface="Arial" panose="020B0604020202020204" pitchFamily="34" charset="0"/>
              <a:buChar char="•"/>
            </a:pPr>
            <a:r>
              <a:rPr lang="en-US" sz="3200" dirty="0"/>
              <a:t>The dataset is designed to help analysts and researchers to better understand the e-commerce   </a:t>
            </a:r>
          </a:p>
          <a:p>
            <a:pPr lvl="0" algn="just">
              <a:spcBef>
                <a:spcPct val="0"/>
              </a:spcBef>
            </a:pPr>
            <a:r>
              <a:rPr lang="en-US" sz="3200" dirty="0"/>
              <a:t>      landscape in Brazil and identify opportunities for growth and  optimization. </a:t>
            </a:r>
          </a:p>
          <a:p>
            <a:pPr lvl="0" algn="just">
              <a:spcBef>
                <a:spcPct val="0"/>
              </a:spcBef>
            </a:pPr>
            <a:endParaRPr lang="en-US" sz="3200" spc="216" dirty="0">
              <a:solidFill>
                <a:srgbClr val="231F20"/>
              </a:solidFill>
            </a:endParaRPr>
          </a:p>
          <a:p>
            <a:pPr marL="457200" lvl="0" indent="-571500" algn="just">
              <a:spcBef>
                <a:spcPct val="0"/>
              </a:spcBef>
              <a:buFont typeface="Arial" panose="020B0604020202020204" pitchFamily="34" charset="0"/>
              <a:buChar char="•"/>
            </a:pPr>
            <a:r>
              <a:rPr lang="en-US" sz="3200" dirty="0"/>
              <a:t>The data analysis is performed using Excel, MySQL, Power BI and Tableau to check  </a:t>
            </a:r>
          </a:p>
          <a:p>
            <a:pPr lvl="0" algn="just">
              <a:spcBef>
                <a:spcPct val="0"/>
              </a:spcBef>
            </a:pPr>
            <a:r>
              <a:rPr lang="en-US" sz="3200" dirty="0"/>
              <a:t>      the key performance Indicators </a:t>
            </a:r>
            <a:r>
              <a:rPr lang="en-US" sz="3200" spc="216" dirty="0">
                <a:solidFill>
                  <a:srgbClr val="231F20"/>
                </a:solidFill>
              </a:rPr>
              <a:t>and </a:t>
            </a:r>
            <a:r>
              <a:rPr lang="en-US" sz="3200" dirty="0"/>
              <a:t>answer some business questions, thereby providing  </a:t>
            </a:r>
          </a:p>
          <a:p>
            <a:pPr lvl="0" algn="just">
              <a:spcBef>
                <a:spcPct val="0"/>
              </a:spcBef>
            </a:pPr>
            <a:r>
              <a:rPr lang="en-US" sz="3200" dirty="0"/>
              <a:t>      Insights and recommendations to help </a:t>
            </a:r>
            <a:r>
              <a:rPr lang="en-US" sz="3200" dirty="0" err="1"/>
              <a:t>Olist</a:t>
            </a:r>
            <a:r>
              <a:rPr lang="en-US" sz="3200" dirty="0"/>
              <a:t> gain better insights into its e-commerce platform   </a:t>
            </a:r>
          </a:p>
          <a:p>
            <a:pPr lvl="0" algn="just">
              <a:spcBef>
                <a:spcPct val="0"/>
              </a:spcBef>
            </a:pPr>
            <a:r>
              <a:rPr lang="en-US" sz="3200" dirty="0"/>
              <a:t>      and optimize available opportunities for growth.</a:t>
            </a:r>
          </a:p>
          <a:p>
            <a:pPr lvl="0" algn="just">
              <a:spcBef>
                <a:spcPct val="0"/>
              </a:spcBef>
            </a:pPr>
            <a:endParaRPr lang="en-US" sz="3200" spc="216" dirty="0">
              <a:solidFill>
                <a:srgbClr val="231F20"/>
              </a:solidFill>
            </a:endParaRP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41773"/>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TextBox 13"/>
          <p:cNvSpPr txBox="1"/>
          <p:nvPr/>
        </p:nvSpPr>
        <p:spPr>
          <a:xfrm>
            <a:off x="3019141" y="190500"/>
            <a:ext cx="11552977" cy="1126462"/>
          </a:xfrm>
          <a:prstGeom prst="rect">
            <a:avLst/>
          </a:prstGeom>
        </p:spPr>
        <p:txBody>
          <a:bodyPr lIns="0" tIns="0" rIns="0" bIns="0" rtlCol="0" anchor="t">
            <a:spAutoFit/>
          </a:bodyPr>
          <a:lstStyle/>
          <a:p>
            <a:pPr algn="ctr">
              <a:lnSpc>
                <a:spcPts val="9587"/>
              </a:lnSpc>
            </a:pPr>
            <a:r>
              <a:rPr lang="en-US" sz="6000" b="1" dirty="0">
                <a:solidFill>
                  <a:srgbClr val="231F20"/>
                </a:solidFill>
                <a:latin typeface="+mj-lt"/>
              </a:rPr>
              <a:t>Overview of Data Set</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pic>
        <p:nvPicPr>
          <p:cNvPr id="26" name="Picture 25">
            <a:extLst>
              <a:ext uri="{FF2B5EF4-FFF2-40B4-BE49-F238E27FC236}">
                <a16:creationId xmlns:a16="http://schemas.microsoft.com/office/drawing/2014/main" id="{1433EE82-4E0E-FB84-6FE7-E91162862257}"/>
              </a:ext>
            </a:extLst>
          </p:cNvPr>
          <p:cNvPicPr>
            <a:picLocks noChangeAspect="1"/>
          </p:cNvPicPr>
          <p:nvPr/>
        </p:nvPicPr>
        <p:blipFill>
          <a:blip r:embed="rId15"/>
          <a:stretch>
            <a:fillRect/>
          </a:stretch>
        </p:blipFill>
        <p:spPr>
          <a:xfrm>
            <a:off x="381000" y="1506010"/>
            <a:ext cx="17525999" cy="8590490"/>
          </a:xfrm>
          <a:prstGeom prst="rect">
            <a:avLst/>
          </a:prstGeom>
          <a:effectLst>
            <a:outerShdw dist="50800" dir="5400000" algn="ctr" rotWithShape="0">
              <a:srgbClr val="000000">
                <a:alpha val="1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3690980" y="1232286"/>
            <a:ext cx="10906040" cy="1270732"/>
          </a:xfrm>
          <a:prstGeom prst="rect">
            <a:avLst/>
          </a:prstGeom>
        </p:spPr>
        <p:txBody>
          <a:bodyPr lIns="0" tIns="0" rIns="0" bIns="0" rtlCol="0" anchor="t">
            <a:spAutoFit/>
          </a:bodyPr>
          <a:lstStyle/>
          <a:p>
            <a:pPr algn="ctr">
              <a:lnSpc>
                <a:spcPts val="11082"/>
              </a:lnSpc>
            </a:pPr>
            <a:r>
              <a:rPr lang="en-US" sz="6000" b="1" dirty="0">
                <a:latin typeface="+mj-lt"/>
              </a:rPr>
              <a:t>Data Description</a:t>
            </a:r>
          </a:p>
        </p:txBody>
      </p:sp>
      <p:sp>
        <p:nvSpPr>
          <p:cNvPr id="16" name="TextBox 16"/>
          <p:cNvSpPr txBox="1"/>
          <p:nvPr/>
        </p:nvSpPr>
        <p:spPr>
          <a:xfrm>
            <a:off x="1371600" y="3086100"/>
            <a:ext cx="15925800" cy="5421164"/>
          </a:xfrm>
          <a:prstGeom prst="rect">
            <a:avLst/>
          </a:prstGeom>
        </p:spPr>
        <p:txBody>
          <a:bodyPr wrap="square" lIns="0" tIns="0" rIns="0" bIns="0" rtlCol="0" anchor="t">
            <a:spAutoFit/>
          </a:bodyPr>
          <a:lstStyle/>
          <a:p>
            <a:pPr marL="427768" lvl="1" indent="-213884" algn="l">
              <a:buFont typeface="Arial"/>
              <a:buChar char="•"/>
            </a:pPr>
            <a:r>
              <a:rPr lang="en-US" sz="3200" spc="194" dirty="0">
                <a:solidFill>
                  <a:srgbClr val="231F20"/>
                </a:solidFill>
              </a:rPr>
              <a:t>The data contains total 9 CSV files having information on 100,000 orders from 2016 to 2018 made at multiple marketplaces in Brazil. </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The files provides details about order status, order items, customer geolocation, price, payment, product category and finally reviews written by customers.</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The data is cleaned using power query editor for removing the unnecessary columns, duplicates and null values, as well as for correcting few names in few rows and then visuals were created to find out the key performance indicators as well as to provide some other important information regarding the business.</a:t>
            </a:r>
          </a:p>
          <a:p>
            <a:pPr marL="427768" lvl="1" indent="-213884" algn="l">
              <a:lnSpc>
                <a:spcPct val="150000"/>
              </a:lnSpc>
              <a:buFont typeface="Arial"/>
              <a:buChar char="•"/>
            </a:pPr>
            <a:endParaRPr lang="en-US" sz="2400" spc="194" dirty="0">
              <a:solidFill>
                <a:srgbClr val="231F20"/>
              </a:solidFill>
            </a:endParaRP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extLst>
      <p:ext uri="{BB962C8B-B14F-4D97-AF65-F5344CB8AC3E}">
        <p14:creationId xmlns:p14="http://schemas.microsoft.com/office/powerpoint/2010/main" val="369242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9293" y="-8513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18" name="TextBox 18"/>
          <p:cNvSpPr txBox="1"/>
          <p:nvPr/>
        </p:nvSpPr>
        <p:spPr>
          <a:xfrm>
            <a:off x="5424274" y="2673985"/>
            <a:ext cx="12088714" cy="7879080"/>
          </a:xfrm>
          <a:prstGeom prst="rect">
            <a:avLst/>
          </a:prstGeom>
        </p:spPr>
        <p:txBody>
          <a:bodyPr wrap="square" lIns="0" tIns="0" rIns="0" bIns="0" rtlCol="0" anchor="t">
            <a:spAutoFit/>
          </a:bodyPr>
          <a:lstStyle/>
          <a:p>
            <a:pPr marL="457200" lvl="0" indent="-571500" algn="just">
              <a:spcBef>
                <a:spcPct val="0"/>
              </a:spcBef>
              <a:buFont typeface="Arial" panose="020B0604020202020204" pitchFamily="34" charset="0"/>
              <a:buChar char="•"/>
            </a:pPr>
            <a:r>
              <a:rPr lang="en-US" sz="3200" dirty="0" err="1"/>
              <a:t>Olist</a:t>
            </a:r>
            <a:r>
              <a:rPr lang="en-US" sz="3200" dirty="0"/>
              <a:t> has received 113k total orders from year 2016 to 2018.</a:t>
            </a:r>
          </a:p>
          <a:p>
            <a:pPr marL="457200" lvl="0" indent="-571500" algn="just">
              <a:spcBef>
                <a:spcPct val="0"/>
              </a:spcBef>
              <a:buFont typeface="Arial" panose="020B0604020202020204" pitchFamily="34" charset="0"/>
              <a:buChar char="•"/>
            </a:pPr>
            <a:endParaRPr lang="en-US" sz="3200" dirty="0"/>
          </a:p>
          <a:p>
            <a:pPr marL="457200" lvl="0" indent="-571500" algn="just">
              <a:spcBef>
                <a:spcPct val="0"/>
              </a:spcBef>
              <a:buFont typeface="Arial" panose="020B0604020202020204" pitchFamily="34" charset="0"/>
              <a:buChar char="•"/>
            </a:pPr>
            <a:r>
              <a:rPr lang="en-US" sz="3200" dirty="0"/>
              <a:t>Total sales is found to be $15,859k, out of which total profit margin is </a:t>
            </a:r>
          </a:p>
          <a:p>
            <a:pPr lvl="0" algn="just">
              <a:spcBef>
                <a:spcPct val="0"/>
              </a:spcBef>
            </a:pPr>
            <a:r>
              <a:rPr lang="en-US" sz="3200" dirty="0"/>
              <a:t>       $159k which is only 1% of total sales volume.</a:t>
            </a:r>
          </a:p>
          <a:p>
            <a:pPr lvl="0" algn="just">
              <a:spcBef>
                <a:spcPct val="0"/>
              </a:spcBef>
            </a:pPr>
            <a:endParaRPr lang="en-US" sz="3200" dirty="0"/>
          </a:p>
          <a:p>
            <a:pPr marL="457200" lvl="0" indent="-457200" algn="just">
              <a:spcBef>
                <a:spcPct val="0"/>
              </a:spcBef>
              <a:buFont typeface="Arial" panose="020B0604020202020204" pitchFamily="34" charset="0"/>
              <a:buChar char="•"/>
            </a:pPr>
            <a:r>
              <a:rPr lang="en-US" sz="3200" dirty="0"/>
              <a:t>Total number of available products at </a:t>
            </a:r>
            <a:r>
              <a:rPr lang="en-US" sz="3200" dirty="0" err="1"/>
              <a:t>Olist</a:t>
            </a:r>
            <a:r>
              <a:rPr lang="en-US" sz="3200" dirty="0"/>
              <a:t> store is 32,951.</a:t>
            </a:r>
          </a:p>
          <a:p>
            <a:pPr marL="457200" lvl="0" indent="-457200" algn="just">
              <a:spcBef>
                <a:spcPct val="0"/>
              </a:spcBef>
              <a:buFont typeface="Arial" panose="020B0604020202020204" pitchFamily="34" charset="0"/>
              <a:buChar char="•"/>
            </a:pPr>
            <a:endParaRPr lang="en-US" sz="3200" dirty="0"/>
          </a:p>
          <a:p>
            <a:pPr marL="457200" lvl="0" indent="-457200" algn="just">
              <a:spcBef>
                <a:spcPct val="0"/>
              </a:spcBef>
              <a:buFont typeface="Arial" panose="020B0604020202020204" pitchFamily="34" charset="0"/>
              <a:buChar char="•"/>
            </a:pPr>
            <a:r>
              <a:rPr lang="en-US" sz="3200" dirty="0"/>
              <a:t>Total number of customers at </a:t>
            </a:r>
            <a:r>
              <a:rPr lang="en-US" sz="3200" dirty="0" err="1"/>
              <a:t>Olist</a:t>
            </a:r>
            <a:r>
              <a:rPr lang="en-US" sz="3200" dirty="0"/>
              <a:t> store is 99k.</a:t>
            </a:r>
          </a:p>
          <a:p>
            <a:pPr marL="457200" lvl="0" indent="-457200" algn="just">
              <a:spcBef>
                <a:spcPct val="0"/>
              </a:spcBef>
              <a:buFont typeface="Arial" panose="020B0604020202020204" pitchFamily="34" charset="0"/>
              <a:buChar char="•"/>
            </a:pPr>
            <a:endParaRPr lang="en-US" sz="3200" dirty="0"/>
          </a:p>
          <a:p>
            <a:pPr marL="457200" lvl="0" indent="-457200" algn="just">
              <a:spcBef>
                <a:spcPct val="0"/>
              </a:spcBef>
              <a:buFont typeface="Arial" panose="020B0604020202020204" pitchFamily="34" charset="0"/>
              <a:buChar char="•"/>
            </a:pPr>
            <a:r>
              <a:rPr lang="en-US" sz="3200" dirty="0" err="1"/>
              <a:t>Olist</a:t>
            </a:r>
            <a:r>
              <a:rPr lang="en-US" sz="3200" dirty="0"/>
              <a:t> had total 3095 sellers from 2016 </a:t>
            </a:r>
            <a:r>
              <a:rPr lang="en-US" sz="3200" dirty="0" err="1"/>
              <a:t>upto</a:t>
            </a:r>
            <a:r>
              <a:rPr lang="en-US" sz="3200" dirty="0"/>
              <a:t> 2018.</a:t>
            </a:r>
          </a:p>
          <a:p>
            <a:pPr marL="457200" lvl="0" indent="-457200" algn="just">
              <a:spcBef>
                <a:spcPct val="0"/>
              </a:spcBef>
              <a:buFont typeface="Arial" panose="020B0604020202020204" pitchFamily="34" charset="0"/>
              <a:buChar char="•"/>
            </a:pPr>
            <a:endParaRPr lang="en-US" sz="3200" dirty="0"/>
          </a:p>
          <a:p>
            <a:pPr marL="457200" lvl="0" indent="-457200" algn="just">
              <a:spcBef>
                <a:spcPct val="0"/>
              </a:spcBef>
              <a:buFont typeface="Arial" panose="020B0604020202020204" pitchFamily="34" charset="0"/>
              <a:buChar char="•"/>
            </a:pPr>
            <a:endParaRPr lang="en-US" sz="3200" dirty="0"/>
          </a:p>
          <a:p>
            <a:pPr lvl="0" algn="just">
              <a:spcBef>
                <a:spcPct val="0"/>
              </a:spcBef>
            </a:pPr>
            <a:endParaRPr lang="en-US" sz="3200" dirty="0"/>
          </a:p>
          <a:p>
            <a:pPr lvl="0" algn="just">
              <a:spcBef>
                <a:spcPct val="0"/>
              </a:spcBef>
            </a:pPr>
            <a:endParaRPr lang="en-US" sz="3200" dirty="0"/>
          </a:p>
          <a:p>
            <a:pPr lvl="0" algn="just">
              <a:spcBef>
                <a:spcPct val="0"/>
              </a:spcBef>
            </a:pPr>
            <a:endParaRPr lang="en-US" sz="3200" spc="216" dirty="0">
              <a:solidFill>
                <a:srgbClr val="231F20"/>
              </a:solidFill>
            </a:endParaRPr>
          </a:p>
          <a:p>
            <a:pPr lvl="0" algn="just">
              <a:spcBef>
                <a:spcPct val="0"/>
              </a:spcBef>
            </a:pPr>
            <a:endParaRPr lang="en-US" sz="3200" spc="216" dirty="0">
              <a:solidFill>
                <a:srgbClr val="231F20"/>
              </a:solidFill>
            </a:endParaRP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4" name="Picture 3">
            <a:extLst>
              <a:ext uri="{FF2B5EF4-FFF2-40B4-BE49-F238E27FC236}">
                <a16:creationId xmlns:a16="http://schemas.microsoft.com/office/drawing/2014/main" id="{777839BA-7532-3551-BC09-0A82CD479099}"/>
              </a:ext>
            </a:extLst>
          </p:cNvPr>
          <p:cNvPicPr>
            <a:picLocks noChangeAspect="1"/>
          </p:cNvPicPr>
          <p:nvPr/>
        </p:nvPicPr>
        <p:blipFill>
          <a:blip r:embed="rId5"/>
          <a:stretch>
            <a:fillRect/>
          </a:stretch>
        </p:blipFill>
        <p:spPr>
          <a:xfrm>
            <a:off x="685799" y="2251848"/>
            <a:ext cx="4151179" cy="7590670"/>
          </a:xfrm>
          <a:prstGeom prst="rect">
            <a:avLst/>
          </a:prstGeom>
        </p:spPr>
      </p:pic>
      <p:sp>
        <p:nvSpPr>
          <p:cNvPr id="6" name="TextBox 17">
            <a:extLst>
              <a:ext uri="{FF2B5EF4-FFF2-40B4-BE49-F238E27FC236}">
                <a16:creationId xmlns:a16="http://schemas.microsoft.com/office/drawing/2014/main" id="{371BB7E6-FA58-F47E-13AD-B26552783F27}"/>
              </a:ext>
            </a:extLst>
          </p:cNvPr>
          <p:cNvSpPr txBox="1"/>
          <p:nvPr/>
        </p:nvSpPr>
        <p:spPr>
          <a:xfrm>
            <a:off x="755734" y="400578"/>
            <a:ext cx="16846466" cy="1530419"/>
          </a:xfrm>
          <a:prstGeom prst="rect">
            <a:avLst/>
          </a:prstGeom>
        </p:spPr>
        <p:txBody>
          <a:bodyPr wrap="square" lIns="0" tIns="0" rIns="0" bIns="0" rtlCol="0" anchor="t">
            <a:spAutoFit/>
          </a:bodyPr>
          <a:lstStyle/>
          <a:p>
            <a:pPr algn="ctr">
              <a:lnSpc>
                <a:spcPts val="13774"/>
              </a:lnSpc>
            </a:pPr>
            <a:r>
              <a:rPr lang="en-US" sz="6000" b="1" dirty="0">
                <a:solidFill>
                  <a:srgbClr val="231F20"/>
                </a:solidFill>
                <a:latin typeface="+mj-lt"/>
              </a:rPr>
              <a:t>General Insights from Data</a:t>
            </a:r>
          </a:p>
        </p:txBody>
      </p:sp>
    </p:spTree>
    <p:extLst>
      <p:ext uri="{BB962C8B-B14F-4D97-AF65-F5344CB8AC3E}">
        <p14:creationId xmlns:p14="http://schemas.microsoft.com/office/powerpoint/2010/main" val="294394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524000" y="804941"/>
            <a:ext cx="15240000" cy="923330"/>
          </a:xfrm>
          <a:prstGeom prst="rect">
            <a:avLst/>
          </a:prstGeom>
        </p:spPr>
        <p:txBody>
          <a:bodyPr wrap="square" lIns="0" tIns="0" rIns="0" bIns="0" rtlCol="0" anchor="t">
            <a:spAutoFit/>
          </a:bodyPr>
          <a:lstStyle/>
          <a:p>
            <a:pPr marL="0" indent="0" algn="ctr">
              <a:buNone/>
            </a:pPr>
            <a:r>
              <a:rPr lang="en-US" sz="6000" b="1" dirty="0">
                <a:latin typeface="+mj-lt"/>
                <a:ea typeface="Lora" pitchFamily="34" charset="-122"/>
                <a:cs typeface="Lora" pitchFamily="34" charset="-120"/>
              </a:rPr>
              <a:t>Weekday Vs. Weekend Sales</a:t>
            </a:r>
            <a:endParaRPr lang="en-US" sz="6000" b="1" dirty="0">
              <a:latin typeface="+mj-lt"/>
            </a:endParaRPr>
          </a:p>
        </p:txBody>
      </p:sp>
      <p:sp>
        <p:nvSpPr>
          <p:cNvPr id="16" name="TextBox 16"/>
          <p:cNvSpPr txBox="1"/>
          <p:nvPr/>
        </p:nvSpPr>
        <p:spPr>
          <a:xfrm>
            <a:off x="572790" y="1921702"/>
            <a:ext cx="10098653" cy="6529160"/>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427768" lvl="1" indent="-213884" algn="l">
              <a:buFont typeface="Arial"/>
              <a:buChar char="•"/>
            </a:pPr>
            <a:r>
              <a:rPr lang="en-US" sz="3200" spc="194" dirty="0">
                <a:solidFill>
                  <a:srgbClr val="231F20"/>
                </a:solidFill>
              </a:rPr>
              <a:t>The present chart describes the sales pattern on weekdays and weekend.</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It is found that out of total sales of $16M, week-end sale </a:t>
            </a:r>
            <a:r>
              <a:rPr lang="en-US" sz="3200" spc="194" dirty="0" err="1">
                <a:solidFill>
                  <a:srgbClr val="231F20"/>
                </a:solidFill>
              </a:rPr>
              <a:t>i.e</a:t>
            </a:r>
            <a:r>
              <a:rPr lang="en-US" sz="3200" spc="194" dirty="0">
                <a:solidFill>
                  <a:srgbClr val="231F20"/>
                </a:solidFill>
              </a:rPr>
              <a:t>; $4M(23%) is signifanctly lesser than week-days sale </a:t>
            </a:r>
            <a:r>
              <a:rPr lang="en-US" sz="3200" spc="194" dirty="0" err="1">
                <a:solidFill>
                  <a:srgbClr val="231F20"/>
                </a:solidFill>
              </a:rPr>
              <a:t>i.e</a:t>
            </a:r>
            <a:r>
              <a:rPr lang="en-US" sz="3200" spc="194" dirty="0">
                <a:solidFill>
                  <a:srgbClr val="231F20"/>
                </a:solidFill>
              </a:rPr>
              <a:t>; $12M(77%).</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Therefore, as per this analysis, we can interpret that people prefer to buy more on week-days than </a:t>
            </a:r>
          </a:p>
          <a:p>
            <a:pPr marL="213884" lvl="1" algn="l"/>
            <a:r>
              <a:rPr lang="en-US" sz="3200" spc="194" dirty="0">
                <a:solidFill>
                  <a:srgbClr val="231F20"/>
                </a:solidFill>
              </a:rPr>
              <a:t>  wee-end at </a:t>
            </a:r>
            <a:r>
              <a:rPr lang="en-US" sz="3200" spc="194" dirty="0" err="1">
                <a:solidFill>
                  <a:srgbClr val="231F20"/>
                </a:solidFill>
              </a:rPr>
              <a:t>Olist</a:t>
            </a:r>
            <a:r>
              <a:rPr lang="en-US" sz="3200" spc="194" dirty="0">
                <a:solidFill>
                  <a:srgbClr val="231F20"/>
                </a:solidFill>
              </a:rPr>
              <a:t> store.</a:t>
            </a:r>
          </a:p>
          <a:p>
            <a:pPr marL="427768" lvl="1" indent="-213884" algn="l">
              <a:buFont typeface="Arial"/>
              <a:buChar char="•"/>
            </a:pPr>
            <a:endParaRPr lang="en-US" sz="3200" spc="194" dirty="0">
              <a:solidFill>
                <a:srgbClr val="231F20"/>
              </a:solidFill>
            </a:endParaRPr>
          </a:p>
          <a:p>
            <a:pPr marL="427768" lvl="1" indent="-213884" algn="l">
              <a:lnSpc>
                <a:spcPct val="150000"/>
              </a:lnSpc>
              <a:buFont typeface="Arial"/>
              <a:buChar char="•"/>
            </a:pPr>
            <a:endParaRPr lang="en-US" sz="2400" spc="194" dirty="0">
              <a:solidFill>
                <a:srgbClr val="231F20"/>
              </a:solidFill>
            </a:endParaRP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a:extLst>
              <a:ext uri="{FF2B5EF4-FFF2-40B4-BE49-F238E27FC236}">
                <a16:creationId xmlns:a16="http://schemas.microsoft.com/office/drawing/2014/main" id="{9C5EB967-3DBA-584A-277C-E7D24B73F184}"/>
              </a:ext>
            </a:extLst>
          </p:cNvPr>
          <p:cNvPicPr>
            <a:picLocks noChangeAspect="1"/>
          </p:cNvPicPr>
          <p:nvPr/>
        </p:nvPicPr>
        <p:blipFill>
          <a:blip r:embed="rId7"/>
          <a:stretch>
            <a:fillRect/>
          </a:stretch>
        </p:blipFill>
        <p:spPr>
          <a:xfrm>
            <a:off x="11049000" y="2591851"/>
            <a:ext cx="6858000" cy="5804416"/>
          </a:xfrm>
          <a:prstGeom prst="rect">
            <a:avLst/>
          </a:prstGeom>
        </p:spPr>
      </p:pic>
    </p:spTree>
    <p:extLst>
      <p:ext uri="{BB962C8B-B14F-4D97-AF65-F5344CB8AC3E}">
        <p14:creationId xmlns:p14="http://schemas.microsoft.com/office/powerpoint/2010/main" val="216863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838200" y="804941"/>
            <a:ext cx="17068800" cy="923330"/>
          </a:xfrm>
          <a:prstGeom prst="rect">
            <a:avLst/>
          </a:prstGeom>
        </p:spPr>
        <p:txBody>
          <a:bodyPr wrap="square" lIns="0" tIns="0" rIns="0" bIns="0" rtlCol="0" anchor="t">
            <a:spAutoFit/>
          </a:bodyPr>
          <a:lstStyle/>
          <a:p>
            <a:pPr marL="0" indent="0" algn="ctr">
              <a:buNone/>
            </a:pPr>
            <a:r>
              <a:rPr lang="en-US" sz="6000" b="1" dirty="0">
                <a:latin typeface="+mj-lt"/>
                <a:ea typeface="Lora" pitchFamily="34" charset="-122"/>
                <a:cs typeface="Lora" pitchFamily="34" charset="-120"/>
              </a:rPr>
              <a:t>Orders with Review Score and Payment Type </a:t>
            </a:r>
            <a:endParaRPr lang="en-US" sz="6000" b="1" dirty="0">
              <a:latin typeface="+mj-lt"/>
            </a:endParaRPr>
          </a:p>
        </p:txBody>
      </p:sp>
      <p:sp>
        <p:nvSpPr>
          <p:cNvPr id="16" name="TextBox 16"/>
          <p:cNvSpPr txBox="1"/>
          <p:nvPr/>
        </p:nvSpPr>
        <p:spPr>
          <a:xfrm>
            <a:off x="1028700" y="1888695"/>
            <a:ext cx="8115300" cy="4555093"/>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It is found that out of four type of payment types, most of the orders </a:t>
            </a:r>
            <a:r>
              <a:rPr lang="en-US" sz="3200" spc="194" dirty="0" err="1">
                <a:solidFill>
                  <a:srgbClr val="231F20"/>
                </a:solidFill>
              </a:rPr>
              <a:t>i.e</a:t>
            </a:r>
            <a:r>
              <a:rPr lang="en-US" sz="3200" spc="194" dirty="0">
                <a:solidFill>
                  <a:srgbClr val="231F20"/>
                </a:solidFill>
              </a:rPr>
              <a:t>; 43,981 are paid through credit card.</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Maximum review score </a:t>
            </a:r>
            <a:r>
              <a:rPr lang="en-US" sz="3200" spc="194" dirty="0" err="1">
                <a:solidFill>
                  <a:srgbClr val="231F20"/>
                </a:solidFill>
              </a:rPr>
              <a:t>i.e</a:t>
            </a:r>
            <a:r>
              <a:rPr lang="en-US" sz="3200" spc="194" dirty="0">
                <a:solidFill>
                  <a:srgbClr val="231F20"/>
                </a:solidFill>
              </a:rPr>
              <a:t>; 5 is also assigned to credit card payment type by the customers.</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8" name="Picture 7">
            <a:extLst>
              <a:ext uri="{FF2B5EF4-FFF2-40B4-BE49-F238E27FC236}">
                <a16:creationId xmlns:a16="http://schemas.microsoft.com/office/drawing/2014/main" id="{6A777A1F-8849-B3A0-9263-321AD5A5F53D}"/>
              </a:ext>
            </a:extLst>
          </p:cNvPr>
          <p:cNvPicPr>
            <a:picLocks noChangeAspect="1"/>
          </p:cNvPicPr>
          <p:nvPr/>
        </p:nvPicPr>
        <p:blipFill>
          <a:blip r:embed="rId7"/>
          <a:stretch>
            <a:fillRect/>
          </a:stretch>
        </p:blipFill>
        <p:spPr>
          <a:xfrm>
            <a:off x="9144000" y="2286989"/>
            <a:ext cx="8763000" cy="7580911"/>
          </a:xfrm>
          <a:prstGeom prst="rect">
            <a:avLst/>
          </a:prstGeom>
        </p:spPr>
      </p:pic>
    </p:spTree>
    <p:extLst>
      <p:ext uri="{BB962C8B-B14F-4D97-AF65-F5344CB8AC3E}">
        <p14:creationId xmlns:p14="http://schemas.microsoft.com/office/powerpoint/2010/main" val="366937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12" name="TextBox 12"/>
          <p:cNvSpPr txBox="1"/>
          <p:nvPr/>
        </p:nvSpPr>
        <p:spPr>
          <a:xfrm>
            <a:off x="304800" y="449304"/>
            <a:ext cx="17729842" cy="923330"/>
          </a:xfrm>
          <a:prstGeom prst="rect">
            <a:avLst/>
          </a:prstGeom>
        </p:spPr>
        <p:txBody>
          <a:bodyPr wrap="square" lIns="0" tIns="0" rIns="0" bIns="0" rtlCol="0" anchor="t">
            <a:spAutoFit/>
          </a:bodyPr>
          <a:lstStyle/>
          <a:p>
            <a:pPr marL="0" indent="0" algn="ctr">
              <a:buNone/>
            </a:pPr>
            <a:r>
              <a:rPr lang="en-US" sz="6000" b="1" dirty="0">
                <a:latin typeface="+mj-lt"/>
                <a:ea typeface="Lora" pitchFamily="34" charset="-122"/>
                <a:cs typeface="Lora" pitchFamily="34" charset="-120"/>
              </a:rPr>
              <a:t>Average Shipping Days Vs. Product Categories</a:t>
            </a:r>
            <a:endParaRPr lang="en-US" sz="6000" b="1" dirty="0">
              <a:latin typeface="+mj-lt"/>
            </a:endParaRPr>
          </a:p>
        </p:txBody>
      </p:sp>
      <p:sp>
        <p:nvSpPr>
          <p:cNvPr id="16" name="TextBox 16"/>
          <p:cNvSpPr txBox="1"/>
          <p:nvPr/>
        </p:nvSpPr>
        <p:spPr>
          <a:xfrm>
            <a:off x="1600200" y="5802435"/>
            <a:ext cx="15830214" cy="3077766"/>
          </a:xfrm>
          <a:prstGeom prst="rect">
            <a:avLst/>
          </a:prstGeom>
        </p:spPr>
        <p:txBody>
          <a:bodyPr wrap="square" lIns="0" tIns="0" rIns="0" bIns="0" rtlCol="0" anchor="t">
            <a:spAutoFit/>
          </a:bodyPr>
          <a:lstStyle/>
          <a:p>
            <a:pPr marL="213884" lvl="1" algn="l"/>
            <a:endParaRPr lang="en-US" sz="4000" b="1" spc="194" dirty="0">
              <a:solidFill>
                <a:srgbClr val="231F20"/>
              </a:solidFill>
            </a:endParaRPr>
          </a:p>
          <a:p>
            <a:pPr marL="427768" lvl="1" indent="-213884" algn="l">
              <a:buFont typeface="Arial"/>
              <a:buChar char="•"/>
            </a:pPr>
            <a:r>
              <a:rPr lang="en-US" sz="3200" spc="194" dirty="0">
                <a:solidFill>
                  <a:srgbClr val="231F20"/>
                </a:solidFill>
              </a:rPr>
              <a:t>Maximum shipping days </a:t>
            </a:r>
            <a:r>
              <a:rPr lang="en-US" sz="3200" spc="194" dirty="0" err="1">
                <a:solidFill>
                  <a:srgbClr val="231F20"/>
                </a:solidFill>
              </a:rPr>
              <a:t>i.e</a:t>
            </a:r>
            <a:r>
              <a:rPr lang="en-US" sz="3200" spc="194" dirty="0">
                <a:solidFill>
                  <a:srgbClr val="231F20"/>
                </a:solidFill>
              </a:rPr>
              <a:t>; 21 is taken for the product category “</a:t>
            </a:r>
            <a:r>
              <a:rPr lang="en-US" sz="3200" spc="194" dirty="0" err="1">
                <a:solidFill>
                  <a:srgbClr val="231F20"/>
                </a:solidFill>
              </a:rPr>
              <a:t>fashion_shoes</a:t>
            </a:r>
            <a:r>
              <a:rPr lang="en-US" sz="3200" spc="194" dirty="0">
                <a:solidFill>
                  <a:srgbClr val="231F20"/>
                </a:solidFill>
              </a:rPr>
              <a:t>” and minimum time is taken for “arts and craftmanship”.</a:t>
            </a:r>
          </a:p>
          <a:p>
            <a:pPr marL="427768" lvl="1" indent="-213884" algn="l">
              <a:buFont typeface="Arial"/>
              <a:buChar char="•"/>
            </a:pPr>
            <a:endParaRPr lang="en-US" sz="3200" spc="194" dirty="0">
              <a:solidFill>
                <a:srgbClr val="231F20"/>
              </a:solidFill>
            </a:endParaRPr>
          </a:p>
          <a:p>
            <a:pPr marL="427768" lvl="1" indent="-213884" algn="l">
              <a:buFont typeface="Arial"/>
              <a:buChar char="•"/>
            </a:pPr>
            <a:r>
              <a:rPr lang="en-US" sz="3200" spc="194" dirty="0">
                <a:solidFill>
                  <a:srgbClr val="231F20"/>
                </a:solidFill>
              </a:rPr>
              <a:t>For “</a:t>
            </a:r>
            <a:r>
              <a:rPr lang="en-US" sz="3200" spc="194" dirty="0" err="1">
                <a:solidFill>
                  <a:srgbClr val="231F20"/>
                </a:solidFill>
              </a:rPr>
              <a:t>pet_shop</a:t>
            </a:r>
            <a:r>
              <a:rPr lang="en-US" sz="3200" spc="194" dirty="0">
                <a:solidFill>
                  <a:srgbClr val="231F20"/>
                </a:solidFill>
              </a:rPr>
              <a:t>” also shipping days are checked and its found that it takes 11 days to ship for the category “</a:t>
            </a:r>
            <a:r>
              <a:rPr lang="en-US" sz="3200" spc="194" dirty="0" err="1">
                <a:solidFill>
                  <a:srgbClr val="231F20"/>
                </a:solidFill>
              </a:rPr>
              <a:t>pet_shop</a:t>
            </a:r>
            <a:r>
              <a:rPr lang="en-US" sz="3200" spc="194" dirty="0">
                <a:solidFill>
                  <a:srgbClr val="231F20"/>
                </a:solidFill>
              </a:rPr>
              <a:t>”.</a:t>
            </a:r>
          </a:p>
        </p:txBody>
      </p:sp>
      <p:sp>
        <p:nvSpPr>
          <p:cNvPr id="3" name="Freeform 20">
            <a:extLst>
              <a:ext uri="{FF2B5EF4-FFF2-40B4-BE49-F238E27FC236}">
                <a16:creationId xmlns:a16="http://schemas.microsoft.com/office/drawing/2014/main" id="{61D443AD-BBDE-08C2-9C21-2B99064759BC}"/>
              </a:ext>
            </a:extLst>
          </p:cNvPr>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13" name="Picture 12">
            <a:extLst>
              <a:ext uri="{FF2B5EF4-FFF2-40B4-BE49-F238E27FC236}">
                <a16:creationId xmlns:a16="http://schemas.microsoft.com/office/drawing/2014/main" id="{F78A99F1-F9A1-50A0-53E3-6E5F0E8EEC9A}"/>
              </a:ext>
            </a:extLst>
          </p:cNvPr>
          <p:cNvPicPr>
            <a:picLocks noChangeAspect="1"/>
          </p:cNvPicPr>
          <p:nvPr/>
        </p:nvPicPr>
        <p:blipFill>
          <a:blip r:embed="rId5"/>
          <a:stretch>
            <a:fillRect/>
          </a:stretch>
        </p:blipFill>
        <p:spPr>
          <a:xfrm>
            <a:off x="16388372" y="1783839"/>
            <a:ext cx="1646270" cy="4426461"/>
          </a:xfrm>
          <a:prstGeom prst="rect">
            <a:avLst/>
          </a:prstGeom>
        </p:spPr>
      </p:pic>
      <p:pic>
        <p:nvPicPr>
          <p:cNvPr id="15" name="Picture 14">
            <a:extLst>
              <a:ext uri="{FF2B5EF4-FFF2-40B4-BE49-F238E27FC236}">
                <a16:creationId xmlns:a16="http://schemas.microsoft.com/office/drawing/2014/main" id="{B62970C0-B669-24AA-B7A3-8AC1C5E9401F}"/>
              </a:ext>
            </a:extLst>
          </p:cNvPr>
          <p:cNvPicPr>
            <a:picLocks noChangeAspect="1"/>
          </p:cNvPicPr>
          <p:nvPr/>
        </p:nvPicPr>
        <p:blipFill>
          <a:blip r:embed="rId6"/>
          <a:stretch>
            <a:fillRect/>
          </a:stretch>
        </p:blipFill>
        <p:spPr>
          <a:xfrm>
            <a:off x="468285" y="1783838"/>
            <a:ext cx="15830214" cy="4426462"/>
          </a:xfrm>
          <a:prstGeom prst="rect">
            <a:avLst/>
          </a:prstGeom>
        </p:spPr>
      </p:pic>
    </p:spTree>
    <p:extLst>
      <p:ext uri="{BB962C8B-B14F-4D97-AF65-F5344CB8AC3E}">
        <p14:creationId xmlns:p14="http://schemas.microsoft.com/office/powerpoint/2010/main" val="1891691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2141</TotalTime>
  <Words>1638</Words>
  <Application>Microsoft Office PowerPoint</Application>
  <PresentationFormat>Custom</PresentationFormat>
  <Paragraphs>154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DM Sans</vt:lpstr>
      <vt:lpstr>Oswald Bold</vt:lpstr>
      <vt:lpstr>Oswald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Kasif Ali</dc:creator>
  <cp:lastModifiedBy>fozia mehtab</cp:lastModifiedBy>
  <cp:revision>10</cp:revision>
  <dcterms:created xsi:type="dcterms:W3CDTF">2006-08-16T00:00:00Z</dcterms:created>
  <dcterms:modified xsi:type="dcterms:W3CDTF">2024-10-12T13:48:52Z</dcterms:modified>
  <dc:identifier>DAGEs_TW5K0</dc:identifier>
</cp:coreProperties>
</file>