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</p:sldMasterIdLst>
  <p:notesMasterIdLst>
    <p:notesMasterId r:id="rId16"/>
  </p:notesMasterIdLst>
  <p:handoutMasterIdLst>
    <p:handoutMasterId r:id="rId17"/>
  </p:handoutMasterIdLst>
  <p:sldIdLst>
    <p:sldId id="304" r:id="rId3"/>
    <p:sldId id="266" r:id="rId4"/>
    <p:sldId id="259" r:id="rId5"/>
    <p:sldId id="305" r:id="rId6"/>
    <p:sldId id="306" r:id="rId7"/>
    <p:sldId id="260" r:id="rId8"/>
    <p:sldId id="261" r:id="rId9"/>
    <p:sldId id="262" r:id="rId10"/>
    <p:sldId id="307" r:id="rId11"/>
    <p:sldId id="308" r:id="rId12"/>
    <p:sldId id="309" r:id="rId13"/>
    <p:sldId id="267" r:id="rId14"/>
    <p:sldId id="282" r:id="rId15"/>
  </p:sldIdLst>
  <p:sldSz cx="9144000" cy="5143500" type="screen16x9"/>
  <p:notesSz cx="6858000" cy="9144000"/>
  <p:embeddedFontLst>
    <p:embeddedFont>
      <p:font typeface="Lora" panose="020B0604020202020204" charset="0"/>
      <p:regular r:id="rId18"/>
      <p:bold r:id="rId19"/>
      <p:italic r:id="rId20"/>
      <p:boldItalic r:id="rId21"/>
    </p:embeddedFont>
    <p:embeddedFont>
      <p:font typeface="Lora Regular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Roboto Medium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2009F5-D6B1-48FD-A186-E0EEE3E64CA3}">
  <a:tblStyle styleId="{C32009F5-D6B1-48FD-A186-E0EEE3E64C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645" autoAdjust="0"/>
  </p:normalViewPr>
  <p:slideViewPr>
    <p:cSldViewPr snapToGrid="0">
      <p:cViewPr varScale="1">
        <p:scale>
          <a:sx n="119" d="100"/>
          <a:sy n="119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30B40E-6697-4533-8EFD-A5BE3CCC1F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146F2-B0AA-4F6D-98EF-E15C6EC00A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0411-B89E-4D5F-923F-EA9F2C472CC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D1DC8-C03B-4EF1-825A-E1ECADE77A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A9CA1-BE55-4E8E-A7C0-FF6E8D2CA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C61E0-526C-4768-8A12-7E76BF19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8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37f8ec8c7_0_8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37f8ec8c7_0_8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854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efd16f27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efd16f27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15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efd16f27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efd16f27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22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efd16f27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efd16f27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b184a4f0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b184a4f0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aefd16f27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aefd16f27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37f8ec8c7_0_8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37f8ec8c7_0_8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37f8ec8c7_0_8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37f8ec8c7_0_8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46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37f8ec8c7_0_8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37f8ec8c7_0_8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60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efd16f27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aefd16f27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efd16f27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efd16f27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efd16f27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efd16f27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efd16f27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efd16f27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52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17475" y="893950"/>
            <a:ext cx="4101600" cy="17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83200" y="2693650"/>
            <a:ext cx="303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67575" y="3773375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251775" y="1399925"/>
            <a:ext cx="8646900" cy="23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724800" y="1735250"/>
            <a:ext cx="7694400" cy="13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724800" y="3006725"/>
            <a:ext cx="7694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1644600" y="3220873"/>
            <a:ext cx="21429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106250" y="3596151"/>
            <a:ext cx="32196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5356501" y="3220873"/>
            <a:ext cx="21429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4818148" y="3596151"/>
            <a:ext cx="32196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551916" y="2984209"/>
            <a:ext cx="6119" cy="9689"/>
          </a:xfrm>
          <a:custGeom>
            <a:avLst/>
            <a:gdLst/>
            <a:ahLst/>
            <a:cxnLst/>
            <a:rect l="l" t="t" r="r" b="b"/>
            <a:pathLst>
              <a:path w="36" h="57" extrusionOk="0">
                <a:moveTo>
                  <a:pt x="1" y="1"/>
                </a:moveTo>
                <a:cubicBezTo>
                  <a:pt x="0" y="1"/>
                  <a:pt x="17" y="28"/>
                  <a:pt x="36" y="57"/>
                </a:cubicBezTo>
                <a:cubicBezTo>
                  <a:pt x="10" y="16"/>
                  <a:pt x="1" y="1"/>
                  <a:pt x="1" y="1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1106275" y="3910475"/>
            <a:ext cx="3219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6"/>
          </p:nvPr>
        </p:nvSpPr>
        <p:spPr>
          <a:xfrm>
            <a:off x="4818136" y="3910475"/>
            <a:ext cx="3219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 hasCustomPrompt="1"/>
          </p:nvPr>
        </p:nvSpPr>
        <p:spPr>
          <a:xfrm>
            <a:off x="1644600" y="1631172"/>
            <a:ext cx="21429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1106250" y="2006451"/>
            <a:ext cx="32196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 hasCustomPrompt="1"/>
          </p:nvPr>
        </p:nvSpPr>
        <p:spPr>
          <a:xfrm>
            <a:off x="5356501" y="1631172"/>
            <a:ext cx="21429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3"/>
          </p:nvPr>
        </p:nvSpPr>
        <p:spPr>
          <a:xfrm>
            <a:off x="4818148" y="2006451"/>
            <a:ext cx="32196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4"/>
          </p:nvPr>
        </p:nvSpPr>
        <p:spPr>
          <a:xfrm>
            <a:off x="1106275" y="2320775"/>
            <a:ext cx="3219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5"/>
          </p:nvPr>
        </p:nvSpPr>
        <p:spPr>
          <a:xfrm>
            <a:off x="4818136" y="2320775"/>
            <a:ext cx="3219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8892300" y="-10325"/>
            <a:ext cx="251700" cy="51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 rot="10800000">
            <a:off x="0" y="3780875"/>
            <a:ext cx="1373606" cy="1373606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842850" y="540000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724800" y="2191713"/>
            <a:ext cx="2801400" cy="9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724800" y="1724313"/>
            <a:ext cx="28014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14"/>
          <p:cNvSpPr/>
          <p:nvPr/>
        </p:nvSpPr>
        <p:spPr>
          <a:xfrm rot="-5400000">
            <a:off x="7222885" y="3222401"/>
            <a:ext cx="1366791" cy="2475407"/>
          </a:xfrm>
          <a:custGeom>
            <a:avLst/>
            <a:gdLst/>
            <a:ahLst/>
            <a:cxnLst/>
            <a:rect l="l" t="t" r="r" b="b"/>
            <a:pathLst>
              <a:path w="11948" h="18229" extrusionOk="0">
                <a:moveTo>
                  <a:pt x="0" y="0"/>
                </a:moveTo>
                <a:lnTo>
                  <a:pt x="0" y="18228"/>
                </a:lnTo>
                <a:lnTo>
                  <a:pt x="5601" y="18228"/>
                </a:lnTo>
                <a:lnTo>
                  <a:pt x="11948" y="118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42850" y="3561525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 rot="-5400000">
            <a:off x="0" y="0"/>
            <a:ext cx="1373606" cy="1373606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724801" y="1453300"/>
            <a:ext cx="25824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2"/>
          </p:nvPr>
        </p:nvSpPr>
        <p:spPr>
          <a:xfrm>
            <a:off x="724800" y="1764050"/>
            <a:ext cx="25824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724801" y="2547855"/>
            <a:ext cx="25824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>
            <a:off x="724800" y="2858595"/>
            <a:ext cx="25824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5"/>
          </p:nvPr>
        </p:nvSpPr>
        <p:spPr>
          <a:xfrm>
            <a:off x="724801" y="3642398"/>
            <a:ext cx="25824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6"/>
          </p:nvPr>
        </p:nvSpPr>
        <p:spPr>
          <a:xfrm>
            <a:off x="724800" y="3953128"/>
            <a:ext cx="25824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 rot="5400000">
            <a:off x="8026450" y="4025951"/>
            <a:ext cx="1117551" cy="1117551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829050" y="1219250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5836825" y="1454825"/>
            <a:ext cx="25824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5836820" y="1764048"/>
            <a:ext cx="25824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3"/>
          </p:nvPr>
        </p:nvSpPr>
        <p:spPr>
          <a:xfrm>
            <a:off x="5836825" y="2549371"/>
            <a:ext cx="25824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5836820" y="2858594"/>
            <a:ext cx="25824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5"/>
          </p:nvPr>
        </p:nvSpPr>
        <p:spPr>
          <a:xfrm>
            <a:off x="5836825" y="3643904"/>
            <a:ext cx="25824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5836820" y="3953127"/>
            <a:ext cx="25824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397025" y="642725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9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617775" y="4317888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8026450" y="1"/>
            <a:ext cx="1117551" cy="1117551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and subtitles ">
  <p:cSld name="CUSTOM_10_1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1773375" y="258975"/>
            <a:ext cx="56037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 hasCustomPrompt="1"/>
          </p:nvPr>
        </p:nvSpPr>
        <p:spPr>
          <a:xfrm>
            <a:off x="2164452" y="529200"/>
            <a:ext cx="48150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2164400" y="1429192"/>
            <a:ext cx="4815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 idx="2" hasCustomPrompt="1"/>
          </p:nvPr>
        </p:nvSpPr>
        <p:spPr>
          <a:xfrm>
            <a:off x="2164527" y="1895374"/>
            <a:ext cx="48150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3"/>
          </p:nvPr>
        </p:nvSpPr>
        <p:spPr>
          <a:xfrm>
            <a:off x="2164375" y="2795377"/>
            <a:ext cx="4815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4" hasCustomPrompt="1"/>
          </p:nvPr>
        </p:nvSpPr>
        <p:spPr>
          <a:xfrm>
            <a:off x="2164527" y="3261540"/>
            <a:ext cx="48150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5"/>
          </p:nvPr>
        </p:nvSpPr>
        <p:spPr>
          <a:xfrm>
            <a:off x="2164400" y="4161557"/>
            <a:ext cx="4815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9_1">
    <p:bg>
      <p:bgPr>
        <a:solidFill>
          <a:schemeClr val="accen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46375" y="642725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_1_1_1">
    <p:bg>
      <p:bgPr>
        <a:solidFill>
          <a:schemeClr val="accen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1711000" y="2707788"/>
            <a:ext cx="1777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2"/>
          </p:nvPr>
        </p:nvSpPr>
        <p:spPr>
          <a:xfrm>
            <a:off x="1711025" y="3019338"/>
            <a:ext cx="1777200" cy="8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3"/>
          </p:nvPr>
        </p:nvSpPr>
        <p:spPr>
          <a:xfrm>
            <a:off x="3683390" y="2707775"/>
            <a:ext cx="1777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4"/>
          </p:nvPr>
        </p:nvSpPr>
        <p:spPr>
          <a:xfrm>
            <a:off x="3683414" y="3019323"/>
            <a:ext cx="1777200" cy="8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5"/>
          </p:nvPr>
        </p:nvSpPr>
        <p:spPr>
          <a:xfrm>
            <a:off x="5655780" y="2707800"/>
            <a:ext cx="1777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6"/>
          </p:nvPr>
        </p:nvSpPr>
        <p:spPr>
          <a:xfrm>
            <a:off x="5655802" y="3019354"/>
            <a:ext cx="1777200" cy="8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868500" y="1226113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>
            <a:off x="0" y="4062726"/>
            <a:ext cx="1117551" cy="1117551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24800" y="2150850"/>
            <a:ext cx="769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9_1_1"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724800" y="2324088"/>
            <a:ext cx="1777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2"/>
          </p:nvPr>
        </p:nvSpPr>
        <p:spPr>
          <a:xfrm>
            <a:off x="724825" y="2635348"/>
            <a:ext cx="17772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3"/>
          </p:nvPr>
        </p:nvSpPr>
        <p:spPr>
          <a:xfrm>
            <a:off x="2697200" y="2324100"/>
            <a:ext cx="1777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4"/>
          </p:nvPr>
        </p:nvSpPr>
        <p:spPr>
          <a:xfrm>
            <a:off x="2697217" y="2635363"/>
            <a:ext cx="17772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5"/>
          </p:nvPr>
        </p:nvSpPr>
        <p:spPr>
          <a:xfrm>
            <a:off x="4669590" y="2324088"/>
            <a:ext cx="1777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6"/>
          </p:nvPr>
        </p:nvSpPr>
        <p:spPr>
          <a:xfrm>
            <a:off x="4669609" y="2635348"/>
            <a:ext cx="17772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7"/>
          </p:nvPr>
        </p:nvSpPr>
        <p:spPr>
          <a:xfrm>
            <a:off x="6641980" y="2324113"/>
            <a:ext cx="1777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8"/>
          </p:nvPr>
        </p:nvSpPr>
        <p:spPr>
          <a:xfrm>
            <a:off x="6642001" y="2635380"/>
            <a:ext cx="17772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081725" y="3828338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 rot="10800000">
            <a:off x="0" y="4062726"/>
            <a:ext cx="1117551" cy="1117551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9_1_1_2">
    <p:bg>
      <p:bgPr>
        <a:solidFill>
          <a:schemeClr val="accen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1"/>
          </p:nvPr>
        </p:nvSpPr>
        <p:spPr>
          <a:xfrm>
            <a:off x="1427475" y="3334075"/>
            <a:ext cx="19533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2"/>
          </p:nvPr>
        </p:nvSpPr>
        <p:spPr>
          <a:xfrm>
            <a:off x="1427490" y="3641268"/>
            <a:ext cx="19533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3"/>
          </p:nvPr>
        </p:nvSpPr>
        <p:spPr>
          <a:xfrm>
            <a:off x="3595347" y="3334087"/>
            <a:ext cx="19533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4"/>
          </p:nvPr>
        </p:nvSpPr>
        <p:spPr>
          <a:xfrm>
            <a:off x="3595362" y="3641280"/>
            <a:ext cx="19533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5"/>
          </p:nvPr>
        </p:nvSpPr>
        <p:spPr>
          <a:xfrm>
            <a:off x="5763208" y="3334075"/>
            <a:ext cx="19533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6"/>
          </p:nvPr>
        </p:nvSpPr>
        <p:spPr>
          <a:xfrm>
            <a:off x="5763223" y="3641268"/>
            <a:ext cx="19533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7"/>
          </p:nvPr>
        </p:nvSpPr>
        <p:spPr>
          <a:xfrm>
            <a:off x="1427475" y="1866550"/>
            <a:ext cx="19533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8"/>
          </p:nvPr>
        </p:nvSpPr>
        <p:spPr>
          <a:xfrm>
            <a:off x="1427490" y="2173743"/>
            <a:ext cx="19533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9"/>
          </p:nvPr>
        </p:nvSpPr>
        <p:spPr>
          <a:xfrm>
            <a:off x="3595347" y="1866562"/>
            <a:ext cx="19533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3"/>
          </p:nvPr>
        </p:nvSpPr>
        <p:spPr>
          <a:xfrm>
            <a:off x="3595362" y="2173755"/>
            <a:ext cx="19533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4"/>
          </p:nvPr>
        </p:nvSpPr>
        <p:spPr>
          <a:xfrm>
            <a:off x="5763208" y="1866550"/>
            <a:ext cx="19533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15"/>
          </p:nvPr>
        </p:nvSpPr>
        <p:spPr>
          <a:xfrm>
            <a:off x="5763223" y="2173743"/>
            <a:ext cx="19533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9" name="Google Shape;159;p22"/>
          <p:cNvSpPr/>
          <p:nvPr/>
        </p:nvSpPr>
        <p:spPr>
          <a:xfrm rot="-5400000">
            <a:off x="0" y="-18774"/>
            <a:ext cx="1117551" cy="1117551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9_2"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7617775" y="4317888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8026450" y="1"/>
            <a:ext cx="1117551" cy="1117551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1"/>
          </p:nvPr>
        </p:nvSpPr>
        <p:spPr>
          <a:xfrm>
            <a:off x="724800" y="2659838"/>
            <a:ext cx="13365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2"/>
          </p:nvPr>
        </p:nvSpPr>
        <p:spPr>
          <a:xfrm>
            <a:off x="724811" y="2970013"/>
            <a:ext cx="13365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3"/>
          </p:nvPr>
        </p:nvSpPr>
        <p:spPr>
          <a:xfrm>
            <a:off x="2314292" y="2659838"/>
            <a:ext cx="13365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4"/>
          </p:nvPr>
        </p:nvSpPr>
        <p:spPr>
          <a:xfrm>
            <a:off x="2314303" y="2970013"/>
            <a:ext cx="13365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5"/>
          </p:nvPr>
        </p:nvSpPr>
        <p:spPr>
          <a:xfrm>
            <a:off x="3903783" y="2659838"/>
            <a:ext cx="13365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6"/>
          </p:nvPr>
        </p:nvSpPr>
        <p:spPr>
          <a:xfrm>
            <a:off x="3903795" y="2970013"/>
            <a:ext cx="13365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7"/>
          </p:nvPr>
        </p:nvSpPr>
        <p:spPr>
          <a:xfrm>
            <a:off x="5493275" y="2659838"/>
            <a:ext cx="13365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8"/>
          </p:nvPr>
        </p:nvSpPr>
        <p:spPr>
          <a:xfrm>
            <a:off x="5493286" y="2970013"/>
            <a:ext cx="13365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9"/>
          </p:nvPr>
        </p:nvSpPr>
        <p:spPr>
          <a:xfrm>
            <a:off x="7082767" y="2659838"/>
            <a:ext cx="13365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3"/>
          </p:nvPr>
        </p:nvSpPr>
        <p:spPr>
          <a:xfrm>
            <a:off x="7082778" y="2970013"/>
            <a:ext cx="13365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>
            <a:off x="724825" y="2992825"/>
            <a:ext cx="35865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24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2"/>
          </p:nvPr>
        </p:nvSpPr>
        <p:spPr>
          <a:xfrm>
            <a:off x="724825" y="3846625"/>
            <a:ext cx="2464200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4529375" y="-10325"/>
            <a:ext cx="4614600" cy="51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0" y="-10325"/>
            <a:ext cx="251700" cy="51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868500" y="2299613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/>
          <p:nvPr/>
        </p:nvSpPr>
        <p:spPr>
          <a:xfrm rot="-5400000">
            <a:off x="0" y="-18774"/>
            <a:ext cx="1117551" cy="1117551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_2_1">
    <p:bg>
      <p:bgPr>
        <a:solidFill>
          <a:schemeClr val="accen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4572000" y="258975"/>
            <a:ext cx="43203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1"/>
          </p:nvPr>
        </p:nvSpPr>
        <p:spPr>
          <a:xfrm>
            <a:off x="5333130" y="2123325"/>
            <a:ext cx="2743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24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2"/>
          </p:nvPr>
        </p:nvSpPr>
        <p:spPr>
          <a:xfrm>
            <a:off x="5333130" y="2642650"/>
            <a:ext cx="27432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6214451" y="1652388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accen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ctrTitle"/>
          </p:nvPr>
        </p:nvSpPr>
        <p:spPr>
          <a:xfrm>
            <a:off x="724800" y="1115188"/>
            <a:ext cx="3449100" cy="9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1"/>
          </p:nvPr>
        </p:nvSpPr>
        <p:spPr>
          <a:xfrm>
            <a:off x="724800" y="1921063"/>
            <a:ext cx="34491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724800" y="3602613"/>
            <a:ext cx="3203100" cy="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accent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lang="en" sz="1200" b="1">
                <a:solidFill>
                  <a:schemeClr val="accent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834825" y="540000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rgbClr val="FC8E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bg>
      <p:bgPr>
        <a:solidFill>
          <a:schemeClr val="accent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C6E7A-12EF-4308-B0B3-15803B939E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9" name="Google Shape;199;p31"/>
          <p:cNvSpPr/>
          <p:nvPr/>
        </p:nvSpPr>
        <p:spPr>
          <a:xfrm>
            <a:off x="-2125" y="0"/>
            <a:ext cx="9144000" cy="5153700"/>
          </a:xfrm>
          <a:prstGeom prst="rect">
            <a:avLst/>
          </a:prstGeom>
          <a:solidFill>
            <a:schemeClr val="accent1">
              <a:alpha val="843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ctrTitle"/>
          </p:nvPr>
        </p:nvSpPr>
        <p:spPr>
          <a:xfrm>
            <a:off x="1902400" y="1651188"/>
            <a:ext cx="5219700" cy="13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1"/>
          </p:nvPr>
        </p:nvSpPr>
        <p:spPr>
          <a:xfrm>
            <a:off x="2020400" y="3208000"/>
            <a:ext cx="5221200" cy="2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-2125" y="0"/>
            <a:ext cx="9144000" cy="5153700"/>
          </a:xfrm>
          <a:prstGeom prst="rect">
            <a:avLst/>
          </a:prstGeom>
          <a:solidFill>
            <a:srgbClr val="1EAAC6">
              <a:alpha val="84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713250" y="1960500"/>
            <a:ext cx="4599600" cy="12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subTitle" idx="1"/>
          </p:nvPr>
        </p:nvSpPr>
        <p:spPr>
          <a:xfrm>
            <a:off x="1710233" y="3429000"/>
            <a:ext cx="18381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subTitle" idx="2"/>
          </p:nvPr>
        </p:nvSpPr>
        <p:spPr>
          <a:xfrm>
            <a:off x="1645433" y="3758184"/>
            <a:ext cx="19677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subTitle" idx="3"/>
          </p:nvPr>
        </p:nvSpPr>
        <p:spPr>
          <a:xfrm>
            <a:off x="5595667" y="3429000"/>
            <a:ext cx="18381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4"/>
          </p:nvPr>
        </p:nvSpPr>
        <p:spPr>
          <a:xfrm>
            <a:off x="5531767" y="3758184"/>
            <a:ext cx="19659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216" name="Google Shape;216;p34"/>
          <p:cNvGrpSpPr/>
          <p:nvPr/>
        </p:nvGrpSpPr>
        <p:grpSpPr>
          <a:xfrm flipH="1">
            <a:off x="125" y="0"/>
            <a:ext cx="9143750" cy="546300"/>
            <a:chOff x="0" y="0"/>
            <a:chExt cx="9143750" cy="546300"/>
          </a:xfrm>
        </p:grpSpPr>
        <p:sp>
          <p:nvSpPr>
            <p:cNvPr id="217" name="Google Shape;217;p34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843065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35"/>
          <p:cNvGrpSpPr/>
          <p:nvPr/>
        </p:nvGrpSpPr>
        <p:grpSpPr>
          <a:xfrm flipH="1">
            <a:off x="0" y="0"/>
            <a:ext cx="9143875" cy="5145725"/>
            <a:chOff x="0" y="0"/>
            <a:chExt cx="9143875" cy="5145725"/>
          </a:xfrm>
        </p:grpSpPr>
        <p:sp>
          <p:nvSpPr>
            <p:cNvPr id="222" name="Google Shape;222;p35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2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subTitle" idx="1"/>
          </p:nvPr>
        </p:nvSpPr>
        <p:spPr>
          <a:xfrm>
            <a:off x="724800" y="2344113"/>
            <a:ext cx="2801400" cy="9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ctrTitle"/>
          </p:nvPr>
        </p:nvSpPr>
        <p:spPr>
          <a:xfrm>
            <a:off x="724800" y="1876713"/>
            <a:ext cx="28014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8" name="Google Shape;268;p44"/>
          <p:cNvSpPr/>
          <p:nvPr/>
        </p:nvSpPr>
        <p:spPr>
          <a:xfrm>
            <a:off x="0" y="0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48906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71" name="Google Shape;271;p45"/>
          <p:cNvSpPr txBox="1">
            <a:spLocks noGrp="1"/>
          </p:cNvSpPr>
          <p:nvPr>
            <p:ph type="subTitle" idx="1"/>
          </p:nvPr>
        </p:nvSpPr>
        <p:spPr>
          <a:xfrm>
            <a:off x="724802" y="1300900"/>
            <a:ext cx="2788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2" name="Google Shape;272;p45"/>
          <p:cNvSpPr txBox="1">
            <a:spLocks noGrp="1"/>
          </p:cNvSpPr>
          <p:nvPr>
            <p:ph type="subTitle" idx="2"/>
          </p:nvPr>
        </p:nvSpPr>
        <p:spPr>
          <a:xfrm>
            <a:off x="724800" y="1625937"/>
            <a:ext cx="27882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45"/>
          <p:cNvSpPr txBox="1">
            <a:spLocks noGrp="1"/>
          </p:cNvSpPr>
          <p:nvPr>
            <p:ph type="subTitle" idx="3"/>
          </p:nvPr>
        </p:nvSpPr>
        <p:spPr>
          <a:xfrm>
            <a:off x="724802" y="2395454"/>
            <a:ext cx="2788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4" name="Google Shape;274;p45"/>
          <p:cNvSpPr txBox="1">
            <a:spLocks noGrp="1"/>
          </p:cNvSpPr>
          <p:nvPr>
            <p:ph type="subTitle" idx="4"/>
          </p:nvPr>
        </p:nvSpPr>
        <p:spPr>
          <a:xfrm>
            <a:off x="724800" y="2720481"/>
            <a:ext cx="27882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45"/>
          <p:cNvSpPr txBox="1">
            <a:spLocks noGrp="1"/>
          </p:cNvSpPr>
          <p:nvPr>
            <p:ph type="subTitle" idx="5"/>
          </p:nvPr>
        </p:nvSpPr>
        <p:spPr>
          <a:xfrm>
            <a:off x="724802" y="3489996"/>
            <a:ext cx="2788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6"/>
          </p:nvPr>
        </p:nvSpPr>
        <p:spPr>
          <a:xfrm>
            <a:off x="724800" y="3815013"/>
            <a:ext cx="27882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>
            <a:spLocks noGrp="1"/>
          </p:cNvSpPr>
          <p:nvPr>
            <p:ph type="title"/>
          </p:nvPr>
        </p:nvSpPr>
        <p:spPr>
          <a:xfrm>
            <a:off x="3741775" y="540000"/>
            <a:ext cx="46773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6"/>
          <p:cNvSpPr txBox="1">
            <a:spLocks noGrp="1"/>
          </p:cNvSpPr>
          <p:nvPr>
            <p:ph type="subTitle" idx="1"/>
          </p:nvPr>
        </p:nvSpPr>
        <p:spPr>
          <a:xfrm>
            <a:off x="5631030" y="1302425"/>
            <a:ext cx="2788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80" name="Google Shape;280;p46"/>
          <p:cNvSpPr txBox="1">
            <a:spLocks noGrp="1"/>
          </p:cNvSpPr>
          <p:nvPr>
            <p:ph type="subTitle" idx="2"/>
          </p:nvPr>
        </p:nvSpPr>
        <p:spPr>
          <a:xfrm>
            <a:off x="5631025" y="1628317"/>
            <a:ext cx="27882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46"/>
          <p:cNvSpPr txBox="1">
            <a:spLocks noGrp="1"/>
          </p:cNvSpPr>
          <p:nvPr>
            <p:ph type="subTitle" idx="3"/>
          </p:nvPr>
        </p:nvSpPr>
        <p:spPr>
          <a:xfrm>
            <a:off x="5631030" y="2396970"/>
            <a:ext cx="2788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82" name="Google Shape;282;p46"/>
          <p:cNvSpPr txBox="1">
            <a:spLocks noGrp="1"/>
          </p:cNvSpPr>
          <p:nvPr>
            <p:ph type="subTitle" idx="4"/>
          </p:nvPr>
        </p:nvSpPr>
        <p:spPr>
          <a:xfrm>
            <a:off x="5631025" y="2722862"/>
            <a:ext cx="27882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subTitle" idx="5"/>
          </p:nvPr>
        </p:nvSpPr>
        <p:spPr>
          <a:xfrm>
            <a:off x="5631030" y="3491502"/>
            <a:ext cx="27882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84" name="Google Shape;284;p46"/>
          <p:cNvSpPr txBox="1">
            <a:spLocks noGrp="1"/>
          </p:cNvSpPr>
          <p:nvPr>
            <p:ph type="subTitle" idx="6"/>
          </p:nvPr>
        </p:nvSpPr>
        <p:spPr>
          <a:xfrm>
            <a:off x="5631025" y="3817394"/>
            <a:ext cx="27882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47"/>
          <p:cNvGrpSpPr/>
          <p:nvPr/>
        </p:nvGrpSpPr>
        <p:grpSpPr>
          <a:xfrm>
            <a:off x="0" y="0"/>
            <a:ext cx="9143875" cy="5145725"/>
            <a:chOff x="0" y="0"/>
            <a:chExt cx="9143875" cy="5145725"/>
          </a:xfrm>
        </p:grpSpPr>
        <p:sp>
          <p:nvSpPr>
            <p:cNvPr id="288" name="Google Shape;288;p47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7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4011725" y="957175"/>
            <a:ext cx="18381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4011735" y="1265400"/>
            <a:ext cx="18381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869025" y="3511400"/>
            <a:ext cx="18381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869041" y="3819625"/>
            <a:ext cx="18381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1163650"/>
            <a:ext cx="2339239" cy="3999944"/>
          </a:xfrm>
          <a:custGeom>
            <a:avLst/>
            <a:gdLst/>
            <a:ahLst/>
            <a:cxnLst/>
            <a:rect l="l" t="t" r="r" b="b"/>
            <a:pathLst>
              <a:path w="11948" h="18229" extrusionOk="0">
                <a:moveTo>
                  <a:pt x="0" y="0"/>
                </a:moveTo>
                <a:lnTo>
                  <a:pt x="0" y="18228"/>
                </a:lnTo>
                <a:lnTo>
                  <a:pt x="5601" y="18228"/>
                </a:lnTo>
                <a:lnTo>
                  <a:pt x="11948" y="118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8026450" y="-18774"/>
            <a:ext cx="1117551" cy="1117551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868500" y="1163638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7610850" y="540000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 rot="10800000">
            <a:off x="0" y="4031251"/>
            <a:ext cx="1117551" cy="1117551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4800" y="1402025"/>
            <a:ext cx="2995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24800" y="2130775"/>
            <a:ext cx="3847200" cy="24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0" y="1"/>
            <a:ext cx="1117551" cy="1117551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4641175" y="1163725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1783925"/>
            <a:ext cx="1776847" cy="3379657"/>
          </a:xfrm>
          <a:custGeom>
            <a:avLst/>
            <a:gdLst/>
            <a:ahLst/>
            <a:cxnLst/>
            <a:rect l="l" t="t" r="r" b="b"/>
            <a:pathLst>
              <a:path w="11948" h="18229" extrusionOk="0">
                <a:moveTo>
                  <a:pt x="0" y="0"/>
                </a:moveTo>
                <a:lnTo>
                  <a:pt x="0" y="18228"/>
                </a:lnTo>
                <a:lnTo>
                  <a:pt x="5601" y="18228"/>
                </a:lnTo>
                <a:lnTo>
                  <a:pt x="11948" y="118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842850" y="540000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7770400" y="0"/>
            <a:ext cx="1373606" cy="1373606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823250" y="1337613"/>
            <a:ext cx="5497500" cy="20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000">
                <a:latin typeface="Lora Regular"/>
                <a:ea typeface="Lora Regular"/>
                <a:cs typeface="Lora Regular"/>
                <a:sym typeface="Lora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823250" y="3372088"/>
            <a:ext cx="54975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-10325"/>
            <a:ext cx="325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494750" y="2335100"/>
            <a:ext cx="4269000" cy="16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494750" y="3726075"/>
            <a:ext cx="32274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 idx="2" hasCustomPrompt="1"/>
          </p:nvPr>
        </p:nvSpPr>
        <p:spPr>
          <a:xfrm>
            <a:off x="1507025" y="2335100"/>
            <a:ext cx="14544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9"/>
          <p:cNvSpPr/>
          <p:nvPr/>
        </p:nvSpPr>
        <p:spPr>
          <a:xfrm>
            <a:off x="8892300" y="-10325"/>
            <a:ext cx="251700" cy="51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2877825" y="540000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7518700" y="0"/>
            <a:ext cx="1373606" cy="1373606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784400" y="3078375"/>
            <a:ext cx="36654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7770400" y="0"/>
            <a:ext cx="1373606" cy="1373606"/>
          </a:xfrm>
          <a:custGeom>
            <a:avLst/>
            <a:gdLst/>
            <a:ahLst/>
            <a:cxnLst/>
            <a:rect l="l" t="t" r="r" b="b"/>
            <a:pathLst>
              <a:path w="12297" h="12297" extrusionOk="0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7356561" y="2435675"/>
            <a:ext cx="980557" cy="272128"/>
          </a:xfrm>
          <a:custGeom>
            <a:avLst/>
            <a:gdLst/>
            <a:ahLst/>
            <a:cxnLst/>
            <a:rect l="l" t="t" r="r" b="b"/>
            <a:pathLst>
              <a:path w="14633" h="4061" extrusionOk="0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ra Regular"/>
              <a:buNone/>
              <a:defRPr sz="2400">
                <a:solidFill>
                  <a:schemeClr val="accent4"/>
                </a:solidFill>
                <a:latin typeface="Lora Regular"/>
                <a:ea typeface="Lora Regular"/>
                <a:cs typeface="Lora Regular"/>
                <a:sym typeface="Lora Regula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Montserrat"/>
              <a:buNone/>
              <a:defRPr sz="24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1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6" r:id="rId5"/>
    <p:sldLayoutId id="2147483689" r:id="rId6"/>
    <p:sldLayoutId id="2147483690" r:id="rId7"/>
    <p:sldLayoutId id="2147483691" r:id="rId8"/>
    <p:sldLayoutId id="214748369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0"/>
          <p:cNvSpPr txBox="1">
            <a:spLocks noGrp="1"/>
          </p:cNvSpPr>
          <p:nvPr>
            <p:ph type="ctrTitle"/>
          </p:nvPr>
        </p:nvSpPr>
        <p:spPr>
          <a:xfrm>
            <a:off x="80324" y="1025900"/>
            <a:ext cx="5788484" cy="13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Discret</a:t>
            </a:r>
            <a:r>
              <a:rPr lang="en-US" dirty="0"/>
              <a:t> Models Project</a:t>
            </a:r>
            <a:endParaRPr dirty="0"/>
          </a:p>
        </p:txBody>
      </p:sp>
      <p:sp>
        <p:nvSpPr>
          <p:cNvPr id="397" name="Google Shape;397;p60"/>
          <p:cNvSpPr txBox="1">
            <a:spLocks noGrp="1"/>
          </p:cNvSpPr>
          <p:nvPr>
            <p:ph type="subTitle" idx="1"/>
          </p:nvPr>
        </p:nvSpPr>
        <p:spPr>
          <a:xfrm>
            <a:off x="3771070" y="4203099"/>
            <a:ext cx="5221200" cy="2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Élaboré</a:t>
            </a:r>
            <a:r>
              <a:rPr lang="en-US" dirty="0"/>
              <a:t> par Fedi GALFAT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4INIFINI1</a:t>
            </a:r>
            <a:endParaRPr dirty="0"/>
          </a:p>
        </p:txBody>
      </p:sp>
      <p:sp>
        <p:nvSpPr>
          <p:cNvPr id="398" name="Google Shape;398;p60"/>
          <p:cNvSpPr/>
          <p:nvPr/>
        </p:nvSpPr>
        <p:spPr>
          <a:xfrm>
            <a:off x="0" y="0"/>
            <a:ext cx="713100" cy="5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0"/>
          <p:cNvSpPr/>
          <p:nvPr/>
        </p:nvSpPr>
        <p:spPr>
          <a:xfrm>
            <a:off x="8430775" y="4619597"/>
            <a:ext cx="713100" cy="5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97;p60">
            <a:extLst>
              <a:ext uri="{FF2B5EF4-FFF2-40B4-BE49-F238E27FC236}">
                <a16:creationId xmlns:a16="http://schemas.microsoft.com/office/drawing/2014/main" id="{3E23A90D-6CFE-4F24-8AEE-784A2D9081ED}"/>
              </a:ext>
            </a:extLst>
          </p:cNvPr>
          <p:cNvSpPr txBox="1">
            <a:spLocks/>
          </p:cNvSpPr>
          <p:nvPr/>
        </p:nvSpPr>
        <p:spPr>
          <a:xfrm>
            <a:off x="2225129" y="4305133"/>
            <a:ext cx="2804070" cy="36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aleway"/>
              <a:buNone/>
              <a:def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fr-FR" dirty="0"/>
              <a:t>Sujet: Arbre binomial</a:t>
            </a:r>
          </a:p>
        </p:txBody>
      </p:sp>
    </p:spTree>
    <p:extLst>
      <p:ext uri="{BB962C8B-B14F-4D97-AF65-F5344CB8AC3E}">
        <p14:creationId xmlns:p14="http://schemas.microsoft.com/office/powerpoint/2010/main" val="134866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81;p78">
            <a:extLst>
              <a:ext uri="{FF2B5EF4-FFF2-40B4-BE49-F238E27FC236}">
                <a16:creationId xmlns:a16="http://schemas.microsoft.com/office/drawing/2014/main" id="{12C98B14-4FBF-431F-A9FA-E30DED28ABF6}"/>
              </a:ext>
            </a:extLst>
          </p:cNvPr>
          <p:cNvSpPr txBox="1">
            <a:spLocks/>
          </p:cNvSpPr>
          <p:nvPr/>
        </p:nvSpPr>
        <p:spPr>
          <a:xfrm>
            <a:off x="724799" y="1852176"/>
            <a:ext cx="7094665" cy="24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D53EC0-AE46-4648-B21A-CB5E5F484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7" y="1264024"/>
            <a:ext cx="3374950" cy="2514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985C23-8A03-488C-B88D-1958B6429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910" y="1591514"/>
            <a:ext cx="4061619" cy="168956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8E5F579-57AE-41E3-9F56-99BA3836383F}"/>
              </a:ext>
            </a:extLst>
          </p:cNvPr>
          <p:cNvSpPr/>
          <p:nvPr/>
        </p:nvSpPr>
        <p:spPr>
          <a:xfrm>
            <a:off x="4272131" y="2420471"/>
            <a:ext cx="602428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1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81;p78">
            <a:extLst>
              <a:ext uri="{FF2B5EF4-FFF2-40B4-BE49-F238E27FC236}">
                <a16:creationId xmlns:a16="http://schemas.microsoft.com/office/drawing/2014/main" id="{12C98B14-4FBF-431F-A9FA-E30DED28ABF6}"/>
              </a:ext>
            </a:extLst>
          </p:cNvPr>
          <p:cNvSpPr txBox="1">
            <a:spLocks/>
          </p:cNvSpPr>
          <p:nvPr/>
        </p:nvSpPr>
        <p:spPr>
          <a:xfrm>
            <a:off x="724799" y="1852176"/>
            <a:ext cx="7094665" cy="24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AAB979-49C4-4316-BFC0-D50422D9C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06" y="1760001"/>
            <a:ext cx="3514950" cy="1418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327634-4D14-46EF-BFC6-E8DA50D89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99" y="853224"/>
            <a:ext cx="3514950" cy="324866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CEB50B7-3067-48A5-88D2-C0CCADFAFEB4}"/>
              </a:ext>
            </a:extLst>
          </p:cNvPr>
          <p:cNvSpPr/>
          <p:nvPr/>
        </p:nvSpPr>
        <p:spPr>
          <a:xfrm>
            <a:off x="4399878" y="2328280"/>
            <a:ext cx="602428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20B70F4-4422-47EC-A528-01426132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9" name="Google Shape;428;p63">
            <a:extLst>
              <a:ext uri="{FF2B5EF4-FFF2-40B4-BE49-F238E27FC236}">
                <a16:creationId xmlns:a16="http://schemas.microsoft.com/office/drawing/2014/main" id="{D1FA2BA7-CAB5-46D9-A40D-3C9A0D995BE6}"/>
              </a:ext>
            </a:extLst>
          </p:cNvPr>
          <p:cNvSpPr/>
          <p:nvPr/>
        </p:nvSpPr>
        <p:spPr>
          <a:xfrm>
            <a:off x="4307224" y="1045454"/>
            <a:ext cx="264776" cy="409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29;p63">
            <a:extLst>
              <a:ext uri="{FF2B5EF4-FFF2-40B4-BE49-F238E27FC236}">
                <a16:creationId xmlns:a16="http://schemas.microsoft.com/office/drawing/2014/main" id="{EFAD73C4-7DD3-4BF1-877C-F786879081FA}"/>
              </a:ext>
            </a:extLst>
          </p:cNvPr>
          <p:cNvSpPr txBox="1">
            <a:spLocks/>
          </p:cNvSpPr>
          <p:nvPr/>
        </p:nvSpPr>
        <p:spPr>
          <a:xfrm>
            <a:off x="199934" y="1652754"/>
            <a:ext cx="1910806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u="sng" dirty="0"/>
              <a:t>Avantages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30D6BE-C420-4291-9192-A978A95D0CB1}"/>
              </a:ext>
            </a:extLst>
          </p:cNvPr>
          <p:cNvSpPr txBox="1"/>
          <p:nvPr/>
        </p:nvSpPr>
        <p:spPr>
          <a:xfrm>
            <a:off x="641042" y="2502527"/>
            <a:ext cx="2567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Facile &amp; </a:t>
            </a:r>
            <a:r>
              <a:rPr lang="en-US" dirty="0" err="1"/>
              <a:t>Rapide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Gagner</a:t>
            </a:r>
            <a:r>
              <a:rPr lang="en-US" dirty="0"/>
              <a:t> de temps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Sauvgarder</a:t>
            </a:r>
            <a:r>
              <a:rPr lang="en-US" dirty="0"/>
              <a:t> </a:t>
            </a:r>
            <a:r>
              <a:rPr lang="en-US" dirty="0" err="1"/>
              <a:t>l’historique</a:t>
            </a:r>
            <a:endParaRPr lang="en-US" dirty="0"/>
          </a:p>
          <a:p>
            <a:endParaRPr lang="en-US" dirty="0"/>
          </a:p>
        </p:txBody>
      </p:sp>
      <p:sp>
        <p:nvSpPr>
          <p:cNvPr id="30" name="Google Shape;429;p63">
            <a:extLst>
              <a:ext uri="{FF2B5EF4-FFF2-40B4-BE49-F238E27FC236}">
                <a16:creationId xmlns:a16="http://schemas.microsoft.com/office/drawing/2014/main" id="{2C44805B-F52E-425A-BE3E-33874D087913}"/>
              </a:ext>
            </a:extLst>
          </p:cNvPr>
          <p:cNvSpPr txBox="1">
            <a:spLocks/>
          </p:cNvSpPr>
          <p:nvPr/>
        </p:nvSpPr>
        <p:spPr>
          <a:xfrm>
            <a:off x="4954814" y="1527563"/>
            <a:ext cx="2588986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dk1"/>
              </a:buClr>
              <a:buSzPts val="1100"/>
            </a:pPr>
            <a:r>
              <a:rPr lang="fr-FR" sz="1600" u="sng" dirty="0"/>
              <a:t>Points d'améliorations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4830B7-0C25-450E-9642-60FFF98DA8B4}"/>
              </a:ext>
            </a:extLst>
          </p:cNvPr>
          <p:cNvSpPr txBox="1"/>
          <p:nvPr/>
        </p:nvSpPr>
        <p:spPr>
          <a:xfrm>
            <a:off x="4954814" y="2403467"/>
            <a:ext cx="3023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Faire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comparaison</a:t>
            </a:r>
            <a:r>
              <a:rPr lang="en-US" dirty="0"/>
              <a:t> avec le </a:t>
            </a:r>
            <a:r>
              <a:rPr lang="en-US" dirty="0" err="1"/>
              <a:t>modèle</a:t>
            </a:r>
            <a:r>
              <a:rPr lang="en-US" dirty="0"/>
              <a:t> Black Scholes.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Utiliser</a:t>
            </a:r>
            <a:r>
              <a:rPr lang="en-US" dirty="0"/>
              <a:t> un portfolio de strikes et non pas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6"/>
          <p:cNvSpPr txBox="1">
            <a:spLocks noGrp="1"/>
          </p:cNvSpPr>
          <p:nvPr>
            <p:ph type="title"/>
          </p:nvPr>
        </p:nvSpPr>
        <p:spPr>
          <a:xfrm>
            <a:off x="-181528" y="1355380"/>
            <a:ext cx="6052438" cy="12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</a:t>
            </a:r>
            <a:endParaRPr dirty="0"/>
          </a:p>
        </p:txBody>
      </p:sp>
      <p:sp>
        <p:nvSpPr>
          <p:cNvPr id="852" name="Google Shape;852;p86"/>
          <p:cNvSpPr/>
          <p:nvPr/>
        </p:nvSpPr>
        <p:spPr>
          <a:xfrm flipH="1">
            <a:off x="8430775" y="0"/>
            <a:ext cx="713100" cy="5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86"/>
          <p:cNvSpPr/>
          <p:nvPr/>
        </p:nvSpPr>
        <p:spPr>
          <a:xfrm flipH="1">
            <a:off x="0" y="4599425"/>
            <a:ext cx="713100" cy="5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86"/>
          <p:cNvSpPr/>
          <p:nvPr/>
        </p:nvSpPr>
        <p:spPr>
          <a:xfrm>
            <a:off x="6065824" y="1185600"/>
            <a:ext cx="219600" cy="39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9" name="Google Shape;529;p70"/>
          <p:cNvCxnSpPr/>
          <p:nvPr/>
        </p:nvCxnSpPr>
        <p:spPr>
          <a:xfrm>
            <a:off x="712250" y="2929525"/>
            <a:ext cx="77250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70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Sommaire</a:t>
            </a:r>
            <a:endParaRPr dirty="0"/>
          </a:p>
        </p:txBody>
      </p:sp>
      <p:sp>
        <p:nvSpPr>
          <p:cNvPr id="531" name="Google Shape;531;p70"/>
          <p:cNvSpPr txBox="1"/>
          <p:nvPr/>
        </p:nvSpPr>
        <p:spPr>
          <a:xfrm>
            <a:off x="1196369" y="1642733"/>
            <a:ext cx="963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Step 1</a:t>
            </a:r>
            <a:endParaRPr sz="1800" b="1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0"/>
          <p:cNvSpPr txBox="1"/>
          <p:nvPr/>
        </p:nvSpPr>
        <p:spPr>
          <a:xfrm>
            <a:off x="5039017" y="1642745"/>
            <a:ext cx="963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Step 3</a:t>
            </a:r>
            <a:endParaRPr sz="1800" b="1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70"/>
          <p:cNvSpPr txBox="1"/>
          <p:nvPr/>
        </p:nvSpPr>
        <p:spPr>
          <a:xfrm>
            <a:off x="3092838" y="3199676"/>
            <a:ext cx="963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Step 2</a:t>
            </a:r>
            <a:endParaRPr sz="1800" b="1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0"/>
          <p:cNvSpPr txBox="1"/>
          <p:nvPr/>
        </p:nvSpPr>
        <p:spPr>
          <a:xfrm>
            <a:off x="6984971" y="3199676"/>
            <a:ext cx="963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Step 4</a:t>
            </a:r>
            <a:endParaRPr sz="18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0"/>
          <p:cNvSpPr txBox="1"/>
          <p:nvPr/>
        </p:nvSpPr>
        <p:spPr>
          <a:xfrm>
            <a:off x="713219" y="1968808"/>
            <a:ext cx="19293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Introduction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6" name="Google Shape;536;p70"/>
          <p:cNvSpPr txBox="1"/>
          <p:nvPr/>
        </p:nvSpPr>
        <p:spPr>
          <a:xfrm>
            <a:off x="4538988" y="1968808"/>
            <a:ext cx="19293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Solution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proposée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7" name="Google Shape;537;p70"/>
          <p:cNvSpPr txBox="1"/>
          <p:nvPr/>
        </p:nvSpPr>
        <p:spPr>
          <a:xfrm>
            <a:off x="2609688" y="3549944"/>
            <a:ext cx="19293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Problématique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8" name="Google Shape;538;p70"/>
          <p:cNvSpPr txBox="1"/>
          <p:nvPr/>
        </p:nvSpPr>
        <p:spPr>
          <a:xfrm>
            <a:off x="6501821" y="3549943"/>
            <a:ext cx="19293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9" name="Google Shape;539;p70"/>
          <p:cNvSpPr/>
          <p:nvPr/>
        </p:nvSpPr>
        <p:spPr>
          <a:xfrm>
            <a:off x="1547369" y="2799025"/>
            <a:ext cx="261000" cy="26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70"/>
          <p:cNvSpPr/>
          <p:nvPr/>
        </p:nvSpPr>
        <p:spPr>
          <a:xfrm>
            <a:off x="3443838" y="2799025"/>
            <a:ext cx="261000" cy="26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70"/>
          <p:cNvSpPr/>
          <p:nvPr/>
        </p:nvSpPr>
        <p:spPr>
          <a:xfrm>
            <a:off x="5390017" y="2799025"/>
            <a:ext cx="261000" cy="26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70"/>
          <p:cNvSpPr/>
          <p:nvPr/>
        </p:nvSpPr>
        <p:spPr>
          <a:xfrm>
            <a:off x="7335971" y="2799025"/>
            <a:ext cx="261000" cy="26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/>
          <p:nvPr/>
        </p:nvSpPr>
        <p:spPr>
          <a:xfrm>
            <a:off x="4077900" y="539500"/>
            <a:ext cx="219600" cy="46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3"/>
          <p:cNvSpPr txBox="1">
            <a:spLocks noGrp="1"/>
          </p:cNvSpPr>
          <p:nvPr>
            <p:ph type="ctrTitle"/>
          </p:nvPr>
        </p:nvSpPr>
        <p:spPr>
          <a:xfrm>
            <a:off x="184694" y="1919454"/>
            <a:ext cx="36276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C’est</a:t>
            </a:r>
            <a:r>
              <a:rPr lang="en-US" dirty="0"/>
              <a:t> quoi Le </a:t>
            </a:r>
            <a:r>
              <a:rPr lang="en-US" dirty="0" err="1"/>
              <a:t>modèle</a:t>
            </a:r>
            <a:r>
              <a:rPr lang="en-US" dirty="0"/>
              <a:t> binomial?</a:t>
            </a:r>
            <a:endParaRPr dirty="0"/>
          </a:p>
        </p:txBody>
      </p:sp>
      <p:sp>
        <p:nvSpPr>
          <p:cNvPr id="430" name="Google Shape;430;p63"/>
          <p:cNvSpPr txBox="1">
            <a:spLocks noGrp="1"/>
          </p:cNvSpPr>
          <p:nvPr>
            <p:ph type="subTitle" idx="1"/>
          </p:nvPr>
        </p:nvSpPr>
        <p:spPr>
          <a:xfrm>
            <a:off x="184694" y="2823376"/>
            <a:ext cx="3416894" cy="9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fr-FR" dirty="0"/>
              <a:t>Le </a:t>
            </a:r>
            <a:r>
              <a:rPr lang="fr-FR" b="1" dirty="0"/>
              <a:t>modèle binomial</a:t>
            </a:r>
            <a:r>
              <a:rPr lang="fr-FR" dirty="0"/>
              <a:t> est un modèle discret d’évaluation des options.</a:t>
            </a:r>
          </a:p>
          <a:p>
            <a:pPr marL="0" lvl="0" indent="0" algn="l"/>
            <a:r>
              <a:rPr lang="fr-FR" dirty="0"/>
              <a:t>L'évaluation de l'option est calculée par application de la probabilité risque-neutre pour laquelle les prix actualisés sont des martingales.</a:t>
            </a:r>
            <a:endParaRPr dirty="0"/>
          </a:p>
        </p:txBody>
      </p:sp>
      <p:pic>
        <p:nvPicPr>
          <p:cNvPr id="9" name="Picture 4" descr="Binomial Lattice with CRR formulae">
            <a:extLst>
              <a:ext uri="{FF2B5EF4-FFF2-40B4-BE49-F238E27FC236}">
                <a16:creationId xmlns:a16="http://schemas.microsoft.com/office/drawing/2014/main" id="{E62FE313-B6D1-427E-AE1C-C6E9D8B93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r="44795"/>
          <a:stretch/>
        </p:blipFill>
        <p:spPr bwMode="auto">
          <a:xfrm>
            <a:off x="4342676" y="1045554"/>
            <a:ext cx="2616177" cy="30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inomial Lattice with CRR formulae">
            <a:extLst>
              <a:ext uri="{FF2B5EF4-FFF2-40B4-BE49-F238E27FC236}">
                <a16:creationId xmlns:a16="http://schemas.microsoft.com/office/drawing/2014/main" id="{D7F8921B-D9FB-466C-A510-F0758CDE1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9" t="17116" r="2779" b="24731"/>
          <a:stretch/>
        </p:blipFill>
        <p:spPr bwMode="auto">
          <a:xfrm>
            <a:off x="7234516" y="1684242"/>
            <a:ext cx="1340153" cy="17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/>
          <p:nvPr/>
        </p:nvSpPr>
        <p:spPr>
          <a:xfrm>
            <a:off x="4077900" y="539500"/>
            <a:ext cx="219600" cy="46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3"/>
          <p:cNvSpPr txBox="1">
            <a:spLocks noGrp="1"/>
          </p:cNvSpPr>
          <p:nvPr>
            <p:ph type="ctrTitle"/>
          </p:nvPr>
        </p:nvSpPr>
        <p:spPr>
          <a:xfrm>
            <a:off x="184694" y="1919454"/>
            <a:ext cx="36276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Principe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modèle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30" name="Google Shape;430;p63"/>
          <p:cNvSpPr txBox="1">
            <a:spLocks noGrp="1"/>
          </p:cNvSpPr>
          <p:nvPr>
            <p:ph type="subTitle" idx="1"/>
          </p:nvPr>
        </p:nvSpPr>
        <p:spPr>
          <a:xfrm>
            <a:off x="184694" y="2823375"/>
            <a:ext cx="3416894" cy="1499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dirty="0"/>
              <a:t>Cette méthode permet de déterminer le prix d’une option à partir des différentes trajectoires que peut prendre le sous-jacent.</a:t>
            </a:r>
          </a:p>
        </p:txBody>
      </p:sp>
      <p:pic>
        <p:nvPicPr>
          <p:cNvPr id="1028" name="Picture 4" descr="Binomial Lattice with CRR formulae">
            <a:extLst>
              <a:ext uri="{FF2B5EF4-FFF2-40B4-BE49-F238E27FC236}">
                <a16:creationId xmlns:a16="http://schemas.microsoft.com/office/drawing/2014/main" id="{C067D2E0-2E03-4D1A-AA38-2741D6232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r="44795"/>
          <a:stretch/>
        </p:blipFill>
        <p:spPr bwMode="auto">
          <a:xfrm>
            <a:off x="4342676" y="1045554"/>
            <a:ext cx="2616177" cy="30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inomial Lattice with CRR formulae">
            <a:extLst>
              <a:ext uri="{FF2B5EF4-FFF2-40B4-BE49-F238E27FC236}">
                <a16:creationId xmlns:a16="http://schemas.microsoft.com/office/drawing/2014/main" id="{2A0F56D3-DD95-4323-9373-24A98D176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9" t="17116" r="2779" b="24731"/>
          <a:stretch/>
        </p:blipFill>
        <p:spPr bwMode="auto">
          <a:xfrm>
            <a:off x="7234516" y="1684242"/>
            <a:ext cx="1340153" cy="17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31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/>
          <p:nvPr/>
        </p:nvSpPr>
        <p:spPr>
          <a:xfrm>
            <a:off x="4077900" y="539500"/>
            <a:ext cx="219600" cy="46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3"/>
          <p:cNvSpPr txBox="1">
            <a:spLocks noGrp="1"/>
          </p:cNvSpPr>
          <p:nvPr>
            <p:ph type="ctrTitle"/>
          </p:nvPr>
        </p:nvSpPr>
        <p:spPr>
          <a:xfrm>
            <a:off x="184694" y="1919454"/>
            <a:ext cx="36276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Logique et méthodologie du modèle</a:t>
            </a:r>
          </a:p>
        </p:txBody>
      </p:sp>
      <p:sp>
        <p:nvSpPr>
          <p:cNvPr id="430" name="Google Shape;430;p63"/>
          <p:cNvSpPr txBox="1">
            <a:spLocks noGrp="1"/>
          </p:cNvSpPr>
          <p:nvPr>
            <p:ph type="subTitle" idx="1"/>
          </p:nvPr>
        </p:nvSpPr>
        <p:spPr>
          <a:xfrm>
            <a:off x="184694" y="2823375"/>
            <a:ext cx="3416894" cy="1795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dirty="0"/>
              <a:t>1- création de l’arbre</a:t>
            </a:r>
          </a:p>
          <a:p>
            <a:pPr algn="l"/>
            <a:r>
              <a:rPr lang="fr-FR" dirty="0"/>
              <a:t>2- calcul de la valeur de l’option au nœud final de chaque branche,</a:t>
            </a:r>
          </a:p>
          <a:p>
            <a:pPr algn="l"/>
            <a:r>
              <a:rPr lang="fr-FR" dirty="0"/>
              <a:t>3- calcul progressif de la valeur de l’option à partir du nœud précédent, la valeur du premier nœud étant la valeur de l’option.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2A1718-168E-4F56-9DCF-A6E0F44C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84" y="438641"/>
            <a:ext cx="2380994" cy="1272287"/>
          </a:xfrm>
          <a:prstGeom prst="rect">
            <a:avLst/>
          </a:prstGeom>
        </p:spPr>
      </p:pic>
      <p:sp>
        <p:nvSpPr>
          <p:cNvPr id="7" name="Google Shape;430;p63">
            <a:extLst>
              <a:ext uri="{FF2B5EF4-FFF2-40B4-BE49-F238E27FC236}">
                <a16:creationId xmlns:a16="http://schemas.microsoft.com/office/drawing/2014/main" id="{916B881E-F290-445F-AE80-0C2357B7C34D}"/>
              </a:ext>
            </a:extLst>
          </p:cNvPr>
          <p:cNvSpPr txBox="1">
            <a:spLocks/>
          </p:cNvSpPr>
          <p:nvPr/>
        </p:nvSpPr>
        <p:spPr>
          <a:xfrm>
            <a:off x="4572000" y="59673"/>
            <a:ext cx="568059" cy="42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fr-FR" dirty="0"/>
              <a:t>1-</a:t>
            </a:r>
          </a:p>
        </p:txBody>
      </p:sp>
      <p:sp>
        <p:nvSpPr>
          <p:cNvPr id="8" name="Google Shape;430;p63">
            <a:extLst>
              <a:ext uri="{FF2B5EF4-FFF2-40B4-BE49-F238E27FC236}">
                <a16:creationId xmlns:a16="http://schemas.microsoft.com/office/drawing/2014/main" id="{D19841F0-0B36-4E80-9D8F-4ACFCEE80F9B}"/>
              </a:ext>
            </a:extLst>
          </p:cNvPr>
          <p:cNvSpPr txBox="1">
            <a:spLocks/>
          </p:cNvSpPr>
          <p:nvPr/>
        </p:nvSpPr>
        <p:spPr>
          <a:xfrm>
            <a:off x="4572000" y="1631787"/>
            <a:ext cx="568059" cy="42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fr-FR" dirty="0"/>
              <a:t>2-</a:t>
            </a:r>
          </a:p>
        </p:txBody>
      </p:sp>
      <p:sp>
        <p:nvSpPr>
          <p:cNvPr id="9" name="Google Shape;430;p63">
            <a:extLst>
              <a:ext uri="{FF2B5EF4-FFF2-40B4-BE49-F238E27FC236}">
                <a16:creationId xmlns:a16="http://schemas.microsoft.com/office/drawing/2014/main" id="{157B7BAC-E95D-48A6-9D3D-B57EEE0129ED}"/>
              </a:ext>
            </a:extLst>
          </p:cNvPr>
          <p:cNvSpPr txBox="1">
            <a:spLocks/>
          </p:cNvSpPr>
          <p:nvPr/>
        </p:nvSpPr>
        <p:spPr>
          <a:xfrm>
            <a:off x="4572000" y="3338490"/>
            <a:ext cx="568059" cy="42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fr-FR" dirty="0"/>
              <a:t>3-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2BD2B-FCCB-4CFB-9D07-8AF7FAF17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684" y="1806594"/>
            <a:ext cx="2577634" cy="1870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93505-6A65-446A-AD42-0D6CC61D3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684" y="3549371"/>
            <a:ext cx="2380994" cy="142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0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4"/>
          <p:cNvSpPr/>
          <p:nvPr/>
        </p:nvSpPr>
        <p:spPr>
          <a:xfrm>
            <a:off x="8430775" y="0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3DD8C7-24F0-4CCE-BA8D-042E3125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799" y="546300"/>
            <a:ext cx="4237165" cy="543000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Pour un nombre de pas élevé!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4ED7F7-B897-4933-8FCA-73473969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49" y="1204423"/>
            <a:ext cx="8337701" cy="249351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520A9D6-24C2-4BE0-9FCB-646738B94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70" y="3758454"/>
            <a:ext cx="1481554" cy="12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>
            <a:spLocks noGrp="1"/>
          </p:cNvSpPr>
          <p:nvPr>
            <p:ph type="title"/>
          </p:nvPr>
        </p:nvSpPr>
        <p:spPr>
          <a:xfrm>
            <a:off x="3741775" y="540000"/>
            <a:ext cx="46773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 </a:t>
            </a:r>
            <a:r>
              <a:rPr lang="en-US" dirty="0" err="1"/>
              <a:t>proposée</a:t>
            </a:r>
            <a:endParaRPr dirty="0"/>
          </a:p>
        </p:txBody>
      </p:sp>
      <p:sp>
        <p:nvSpPr>
          <p:cNvPr id="459" name="Google Shape;459;p65"/>
          <p:cNvSpPr/>
          <p:nvPr/>
        </p:nvSpPr>
        <p:spPr>
          <a:xfrm>
            <a:off x="0" y="4599425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AA821E-6E2C-45E7-A62F-30CB4FE90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82" y="1052563"/>
            <a:ext cx="5801455" cy="37748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81;p78">
            <a:extLst>
              <a:ext uri="{FF2B5EF4-FFF2-40B4-BE49-F238E27FC236}">
                <a16:creationId xmlns:a16="http://schemas.microsoft.com/office/drawing/2014/main" id="{12C98B14-4FBF-431F-A9FA-E30DED28ABF6}"/>
              </a:ext>
            </a:extLst>
          </p:cNvPr>
          <p:cNvSpPr txBox="1">
            <a:spLocks/>
          </p:cNvSpPr>
          <p:nvPr/>
        </p:nvSpPr>
        <p:spPr>
          <a:xfrm>
            <a:off x="724799" y="1852176"/>
            <a:ext cx="7094665" cy="24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5122" name="Picture 2" descr="VBA Programming in MS Excel - Bluemetrica - Data Science Training,  Consultancy, Data Analysis">
            <a:extLst>
              <a:ext uri="{FF2B5EF4-FFF2-40B4-BE49-F238E27FC236}">
                <a16:creationId xmlns:a16="http://schemas.microsoft.com/office/drawing/2014/main" id="{0A127B03-4D15-434D-B138-C5C8A4214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4" b="20841"/>
          <a:stretch/>
        </p:blipFill>
        <p:spPr bwMode="auto">
          <a:xfrm>
            <a:off x="2135281" y="228601"/>
            <a:ext cx="4591050" cy="212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781;p78">
            <a:extLst>
              <a:ext uri="{FF2B5EF4-FFF2-40B4-BE49-F238E27FC236}">
                <a16:creationId xmlns:a16="http://schemas.microsoft.com/office/drawing/2014/main" id="{381DBC5C-B662-40A5-B74B-06E4D12B2054}"/>
              </a:ext>
            </a:extLst>
          </p:cNvPr>
          <p:cNvSpPr txBox="1">
            <a:spLocks/>
          </p:cNvSpPr>
          <p:nvPr/>
        </p:nvSpPr>
        <p:spPr>
          <a:xfrm>
            <a:off x="1894695" y="2507561"/>
            <a:ext cx="5608764" cy="195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fr-FR" dirty="0">
                <a:solidFill>
                  <a:schemeClr val="dk1"/>
                </a:solidFill>
              </a:rPr>
              <a:t>À l’aide de Microsoft Excel et VBA,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dirty="0">
                <a:solidFill>
                  <a:schemeClr val="dk1"/>
                </a:solidFill>
              </a:rPr>
              <a:t>mon projet vient t’automatiser tout calcul fait </a:t>
            </a:r>
            <a:r>
              <a:rPr lang="fr-FR" dirty="0" err="1">
                <a:solidFill>
                  <a:schemeClr val="dk1"/>
                </a:solidFill>
              </a:rPr>
              <a:t>lelong</a:t>
            </a:r>
            <a:r>
              <a:rPr lang="fr-FR" dirty="0">
                <a:solidFill>
                  <a:schemeClr val="dk1"/>
                </a:solidFill>
              </a:rPr>
              <a:t> le modèle binomial. Il permet de </a:t>
            </a:r>
            <a:r>
              <a:rPr lang="fr-FR" dirty="0" err="1">
                <a:solidFill>
                  <a:schemeClr val="dk1"/>
                </a:solidFill>
              </a:rPr>
              <a:t>determiner</a:t>
            </a:r>
            <a:r>
              <a:rPr lang="fr-FR" dirty="0">
                <a:solidFill>
                  <a:schemeClr val="dk1"/>
                </a:solidFill>
              </a:rPr>
              <a:t> le Call/Put </a:t>
            </a:r>
            <a:r>
              <a:rPr lang="fr-FR" dirty="0" err="1">
                <a:solidFill>
                  <a:schemeClr val="dk1"/>
                </a:solidFill>
              </a:rPr>
              <a:t>price</a:t>
            </a:r>
            <a:r>
              <a:rPr lang="fr-FR" dirty="0">
                <a:solidFill>
                  <a:schemeClr val="dk1"/>
                </a:solidFill>
              </a:rPr>
              <a:t> et surtout de garder une </a:t>
            </a:r>
            <a:r>
              <a:rPr lang="fr-FR" dirty="0" err="1">
                <a:solidFill>
                  <a:schemeClr val="dk1"/>
                </a:solidFill>
              </a:rPr>
              <a:t>traçe</a:t>
            </a:r>
            <a:r>
              <a:rPr lang="fr-FR" dirty="0">
                <a:solidFill>
                  <a:schemeClr val="dk1"/>
                </a:solidFill>
              </a:rPr>
              <a:t> de l’historique. C-à-d, à chaque nœud temporel, on sait la valeur nécessaire.</a:t>
            </a:r>
          </a:p>
          <a:p>
            <a:pPr>
              <a:buClr>
                <a:schemeClr val="dk1"/>
              </a:buClr>
              <a:buSzPts val="1100"/>
            </a:pPr>
            <a:endParaRPr lang="fr-FR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fr-FR" dirty="0">
                <a:solidFill>
                  <a:schemeClr val="dk1"/>
                </a:solidFill>
              </a:rPr>
              <a:t>Il est composé de 4 feuilles Excel et une interface VBA.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1D766A-06A3-4B05-A3AD-ADEEECB9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88" y="452118"/>
            <a:ext cx="5610657" cy="3959829"/>
          </a:xfrm>
          <a:prstGeom prst="rect">
            <a:avLst/>
          </a:prstGeom>
        </p:spPr>
      </p:pic>
      <p:sp>
        <p:nvSpPr>
          <p:cNvPr id="6" name="Google Shape;781;p78">
            <a:extLst>
              <a:ext uri="{FF2B5EF4-FFF2-40B4-BE49-F238E27FC236}">
                <a16:creationId xmlns:a16="http://schemas.microsoft.com/office/drawing/2014/main" id="{12C98B14-4FBF-431F-A9FA-E30DED28ABF6}"/>
              </a:ext>
            </a:extLst>
          </p:cNvPr>
          <p:cNvSpPr txBox="1">
            <a:spLocks/>
          </p:cNvSpPr>
          <p:nvPr/>
        </p:nvSpPr>
        <p:spPr>
          <a:xfrm>
            <a:off x="6730254" y="627438"/>
            <a:ext cx="302558" cy="373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2A080-2892-4D1B-83EF-0076737C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170" y="1549070"/>
            <a:ext cx="4037657" cy="3044312"/>
          </a:xfrm>
          <a:prstGeom prst="rect">
            <a:avLst/>
          </a:prstGeom>
        </p:spPr>
      </p:pic>
      <p:sp>
        <p:nvSpPr>
          <p:cNvPr id="9" name="Google Shape;781;p78">
            <a:extLst>
              <a:ext uri="{FF2B5EF4-FFF2-40B4-BE49-F238E27FC236}">
                <a16:creationId xmlns:a16="http://schemas.microsoft.com/office/drawing/2014/main" id="{403F84D7-D307-4452-9B74-B7DB5C94B2A9}"/>
              </a:ext>
            </a:extLst>
          </p:cNvPr>
          <p:cNvSpPr txBox="1">
            <a:spLocks/>
          </p:cNvSpPr>
          <p:nvPr/>
        </p:nvSpPr>
        <p:spPr>
          <a:xfrm>
            <a:off x="7296647" y="3939897"/>
            <a:ext cx="302558" cy="373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5728A-7AF7-4E33-9785-B8C0AB5FF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00" y="1848971"/>
            <a:ext cx="3945262" cy="2934540"/>
          </a:xfrm>
          <a:prstGeom prst="rect">
            <a:avLst/>
          </a:prstGeom>
        </p:spPr>
      </p:pic>
      <p:sp>
        <p:nvSpPr>
          <p:cNvPr id="11" name="Google Shape;781;p78">
            <a:extLst>
              <a:ext uri="{FF2B5EF4-FFF2-40B4-BE49-F238E27FC236}">
                <a16:creationId xmlns:a16="http://schemas.microsoft.com/office/drawing/2014/main" id="{FD4C730D-F0A9-4218-B655-CEB5426BA9E1}"/>
              </a:ext>
            </a:extLst>
          </p:cNvPr>
          <p:cNvSpPr txBox="1">
            <a:spLocks/>
          </p:cNvSpPr>
          <p:nvPr/>
        </p:nvSpPr>
        <p:spPr>
          <a:xfrm>
            <a:off x="2835300" y="2783450"/>
            <a:ext cx="302558" cy="373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Google Shape;781;p78">
            <a:extLst>
              <a:ext uri="{FF2B5EF4-FFF2-40B4-BE49-F238E27FC236}">
                <a16:creationId xmlns:a16="http://schemas.microsoft.com/office/drawing/2014/main" id="{FB407671-778F-47C1-9FE3-EEA62206A710}"/>
              </a:ext>
            </a:extLst>
          </p:cNvPr>
          <p:cNvSpPr txBox="1">
            <a:spLocks/>
          </p:cNvSpPr>
          <p:nvPr/>
        </p:nvSpPr>
        <p:spPr>
          <a:xfrm>
            <a:off x="7933766" y="761909"/>
            <a:ext cx="302558" cy="373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7623389"/>
      </p:ext>
    </p:extLst>
  </p:cSld>
  <p:clrMapOvr>
    <a:masterClrMapping/>
  </p:clrMapOvr>
</p:sld>
</file>

<file path=ppt/theme/theme1.xml><?xml version="1.0" encoding="utf-8"?>
<a:theme xmlns:a="http://schemas.openxmlformats.org/drawingml/2006/main" name="Branding Consulting by Slide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DDD6D"/>
      </a:accent1>
      <a:accent2>
        <a:srgbClr val="DEE4D6"/>
      </a:accent2>
      <a:accent3>
        <a:srgbClr val="FC8E96"/>
      </a:accent3>
      <a:accent4>
        <a:srgbClr val="0B5670"/>
      </a:accent4>
      <a:accent5>
        <a:srgbClr val="EEECEA"/>
      </a:accent5>
      <a:accent6>
        <a:srgbClr val="FDDD6D"/>
      </a:accent6>
      <a:hlink>
        <a:srgbClr val="0B567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nancial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AAC6"/>
      </a:accent1>
      <a:accent2>
        <a:srgbClr val="69D7ED"/>
      </a:accent2>
      <a:accent3>
        <a:srgbClr val="C3F2FC"/>
      </a:accent3>
      <a:accent4>
        <a:srgbClr val="00406A"/>
      </a:accent4>
      <a:accent5>
        <a:srgbClr val="125784"/>
      </a:accent5>
      <a:accent6>
        <a:srgbClr val="3274A0"/>
      </a:accent6>
      <a:hlink>
        <a:srgbClr val="0040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252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Montserrat</vt:lpstr>
      <vt:lpstr>Raleway</vt:lpstr>
      <vt:lpstr>Lora</vt:lpstr>
      <vt:lpstr>Lora Regular</vt:lpstr>
      <vt:lpstr>Arial</vt:lpstr>
      <vt:lpstr>Roboto Medium</vt:lpstr>
      <vt:lpstr>Roboto</vt:lpstr>
      <vt:lpstr>Branding Consulting by Slidego</vt:lpstr>
      <vt:lpstr>Financial Consulting by Slidesgo</vt:lpstr>
      <vt:lpstr>Discret Models Project</vt:lpstr>
      <vt:lpstr>Sommaire</vt:lpstr>
      <vt:lpstr>C’est quoi Le modèle binomial?</vt:lpstr>
      <vt:lpstr>Principe de ce modèle.</vt:lpstr>
      <vt:lpstr>Logique et méthodologie du modèle</vt:lpstr>
      <vt:lpstr>PowerPoint Presentation</vt:lpstr>
      <vt:lpstr>Solution proposée</vt:lpstr>
      <vt:lpstr>PowerPoint Presentation</vt:lpstr>
      <vt:lpstr>PowerPoint Presentation</vt:lpstr>
      <vt:lpstr>PowerPoint Presentation</vt:lpstr>
      <vt:lpstr>PowerPoint Presentation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 Model Project</dc:title>
  <dc:creator>Fedi GALFAT</dc:creator>
  <cp:lastModifiedBy>Fedi GALFAT</cp:lastModifiedBy>
  <cp:revision>24</cp:revision>
  <dcterms:modified xsi:type="dcterms:W3CDTF">2021-01-25T00:16:28Z</dcterms:modified>
</cp:coreProperties>
</file>