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26"/>
  </p:notesMasterIdLst>
  <p:handoutMasterIdLst>
    <p:handoutMasterId r:id="rId27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300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40" autoAdjust="0"/>
    <p:restoredTop sz="90810" autoAdjust="0"/>
  </p:normalViewPr>
  <p:slideViewPr>
    <p:cSldViewPr>
      <p:cViewPr varScale="1">
        <p:scale>
          <a:sx n="66" d="100"/>
          <a:sy n="66" d="100"/>
        </p:scale>
        <p:origin x="188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41162B-0C94-40D2-85B2-778338AAD46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AFB9AF-E34F-4C82-A5F9-6DE52FAF02D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422275"/>
            <a:ext cx="2019300" cy="5872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5788" y="422275"/>
            <a:ext cx="5910262" cy="5872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" y="422275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90550" y="1493838"/>
            <a:ext cx="8077200" cy="48006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0550" y="1493838"/>
            <a:ext cx="3962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0" y="1493838"/>
            <a:ext cx="3962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29804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788" y="422275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0550" y="1493838"/>
            <a:ext cx="8077200" cy="480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85725" y="6562725"/>
            <a:ext cx="366077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buFontTx/>
              <a:buChar char="©"/>
            </a:pPr>
            <a:r>
              <a:rPr lang="en-US" sz="900">
                <a:solidFill>
                  <a:srgbClr val="FCFEB9"/>
                </a:solidFill>
                <a:latin typeface="Arial" pitchFamily="34" charset="0"/>
              </a:rPr>
              <a:t> Copyright 2002 Michael G. Christel and Alexander G. Hauptmann</a:t>
            </a:r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712788" y="1219200"/>
            <a:ext cx="8329612" cy="0"/>
          </a:xfrm>
          <a:prstGeom prst="line">
            <a:avLst/>
          </a:prstGeom>
          <a:noFill/>
          <a:ln w="25400">
            <a:solidFill>
              <a:srgbClr val="FFDD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4267200" y="6561138"/>
            <a:ext cx="533400" cy="228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fld id="{20546357-6CD8-4E9D-8589-7E133F0CFD64}" type="slidenum">
              <a:rPr lang="en-US" sz="900">
                <a:latin typeface="Arial" pitchFamily="34" charset="0"/>
              </a:rPr>
              <a:pPr algn="ctr"/>
              <a:t>‹#›</a:t>
            </a:fld>
            <a:endParaRPr lang="en-US" sz="900">
              <a:latin typeface="Arial" pitchFamily="34" charset="0"/>
            </a:endParaRP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7448550" y="6491288"/>
            <a:ext cx="16954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FF"/>
                </a:solidFill>
                <a:latin typeface="Times" pitchFamily="18" charset="0"/>
              </a:rPr>
              <a:t>Carnegie</a:t>
            </a:r>
            <a:r>
              <a:rPr lang="en-US" sz="800">
                <a:solidFill>
                  <a:srgbClr val="FFFFFF"/>
                </a:solidFill>
                <a:latin typeface="Times" pitchFamily="18" charset="0"/>
              </a:rPr>
              <a:t> </a:t>
            </a:r>
            <a:r>
              <a:rPr lang="en-US" sz="1800">
                <a:solidFill>
                  <a:srgbClr val="FFFFFF"/>
                </a:solidFill>
                <a:latin typeface="Times" pitchFamily="18" charset="0"/>
              </a:rPr>
              <a:t>Mellon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DD19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DD19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DD19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DD19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DD19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DD19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DD19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DD19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DD19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SzPct val="100000"/>
        <a:buChar char="•"/>
        <a:defRPr sz="2400">
          <a:solidFill>
            <a:srgbClr val="FAFE86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5000"/>
        </a:lnSpc>
        <a:spcBef>
          <a:spcPct val="5000"/>
        </a:spcBef>
        <a:spcAft>
          <a:spcPct val="5000"/>
        </a:spcAft>
        <a:buSzPct val="85000"/>
        <a:buChar char="•"/>
        <a:defRPr sz="2200">
          <a:solidFill>
            <a:srgbClr val="FCFEB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15000"/>
        </a:spcBef>
        <a:spcAft>
          <a:spcPct val="15000"/>
        </a:spcAft>
        <a:buSzPct val="100000"/>
        <a:buChar char="•"/>
        <a:defRPr sz="2400">
          <a:solidFill>
            <a:srgbClr val="FCFEB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15000"/>
        </a:spcBef>
        <a:spcAft>
          <a:spcPct val="15000"/>
        </a:spcAft>
        <a:buSzPct val="100000"/>
        <a:buChar char="–"/>
        <a:defRPr sz="2400">
          <a:solidFill>
            <a:srgbClr val="FCFEB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15000"/>
        </a:spcBef>
        <a:spcAft>
          <a:spcPct val="15000"/>
        </a:spcAft>
        <a:buSzPct val="100000"/>
        <a:buChar char="•"/>
        <a:defRPr sz="2400">
          <a:solidFill>
            <a:srgbClr val="FAFE86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15000"/>
        </a:spcBef>
        <a:spcAft>
          <a:spcPct val="15000"/>
        </a:spcAft>
        <a:buSzPct val="100000"/>
        <a:buChar char="•"/>
        <a:defRPr sz="2400">
          <a:solidFill>
            <a:srgbClr val="FAFE86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15000"/>
        </a:spcBef>
        <a:spcAft>
          <a:spcPct val="15000"/>
        </a:spcAft>
        <a:buSzPct val="100000"/>
        <a:buChar char="•"/>
        <a:defRPr sz="2400">
          <a:solidFill>
            <a:srgbClr val="FAFE86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15000"/>
        </a:spcBef>
        <a:spcAft>
          <a:spcPct val="15000"/>
        </a:spcAft>
        <a:buSzPct val="100000"/>
        <a:buChar char="•"/>
        <a:defRPr sz="2400">
          <a:solidFill>
            <a:srgbClr val="FAFE86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15000"/>
        </a:spcBef>
        <a:spcAft>
          <a:spcPct val="15000"/>
        </a:spcAft>
        <a:buSzPct val="100000"/>
        <a:buChar char="•"/>
        <a:defRPr sz="2400">
          <a:solidFill>
            <a:srgbClr val="FAFE86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3463925"/>
            <a:ext cx="9144000" cy="911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3200" b="1">
                <a:solidFill>
                  <a:srgbClr val="FAFE87"/>
                </a:solidFill>
                <a:latin typeface="Arial" pitchFamily="34" charset="0"/>
              </a:rPr>
              <a:t>Sound and Speech Recognition</a:t>
            </a:r>
          </a:p>
          <a:p>
            <a:pPr algn="ctr"/>
            <a:endParaRPr lang="en-US" sz="2200">
              <a:solidFill>
                <a:srgbClr val="FCFEB9"/>
              </a:solidFill>
              <a:latin typeface="Arial" pitchFamily="34" charset="0"/>
            </a:endParaRPr>
          </a:p>
        </p:txBody>
      </p:sp>
      <p:pic>
        <p:nvPicPr>
          <p:cNvPr id="13315" name="Picture 3"/>
          <p:cNvPicPr>
            <a:picLocks noChangeArrowheads="1"/>
          </p:cNvPicPr>
          <p:nvPr/>
        </p:nvPicPr>
        <p:blipFill>
          <a:blip r:embed="rId2" cstate="print"/>
          <a:srcRect b="33777"/>
          <a:stretch>
            <a:fillRect/>
          </a:stretch>
        </p:blipFill>
        <p:spPr bwMode="auto">
          <a:xfrm>
            <a:off x="508000" y="228600"/>
            <a:ext cx="8331200" cy="2643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Clipping</a:t>
            </a:r>
          </a:p>
        </p:txBody>
      </p:sp>
      <p:pic>
        <p:nvPicPr>
          <p:cNvPr id="22531" name="Picture 3" descr="G:\alex\mm course\lectures 00\clipping.jpg"/>
          <p:cNvPicPr>
            <a:picLocks noChangeAspect="1" noChangeArrowheads="1"/>
          </p:cNvPicPr>
          <p:nvPr/>
        </p:nvPicPr>
        <p:blipFill>
          <a:blip r:embed="rId2" cstate="print"/>
          <a:srcRect t="9146"/>
          <a:stretch>
            <a:fillRect/>
          </a:stretch>
        </p:blipFill>
        <p:spPr bwMode="auto">
          <a:xfrm>
            <a:off x="304800" y="2051050"/>
            <a:ext cx="8686800" cy="29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Quantization</a:t>
            </a:r>
          </a:p>
        </p:txBody>
      </p:sp>
      <p:pic>
        <p:nvPicPr>
          <p:cNvPr id="23555" name="Picture 3" descr="G:\alex\mm course\lectures 00\quantiza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905000"/>
            <a:ext cx="4017963" cy="38528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7772400" cy="5029200"/>
          </a:xfrm>
        </p:spPr>
        <p:txBody>
          <a:bodyPr/>
          <a:lstStyle/>
          <a:p>
            <a:r>
              <a:rPr lang="en-US" i="1"/>
              <a:t>Sampling</a:t>
            </a:r>
            <a:r>
              <a:rPr lang="en-US"/>
              <a:t> is dictated by the Nyquist sampling theorem which states how quickly samples must be taken to ensure an accurate representation of the analog signal. 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r>
              <a:rPr lang="en-US"/>
              <a:t>The Nyquist sampling theorem states that the sampling frequency must be </a:t>
            </a:r>
            <a:r>
              <a:rPr lang="en-US" b="1"/>
              <a:t>two</a:t>
            </a:r>
            <a:r>
              <a:rPr lang="en-US"/>
              <a:t> times greater than the highest frequency in the original analog signal. </a:t>
            </a:r>
          </a:p>
          <a:p>
            <a:endParaRPr lang="en-US"/>
          </a:p>
        </p:txBody>
      </p:sp>
      <p:sp>
        <p:nvSpPr>
          <p:cNvPr id="2457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2800"/>
              <a:t>Digital Sampling</a:t>
            </a:r>
          </a:p>
        </p:txBody>
      </p:sp>
      <p:graphicFrame>
        <p:nvGraphicFramePr>
          <p:cNvPr id="24581" name="Object 2053"/>
          <p:cNvGraphicFramePr>
            <a:graphicFrameLocks noChangeAspect="1"/>
          </p:cNvGraphicFramePr>
          <p:nvPr/>
        </p:nvGraphicFramePr>
        <p:xfrm>
          <a:off x="1752600" y="3429000"/>
          <a:ext cx="16002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3" imgW="495000" imgH="203040" progId="Equation.3">
                  <p:embed/>
                </p:oleObj>
              </mc:Choice>
              <mc:Fallback>
                <p:oleObj name="Equation" r:id="rId3" imgW="495000" imgH="203040" progId="Equation.3">
                  <p:embed/>
                  <p:pic>
                    <p:nvPicPr>
                      <p:cNvPr id="0" name="Picture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429000"/>
                        <a:ext cx="1600200" cy="655638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2054"/>
          <p:cNvGraphicFramePr>
            <a:graphicFrameLocks noChangeAspect="1"/>
          </p:cNvGraphicFramePr>
          <p:nvPr/>
        </p:nvGraphicFramePr>
        <p:xfrm>
          <a:off x="5334000" y="3200400"/>
          <a:ext cx="114300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Equation" r:id="rId5" imgW="431640" imgH="393480" progId="Equation.3">
                  <p:embed/>
                </p:oleObj>
              </mc:Choice>
              <mc:Fallback>
                <p:oleObj name="Equation" r:id="rId5" imgW="431640" imgH="393480" progId="Equation.3">
                  <p:embed/>
                  <p:pic>
                    <p:nvPicPr>
                      <p:cNvPr id="0" name="Picture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200400"/>
                        <a:ext cx="1143000" cy="1039813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 Box 2055"/>
          <p:cNvSpPr txBox="1">
            <a:spLocks noChangeArrowheads="1"/>
          </p:cNvSpPr>
          <p:nvPr/>
        </p:nvSpPr>
        <p:spPr bwMode="auto">
          <a:xfrm>
            <a:off x="4114800" y="3505200"/>
            <a:ext cx="5334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or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5788" y="304800"/>
            <a:ext cx="7772400" cy="1143000"/>
          </a:xfrm>
        </p:spPr>
        <p:txBody>
          <a:bodyPr/>
          <a:lstStyle/>
          <a:p>
            <a:r>
              <a:rPr lang="en-US" sz="2800"/>
              <a:t>Dithering a Sampled Signal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1295400"/>
            <a:ext cx="80772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Analog signal added to the signal to remove the artifacts of quantization error. </a:t>
            </a:r>
            <a:br>
              <a:rPr lang="en-US" sz="2000"/>
            </a:b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Dither causes the audio signal to always move between quantization levels. </a:t>
            </a:r>
            <a:br>
              <a:rPr lang="en-US" sz="2000"/>
            </a:b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Otherwise, a low level signal would be encoded as a square wave =&gt; granulation noise. </a:t>
            </a:r>
            <a:br>
              <a:rPr lang="en-US" sz="2000"/>
            </a:b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Dithered, the A/D converter output is signal + noise </a:t>
            </a:r>
            <a:br>
              <a:rPr lang="en-US" sz="2000"/>
            </a:br>
            <a:r>
              <a:rPr lang="en-US" sz="2000"/>
              <a:t>=&gt; perceptually preferred, </a:t>
            </a:r>
            <a:br>
              <a:rPr lang="en-US" sz="2000"/>
            </a:br>
            <a:r>
              <a:rPr lang="en-US" sz="2000"/>
              <a:t>     since noise is better tolerated than distortion. </a:t>
            </a:r>
            <a:br>
              <a:rPr lang="en-US" sz="2000"/>
            </a:b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Amplitude of dither signal: </a:t>
            </a:r>
            <a:br>
              <a:rPr lang="en-US" sz="2000"/>
            </a:br>
            <a:r>
              <a:rPr lang="en-US" sz="2000"/>
              <a:t>high dither amplitudes more easily remove quantization artifacts </a:t>
            </a:r>
            <a:br>
              <a:rPr lang="en-US" sz="2000"/>
            </a:br>
            <a:r>
              <a:rPr lang="en-US" sz="2000"/>
              <a:t>too much dither decreases the signal-to-noise ratio</a:t>
            </a:r>
            <a:br>
              <a:rPr lang="en-US" sz="2000"/>
            </a:b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96900" y="392113"/>
            <a:ext cx="81661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FFDD1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Common Sound Sampling Parameters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44463" y="1504950"/>
            <a:ext cx="8440737" cy="480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742950" lvl="1" indent="-285750">
              <a:lnSpc>
                <a:spcPct val="80000"/>
              </a:lnSpc>
              <a:spcBef>
                <a:spcPct val="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Common Sampling Rates</a:t>
            </a:r>
          </a:p>
          <a:p>
            <a:pPr marL="1143000" lvl="2" indent="-228600">
              <a:lnSpc>
                <a:spcPct val="60000"/>
              </a:lnSpc>
              <a:spcBef>
                <a:spcPct val="1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8KHz (Phone)  or 8.012820513kHz (Phone, NeXT)</a:t>
            </a:r>
          </a:p>
          <a:p>
            <a:pPr marL="1143000" lvl="2" indent="-228600">
              <a:lnSpc>
                <a:spcPct val="60000"/>
              </a:lnSpc>
              <a:spcBef>
                <a:spcPct val="1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11.025kHz (1/4 CD std)</a:t>
            </a:r>
          </a:p>
          <a:p>
            <a:pPr marL="1143000" lvl="2" indent="-228600">
              <a:lnSpc>
                <a:spcPct val="60000"/>
              </a:lnSpc>
              <a:spcBef>
                <a:spcPct val="1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16kHz (G.722 std)</a:t>
            </a:r>
          </a:p>
          <a:p>
            <a:pPr marL="1143000" lvl="2" indent="-228600">
              <a:lnSpc>
                <a:spcPct val="60000"/>
              </a:lnSpc>
              <a:spcBef>
                <a:spcPct val="1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22.05kHz (1/2 CD std)</a:t>
            </a:r>
          </a:p>
          <a:p>
            <a:pPr marL="1143000" lvl="2" indent="-228600">
              <a:lnSpc>
                <a:spcPct val="60000"/>
              </a:lnSpc>
              <a:spcBef>
                <a:spcPct val="1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44.1kHz (CD, DAT)</a:t>
            </a:r>
          </a:p>
          <a:p>
            <a:pPr marL="1143000" lvl="2" indent="-228600">
              <a:lnSpc>
                <a:spcPct val="60000"/>
              </a:lnSpc>
              <a:spcBef>
                <a:spcPct val="1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48kHz (DAT)</a:t>
            </a:r>
          </a:p>
          <a:p>
            <a:pPr marL="742950" lvl="1" indent="-285750">
              <a:lnSpc>
                <a:spcPct val="50000"/>
              </a:lnSpc>
              <a:spcBef>
                <a:spcPct val="2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Bits per Sample</a:t>
            </a:r>
          </a:p>
          <a:p>
            <a:pPr marL="1143000" lvl="2" indent="-228600">
              <a:lnSpc>
                <a:spcPct val="50000"/>
              </a:lnSpc>
              <a:spcBef>
                <a:spcPct val="20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8 or 16</a:t>
            </a:r>
          </a:p>
          <a:p>
            <a:pPr marL="742950" lvl="1" indent="-285750">
              <a:lnSpc>
                <a:spcPct val="50000"/>
              </a:lnSpc>
              <a:spcBef>
                <a:spcPct val="20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Number of Channels</a:t>
            </a:r>
          </a:p>
          <a:p>
            <a:pPr marL="1143000" lvl="2" indent="-228600">
              <a:lnSpc>
                <a:spcPct val="50000"/>
              </a:lnSpc>
              <a:spcBef>
                <a:spcPct val="1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mono/stereo/quad/ etc.</a:t>
            </a:r>
          </a:p>
          <a:p>
            <a:pPr marL="742950" lvl="1" indent="-285750">
              <a:lnSpc>
                <a:spcPct val="95000"/>
              </a:lnSpc>
              <a:spcBef>
                <a:spcPct val="5000"/>
              </a:spcBef>
              <a:spcAft>
                <a:spcPct val="55000"/>
              </a:spcAft>
              <a:buSzPct val="80000"/>
              <a:buFontTx/>
              <a:buChar char="•"/>
            </a:pPr>
            <a:endParaRPr lang="en-US" sz="2000">
              <a:solidFill>
                <a:srgbClr val="FAFE87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712788" y="1219200"/>
            <a:ext cx="8329612" cy="0"/>
          </a:xfrm>
          <a:prstGeom prst="line">
            <a:avLst/>
          </a:prstGeom>
          <a:noFill/>
          <a:ln w="25400">
            <a:solidFill>
              <a:srgbClr val="FFDD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/>
              <a:t>Audio Data Rates</a:t>
            </a:r>
          </a:p>
        </p:txBody>
      </p:sp>
      <p:graphicFrame>
        <p:nvGraphicFramePr>
          <p:cNvPr id="26627" name="Group 3"/>
          <p:cNvGraphicFramePr>
            <a:graphicFrameLocks noGrp="1"/>
          </p:cNvGraphicFramePr>
          <p:nvPr>
            <p:ph type="tbl" idx="1"/>
          </p:nvPr>
        </p:nvGraphicFramePr>
        <p:xfrm>
          <a:off x="76200" y="762000"/>
          <a:ext cx="8991600" cy="421767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5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8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Quality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Format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(examples)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Transfer 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Disk Space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1 hour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Disk Space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100,000 hours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Netcasting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RealAudio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20 Kbit/s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8.8 MByte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0.9 TByte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Preview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RealAudio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80 Kbit/s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35.2 MByte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3.5 TByte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Preview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MPEG Layer 3 (MP3)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192 Kbit/s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84.4 MByte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8.4 TByte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Broadcasting or Editing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MPEG Layer 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AFE8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384 Kbit/s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168.8 MByte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16.9 TByte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AFE8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Archive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(uncompressed)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Waveform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PCM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1538 Kbit/s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675.9 MByte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AFE8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67.6 TByte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568325" y="0"/>
            <a:ext cx="8166100" cy="885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b="1">
                <a:solidFill>
                  <a:srgbClr val="FFDD1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Space/Storage Requirements</a:t>
            </a:r>
            <a:endParaRPr lang="en-US" sz="2800" b="1">
              <a:solidFill>
                <a:srgbClr val="FAFE87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44463" y="1352550"/>
            <a:ext cx="8440737" cy="495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742950" lvl="1" indent="-285750">
              <a:lnSpc>
                <a:spcPct val="70000"/>
              </a:lnSpc>
              <a:spcBef>
                <a:spcPct val="5000"/>
              </a:spcBef>
              <a:spcAft>
                <a:spcPct val="55000"/>
              </a:spcAft>
              <a:buSzPct val="80000"/>
              <a:buFontTx/>
              <a:buChar char="•"/>
            </a:pPr>
            <a:endParaRPr lang="en-US" sz="2000">
              <a:solidFill>
                <a:srgbClr val="FAFE87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85800" y="1676400"/>
            <a:ext cx="6762750" cy="804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1800">
                <a:solidFill>
                  <a:srgbClr val="FAFE87"/>
                </a:solidFill>
              </a:rPr>
              <a:t>	  </a:t>
            </a:r>
            <a:r>
              <a:rPr lang="en-US" sz="1800" b="1">
                <a:solidFill>
                  <a:srgbClr val="FAFE87"/>
                </a:solidFill>
              </a:rPr>
              <a:t>1 Minute of Sound</a:t>
            </a:r>
            <a:r>
              <a:rPr lang="en-US" sz="1800">
                <a:solidFill>
                  <a:srgbClr val="FAFE87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endParaRPr lang="en-US" sz="1800">
              <a:solidFill>
                <a:srgbClr val="FAFE87"/>
              </a:solidFill>
            </a:endParaRPr>
          </a:p>
          <a:p>
            <a:endParaRPr lang="en-US" sz="1800"/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1219200" y="2209800"/>
          <a:ext cx="6173788" cy="400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Document" r:id="rId3" imgW="6233040" imgH="4048200" progId="Word.Document.8">
                  <p:embed/>
                </p:oleObj>
              </mc:Choice>
              <mc:Fallback>
                <p:oleObj name="Document" r:id="rId3" imgW="6233040" imgH="4048200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09800"/>
                        <a:ext cx="6173788" cy="400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596900" y="392113"/>
            <a:ext cx="81661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b="1">
                <a:solidFill>
                  <a:srgbClr val="FFDD1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Many</a:t>
            </a:r>
            <a:r>
              <a:rPr lang="en-US" sz="2800">
                <a:solidFill>
                  <a:srgbClr val="FFDD1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(!) Sound File Formats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44463" y="1504950"/>
            <a:ext cx="8440737" cy="480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742950" lvl="1" indent="-285750">
              <a:lnSpc>
                <a:spcPct val="80000"/>
              </a:lnSpc>
              <a:spcBef>
                <a:spcPct val="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Mulaw (Sun, NeXT) .au</a:t>
            </a:r>
          </a:p>
          <a:p>
            <a:pPr marL="742950" lvl="1" indent="-285750">
              <a:lnSpc>
                <a:spcPct val="80000"/>
              </a:lnSpc>
              <a:spcBef>
                <a:spcPct val="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RIFF (Resource Interchange File Format)</a:t>
            </a:r>
          </a:p>
          <a:p>
            <a:pPr marL="1143000" lvl="2" indent="-228600">
              <a:lnSpc>
                <a:spcPct val="80000"/>
              </a:lnSpc>
              <a:spcBef>
                <a:spcPct val="1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18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MS WAV and .AVI</a:t>
            </a:r>
          </a:p>
          <a:p>
            <a:pPr marL="742950" lvl="1" indent="-285750">
              <a:lnSpc>
                <a:spcPct val="80000"/>
              </a:lnSpc>
              <a:spcBef>
                <a:spcPct val="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MPEG Audio Layer (MPEG) .mpa .mp3</a:t>
            </a:r>
          </a:p>
          <a:p>
            <a:pPr marL="742950" lvl="1" indent="-285750">
              <a:lnSpc>
                <a:spcPct val="80000"/>
              </a:lnSpc>
              <a:spcBef>
                <a:spcPct val="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AIFC (Apple, SGI) .aiff .aif </a:t>
            </a:r>
          </a:p>
          <a:p>
            <a:pPr marL="742950" lvl="1" indent="-285750">
              <a:lnSpc>
                <a:spcPct val="80000"/>
              </a:lnSpc>
              <a:spcBef>
                <a:spcPct val="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HCOM (Mac) .hcom</a:t>
            </a:r>
          </a:p>
          <a:p>
            <a:pPr marL="742950" lvl="1" indent="-285750">
              <a:lnSpc>
                <a:spcPct val="80000"/>
              </a:lnSpc>
              <a:spcBef>
                <a:spcPct val="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SND (Sun, NeXT) .snd</a:t>
            </a:r>
          </a:p>
          <a:p>
            <a:pPr marL="742950" lvl="1" indent="-285750">
              <a:lnSpc>
                <a:spcPct val="80000"/>
              </a:lnSpc>
              <a:spcBef>
                <a:spcPct val="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VOC (Soundblaster card proprietary standard) .voc</a:t>
            </a:r>
          </a:p>
          <a:p>
            <a:pPr marL="742950" lvl="1" indent="-285750">
              <a:lnSpc>
                <a:spcPct val="80000"/>
              </a:lnSpc>
              <a:spcBef>
                <a:spcPct val="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AND MANY OTHERS!</a:t>
            </a: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712788" y="1219200"/>
            <a:ext cx="8329612" cy="0"/>
          </a:xfrm>
          <a:prstGeom prst="line">
            <a:avLst/>
          </a:prstGeom>
          <a:noFill/>
          <a:ln w="25400">
            <a:solidFill>
              <a:srgbClr val="FFDD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596900" y="392113"/>
            <a:ext cx="81661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1800">
                <a:solidFill>
                  <a:srgbClr val="FFDD1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What’s in a Sound File Format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44463" y="1352550"/>
            <a:ext cx="8440737" cy="495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742950" lvl="1" indent="-285750">
              <a:lnSpc>
                <a:spcPct val="70000"/>
              </a:lnSpc>
              <a:spcBef>
                <a:spcPct val="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Header Information</a:t>
            </a:r>
          </a:p>
          <a:p>
            <a:pPr marL="1143000" lvl="2" indent="-228600">
              <a:lnSpc>
                <a:spcPct val="70000"/>
              </a:lnSpc>
              <a:spcBef>
                <a:spcPct val="1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Magic Cookie</a:t>
            </a:r>
          </a:p>
          <a:p>
            <a:pPr marL="1143000" lvl="2" indent="-228600">
              <a:lnSpc>
                <a:spcPct val="70000"/>
              </a:lnSpc>
              <a:spcBef>
                <a:spcPct val="1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Sampling Rate</a:t>
            </a:r>
          </a:p>
          <a:p>
            <a:pPr marL="1143000" lvl="2" indent="-228600">
              <a:lnSpc>
                <a:spcPct val="70000"/>
              </a:lnSpc>
              <a:spcBef>
                <a:spcPct val="1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Bits/Sample</a:t>
            </a:r>
          </a:p>
          <a:p>
            <a:pPr marL="1143000" lvl="2" indent="-228600">
              <a:lnSpc>
                <a:spcPct val="70000"/>
              </a:lnSpc>
              <a:spcBef>
                <a:spcPct val="1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Channels</a:t>
            </a:r>
          </a:p>
          <a:p>
            <a:pPr marL="1143000" lvl="2" indent="-228600">
              <a:lnSpc>
                <a:spcPct val="70000"/>
              </a:lnSpc>
              <a:spcBef>
                <a:spcPct val="1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Byte Order</a:t>
            </a:r>
          </a:p>
          <a:p>
            <a:pPr marL="1143000" lvl="2" indent="-228600">
              <a:lnSpc>
                <a:spcPct val="70000"/>
              </a:lnSpc>
              <a:spcBef>
                <a:spcPct val="1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Endian</a:t>
            </a:r>
          </a:p>
          <a:p>
            <a:pPr marL="1143000" lvl="2" indent="-228600">
              <a:lnSpc>
                <a:spcPct val="70000"/>
              </a:lnSpc>
              <a:spcBef>
                <a:spcPct val="1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Compression type</a:t>
            </a:r>
          </a:p>
          <a:p>
            <a:pPr marL="742950" lvl="1" indent="-285750">
              <a:lnSpc>
                <a:spcPct val="95000"/>
              </a:lnSpc>
              <a:spcBef>
                <a:spcPct val="5000"/>
              </a:spcBef>
              <a:spcAft>
                <a:spcPct val="55000"/>
              </a:spcAft>
              <a:buSzPct val="80000"/>
              <a:buFontTx/>
              <a:buChar char="•"/>
            </a:pPr>
            <a:r>
              <a:rPr lang="en-US" sz="2000">
                <a:solidFill>
                  <a:srgbClr val="FAFE8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Data</a:t>
            </a:r>
          </a:p>
          <a:p>
            <a:pPr marL="742950" lvl="1" indent="-285750">
              <a:lnSpc>
                <a:spcPct val="95000"/>
              </a:lnSpc>
              <a:spcBef>
                <a:spcPct val="5000"/>
              </a:spcBef>
              <a:spcAft>
                <a:spcPct val="55000"/>
              </a:spcAft>
              <a:buSzPct val="80000"/>
              <a:buFontTx/>
              <a:buChar char="•"/>
            </a:pPr>
            <a:endParaRPr lang="en-US" sz="2000">
              <a:solidFill>
                <a:srgbClr val="FAFE87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marL="742950" lvl="1" indent="-285750">
              <a:lnSpc>
                <a:spcPct val="95000"/>
              </a:lnSpc>
              <a:spcBef>
                <a:spcPct val="5000"/>
              </a:spcBef>
              <a:spcAft>
                <a:spcPct val="55000"/>
              </a:spcAft>
              <a:buSzPct val="80000"/>
              <a:buFontTx/>
              <a:buChar char="•"/>
            </a:pPr>
            <a:endParaRPr lang="en-US" sz="2000">
              <a:solidFill>
                <a:srgbClr val="FAFE87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712788" y="1219200"/>
            <a:ext cx="8329612" cy="0"/>
          </a:xfrm>
          <a:prstGeom prst="line">
            <a:avLst/>
          </a:prstGeom>
          <a:noFill/>
          <a:ln w="25400">
            <a:solidFill>
              <a:srgbClr val="FFDD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596900" y="392113"/>
            <a:ext cx="81661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1800">
                <a:solidFill>
                  <a:srgbClr val="FFDD1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Example File Format (NIST SPHERE)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44463" y="1352550"/>
            <a:ext cx="8440737" cy="495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742950" lvl="1" indent="-285750">
              <a:lnSpc>
                <a:spcPct val="70000"/>
              </a:lnSpc>
              <a:spcBef>
                <a:spcPct val="5000"/>
              </a:spcBef>
              <a:spcAft>
                <a:spcPct val="55000"/>
              </a:spcAft>
              <a:buSzPct val="80000"/>
              <a:buFontTx/>
              <a:buChar char="•"/>
            </a:pPr>
            <a:endParaRPr lang="en-US" sz="2000">
              <a:solidFill>
                <a:srgbClr val="FAFE87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marL="742950" lvl="1" indent="-285750">
              <a:lnSpc>
                <a:spcPct val="95000"/>
              </a:lnSpc>
              <a:spcBef>
                <a:spcPct val="5000"/>
              </a:spcBef>
              <a:spcAft>
                <a:spcPct val="55000"/>
              </a:spcAft>
              <a:buSzPct val="80000"/>
              <a:buFontTx/>
              <a:buChar char="•"/>
            </a:pPr>
            <a:endParaRPr lang="en-US" sz="2000">
              <a:solidFill>
                <a:srgbClr val="FAFE87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marL="742950" lvl="1" indent="-285750">
              <a:lnSpc>
                <a:spcPct val="95000"/>
              </a:lnSpc>
              <a:spcBef>
                <a:spcPct val="5000"/>
              </a:spcBef>
              <a:spcAft>
                <a:spcPct val="55000"/>
              </a:spcAft>
              <a:buSzPct val="80000"/>
              <a:buFontTx/>
              <a:buChar char="•"/>
            </a:pPr>
            <a:endParaRPr lang="en-US" sz="2000">
              <a:solidFill>
                <a:srgbClr val="FAFE87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712788" y="1219200"/>
            <a:ext cx="8329612" cy="0"/>
          </a:xfrm>
          <a:prstGeom prst="line">
            <a:avLst/>
          </a:prstGeom>
          <a:noFill/>
          <a:ln w="25400">
            <a:solidFill>
              <a:srgbClr val="FFDD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952500" y="1674813"/>
            <a:ext cx="6145213" cy="410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AFE87"/>
                </a:solidFill>
              </a:rPr>
              <a:t>NIST_1A</a:t>
            </a:r>
          </a:p>
          <a:p>
            <a:r>
              <a:rPr lang="en-US">
                <a:solidFill>
                  <a:srgbClr val="FAFE87"/>
                </a:solidFill>
              </a:rPr>
              <a:t>   1024</a:t>
            </a:r>
          </a:p>
          <a:p>
            <a:r>
              <a:rPr lang="en-US">
                <a:solidFill>
                  <a:srgbClr val="FAFE87"/>
                </a:solidFill>
              </a:rPr>
              <a:t>sample_rate -i 16000</a:t>
            </a:r>
          </a:p>
          <a:p>
            <a:r>
              <a:rPr lang="en-US">
                <a:solidFill>
                  <a:srgbClr val="FAFE87"/>
                </a:solidFill>
              </a:rPr>
              <a:t>channel_count -i 1</a:t>
            </a:r>
          </a:p>
          <a:p>
            <a:r>
              <a:rPr lang="en-US">
                <a:solidFill>
                  <a:srgbClr val="FAFE87"/>
                </a:solidFill>
              </a:rPr>
              <a:t>sample_n_bytes -i 2</a:t>
            </a:r>
          </a:p>
          <a:p>
            <a:r>
              <a:rPr lang="en-US">
                <a:solidFill>
                  <a:srgbClr val="FAFE87"/>
                </a:solidFill>
              </a:rPr>
              <a:t>sample_byte_format -s2 10</a:t>
            </a:r>
          </a:p>
          <a:p>
            <a:r>
              <a:rPr lang="en-US">
                <a:solidFill>
                  <a:srgbClr val="FAFE87"/>
                </a:solidFill>
              </a:rPr>
              <a:t>sample_sig_bits -i 16</a:t>
            </a:r>
          </a:p>
          <a:p>
            <a:r>
              <a:rPr lang="en-US">
                <a:solidFill>
                  <a:srgbClr val="FAFE87"/>
                </a:solidFill>
              </a:rPr>
              <a:t>sample_count -i 594400</a:t>
            </a:r>
          </a:p>
          <a:p>
            <a:r>
              <a:rPr lang="en-US">
                <a:solidFill>
                  <a:srgbClr val="FAFE87"/>
                </a:solidFill>
              </a:rPr>
              <a:t>sample_coding -s3 pcm</a:t>
            </a:r>
          </a:p>
          <a:p>
            <a:r>
              <a:rPr lang="en-US">
                <a:solidFill>
                  <a:srgbClr val="FAFE87"/>
                </a:solidFill>
              </a:rPr>
              <a:t>sample_checksum -i 20129</a:t>
            </a:r>
            <a:endParaRPr lang="en-US"/>
          </a:p>
          <a:p>
            <a:r>
              <a:rPr lang="en-US">
                <a:solidFill>
                  <a:srgbClr val="FAFE87"/>
                </a:solidFill>
              </a:rPr>
              <a:t>end_head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b="0"/>
              <a:t>What is Sound 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772400" cy="4572000"/>
          </a:xfrm>
        </p:spPr>
        <p:txBody>
          <a:bodyPr/>
          <a:lstStyle/>
          <a:p>
            <a:pPr lvl="1">
              <a:spcBef>
                <a:spcPts val="500"/>
              </a:spcBef>
              <a:spcAft>
                <a:spcPts val="500"/>
              </a:spcAft>
              <a:buFont typeface="Symbol" pitchFamily="18" charset="2"/>
              <a:buNone/>
            </a:pPr>
            <a:r>
              <a:rPr lang="en-US" sz="1800"/>
              <a:t>Acoustics is the study of sound. 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endParaRPr lang="en-US" sz="1800"/>
          </a:p>
          <a:p>
            <a:pPr lvl="1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1800"/>
              <a:t>Physical - sound as a disturbance in the air 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1800"/>
              <a:t>Psychophysical - sound as perceived by the ear 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1800"/>
              <a:t>Sound as stimulus (physical event) &amp; sound as a sensation. 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1800"/>
              <a:t>Pressures changes (in band from 20 Hz to 20 kHz) </a:t>
            </a:r>
            <a:br>
              <a:rPr lang="en-US" sz="1800"/>
            </a:br>
            <a:endParaRPr lang="en-US" sz="1800"/>
          </a:p>
          <a:p>
            <a:pPr lvl="1">
              <a:spcBef>
                <a:spcPts val="500"/>
              </a:spcBef>
              <a:spcAft>
                <a:spcPts val="500"/>
              </a:spcAft>
              <a:buFont typeface="Symbol" pitchFamily="18" charset="2"/>
              <a:buNone/>
            </a:pPr>
            <a:r>
              <a:rPr lang="en-US" sz="1800"/>
              <a:t>Physical terms 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1800"/>
              <a:t>Amplitude 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1800"/>
              <a:t>Frequency 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1800"/>
              <a:t>Spectrum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658225" cy="742950"/>
          </a:xfrm>
          <a:noFill/>
          <a:ln/>
        </p:spPr>
        <p:txBody>
          <a:bodyPr/>
          <a:lstStyle/>
          <a:p>
            <a:r>
              <a:rPr lang="en-US" sz="2600"/>
              <a:t>WAV file format (Microsoft) RIFF</a:t>
            </a:r>
            <a:endParaRPr lang="en-US">
              <a:solidFill>
                <a:srgbClr val="FAFE87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114800"/>
          </a:xfrm>
          <a:noFill/>
          <a:ln/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2000">
                <a:solidFill>
                  <a:srgbClr val="FAFE87"/>
                </a:solidFill>
              </a:rPr>
              <a:t>A collection of data chunks.  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sz="2000">
                <a:solidFill>
                  <a:srgbClr val="FAFE87"/>
                </a:solidFill>
              </a:rPr>
              <a:t>Each chunk has a 32-bit Id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sz="2000">
                <a:solidFill>
                  <a:srgbClr val="FAFE87"/>
                </a:solidFill>
              </a:rPr>
              <a:t>followed by a 32-bit chunk length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sz="2000">
                <a:solidFill>
                  <a:srgbClr val="FAFE87"/>
                </a:solidFill>
              </a:rPr>
              <a:t>followed by the chunk data.      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rgbClr val="FAFE87"/>
                </a:solidFill>
              </a:rPr>
              <a:t>           0x00     chunk id 'RIFF'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rgbClr val="FAFE87"/>
                </a:solidFill>
              </a:rPr>
              <a:t>           0x04     chunk size (32-bits)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rgbClr val="FAFE87"/>
                </a:solidFill>
              </a:rPr>
              <a:t>           0x08     wave chunk id 'WAVE'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rgbClr val="FAFE87"/>
                </a:solidFill>
              </a:rPr>
              <a:t>           0x0C     format chunk id 'fmt '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rgbClr val="FAFE87"/>
                </a:solidFill>
              </a:rPr>
              <a:t>           0x10     format chunk size (32-bits)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rgbClr val="FAFE87"/>
                </a:solidFill>
              </a:rPr>
              <a:t>           0x14     format tag (currently pcm)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rgbClr val="FAFE87"/>
                </a:solidFill>
              </a:rPr>
              <a:t>           0x16     number of channels 1=mono, 2=stereo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rgbClr val="FAFE87"/>
                </a:solidFill>
              </a:rPr>
              <a:t>           0x18     sample rate in hz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rgbClr val="FAFE87"/>
                </a:solidFill>
              </a:rPr>
              <a:t>           0x1C     average bytes per second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rgbClr val="FAFE87"/>
                </a:solidFill>
              </a:rPr>
              <a:t>           0x20     number of bytes per sample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rgbClr val="FAFE87"/>
                </a:solidFill>
              </a:rPr>
              <a:t>                         1 =  8-bit mono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rgbClr val="FAFE87"/>
                </a:solidFill>
              </a:rPr>
              <a:t>                         2 =  8-bit stereo or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rgbClr val="FAFE87"/>
                </a:solidFill>
              </a:rPr>
              <a:t>                             16-bit mono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rgbClr val="FAFE87"/>
                </a:solidFill>
              </a:rPr>
              <a:t>                         4 = 16-bit stereo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rgbClr val="FAFE87"/>
                </a:solidFill>
              </a:rPr>
              <a:t>           0x22     number of bits in a sample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rgbClr val="FAFE87"/>
                </a:solidFill>
              </a:rPr>
              <a:t>           0x24     data chunk id 'data'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rgbClr val="FAFE87"/>
                </a:solidFill>
              </a:rPr>
              <a:t>           0x28     length of data chunk (32-bits)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>
                <a:solidFill>
                  <a:srgbClr val="FAFE87"/>
                </a:solidFill>
              </a:rPr>
              <a:t>           0x2C     Sample data</a:t>
            </a:r>
            <a:endParaRPr lang="en-US"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z="2100" b="0"/>
              <a:t>Digital Audio Today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2000"/>
              <a:t>Analog elements in the audio chain are replaced with digital elements.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2000"/>
              <a:t>16-bit wordlength, 32/44.1/48 kHz sampling rates.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2000"/>
              <a:t>Mostly linear signal processing.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2000"/>
              <a:t>Wide range of digital formats and storage media.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2000"/>
              <a:t>Rapid development of technology </a:t>
            </a:r>
            <a:br>
              <a:rPr lang="en-US" sz="2000"/>
            </a:br>
            <a:r>
              <a:rPr lang="en-US" sz="2000"/>
              <a:t>=&gt; better SNR, phase and linearity.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2000"/>
              <a:t>Rapid increase of signal processing power </a:t>
            </a:r>
            <a:br>
              <a:rPr lang="en-US" sz="2000"/>
            </a:br>
            <a:r>
              <a:rPr lang="en-US" sz="2000"/>
              <a:t>=&gt; possibility to implement new, complex features.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2000"/>
              <a:t>Soon: Digital radio (satellite), HDTV</a:t>
            </a:r>
            <a:r>
              <a:rPr lang="en-US" sz="2800"/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85788" y="422275"/>
            <a:ext cx="8329612" cy="1143000"/>
          </a:xfrm>
        </p:spPr>
        <p:txBody>
          <a:bodyPr/>
          <a:lstStyle/>
          <a:p>
            <a:r>
              <a:rPr lang="en-US" sz="2800"/>
              <a:t>Digital (CD) vs Analog (LP or cassette tape)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endParaRPr lang="en-US"/>
          </a:p>
          <a:p>
            <a:pPr lvl="3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/>
              <a:t>Information is stored digitally. </a:t>
            </a:r>
          </a:p>
          <a:p>
            <a:pPr lvl="3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/>
              <a:t>The length of its data pits represents a series of 1s and 0s. </a:t>
            </a:r>
          </a:p>
          <a:p>
            <a:pPr lvl="3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/>
              <a:t>Both audio channels are stored along the same pit track. </a:t>
            </a:r>
          </a:p>
          <a:p>
            <a:pPr lvl="3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/>
              <a:t>Data is read using laser beam. </a:t>
            </a:r>
          </a:p>
          <a:p>
            <a:pPr lvl="3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/>
              <a:t>Information density about 100 times greater than in LP. </a:t>
            </a:r>
          </a:p>
          <a:p>
            <a:pPr lvl="3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/>
              <a:t>CD player can correct disc errors.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Digital Representation (CD)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114800"/>
          </a:xfrm>
        </p:spPr>
        <p:txBody>
          <a:bodyPr/>
          <a:lstStyle/>
          <a:p>
            <a:pPr lvl="3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2000"/>
              <a:t>Robust </a:t>
            </a:r>
          </a:p>
          <a:p>
            <a:pPr lvl="3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2000"/>
              <a:t>No degradation from repeated playings because data is read by the laser beam. </a:t>
            </a:r>
          </a:p>
          <a:p>
            <a:pPr lvl="3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2000"/>
              <a:t>Error correction </a:t>
            </a:r>
          </a:p>
          <a:p>
            <a:pPr lvl="3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2000"/>
              <a:t>Transport’s performance does not affect the quality of audio reproduction. </a:t>
            </a:r>
          </a:p>
          <a:p>
            <a:pPr lvl="3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2000"/>
              <a:t>Digital circuitry more immune to aging and temperature problems </a:t>
            </a:r>
          </a:p>
          <a:p>
            <a:pPr lvl="3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2000"/>
              <a:t>Data conversion is independent of variations in disc rotational speed, hence wow and flutter are negligible. </a:t>
            </a:r>
          </a:p>
          <a:p>
            <a:pPr lvl="3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2000"/>
              <a:t>SNR over 90 dB. </a:t>
            </a:r>
          </a:p>
          <a:p>
            <a:pPr lvl="3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2000"/>
              <a:t>Subcode for display, control and user information </a:t>
            </a:r>
          </a:p>
          <a:p>
            <a:pPr>
              <a:lnSpc>
                <a:spcPct val="90000"/>
              </a:lnSpc>
            </a:pPr>
            <a:endParaRPr lang="en-US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z="2800"/>
              <a:t>CD Format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9296400" cy="4114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800"/>
              <a:t>Sampling</a:t>
            </a:r>
            <a:r>
              <a:rPr lang="en-US" sz="2000"/>
              <a:t> 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1800"/>
              <a:t>44.1 kHz =&gt; 10 % margin with respect to the Nyquist frequency (audible frequencies below 20 kHz)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1800"/>
              <a:t>16-bit linear </a:t>
            </a:r>
            <a:br>
              <a:rPr lang="en-US" sz="1800"/>
            </a:br>
            <a:r>
              <a:rPr lang="en-US" sz="1800"/>
              <a:t>=&gt; theoretical SNR about 98 dB (for sinusoidal signal with maximum amplitude) 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1800"/>
              <a:t>audio bit rate 1.41 Mbit/s (44.1 kHz * 16 bits * 2 channels) 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1800"/>
              <a:t>Cross Interleaved Reed-Solomon Code (CIRC) for error correction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1800"/>
              <a:t>Subcode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800"/>
              <a:t>Original Specifications 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1800"/>
              <a:t>Playing time max. 74.7 min 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1800"/>
              <a:t>Disc diameter 120 mm 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1800"/>
              <a:t>Disc thickness 1.2 mm 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1800"/>
              <a:t>One sided medium, rotates clockwise 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1800"/>
              <a:t>Signal is recorded from inside to outside 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1800"/>
              <a:t>Pit is about 0.5 µm wide 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1800"/>
              <a:t>Pit </a:t>
            </a:r>
            <a:r>
              <a:rPr lang="en-US" sz="1800" i="1"/>
              <a:t>edge</a:t>
            </a:r>
            <a:r>
              <a:rPr lang="en-US" sz="1800"/>
              <a:t> is 1 and all other areas whether inside or outside a pit, are 0s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b="0"/>
              <a:t>Sound Waves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/>
              <a:t>In a free field, an ideal source of acoustical energy sends out sound of uniform intensity in all directions. </a:t>
            </a:r>
            <a:br>
              <a:rPr lang="en-US"/>
            </a:br>
            <a:r>
              <a:rPr lang="en-US"/>
              <a:t>=&gt; Sound is propagating as a spherical wave.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/>
              <a:t>Intensity of sound is inversely proportional to the square of the distance (Inverse distance law).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/>
              <a:t>6 dB decrease of sound pressure level per doubling the distance.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Sound Waves</a:t>
            </a:r>
          </a:p>
        </p:txBody>
      </p:sp>
      <p:pic>
        <p:nvPicPr>
          <p:cNvPr id="16387" name="Picture 3" descr="G:\alex\mm course\lectures 00\wav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1013"/>
            <a:ext cx="9144000" cy="4413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Sound</a:t>
            </a:r>
          </a:p>
        </p:txBody>
      </p:sp>
      <p:graphicFrame>
        <p:nvGraphicFramePr>
          <p:cNvPr id="17411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590550" y="2274888"/>
          <a:ext cx="8077200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Photo Editor Photo" r:id="rId3" imgW="5037257" imgH="2019048" progId="MSPhotoEd.3">
                  <p:embed/>
                </p:oleObj>
              </mc:Choice>
              <mc:Fallback>
                <p:oleObj name="Photo Editor Photo" r:id="rId3" imgW="5037257" imgH="2019048" progId="MSPhotoEd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2274888"/>
                        <a:ext cx="8077200" cy="323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we hear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3">
              <a:spcBef>
                <a:spcPts val="500"/>
              </a:spcBef>
              <a:spcAft>
                <a:spcPts val="500"/>
              </a:spcAft>
            </a:pPr>
            <a:r>
              <a:rPr lang="en-US"/>
              <a:t>Ear connected to the brain</a:t>
            </a:r>
          </a:p>
          <a:p>
            <a:pPr lvl="4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/>
              <a:t>left brain: speech</a:t>
            </a:r>
          </a:p>
          <a:p>
            <a:pPr lvl="4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/>
              <a:t>right brain: music </a:t>
            </a:r>
          </a:p>
          <a:p>
            <a:pPr lvl="3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/>
              <a:t>Ear's sensitivity to frequency is logarithmic </a:t>
            </a:r>
          </a:p>
          <a:p>
            <a:pPr lvl="3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/>
              <a:t>Varying frequency response </a:t>
            </a:r>
          </a:p>
          <a:p>
            <a:pPr lvl="3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/>
              <a:t>Dynamic range is about 120 dB (at 3-4 kHz) </a:t>
            </a:r>
          </a:p>
          <a:p>
            <a:pPr lvl="3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/>
              <a:t>Frequency discrimination 2 Hz (at 1 kHz) </a:t>
            </a:r>
          </a:p>
          <a:p>
            <a:pPr lvl="3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/>
              <a:t>Intensity change of 1 dB can be detected.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Digitizing Sound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Digitally Sampling</a:t>
            </a:r>
          </a:p>
        </p:txBody>
      </p:sp>
      <p:graphicFrame>
        <p:nvGraphicFramePr>
          <p:cNvPr id="20483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590550" y="2952750"/>
          <a:ext cx="8077200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Photo Editor Photo" r:id="rId3" imgW="3825572" imgH="891806" progId="MSPhotoEd.3">
                  <p:embed/>
                </p:oleObj>
              </mc:Choice>
              <mc:Fallback>
                <p:oleObj name="Photo Editor Photo" r:id="rId3" imgW="3825572" imgH="891806" progId="MSPhotoEd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2952750"/>
                        <a:ext cx="8077200" cy="188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sz="3200" b="0">
                <a:solidFill>
                  <a:schemeClr val="tx1"/>
                </a:solidFill>
                <a:effectLst/>
                <a:latin typeface="Times New Roman" pitchFamily="18" charset="0"/>
              </a:rPr>
              <a:t>Undersampling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81000" y="1981200"/>
          <a:ext cx="8305800" cy="217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Photo Editor Photo" r:id="rId3" imgW="3596952" imgH="1836190" progId="MSPhotoEd.3">
                  <p:embed/>
                </p:oleObj>
              </mc:Choice>
              <mc:Fallback>
                <p:oleObj name="Photo Editor Photo" r:id="rId3" imgW="3596952" imgH="1836190" progId="MSPhotoEd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81200"/>
                        <a:ext cx="8305800" cy="217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M2002Master">
  <a:themeElements>
    <a:clrScheme name="">
      <a:dk1>
        <a:srgbClr val="919191"/>
      </a:dk1>
      <a:lt1>
        <a:srgbClr val="FAFE86"/>
      </a:lt1>
      <a:dk2>
        <a:srgbClr val="00003D"/>
      </a:dk2>
      <a:lt2>
        <a:srgbClr val="FFDD19"/>
      </a:lt2>
      <a:accent1>
        <a:srgbClr val="FCFEB9"/>
      </a:accent1>
      <a:accent2>
        <a:srgbClr val="00AE00"/>
      </a:accent2>
      <a:accent3>
        <a:srgbClr val="AAAAAF"/>
      </a:accent3>
      <a:accent4>
        <a:srgbClr val="D6D972"/>
      </a:accent4>
      <a:accent5>
        <a:srgbClr val="FDFED9"/>
      </a:accent5>
      <a:accent6>
        <a:srgbClr val="009D00"/>
      </a:accent6>
      <a:hlink>
        <a:srgbClr val="FC0128"/>
      </a:hlink>
      <a:folHlink>
        <a:srgbClr val="CECECE"/>
      </a:folHlink>
    </a:clrScheme>
    <a:fontScheme name="MM2002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M2002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M2002Mast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M2002Mast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M2002Mast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M2002Mas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M2002Mas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M2002Mas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M2002Master 8">
        <a:dk1>
          <a:srgbClr val="000000"/>
        </a:dk1>
        <a:lt1>
          <a:srgbClr val="00003D"/>
        </a:lt1>
        <a:dk2>
          <a:srgbClr val="000000"/>
        </a:dk2>
        <a:lt2>
          <a:srgbClr val="919191"/>
        </a:lt2>
        <a:accent1>
          <a:srgbClr val="618FFD"/>
        </a:accent1>
        <a:accent2>
          <a:srgbClr val="00AE00"/>
        </a:accent2>
        <a:accent3>
          <a:srgbClr val="AAAAAF"/>
        </a:accent3>
        <a:accent4>
          <a:srgbClr val="000000"/>
        </a:accent4>
        <a:accent5>
          <a:srgbClr val="B7C6FE"/>
        </a:accent5>
        <a:accent6>
          <a:srgbClr val="009D00"/>
        </a:accent6>
        <a:hlink>
          <a:srgbClr val="FC0128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C:\alex\mm02\MM2002Master.pot</Template>
  <TotalTime>554</TotalTime>
  <Words>887</Words>
  <Application>Microsoft Office PowerPoint</Application>
  <PresentationFormat>On-screen Show (4:3)</PresentationFormat>
  <Paragraphs>191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Symbol</vt:lpstr>
      <vt:lpstr>Times</vt:lpstr>
      <vt:lpstr>Times New Roman</vt:lpstr>
      <vt:lpstr>MM2002Master</vt:lpstr>
      <vt:lpstr>Photo Editor Photo</vt:lpstr>
      <vt:lpstr>Equation</vt:lpstr>
      <vt:lpstr>Document</vt:lpstr>
      <vt:lpstr>PowerPoint Presentation</vt:lpstr>
      <vt:lpstr>What is Sound ?</vt:lpstr>
      <vt:lpstr>Sound Waves</vt:lpstr>
      <vt:lpstr>Sound Waves</vt:lpstr>
      <vt:lpstr>What is Sound</vt:lpstr>
      <vt:lpstr>How we hear</vt:lpstr>
      <vt:lpstr>Digitizing Sound</vt:lpstr>
      <vt:lpstr>Digitally Sampling</vt:lpstr>
      <vt:lpstr>Undersampling</vt:lpstr>
      <vt:lpstr>Clipping</vt:lpstr>
      <vt:lpstr>Quantization</vt:lpstr>
      <vt:lpstr>Digital Sampling</vt:lpstr>
      <vt:lpstr>Dithering a Sampled Signal</vt:lpstr>
      <vt:lpstr>PowerPoint Presentation</vt:lpstr>
      <vt:lpstr>Audio Data Rates</vt:lpstr>
      <vt:lpstr>PowerPoint Presentation</vt:lpstr>
      <vt:lpstr>PowerPoint Presentation</vt:lpstr>
      <vt:lpstr>PowerPoint Presentation</vt:lpstr>
      <vt:lpstr>PowerPoint Presentation</vt:lpstr>
      <vt:lpstr>WAV file format (Microsoft) RIFF</vt:lpstr>
      <vt:lpstr>Digital Audio Today</vt:lpstr>
      <vt:lpstr>Digital (CD) vs Analog (LP or cassette tape)</vt:lpstr>
      <vt:lpstr>Benefits of Digital Representation (CD)</vt:lpstr>
      <vt:lpstr>CD Format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Sylvester Kiptoo</cp:lastModifiedBy>
  <cp:revision>47</cp:revision>
  <dcterms:created xsi:type="dcterms:W3CDTF">2002-10-31T01:54:35Z</dcterms:created>
  <dcterms:modified xsi:type="dcterms:W3CDTF">2019-01-31T14:15:16Z</dcterms:modified>
</cp:coreProperties>
</file>