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7" r:id="rId15"/>
    <p:sldId id="273" r:id="rId16"/>
    <p:sldId id="274" r:id="rId17"/>
    <p:sldId id="288" r:id="rId18"/>
    <p:sldId id="291" r:id="rId19"/>
    <p:sldId id="275" r:id="rId20"/>
    <p:sldId id="289" r:id="rId21"/>
    <p:sldId id="276" r:id="rId22"/>
    <p:sldId id="293" r:id="rId23"/>
    <p:sldId id="279" r:id="rId24"/>
    <p:sldId id="294" r:id="rId25"/>
    <p:sldId id="295" r:id="rId26"/>
    <p:sldId id="281" r:id="rId27"/>
    <p:sldId id="282" r:id="rId28"/>
    <p:sldId id="286" r:id="rId29"/>
    <p:sldId id="292" r:id="rId30"/>
    <p:sldId id="297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CC73911D-4A95-4CAB-83B6-41437BEE3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9D48E5EB-05E3-438A-BBAD-07321B3012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xmlns="" id="{EE18F813-1001-4456-BFCD-83CA2E0C4C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xmlns="" id="{3454AA17-7445-4216-8C8E-F42F4BD39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xmlns="" id="{5335F4C4-7907-474F-B239-912E5130C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CD0AF455-E135-4112-85A3-0A467B3F2B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039E5-0DFF-42FD-AF55-5C9E00CC846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AAD70-2B20-4441-A47A-FEFDF765B690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081BF-758B-4B1E-A99D-EA13DA654A3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B4E08-E116-4CC4-9B11-F37E0B041DB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F0CA-7EEB-4613-919D-7EC9B9FFBE0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B82E7-23FB-43A1-8937-1780C3FBDC78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E7CF3-DB4E-4585-981B-117AB81F93B1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55A72-520A-4F8B-BD33-81C226FCA4DA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E2246-74E0-424A-A7F6-D97D20DE9191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717FC-3040-4BF2-A649-40862599961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FB9B1-B395-43DE-9FE1-15C164A83928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A3AFE-158A-412D-80D6-EF5D31BD31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30240-A39F-46EA-8B59-0D2F015DBE29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9DB0D-8B59-40F6-8AE8-4A287AF5D35D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E09D3-9638-4938-8B99-484D71245A6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A56C0-8263-4F56-BF5C-580AD9197070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E53BD-C6B5-4C9E-9442-A5615F8CB1A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88AA7-56C2-4F7D-BE58-5CBF6022B72A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753F-84EB-4EAC-983F-1721414AFF0C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9CF43-C1DA-4DFF-926D-462F494E6ABB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50422-2F62-41D9-8746-F83DDDA4A662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FF5A-37DB-44D5-9615-68DB5777153D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78384-D94D-4F62-AE22-61EEE00389D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129F9-E882-4263-8C86-92B65D36894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34C2F-AFC2-4976-AAB9-81A097985A2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AFDB8-AEDA-407A-B369-26D69342E80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1E641-D153-44E0-B39D-50B7D2674C6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FB368-EA3B-49BF-86E6-666E8538B3C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5FA7A-4916-47F2-A259-0E35C1056795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D2137B34-B340-40ED-B691-A6DE9ADCA0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D8357F08-5FE0-41D9-BEE8-E23D0A8597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="" id="{541C36CF-D8E4-4ECD-B337-E60E35C672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xmlns="" id="{B0EE1EFC-E976-4880-953F-2ED5D9E830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EA956082-C252-4DE3-A0E1-9C21A172CA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xmlns="" id="{233FF445-FE78-48E0-B160-D15ACC63A7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xmlns="" id="{5870C86E-6F65-40A0-8A1C-D0DE3700A4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1B61174A-5A42-44EC-971A-1B0FE2A6CE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xmlns="" id="{EE0875EA-2825-49D9-A99C-FD362E0F07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48A87C98-0C76-4D30-A4DA-A40B41DF6B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xmlns="" id="{BBA09B43-64FA-41F7-8B3A-FD71FCFB55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xmlns="" id="{81557A2F-36FC-4C4F-BF5E-2AA196936C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EEA9452F-4D59-408E-A6B6-021FB2057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F0383040-536F-48A0-A0D9-2B13F1035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42547D31-33D6-4A97-AFC0-919BE51CD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1DCFC-3404-4F36-B798-FC039C9D4D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15922-5C7F-4F33-9012-0A2F8CC04E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131D4-D575-4F0C-8AED-89B04FBDAD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AEF5C-2C49-4AC5-9749-C28251ACBE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90688"/>
            <a:ext cx="4038600" cy="213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038600" cy="214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E69244-FF7D-4DD7-8760-1D4C94783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0858C7-44D9-42C6-8B1E-63CF451086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E0055-04EB-476F-A5DA-A3771F65D0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CF8B2-677E-45B2-826B-C389BB8004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658A1-00F4-459E-BC96-C0BB9BA446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1A69-9E93-4625-A07C-E49B8F3A8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325B6-D817-4846-B53C-D87467AE5A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CA610-6237-40A4-A804-B88F0BD4A5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06589-A26A-46A5-A04A-AE763047C1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0BF1A-E500-422A-9B11-E807CD8345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08F942A-37F9-4667-803C-A12E3058E38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xmlns="" id="{A839BAB3-1640-408A-9DF9-D32BAF5FE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xmlns="" id="{60EC4B23-F112-4D6F-817C-296F4FF0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xmlns="" id="{B5C54AF9-8115-4287-8A76-BA922ED3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xmlns="" id="{41DB44EF-AF31-494E-BB9B-042C7C6C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xmlns="" id="{29A4955B-DE6E-4DA9-8D26-D2144EFD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xmlns="" id="{E1744755-048A-4EB5-B8F3-88DABBCE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xmlns="" id="{B6A511FB-C560-46F2-8851-7626852B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xmlns="" id="{4A735609-287A-406B-A472-C35479AB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xmlns="" id="{D56F6931-0848-42E7-9161-087B8871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xmlns="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Chart6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Excel_Chart7.xl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Excel_Chart8.xls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Microsoft_Office_Excel_Chart9.xls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Microsoft_Office_Excel_Chart10.xls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Chart1.xls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Chart2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Chart3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Chart4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Excel_Chart5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Questions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can a continuous wave form be converted into discrete samples?</a:t>
            </a:r>
          </a:p>
          <a:p>
            <a:endParaRPr lang="en-US" altLang="en-US" smtClean="0"/>
          </a:p>
          <a:p>
            <a:r>
              <a:rPr lang="en-US" altLang="en-US" smtClean="0"/>
              <a:t>How can discrete samples be converted back into a continuous form?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Limit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smtClean="0"/>
              <a:t>max data rate = 2 H log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V </a:t>
            </a:r>
            <a:r>
              <a:rPr lang="en-US" altLang="en-US" sz="2600" i="1" smtClean="0"/>
              <a:t>bits/second, </a:t>
            </a:r>
            <a:r>
              <a:rPr lang="en-US" altLang="en-US" sz="2600" smtClean="0"/>
              <a:t>where</a:t>
            </a:r>
            <a:br>
              <a:rPr lang="en-US" altLang="en-US" sz="2600" smtClean="0"/>
            </a:br>
            <a:r>
              <a:rPr lang="en-US" altLang="en-US" sz="2600" smtClean="0"/>
              <a:t>	H = bandwidth (in Hz)</a:t>
            </a:r>
            <a:br>
              <a:rPr lang="en-US" altLang="en-US" sz="2600" smtClean="0"/>
            </a:br>
            <a:r>
              <a:rPr lang="en-US" altLang="en-US" sz="2600" smtClean="0"/>
              <a:t>	V = discrete levels (bits per signal change)</a:t>
            </a:r>
          </a:p>
          <a:p>
            <a:endParaRPr lang="en-US" altLang="en-US" sz="2600" smtClean="0"/>
          </a:p>
          <a:p>
            <a:r>
              <a:rPr lang="en-US" altLang="en-US" sz="2600" smtClean="0"/>
              <a:t>Shows the maximum number of bits that can be sent per second on a </a:t>
            </a:r>
            <a:r>
              <a:rPr lang="en-US" altLang="en-US" sz="2600" i="1" smtClean="0"/>
              <a:t>noiseless</a:t>
            </a:r>
            <a:r>
              <a:rPr lang="en-US" altLang="en-US" sz="2600" smtClean="0"/>
              <a:t> channel with a bandwidth of H, if V bits are sent per signal</a:t>
            </a:r>
          </a:p>
          <a:p>
            <a:pPr lvl="1"/>
            <a:r>
              <a:rPr lang="en-US" altLang="en-US" sz="2400" smtClean="0"/>
              <a:t>Example: what is the maximum data rate for a 3kHz channel that transmits data using 2 levels (binary) ? </a:t>
            </a:r>
          </a:p>
          <a:p>
            <a:pPr lvl="1"/>
            <a:r>
              <a:rPr lang="en-US" altLang="en-US" sz="2400" smtClean="0"/>
              <a:t>(2x3,000xln2=6,000bits/second)</a:t>
            </a:r>
          </a:p>
          <a:p>
            <a:pPr lvl="1">
              <a:buFontTx/>
              <a:buNone/>
            </a:pPr>
            <a:r>
              <a:rPr lang="en-US" altLang="en-US" sz="2400" smtClean="0"/>
              <a:t> 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But what if one cannot sample fast enough?</a:t>
            </a:r>
          </a:p>
          <a:p>
            <a:endParaRPr lang="en-US" alt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Reduce signal frequency to half of maximum sampling frequency</a:t>
            </a:r>
          </a:p>
          <a:p>
            <a:pPr lvl="1"/>
            <a:r>
              <a:rPr lang="en-US" altLang="en-US" smtClean="0"/>
              <a:t>low-pass filter removes higher-frequencies</a:t>
            </a:r>
          </a:p>
          <a:p>
            <a:pPr lvl="1"/>
            <a:r>
              <a:rPr lang="en-US" altLang="en-US" smtClean="0"/>
              <a:t>e.g., if max sampling frequency is 22kHz, must low-pass filter a signal down to 11kHz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Ranges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Auditory range 20Hz to 22.05 kHz</a:t>
            </a:r>
          </a:p>
          <a:p>
            <a:pPr lvl="1"/>
            <a:r>
              <a:rPr lang="en-US" altLang="en-US" smtClean="0"/>
              <a:t>must sample up to to 44.1kHz</a:t>
            </a:r>
          </a:p>
          <a:p>
            <a:pPr lvl="1"/>
            <a:r>
              <a:rPr lang="en-US" altLang="en-US" smtClean="0"/>
              <a:t>common examples are 8.000 kHz, 11.025 kHz, 16.000 kHz, 22.05 kHz, and 44.1 KHz</a:t>
            </a:r>
          </a:p>
          <a:p>
            <a:endParaRPr lang="en-US" altLang="en-US" smtClean="0"/>
          </a:p>
          <a:p>
            <a:r>
              <a:rPr lang="en-US" altLang="en-US" smtClean="0"/>
              <a:t>Speech frequency [200 Hz, 8 kHz]</a:t>
            </a:r>
          </a:p>
          <a:p>
            <a:pPr lvl="1"/>
            <a:r>
              <a:rPr lang="en-US" altLang="en-US" smtClean="0"/>
              <a:t>sample up to 16 kHz </a:t>
            </a:r>
          </a:p>
          <a:p>
            <a:pPr lvl="1"/>
            <a:r>
              <a:rPr lang="en-US" altLang="en-US" smtClean="0"/>
              <a:t>but typically 4 kHz to 11 kHz is used </a:t>
            </a:r>
          </a:p>
          <a:p>
            <a:pPr lvl="1"/>
            <a:endParaRPr lang="en-US" altLang="en-US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grpSp>
        <p:nvGrpSpPr>
          <p:cNvPr id="33795" name="Group 13"/>
          <p:cNvGrpSpPr>
            <a:grpSpLocks/>
          </p:cNvGrpSpPr>
          <p:nvPr/>
        </p:nvGrpSpPr>
        <p:grpSpPr bwMode="auto">
          <a:xfrm>
            <a:off x="1371600" y="2209800"/>
            <a:ext cx="6261100" cy="2847975"/>
            <a:chOff x="912" y="2124"/>
            <a:chExt cx="3944" cy="1794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912" y="2124"/>
            <a:ext cx="3944" cy="1794"/>
          </p:xfrm>
          <a:graphic>
            <a:graphicData uri="http://schemas.openxmlformats.org/presentationml/2006/ole">
              <p:oleObj spid="_x0000_s33797" name="Chart" r:id="rId4" imgW="5886450" imgH="2676525" progId="Excel.Chart.8">
                <p:embed/>
              </p:oleObj>
            </a:graphicData>
          </a:graphic>
        </p:graphicFrame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2805" y="2531"/>
              <a:ext cx="0" cy="48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auto">
            <a:xfrm>
              <a:off x="2956" y="2658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10"/>
            <p:cNvSpPr>
              <a:spLocks noChangeShapeType="1"/>
            </p:cNvSpPr>
            <p:nvPr/>
          </p:nvSpPr>
          <p:spPr bwMode="auto">
            <a:xfrm>
              <a:off x="2655" y="2655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11"/>
            <p:cNvSpPr>
              <a:spLocks noChangeShapeType="1"/>
            </p:cNvSpPr>
            <p:nvPr/>
          </p:nvSpPr>
          <p:spPr bwMode="auto">
            <a:xfrm>
              <a:off x="2730" y="2571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2880" y="2562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886200"/>
          </a:xfrm>
        </p:spPr>
        <p:txBody>
          <a:bodyPr/>
          <a:lstStyle/>
          <a:p>
            <a:r>
              <a:rPr lang="en-US" altLang="en-US" smtClean="0"/>
              <a:t>Typically use</a:t>
            </a:r>
          </a:p>
          <a:p>
            <a:pPr lvl="1"/>
            <a:r>
              <a:rPr lang="en-US" altLang="en-US" smtClean="0"/>
              <a:t>8 bits = 256 levels</a:t>
            </a:r>
          </a:p>
          <a:p>
            <a:pPr lvl="1"/>
            <a:r>
              <a:rPr lang="en-US" altLang="en-US" smtClean="0"/>
              <a:t>16 bits = 65,536 levels</a:t>
            </a:r>
          </a:p>
          <a:p>
            <a:r>
              <a:rPr lang="en-US" altLang="en-US" smtClean="0"/>
              <a:t>How should the levels be distributed?</a:t>
            </a:r>
          </a:p>
          <a:p>
            <a:pPr lvl="1"/>
            <a:r>
              <a:rPr lang="en-US" altLang="en-US" smtClean="0"/>
              <a:t>Linearly? (PCM)</a:t>
            </a:r>
          </a:p>
          <a:p>
            <a:pPr lvl="1"/>
            <a:r>
              <a:rPr lang="en-US" altLang="en-US" smtClean="0"/>
              <a:t>Perceptually? (u-Law)</a:t>
            </a:r>
          </a:p>
          <a:p>
            <a:pPr lvl="1"/>
            <a:r>
              <a:rPr lang="en-US" altLang="en-US" smtClean="0"/>
              <a:t>Differential? (DPCM)</a:t>
            </a:r>
          </a:p>
          <a:p>
            <a:pPr lvl="1"/>
            <a:r>
              <a:rPr lang="en-US" altLang="en-US" smtClean="0"/>
              <a:t>Adaptively? (ADPCM)</a:t>
            </a:r>
          </a:p>
          <a:p>
            <a:pPr lvl="1"/>
            <a:endParaRPr lang="en-US" altLang="en-US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Pulse Code Modulation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3886200"/>
          </a:xfrm>
        </p:spPr>
        <p:txBody>
          <a:bodyPr/>
          <a:lstStyle/>
          <a:p>
            <a:r>
              <a:rPr lang="en-US" altLang="en-US" smtClean="0"/>
              <a:t>Pulse modulation</a:t>
            </a:r>
          </a:p>
          <a:p>
            <a:pPr lvl="1"/>
            <a:r>
              <a:rPr lang="en-US" altLang="en-US" smtClean="0"/>
              <a:t>Use discrete time samples of analog signals</a:t>
            </a:r>
          </a:p>
          <a:p>
            <a:pPr lvl="1"/>
            <a:r>
              <a:rPr lang="en-US" altLang="en-US" smtClean="0"/>
              <a:t>Transmission is composed  of analog information sent at different times</a:t>
            </a:r>
          </a:p>
          <a:p>
            <a:pPr lvl="1"/>
            <a:r>
              <a:rPr lang="en-US" altLang="en-US" smtClean="0"/>
              <a:t>Variation of pulse amplitude or pulse timing allowed to vary continuously over all values</a:t>
            </a:r>
          </a:p>
          <a:p>
            <a:r>
              <a:rPr lang="en-US" altLang="en-US" smtClean="0"/>
              <a:t>PCM</a:t>
            </a:r>
          </a:p>
          <a:p>
            <a:pPr lvl="1"/>
            <a:r>
              <a:rPr lang="en-US" altLang="en-US" smtClean="0"/>
              <a:t>Analog signal is quantized into a number of discrete levels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PCM Quantization and Digitization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2057400"/>
            <a:ext cx="3417888" cy="4267200"/>
          </a:xfrm>
          <a:noFill/>
        </p:spPr>
      </p:pic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172200" y="1524000"/>
            <a:ext cx="183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Digitization</a:t>
            </a:r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" y="2743200"/>
            <a:ext cx="4876800" cy="2438400"/>
          </a:xfrm>
          <a:noFill/>
        </p:spPr>
      </p:pic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990600" y="1676400"/>
            <a:ext cx="2130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Quantization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Quantization (PCM)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en-US" smtClean="0"/>
              <a:t>Divide amplitude spectrum into N units (for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 bit quantization)</a:t>
            </a: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2173288" y="2895600"/>
          <a:ext cx="5402262" cy="2971800"/>
        </p:xfrm>
        <a:graphic>
          <a:graphicData uri="http://schemas.openxmlformats.org/presentationml/2006/ole">
            <p:oleObj spid="_x0000_s41988" name="Chart" r:id="rId4" imgW="5667375" imgH="3371850" progId="Excel.Chart.8">
              <p:embed/>
            </p:oleObj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 rot="-5400000">
            <a:off x="401638" y="4129087"/>
            <a:ext cx="29162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19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Sound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343400" cy="4433887"/>
          </a:xfrm>
        </p:spPr>
        <p:txBody>
          <a:bodyPr/>
          <a:lstStyle/>
          <a:p>
            <a:r>
              <a:rPr lang="en-US" altLang="en-US" sz="2600" smtClean="0"/>
              <a:t>Amplitude</a:t>
            </a:r>
          </a:p>
          <a:p>
            <a:r>
              <a:rPr lang="en-US" altLang="en-US" sz="2600" smtClean="0"/>
              <a:t>Wavelength (</a:t>
            </a:r>
            <a:r>
              <a:rPr lang="en-US" altLang="en-US" sz="2600" i="1" smtClean="0"/>
              <a:t>w</a:t>
            </a:r>
            <a:r>
              <a:rPr lang="en-US" altLang="en-US" sz="2600" smtClean="0"/>
              <a:t>)</a:t>
            </a:r>
          </a:p>
          <a:p>
            <a:r>
              <a:rPr lang="en-US" altLang="en-US" sz="2600" smtClean="0"/>
              <a:t>Frequency (     )</a:t>
            </a:r>
          </a:p>
          <a:p>
            <a:r>
              <a:rPr lang="en-US" altLang="en-US" sz="2600" smtClean="0"/>
              <a:t>Timbre</a:t>
            </a:r>
          </a:p>
          <a:p>
            <a:endParaRPr lang="en-US" altLang="en-US" sz="2600" smtClean="0"/>
          </a:p>
          <a:p>
            <a:endParaRPr lang="en-US" altLang="en-US" sz="2600" smtClean="0"/>
          </a:p>
          <a:p>
            <a:r>
              <a:rPr lang="en-US" altLang="en-US" sz="2600" smtClean="0"/>
              <a:t>Hearing: [20Hz – 20KHz] </a:t>
            </a:r>
          </a:p>
          <a:p>
            <a:r>
              <a:rPr lang="en-US" altLang="en-US" sz="2600" smtClean="0"/>
              <a:t>Speech: [200Hz – 8KHz]</a:t>
            </a:r>
          </a:p>
          <a:p>
            <a:endParaRPr lang="en-US" altLang="en-US" sz="2600" smtClean="0"/>
          </a:p>
          <a:p>
            <a:endParaRPr lang="en-US" altLang="en-US" sz="2600" smtClean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667000" y="2743200"/>
          <a:ext cx="304800" cy="360363"/>
        </p:xfrm>
        <a:graphic>
          <a:graphicData uri="http://schemas.openxmlformats.org/presentationml/2006/ole">
            <p:oleObj spid="_x0000_s7172" name="Equation" r:id="rId4" imgW="139579" imgH="177646" progId="Equation.3">
              <p:embed/>
            </p:oleObj>
          </a:graphicData>
        </a:graphic>
      </p:graphicFrame>
      <p:pic>
        <p:nvPicPr>
          <p:cNvPr id="7173" name="Picture 14"/>
          <p:cNvPicPr>
            <a:picLocks noChangeAspect="1" noChangeArrowheads="1"/>
          </p:cNvPicPr>
          <p:nvPr/>
        </p:nvPicPr>
        <p:blipFill>
          <a:blip r:embed="rId5"/>
          <a:srcRect l="31203" t="27254" r="12802" b="49002"/>
          <a:stretch>
            <a:fillRect/>
          </a:stretch>
        </p:blipFill>
        <p:spPr bwMode="auto">
          <a:xfrm>
            <a:off x="4038600" y="19050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Non-uniform Quantization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Perceptual Quantization (u-Law)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Want intensity values logarithmically mapped over N quantization units </a:t>
            </a:r>
          </a:p>
          <a:p>
            <a:endParaRPr lang="en-US" altLang="en-US" smtClean="0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174875" y="2897188"/>
          <a:ext cx="5411788" cy="2971800"/>
        </p:xfrm>
        <a:graphic>
          <a:graphicData uri="http://schemas.openxmlformats.org/presentationml/2006/ole">
            <p:oleObj spid="_x0000_s46084" name="Chart" r:id="rId4" imgW="5657850" imgH="3362325" progId="Excel.Chart.8">
              <p:embed/>
            </p:oleObj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 rot="-5400000">
            <a:off x="401638" y="4149725"/>
            <a:ext cx="29162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608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Pulse Code Modulation (DPCM)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if we look at sample differences, not the samples themselves?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t</a:t>
            </a:r>
            <a:r>
              <a:rPr lang="en-US" altLang="en-US" smtClean="0"/>
              <a:t> = x</a:t>
            </a:r>
            <a:r>
              <a:rPr lang="en-US" altLang="en-US" baseline="-25000" smtClean="0"/>
              <a:t>t</a:t>
            </a:r>
            <a:r>
              <a:rPr lang="en-US" altLang="en-US" smtClean="0"/>
              <a:t>-x</a:t>
            </a:r>
            <a:r>
              <a:rPr lang="en-US" altLang="en-US" baseline="-25000" smtClean="0"/>
              <a:t>t-1</a:t>
            </a:r>
          </a:p>
          <a:p>
            <a:pPr lvl="1"/>
            <a:r>
              <a:rPr lang="en-US" altLang="en-US" smtClean="0"/>
              <a:t>Differences tend to be smaller</a:t>
            </a:r>
          </a:p>
          <a:p>
            <a:pPr lvl="2"/>
            <a:r>
              <a:rPr lang="en-US" altLang="en-US" smtClean="0"/>
              <a:t>Use 4 bits instead of 12, maybe?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Quantization (DPCM)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Changes between adjacent samples small</a:t>
            </a:r>
          </a:p>
          <a:p>
            <a:r>
              <a:rPr lang="en-US" altLang="en-US" sz="2400" smtClean="0"/>
              <a:t>Send value, then relative changes</a:t>
            </a:r>
          </a:p>
          <a:p>
            <a:pPr lvl="1"/>
            <a:r>
              <a:rPr lang="en-US" altLang="en-US" sz="2400" smtClean="0"/>
              <a:t>value uses full bits, changes use fewer bits</a:t>
            </a:r>
          </a:p>
          <a:p>
            <a:pPr lvl="1"/>
            <a:r>
              <a:rPr lang="en-US" altLang="en-US" sz="2400" smtClean="0"/>
              <a:t>E.g., 220, 218, 221, 219, 220, 221, 222, 218,.. (all values between 218 and 222)</a:t>
            </a:r>
          </a:p>
          <a:p>
            <a:pPr lvl="1"/>
            <a:r>
              <a:rPr lang="en-US" altLang="en-US" sz="2400" smtClean="0"/>
              <a:t>Difference sequence sent:  220, +2, -3,  2, -1, -1, 3, ..</a:t>
            </a:r>
          </a:p>
          <a:p>
            <a:pPr lvl="1"/>
            <a:r>
              <a:rPr lang="en-US" altLang="en-US" sz="2400" smtClean="0"/>
              <a:t>Result: originally for encoding sequence 0..255 numbers need 8 bits; </a:t>
            </a:r>
          </a:p>
          <a:p>
            <a:pPr lvl="1"/>
            <a:r>
              <a:rPr lang="en-US" altLang="en-US" sz="2400" smtClean="0"/>
              <a:t>Difference coding: need only 3 bits</a:t>
            </a:r>
          </a:p>
          <a:p>
            <a:pPr lvl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Adaptive Differential Pulse Code Modulation (ADPCM)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 sz="2400" smtClean="0"/>
              <a:t>Adaptive similar to DPCM, but adjusts the width of the quantization steps</a:t>
            </a:r>
          </a:p>
          <a:p>
            <a:r>
              <a:rPr lang="en-US" altLang="en-US" sz="2400" smtClean="0"/>
              <a:t>Encode difference in 4 bits, but vary the mapping of bits to difference dynamically</a:t>
            </a:r>
          </a:p>
          <a:p>
            <a:pPr lvl="1"/>
            <a:r>
              <a:rPr lang="en-US" altLang="en-US" sz="2400" smtClean="0"/>
              <a:t>If rapid change, use large differences</a:t>
            </a:r>
          </a:p>
          <a:p>
            <a:pPr lvl="1"/>
            <a:r>
              <a:rPr lang="en-US" altLang="en-US" sz="2400" smtClean="0"/>
              <a:t>If slow change, use small differences</a:t>
            </a:r>
          </a:p>
          <a:p>
            <a:pPr lvl="1"/>
            <a:endParaRPr lang="en-US" altLang="en-US" smtClean="0"/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990600" y="4876800"/>
            <a:ext cx="7924800" cy="1638300"/>
          </a:xfrm>
          <a:custGeom>
            <a:avLst/>
            <a:gdLst>
              <a:gd name="T0" fmla="*/ 0 w 3456"/>
              <a:gd name="T1" fmla="*/ 2147483646 h 1032"/>
              <a:gd name="T2" fmla="*/ 2147483646 w 3456"/>
              <a:gd name="T3" fmla="*/ 2147483646 h 1032"/>
              <a:gd name="T4" fmla="*/ 2147483646 w 3456"/>
              <a:gd name="T5" fmla="*/ 2147483646 h 1032"/>
              <a:gd name="T6" fmla="*/ 2147483646 w 3456"/>
              <a:gd name="T7" fmla="*/ 2147483646 h 1032"/>
              <a:gd name="T8" fmla="*/ 2147483646 w 3456"/>
              <a:gd name="T9" fmla="*/ 2147483646 h 1032"/>
              <a:gd name="T10" fmla="*/ 2147483646 w 3456"/>
              <a:gd name="T11" fmla="*/ 2147483646 h 1032"/>
              <a:gd name="T12" fmla="*/ 2147483646 w 3456"/>
              <a:gd name="T13" fmla="*/ 2147483646 h 1032"/>
              <a:gd name="T14" fmla="*/ 2147483646 w 3456"/>
              <a:gd name="T15" fmla="*/ 2147483646 h 1032"/>
              <a:gd name="T16" fmla="*/ 2147483646 w 3456"/>
              <a:gd name="T17" fmla="*/ 2147483646 h 1032"/>
              <a:gd name="T18" fmla="*/ 2147483646 w 3456"/>
              <a:gd name="T19" fmla="*/ 2147483646 h 1032"/>
              <a:gd name="T20" fmla="*/ 2147483646 w 3456"/>
              <a:gd name="T21" fmla="*/ 2147483646 h 1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2"/>
              <a:gd name="T35" fmla="*/ 3456 w 3456"/>
              <a:gd name="T36" fmla="*/ 1032 h 10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2">
                <a:moveTo>
                  <a:pt x="0" y="928"/>
                </a:moveTo>
                <a:cubicBezTo>
                  <a:pt x="136" y="864"/>
                  <a:pt x="272" y="800"/>
                  <a:pt x="384" y="784"/>
                </a:cubicBezTo>
                <a:cubicBezTo>
                  <a:pt x="496" y="768"/>
                  <a:pt x="560" y="800"/>
                  <a:pt x="672" y="832"/>
                </a:cubicBezTo>
                <a:cubicBezTo>
                  <a:pt x="784" y="864"/>
                  <a:pt x="936" y="960"/>
                  <a:pt x="1056" y="976"/>
                </a:cubicBezTo>
                <a:cubicBezTo>
                  <a:pt x="1176" y="992"/>
                  <a:pt x="1288" y="1000"/>
                  <a:pt x="1392" y="928"/>
                </a:cubicBezTo>
                <a:cubicBezTo>
                  <a:pt x="1496" y="856"/>
                  <a:pt x="1616" y="696"/>
                  <a:pt x="1680" y="544"/>
                </a:cubicBezTo>
                <a:cubicBezTo>
                  <a:pt x="1744" y="392"/>
                  <a:pt x="1744" y="0"/>
                  <a:pt x="1776" y="16"/>
                </a:cubicBezTo>
                <a:cubicBezTo>
                  <a:pt x="1808" y="32"/>
                  <a:pt x="1808" y="480"/>
                  <a:pt x="1872" y="640"/>
                </a:cubicBezTo>
                <a:cubicBezTo>
                  <a:pt x="1936" y="800"/>
                  <a:pt x="2016" y="920"/>
                  <a:pt x="2160" y="976"/>
                </a:cubicBezTo>
                <a:cubicBezTo>
                  <a:pt x="2304" y="1032"/>
                  <a:pt x="2520" y="1024"/>
                  <a:pt x="2736" y="976"/>
                </a:cubicBezTo>
                <a:cubicBezTo>
                  <a:pt x="2952" y="928"/>
                  <a:pt x="3312" y="752"/>
                  <a:pt x="3456" y="6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990600" y="4876800"/>
            <a:ext cx="7924800" cy="1635125"/>
          </a:xfrm>
          <a:custGeom>
            <a:avLst/>
            <a:gdLst>
              <a:gd name="T0" fmla="*/ 0 w 3456"/>
              <a:gd name="T1" fmla="*/ 2147483646 h 1030"/>
              <a:gd name="T2" fmla="*/ 2147483646 w 3456"/>
              <a:gd name="T3" fmla="*/ 2147483646 h 1030"/>
              <a:gd name="T4" fmla="*/ 2147483646 w 3456"/>
              <a:gd name="T5" fmla="*/ 2147483646 h 1030"/>
              <a:gd name="T6" fmla="*/ 2147483646 w 3456"/>
              <a:gd name="T7" fmla="*/ 2147483646 h 1030"/>
              <a:gd name="T8" fmla="*/ 2147483646 w 3456"/>
              <a:gd name="T9" fmla="*/ 2147483646 h 1030"/>
              <a:gd name="T10" fmla="*/ 2147483646 w 3456"/>
              <a:gd name="T11" fmla="*/ 2147483646 h 1030"/>
              <a:gd name="T12" fmla="*/ 2147483646 w 3456"/>
              <a:gd name="T13" fmla="*/ 2147483646 h 1030"/>
              <a:gd name="T14" fmla="*/ 2147483646 w 3456"/>
              <a:gd name="T15" fmla="*/ 2147483646 h 1030"/>
              <a:gd name="T16" fmla="*/ 2147483646 w 3456"/>
              <a:gd name="T17" fmla="*/ 2147483646 h 1030"/>
              <a:gd name="T18" fmla="*/ 2147483646 w 3456"/>
              <a:gd name="T19" fmla="*/ 2147483646 h 1030"/>
              <a:gd name="T20" fmla="*/ 2147483646 w 3456"/>
              <a:gd name="T21" fmla="*/ 2147483646 h 10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0"/>
              <a:gd name="T35" fmla="*/ 3456 w 3456"/>
              <a:gd name="T36" fmla="*/ 1030 h 10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0">
                <a:moveTo>
                  <a:pt x="0" y="934"/>
                </a:moveTo>
                <a:cubicBezTo>
                  <a:pt x="136" y="870"/>
                  <a:pt x="272" y="806"/>
                  <a:pt x="384" y="790"/>
                </a:cubicBezTo>
                <a:cubicBezTo>
                  <a:pt x="496" y="774"/>
                  <a:pt x="560" y="806"/>
                  <a:pt x="672" y="838"/>
                </a:cubicBezTo>
                <a:cubicBezTo>
                  <a:pt x="784" y="870"/>
                  <a:pt x="936" y="966"/>
                  <a:pt x="1056" y="982"/>
                </a:cubicBezTo>
                <a:cubicBezTo>
                  <a:pt x="1176" y="998"/>
                  <a:pt x="1286" y="993"/>
                  <a:pt x="1392" y="934"/>
                </a:cubicBezTo>
                <a:cubicBezTo>
                  <a:pt x="1498" y="875"/>
                  <a:pt x="1628" y="779"/>
                  <a:pt x="1692" y="627"/>
                </a:cubicBezTo>
                <a:cubicBezTo>
                  <a:pt x="1756" y="475"/>
                  <a:pt x="1746" y="0"/>
                  <a:pt x="1776" y="22"/>
                </a:cubicBezTo>
                <a:cubicBezTo>
                  <a:pt x="1806" y="44"/>
                  <a:pt x="1808" y="597"/>
                  <a:pt x="1872" y="757"/>
                </a:cubicBezTo>
                <a:cubicBezTo>
                  <a:pt x="1936" y="917"/>
                  <a:pt x="2016" y="945"/>
                  <a:pt x="2160" y="982"/>
                </a:cubicBezTo>
                <a:cubicBezTo>
                  <a:pt x="2304" y="1019"/>
                  <a:pt x="2520" y="1030"/>
                  <a:pt x="2736" y="982"/>
                </a:cubicBezTo>
                <a:cubicBezTo>
                  <a:pt x="2952" y="934"/>
                  <a:pt x="3312" y="758"/>
                  <a:pt x="3456" y="694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4419600" y="5486400"/>
            <a:ext cx="769938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4953000" y="5486400"/>
            <a:ext cx="769938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Signal-to-Noise Ratio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76962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 To Noise Ratio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Measures strength of signal to noise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en-US" sz="2600" smtClean="0"/>
              <a:t>SNR (in DB)= </a:t>
            </a:r>
          </a:p>
          <a:p>
            <a:endParaRPr lang="en-US" altLang="en-US" sz="2400" smtClean="0"/>
          </a:p>
          <a:p>
            <a:r>
              <a:rPr lang="en-US" altLang="en-US" sz="2800" smtClean="0"/>
              <a:t>Given sound form with amplitude in [-A, A]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Signal energy = </a:t>
            </a: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3200400" y="2514600"/>
          <a:ext cx="3711575" cy="882650"/>
        </p:xfrm>
        <a:graphic>
          <a:graphicData uri="http://schemas.openxmlformats.org/presentationml/2006/ole">
            <p:oleObj spid="_x0000_s56324" name="Equation" r:id="rId3" imgW="1676400" imgH="431800" progId="Equation.3">
              <p:embed/>
            </p:oleObj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876800" y="3962400"/>
            <a:ext cx="3679825" cy="2484438"/>
            <a:chOff x="3154" y="2400"/>
            <a:chExt cx="2318" cy="1565"/>
          </a:xfrm>
        </p:grpSpPr>
        <p:graphicFrame>
          <p:nvGraphicFramePr>
            <p:cNvPr id="56328" name="Object 4"/>
            <p:cNvGraphicFramePr>
              <a:graphicFrameLocks noChangeAspect="1"/>
            </p:cNvGraphicFramePr>
            <p:nvPr/>
          </p:nvGraphicFramePr>
          <p:xfrm>
            <a:off x="3456" y="2477"/>
            <a:ext cx="2016" cy="1411"/>
          </p:xfrm>
          <a:graphic>
            <a:graphicData uri="http://schemas.openxmlformats.org/presentationml/2006/ole">
              <p:oleObj spid="_x0000_s56328" name="Chart" r:id="rId4" imgW="5657827" imgH="3362304" progId="Excel.Chart.8">
                <p:embed/>
              </p:oleObj>
            </a:graphicData>
          </a:graphic>
        </p:graphicFrame>
        <p:sp>
          <p:nvSpPr>
            <p:cNvPr id="56329" name="Text Box 7"/>
            <p:cNvSpPr txBox="1">
              <a:spLocks noChangeArrowheads="1"/>
            </p:cNvSpPr>
            <p:nvPr/>
          </p:nvSpPr>
          <p:spPr bwMode="auto">
            <a:xfrm>
              <a:off x="3213" y="2400"/>
              <a:ext cx="24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3252" y="3043"/>
              <a:ext cx="20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3154" y="3696"/>
              <a:ext cx="302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-A</a:t>
              </a:r>
            </a:p>
          </p:txBody>
        </p:sp>
      </p:grpSp>
      <p:graphicFrame>
        <p:nvGraphicFramePr>
          <p:cNvPr id="56326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3657600" y="4191000"/>
          <a:ext cx="771525" cy="1239838"/>
        </p:xfrm>
        <a:graphic>
          <a:graphicData uri="http://schemas.openxmlformats.org/presentationml/2006/ole">
            <p:oleObj spid="_x0000_s56326" name="Equation" r:id="rId5" imgW="241195" imgH="418918" progId="Equation.3">
              <p:embed/>
            </p:oleObj>
          </a:graphicData>
        </a:graphic>
      </p:graphicFrame>
      <p:sp>
        <p:nvSpPr>
          <p:cNvPr id="5632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 Error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Difference between actual and sampled value</a:t>
            </a:r>
          </a:p>
          <a:p>
            <a:pPr lvl="1"/>
            <a:r>
              <a:rPr lang="en-US" altLang="en-US" sz="2600" smtClean="0"/>
              <a:t>amplitude between [-A, A]</a:t>
            </a:r>
          </a:p>
          <a:p>
            <a:pPr lvl="1"/>
            <a:r>
              <a:rPr lang="en-US" altLang="en-US" sz="2600" smtClean="0"/>
              <a:t>quantization levels = N</a:t>
            </a:r>
          </a:p>
          <a:p>
            <a:pPr lvl="1"/>
            <a:endParaRPr lang="en-US" altLang="en-US" sz="2600" smtClean="0"/>
          </a:p>
          <a:p>
            <a:pPr lvl="1"/>
            <a:endParaRPr lang="en-US" altLang="en-US" sz="3000" smtClean="0"/>
          </a:p>
          <a:p>
            <a:r>
              <a:rPr lang="en-US" altLang="en-US" sz="2800" smtClean="0"/>
              <a:t>e.g., if A = 1,</a:t>
            </a:r>
            <a:br>
              <a:rPr lang="en-US" altLang="en-US" sz="2800" smtClean="0"/>
            </a:br>
            <a:r>
              <a:rPr lang="en-US" altLang="en-US" sz="2800" smtClean="0"/>
              <a:t>N = 8,      = 1/4</a:t>
            </a:r>
            <a:r>
              <a:rPr lang="en-US" altLang="en-US" smtClean="0"/>
              <a:t>  </a:t>
            </a: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295400" y="3429000"/>
          <a:ext cx="1165225" cy="903288"/>
        </p:xfrm>
        <a:graphic>
          <a:graphicData uri="http://schemas.openxmlformats.org/presentationml/2006/ole">
            <p:oleObj spid="_x0000_s57348" name="Equation" r:id="rId4" imgW="507780" imgH="393529" progId="Equation.3">
              <p:embed/>
            </p:oleObj>
          </a:graphicData>
        </a:graphic>
      </p:graphicFrame>
      <p:graphicFrame>
        <p:nvGraphicFramePr>
          <p:cNvPr id="57349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3657600" y="3332163"/>
          <a:ext cx="4841875" cy="2611437"/>
        </p:xfrm>
        <a:graphic>
          <a:graphicData uri="http://schemas.openxmlformats.org/presentationml/2006/ole">
            <p:oleObj spid="_x0000_s57349" name="Chart" r:id="rId5" imgW="5657827" imgH="3362304" progId="Excel.Chart.8">
              <p:embed/>
            </p:oleObj>
          </a:graphicData>
        </a:graphic>
      </p:graphicFrame>
      <p:graphicFrame>
        <p:nvGraphicFramePr>
          <p:cNvPr id="5735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702175" y="4000500"/>
          <a:ext cx="352425" cy="385763"/>
        </p:xfrm>
        <a:graphic>
          <a:graphicData uri="http://schemas.openxmlformats.org/presentationml/2006/ole">
            <p:oleObj spid="_x0000_s57350" name="Equation" r:id="rId6" imgW="139579" imgH="164957" progId="Equation.3">
              <p:embed/>
            </p:oleObj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067300" y="3951288"/>
            <a:ext cx="0" cy="5302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7352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981200" y="5029200"/>
          <a:ext cx="368300" cy="403225"/>
        </p:xfrm>
        <a:graphic>
          <a:graphicData uri="http://schemas.openxmlformats.org/presentationml/2006/ole">
            <p:oleObj spid="_x0000_s57352" name="Equation" r:id="rId7" imgW="139579" imgH="164957" progId="Equation.3">
              <p:embed/>
            </p:oleObj>
          </a:graphicData>
        </a:graphic>
      </p:graphicFrame>
      <p:sp>
        <p:nvSpPr>
          <p:cNvPr id="5735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Rates 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Data rate = sample rate * quantization * channel</a:t>
            </a:r>
          </a:p>
          <a:p>
            <a:pPr>
              <a:lnSpc>
                <a:spcPct val="90000"/>
              </a:lnSpc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2600" smtClean="0"/>
              <a:t>Compare rates for CD vs. mono audio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8000 samples/second * 8 bits/sample * 1 channel</a:t>
            </a:r>
            <a:br>
              <a:rPr lang="en-US" altLang="en-US" sz="2400" smtClean="0"/>
            </a:br>
            <a:r>
              <a:rPr lang="en-US" altLang="en-US" sz="2400" smtClean="0"/>
              <a:t>= 8 kBytes / second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44,100 samples/second * 16 bits/sample *</a:t>
            </a:r>
            <a:br>
              <a:rPr lang="en-US" altLang="en-US" sz="2400" smtClean="0"/>
            </a:br>
            <a:r>
              <a:rPr lang="en-US" altLang="en-US" sz="2400" smtClean="0"/>
              <a:t> 2 channel = 176 kBytes / second ~= 10MB / minute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and Sampling/Coding Techniques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235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Representation of Audio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033838" cy="4433887"/>
          </a:xfrm>
        </p:spPr>
        <p:txBody>
          <a:bodyPr/>
          <a:lstStyle/>
          <a:p>
            <a:r>
              <a:rPr lang="en-US" altLang="en-US" sz="2600" smtClean="0"/>
              <a:t>Must convert wave form to digital</a:t>
            </a:r>
          </a:p>
          <a:p>
            <a:pPr lvl="1"/>
            <a:r>
              <a:rPr lang="en-US" altLang="en-US" sz="2400" smtClean="0"/>
              <a:t>sample</a:t>
            </a:r>
          </a:p>
          <a:p>
            <a:pPr lvl="1"/>
            <a:r>
              <a:rPr lang="en-US" altLang="en-US" sz="2400" smtClean="0"/>
              <a:t>quantize</a:t>
            </a:r>
          </a:p>
          <a:p>
            <a:pPr lvl="1"/>
            <a:r>
              <a:rPr lang="en-US" altLang="en-US" sz="2400" smtClean="0"/>
              <a:t>compress</a:t>
            </a:r>
          </a:p>
          <a:p>
            <a:endParaRPr lang="en-US" altLang="en-US" sz="2600" smtClean="0"/>
          </a:p>
        </p:txBody>
      </p:sp>
      <p:grpSp>
        <p:nvGrpSpPr>
          <p:cNvPr id="9220" name="Group 19"/>
          <p:cNvGrpSpPr>
            <a:grpSpLocks/>
          </p:cNvGrpSpPr>
          <p:nvPr/>
        </p:nvGrpSpPr>
        <p:grpSpPr bwMode="auto">
          <a:xfrm>
            <a:off x="4249738" y="1765300"/>
            <a:ext cx="4437062" cy="2436813"/>
            <a:chOff x="2677" y="1112"/>
            <a:chExt cx="2795" cy="1535"/>
          </a:xfrm>
        </p:grpSpPr>
        <p:graphicFrame>
          <p:nvGraphicFramePr>
            <p:cNvPr id="9221" name="Object 2"/>
            <p:cNvGraphicFramePr>
              <a:graphicFrameLocks noChangeAspect="1"/>
            </p:cNvGraphicFramePr>
            <p:nvPr/>
          </p:nvGraphicFramePr>
          <p:xfrm>
            <a:off x="2677" y="1112"/>
            <a:ext cx="2795" cy="1535"/>
          </p:xfrm>
          <a:graphic>
            <a:graphicData uri="http://schemas.openxmlformats.org/presentationml/2006/ole">
              <p:oleObj spid="_x0000_s9221" name="Chart" r:id="rId4" imgW="5657827" imgH="3362304" progId="Excel.Chart.8">
                <p:embed/>
              </p:oleObj>
            </a:graphicData>
          </a:graphic>
        </p:graphicFrame>
        <p:sp>
          <p:nvSpPr>
            <p:cNvPr id="9222" name="Line 5"/>
            <p:cNvSpPr>
              <a:spLocks noChangeShapeType="1"/>
            </p:cNvSpPr>
            <p:nvPr/>
          </p:nvSpPr>
          <p:spPr bwMode="auto">
            <a:xfrm>
              <a:off x="2776" y="1512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2824" y="136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872" y="1320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920" y="1416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2968" y="157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3016" y="17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2728" y="170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rot="10800000">
              <a:off x="3139" y="1928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 rot="10800000">
              <a:off x="3187" y="192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 rot="10800000">
              <a:off x="3235" y="1928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rot="10800000">
              <a:off x="3283" y="1928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rot="10800000">
              <a:off x="3330" y="1928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rot="10800000">
              <a:off x="3379" y="1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rot="10800000">
              <a:off x="3088" y="192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" y="1905000"/>
            <a:ext cx="8550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(in time)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Measure amplitude at regular intervals</a:t>
            </a:r>
          </a:p>
          <a:p>
            <a:endParaRPr lang="en-US" altLang="en-US" smtClean="0"/>
          </a:p>
          <a:p>
            <a:r>
              <a:rPr lang="en-US" altLang="en-US" smtClean="0"/>
              <a:t>How many times should we sample?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Suppose we have a sound wave with a frequency of 1 cycle per second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447800" y="3254375"/>
          <a:ext cx="6261100" cy="2847975"/>
        </p:xfrm>
        <a:graphic>
          <a:graphicData uri="http://schemas.openxmlformats.org/presentationml/2006/ole">
            <p:oleObj spid="_x0000_s13316" name="Chart" r:id="rId4" imgW="5886450" imgH="2676525" progId="Excel.Chart.8">
              <p:embed/>
            </p:oleObj>
          </a:graphicData>
        </a:graphic>
      </p:graphicFrame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one cycle per second, where would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447800" y="3248025"/>
          <a:ext cx="6261100" cy="2847975"/>
        </p:xfrm>
        <a:graphic>
          <a:graphicData uri="http://schemas.openxmlformats.org/presentationml/2006/ole">
            <p:oleObj spid="_x0000_s15364" name="Chart" r:id="rId4" imgW="5886450" imgH="2676525" progId="Excel.Chart.8">
              <p:embed/>
            </p:oleObj>
          </a:graphicData>
        </a:graphic>
      </p:graphicFrame>
      <p:sp>
        <p:nvSpPr>
          <p:cNvPr id="1536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1.5 cycles per second, where will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447800" y="3244850"/>
          <a:ext cx="6261100" cy="2851150"/>
        </p:xfrm>
        <a:graphic>
          <a:graphicData uri="http://schemas.openxmlformats.org/presentationml/2006/ole">
            <p:oleObj spid="_x0000_s17412" name="Chart" r:id="rId4" imgW="5895975" imgH="2686050" progId="Excel.Chart.8">
              <p:embed/>
            </p:oleObj>
          </a:graphicData>
        </a:graphic>
      </p:graphicFrame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-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two cycles per second, where do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435100" y="3243263"/>
          <a:ext cx="6261100" cy="2852737"/>
        </p:xfrm>
        <a:graphic>
          <a:graphicData uri="http://schemas.openxmlformats.org/presentationml/2006/ole">
            <p:oleObj spid="_x0000_s19460" name="Chart" r:id="rId4" imgW="5895975" imgH="2686050" progId="Excel.Chart.8">
              <p:embed/>
            </p:oleObj>
          </a:graphicData>
        </a:graphic>
      </p:graphicFrame>
      <p:sp>
        <p:nvSpPr>
          <p:cNvPr id="1946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For lossless digitization, the sampling rate should be at least twice the maximum frequency response. </a:t>
            </a:r>
          </a:p>
          <a:p>
            <a:endParaRPr lang="en-US" altLang="en-US" smtClean="0"/>
          </a:p>
          <a:p>
            <a:r>
              <a:rPr lang="en-US" altLang="en-US" smtClean="0"/>
              <a:t>In mathematical terms:</a:t>
            </a:r>
          </a:p>
          <a:p>
            <a:pPr>
              <a:buFontTx/>
              <a:buNone/>
            </a:pPr>
            <a:r>
              <a:rPr lang="en-US" altLang="en-US" smtClean="0"/>
              <a:t>				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</a:t>
            </a:r>
            <a:r>
              <a:rPr lang="en-US" altLang="en-US" smtClean="0"/>
              <a:t> &gt; 2*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</a:t>
            </a:r>
          </a:p>
          <a:p>
            <a:r>
              <a:rPr lang="en-US" altLang="en-US" smtClean="0"/>
              <a:t>where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 </a:t>
            </a:r>
            <a:r>
              <a:rPr lang="en-US" altLang="en-US" smtClean="0"/>
              <a:t>is sampling frequency and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 </a:t>
            </a:r>
            <a:r>
              <a:rPr lang="en-US" altLang="en-US" smtClean="0"/>
              <a:t>is the maximum frequency in the signal</a:t>
            </a:r>
          </a:p>
          <a:p>
            <a:endParaRPr lang="en-US" alt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650</TotalTime>
  <Words>1101</Words>
  <Application>Microsoft PowerPoint</Application>
  <PresentationFormat>On-screen Show (4:3)</PresentationFormat>
  <Paragraphs>244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Wingdings</vt:lpstr>
      <vt:lpstr>Arial Black</vt:lpstr>
      <vt:lpstr>Times New Roman</vt:lpstr>
      <vt:lpstr>Pixel</vt:lpstr>
      <vt:lpstr>Microsoft Equation 3.0</vt:lpstr>
      <vt:lpstr>Microsoft Office Excel Chart</vt:lpstr>
      <vt:lpstr>Microsoft Excel Chart</vt:lpstr>
      <vt:lpstr>Key Questions</vt:lpstr>
      <vt:lpstr>Characteristics of Sound</vt:lpstr>
      <vt:lpstr>Digital Representation of Audio</vt:lpstr>
      <vt:lpstr>Sampling (in time)</vt:lpstr>
      <vt:lpstr>Example</vt:lpstr>
      <vt:lpstr>Example</vt:lpstr>
      <vt:lpstr>Example</vt:lpstr>
      <vt:lpstr>Sampling - Example</vt:lpstr>
      <vt:lpstr>Nyquist Theorem</vt:lpstr>
      <vt:lpstr>Nyquist Limit </vt:lpstr>
      <vt:lpstr>Limited Sampling</vt:lpstr>
      <vt:lpstr>Limited Sampling</vt:lpstr>
      <vt:lpstr>Sampling Ranges</vt:lpstr>
      <vt:lpstr>Slide 14</vt:lpstr>
      <vt:lpstr>Quantization</vt:lpstr>
      <vt:lpstr>Quantization</vt:lpstr>
      <vt:lpstr>Pulse Code Modulation</vt:lpstr>
      <vt:lpstr>PCM Quantization and Digitization</vt:lpstr>
      <vt:lpstr>Linear Quantization (PCM)</vt:lpstr>
      <vt:lpstr>Non-uniform Quantization</vt:lpstr>
      <vt:lpstr>Perceptual Quantization (u-Law)</vt:lpstr>
      <vt:lpstr>Differential Pulse Code Modulation (DPCM)</vt:lpstr>
      <vt:lpstr>Differential Quantization (DPCM)</vt:lpstr>
      <vt:lpstr>Adaptive Differential Pulse Code Modulation (ADPCM)</vt:lpstr>
      <vt:lpstr>Signal-to-Noise Ratio</vt:lpstr>
      <vt:lpstr>Signal To Noise Ratio</vt:lpstr>
      <vt:lpstr>Quantization Error</vt:lpstr>
      <vt:lpstr>Data Rates </vt:lpstr>
      <vt:lpstr>Comparison and Sampling/Coding Techniques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Kiptoo</dc:creator>
  <cp:lastModifiedBy>scc101</cp:lastModifiedBy>
  <cp:revision>49</cp:revision>
  <cp:lastPrinted>1601-01-01T00:00:00Z</cp:lastPrinted>
  <dcterms:created xsi:type="dcterms:W3CDTF">1601-01-01T00:00:00Z</dcterms:created>
  <dcterms:modified xsi:type="dcterms:W3CDTF">2023-09-25T12:01:07Z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