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9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2" r:id="rId29"/>
    <p:sldId id="303" r:id="rId30"/>
    <p:sldId id="306" r:id="rId31"/>
    <p:sldId id="307" r:id="rId32"/>
    <p:sldId id="308" r:id="rId33"/>
    <p:sldId id="309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7" r:id="rId50"/>
    <p:sldId id="362" r:id="rId51"/>
    <p:sldId id="363" r:id="rId52"/>
    <p:sldId id="364" r:id="rId53"/>
    <p:sldId id="365" r:id="rId54"/>
    <p:sldId id="366" r:id="rId55"/>
    <p:sldId id="367" r:id="rId56"/>
    <p:sldId id="368" r:id="rId57"/>
    <p:sldId id="369" r:id="rId58"/>
    <p:sldId id="370" r:id="rId59"/>
    <p:sldId id="328" r:id="rId60"/>
    <p:sldId id="329" r:id="rId61"/>
    <p:sldId id="330" r:id="rId62"/>
    <p:sldId id="331" r:id="rId63"/>
    <p:sldId id="332" r:id="rId64"/>
    <p:sldId id="333" r:id="rId65"/>
    <p:sldId id="334" r:id="rId66"/>
    <p:sldId id="335" r:id="rId67"/>
    <p:sldId id="336" r:id="rId68"/>
    <p:sldId id="337" r:id="rId69"/>
    <p:sldId id="338" r:id="rId70"/>
    <p:sldId id="340" r:id="rId71"/>
    <p:sldId id="341" r:id="rId72"/>
    <p:sldId id="342" r:id="rId73"/>
    <p:sldId id="343" r:id="rId74"/>
    <p:sldId id="344" r:id="rId75"/>
    <p:sldId id="345" r:id="rId76"/>
    <p:sldId id="346" r:id="rId77"/>
    <p:sldId id="347" r:id="rId78"/>
    <p:sldId id="348" r:id="rId79"/>
    <p:sldId id="350" r:id="rId80"/>
    <p:sldId id="351" r:id="rId81"/>
    <p:sldId id="352" r:id="rId82"/>
    <p:sldId id="353" r:id="rId83"/>
    <p:sldId id="354" r:id="rId84"/>
    <p:sldId id="355" r:id="rId85"/>
    <p:sldId id="356" r:id="rId86"/>
    <p:sldId id="357" r:id="rId87"/>
    <p:sldId id="358" r:id="rId88"/>
    <p:sldId id="359" r:id="rId89"/>
    <p:sldId id="360" r:id="rId90"/>
    <p:sldId id="361" r:id="rId9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1981200"/>
            <a:ext cx="777240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8608E9D4-98E3-4846-8950-C9D215974D06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D1F75D0-2D0C-4FAB-A7AD-4E7A7AFCE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08E9D4-98E3-4846-8950-C9D215974D06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1F75D0-2D0C-4FAB-A7AD-4E7A7AFCE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08E9D4-98E3-4846-8950-C9D215974D06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1F75D0-2D0C-4FAB-A7AD-4E7A7AFCE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08E9D4-98E3-4846-8950-C9D215974D06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1F75D0-2D0C-4FAB-A7AD-4E7A7AFCE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08E9D4-98E3-4846-8950-C9D215974D06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1F75D0-2D0C-4FAB-A7AD-4E7A7AFCE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76400"/>
            <a:ext cx="4194175" cy="4422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194175" cy="4422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08E9D4-98E3-4846-8950-C9D215974D06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1F75D0-2D0C-4FAB-A7AD-4E7A7AFCE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08E9D4-98E3-4846-8950-C9D215974D06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1F75D0-2D0C-4FAB-A7AD-4E7A7AFCE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08E9D4-98E3-4846-8950-C9D215974D06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1F75D0-2D0C-4FAB-A7AD-4E7A7AFCE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08E9D4-98E3-4846-8950-C9D215974D06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1F75D0-2D0C-4FAB-A7AD-4E7A7AFCE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08E9D4-98E3-4846-8950-C9D215974D06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1F75D0-2D0C-4FAB-A7AD-4E7A7AFCE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08E9D4-98E3-4846-8950-C9D215974D06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1F75D0-2D0C-4FAB-A7AD-4E7A7AFCE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10588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76400"/>
            <a:ext cx="8540750" cy="442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5225"/>
            <a:ext cx="2286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8608E9D4-98E3-4846-8950-C9D215974D06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6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FD1F75D0-2D0C-4FAB-A7AD-4E7A7AFCE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ICS 2303</a:t>
            </a:r>
            <a:r>
              <a:rPr lang="en-US" dirty="0" smtClean="0"/>
              <a:t> </a:t>
            </a:r>
            <a:r>
              <a:rPr lang="en-US" dirty="0"/>
              <a:t>Multimedia Systems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2d: </a:t>
            </a:r>
            <a:r>
              <a:rPr lang="en-US" dirty="0"/>
              <a:t>Multimedia Data Processing(Sound, I</a:t>
            </a:r>
            <a:r>
              <a:rPr lang="en-US" i="1" dirty="0"/>
              <a:t>mage/Video)</a:t>
            </a:r>
            <a:endParaRPr lang="en-US" dirty="0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 dirty="0"/>
              <a:t>Digitization Of Audio 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Digitization Of Audio: Overview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86800" cy="4876800"/>
          </a:xfrm>
          <a:noFill/>
          <a:ln/>
        </p:spPr>
        <p:txBody>
          <a:bodyPr lIns="90488" tIns="44450" rIns="90488" bIns="44450"/>
          <a:lstStyle/>
          <a:p>
            <a:r>
              <a:rPr lang="en-US" dirty="0"/>
              <a:t>Take samples of audio at pre-determined time intervals known as the sampling rate </a:t>
            </a:r>
          </a:p>
          <a:p>
            <a:r>
              <a:rPr lang="en-US" dirty="0"/>
              <a:t>Represent the sampled audio with digital signals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Pulse Amplitude Modulation (PAM)</a:t>
            </a:r>
          </a:p>
          <a:p>
            <a:r>
              <a:rPr lang="en-US" dirty="0"/>
              <a:t>Encode signals into binary code</a:t>
            </a:r>
          </a:p>
          <a:p>
            <a:pPr lvl="1"/>
            <a:r>
              <a:rPr lang="en-US" dirty="0"/>
              <a:t>Pulse Code Modulation (PCM) that incorporates PAM as well</a:t>
            </a:r>
          </a:p>
          <a:p>
            <a:pPr lvl="1"/>
            <a:r>
              <a:rPr lang="en-US" dirty="0"/>
              <a:t>Required for computer processing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Digitization of Audio: Pulse Amplitude Modulation (PAM)</a:t>
            </a:r>
          </a:p>
        </p:txBody>
      </p:sp>
      <p:sp>
        <p:nvSpPr>
          <p:cNvPr id="104453" name="Line 5"/>
          <p:cNvSpPr>
            <a:spLocks noChangeShapeType="1"/>
          </p:cNvSpPr>
          <p:nvPr/>
        </p:nvSpPr>
        <p:spPr bwMode="auto">
          <a:xfrm>
            <a:off x="1827213" y="2290763"/>
            <a:ext cx="0" cy="2120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4" name="Line 6"/>
          <p:cNvSpPr>
            <a:spLocks noChangeShapeType="1"/>
          </p:cNvSpPr>
          <p:nvPr/>
        </p:nvSpPr>
        <p:spPr bwMode="auto">
          <a:xfrm>
            <a:off x="1909763" y="3503613"/>
            <a:ext cx="593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5" name="Rectangle 7"/>
          <p:cNvSpPr>
            <a:spLocks noChangeArrowheads="1"/>
          </p:cNvSpPr>
          <p:nvPr/>
        </p:nvSpPr>
        <p:spPr bwMode="auto">
          <a:xfrm>
            <a:off x="2659063" y="2443163"/>
            <a:ext cx="444500" cy="10541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6" name="Rectangle 8"/>
          <p:cNvSpPr>
            <a:spLocks noChangeArrowheads="1"/>
          </p:cNvSpPr>
          <p:nvPr/>
        </p:nvSpPr>
        <p:spPr bwMode="auto">
          <a:xfrm>
            <a:off x="3268663" y="2671763"/>
            <a:ext cx="444500" cy="8255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7" name="Rectangle 9"/>
          <p:cNvSpPr>
            <a:spLocks noChangeArrowheads="1"/>
          </p:cNvSpPr>
          <p:nvPr/>
        </p:nvSpPr>
        <p:spPr bwMode="auto">
          <a:xfrm>
            <a:off x="3808413" y="2824163"/>
            <a:ext cx="444500" cy="6731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8" name="Rectangle 10"/>
          <p:cNvSpPr>
            <a:spLocks noChangeArrowheads="1"/>
          </p:cNvSpPr>
          <p:nvPr/>
        </p:nvSpPr>
        <p:spPr bwMode="auto">
          <a:xfrm>
            <a:off x="4418013" y="3052763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9" name="Rectangle 11"/>
          <p:cNvSpPr>
            <a:spLocks noChangeArrowheads="1"/>
          </p:cNvSpPr>
          <p:nvPr/>
        </p:nvSpPr>
        <p:spPr bwMode="auto">
          <a:xfrm>
            <a:off x="4951413" y="2824163"/>
            <a:ext cx="444500" cy="6731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60" name="Rectangle 12"/>
          <p:cNvSpPr>
            <a:spLocks noChangeArrowheads="1"/>
          </p:cNvSpPr>
          <p:nvPr/>
        </p:nvSpPr>
        <p:spPr bwMode="auto">
          <a:xfrm>
            <a:off x="5561013" y="2436813"/>
            <a:ext cx="444500" cy="10541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61" name="Freeform 13"/>
          <p:cNvSpPr>
            <a:spLocks/>
          </p:cNvSpPr>
          <p:nvPr/>
        </p:nvSpPr>
        <p:spPr bwMode="auto">
          <a:xfrm>
            <a:off x="2817813" y="2284413"/>
            <a:ext cx="3278187" cy="782637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48" y="83"/>
              </a:cxn>
              <a:cxn ang="0">
                <a:pos x="92" y="126"/>
              </a:cxn>
              <a:cxn ang="0">
                <a:pos x="136" y="141"/>
              </a:cxn>
              <a:cxn ang="0">
                <a:pos x="180" y="170"/>
              </a:cxn>
              <a:cxn ang="0">
                <a:pos x="224" y="200"/>
              </a:cxn>
              <a:cxn ang="0">
                <a:pos x="268" y="229"/>
              </a:cxn>
              <a:cxn ang="0">
                <a:pos x="326" y="258"/>
              </a:cxn>
              <a:cxn ang="0">
                <a:pos x="370" y="273"/>
              </a:cxn>
              <a:cxn ang="0">
                <a:pos x="414" y="287"/>
              </a:cxn>
              <a:cxn ang="0">
                <a:pos x="472" y="302"/>
              </a:cxn>
              <a:cxn ang="0">
                <a:pos x="560" y="317"/>
              </a:cxn>
              <a:cxn ang="0">
                <a:pos x="604" y="331"/>
              </a:cxn>
              <a:cxn ang="0">
                <a:pos x="648" y="331"/>
              </a:cxn>
              <a:cxn ang="0">
                <a:pos x="707" y="346"/>
              </a:cxn>
              <a:cxn ang="0">
                <a:pos x="765" y="375"/>
              </a:cxn>
              <a:cxn ang="0">
                <a:pos x="809" y="390"/>
              </a:cxn>
              <a:cxn ang="0">
                <a:pos x="853" y="404"/>
              </a:cxn>
              <a:cxn ang="0">
                <a:pos x="897" y="434"/>
              </a:cxn>
              <a:cxn ang="0">
                <a:pos x="941" y="434"/>
              </a:cxn>
              <a:cxn ang="0">
                <a:pos x="985" y="463"/>
              </a:cxn>
              <a:cxn ang="0">
                <a:pos x="1043" y="478"/>
              </a:cxn>
              <a:cxn ang="0">
                <a:pos x="1087" y="492"/>
              </a:cxn>
              <a:cxn ang="0">
                <a:pos x="1131" y="492"/>
              </a:cxn>
              <a:cxn ang="0">
                <a:pos x="1175" y="492"/>
              </a:cxn>
              <a:cxn ang="0">
                <a:pos x="1219" y="492"/>
              </a:cxn>
              <a:cxn ang="0">
                <a:pos x="1263" y="492"/>
              </a:cxn>
              <a:cxn ang="0">
                <a:pos x="1307" y="478"/>
              </a:cxn>
              <a:cxn ang="0">
                <a:pos x="1365" y="463"/>
              </a:cxn>
              <a:cxn ang="0">
                <a:pos x="1409" y="434"/>
              </a:cxn>
              <a:cxn ang="0">
                <a:pos x="1453" y="404"/>
              </a:cxn>
              <a:cxn ang="0">
                <a:pos x="1497" y="346"/>
              </a:cxn>
              <a:cxn ang="0">
                <a:pos x="1541" y="317"/>
              </a:cxn>
              <a:cxn ang="0">
                <a:pos x="1585" y="287"/>
              </a:cxn>
              <a:cxn ang="0">
                <a:pos x="1643" y="258"/>
              </a:cxn>
              <a:cxn ang="0">
                <a:pos x="1687" y="229"/>
              </a:cxn>
              <a:cxn ang="0">
                <a:pos x="1731" y="214"/>
              </a:cxn>
              <a:cxn ang="0">
                <a:pos x="1789" y="170"/>
              </a:cxn>
              <a:cxn ang="0">
                <a:pos x="1833" y="156"/>
              </a:cxn>
              <a:cxn ang="0">
                <a:pos x="1877" y="141"/>
              </a:cxn>
              <a:cxn ang="0">
                <a:pos x="1907" y="97"/>
              </a:cxn>
              <a:cxn ang="0">
                <a:pos x="1965" y="68"/>
              </a:cxn>
              <a:cxn ang="0">
                <a:pos x="2009" y="53"/>
              </a:cxn>
              <a:cxn ang="0">
                <a:pos x="2053" y="24"/>
              </a:cxn>
              <a:cxn ang="0">
                <a:pos x="2064" y="0"/>
              </a:cxn>
              <a:cxn ang="0">
                <a:pos x="2064" y="0"/>
              </a:cxn>
            </a:cxnLst>
            <a:rect l="0" t="0" r="r" b="b"/>
            <a:pathLst>
              <a:path w="2065" h="493">
                <a:moveTo>
                  <a:pt x="0" y="96"/>
                </a:moveTo>
                <a:lnTo>
                  <a:pt x="48" y="83"/>
                </a:lnTo>
                <a:lnTo>
                  <a:pt x="92" y="126"/>
                </a:lnTo>
                <a:lnTo>
                  <a:pt x="136" y="141"/>
                </a:lnTo>
                <a:lnTo>
                  <a:pt x="180" y="170"/>
                </a:lnTo>
                <a:lnTo>
                  <a:pt x="224" y="200"/>
                </a:lnTo>
                <a:lnTo>
                  <a:pt x="268" y="229"/>
                </a:lnTo>
                <a:lnTo>
                  <a:pt x="326" y="258"/>
                </a:lnTo>
                <a:lnTo>
                  <a:pt x="370" y="273"/>
                </a:lnTo>
                <a:lnTo>
                  <a:pt x="414" y="287"/>
                </a:lnTo>
                <a:lnTo>
                  <a:pt x="472" y="302"/>
                </a:lnTo>
                <a:lnTo>
                  <a:pt x="560" y="317"/>
                </a:lnTo>
                <a:lnTo>
                  <a:pt x="604" y="331"/>
                </a:lnTo>
                <a:lnTo>
                  <a:pt x="648" y="331"/>
                </a:lnTo>
                <a:lnTo>
                  <a:pt x="707" y="346"/>
                </a:lnTo>
                <a:lnTo>
                  <a:pt x="765" y="375"/>
                </a:lnTo>
                <a:lnTo>
                  <a:pt x="809" y="390"/>
                </a:lnTo>
                <a:lnTo>
                  <a:pt x="853" y="404"/>
                </a:lnTo>
                <a:lnTo>
                  <a:pt x="897" y="434"/>
                </a:lnTo>
                <a:lnTo>
                  <a:pt x="941" y="434"/>
                </a:lnTo>
                <a:lnTo>
                  <a:pt x="985" y="463"/>
                </a:lnTo>
                <a:lnTo>
                  <a:pt x="1043" y="478"/>
                </a:lnTo>
                <a:lnTo>
                  <a:pt x="1087" y="492"/>
                </a:lnTo>
                <a:lnTo>
                  <a:pt x="1131" y="492"/>
                </a:lnTo>
                <a:lnTo>
                  <a:pt x="1175" y="492"/>
                </a:lnTo>
                <a:lnTo>
                  <a:pt x="1219" y="492"/>
                </a:lnTo>
                <a:lnTo>
                  <a:pt x="1263" y="492"/>
                </a:lnTo>
                <a:lnTo>
                  <a:pt x="1307" y="478"/>
                </a:lnTo>
                <a:lnTo>
                  <a:pt x="1365" y="463"/>
                </a:lnTo>
                <a:lnTo>
                  <a:pt x="1409" y="434"/>
                </a:lnTo>
                <a:lnTo>
                  <a:pt x="1453" y="404"/>
                </a:lnTo>
                <a:lnTo>
                  <a:pt x="1497" y="346"/>
                </a:lnTo>
                <a:lnTo>
                  <a:pt x="1541" y="317"/>
                </a:lnTo>
                <a:lnTo>
                  <a:pt x="1585" y="287"/>
                </a:lnTo>
                <a:lnTo>
                  <a:pt x="1643" y="258"/>
                </a:lnTo>
                <a:lnTo>
                  <a:pt x="1687" y="229"/>
                </a:lnTo>
                <a:lnTo>
                  <a:pt x="1731" y="214"/>
                </a:lnTo>
                <a:lnTo>
                  <a:pt x="1789" y="170"/>
                </a:lnTo>
                <a:lnTo>
                  <a:pt x="1833" y="156"/>
                </a:lnTo>
                <a:lnTo>
                  <a:pt x="1877" y="141"/>
                </a:lnTo>
                <a:lnTo>
                  <a:pt x="1907" y="97"/>
                </a:lnTo>
                <a:lnTo>
                  <a:pt x="1965" y="68"/>
                </a:lnTo>
                <a:lnTo>
                  <a:pt x="2009" y="53"/>
                </a:lnTo>
                <a:lnTo>
                  <a:pt x="2053" y="24"/>
                </a:lnTo>
                <a:lnTo>
                  <a:pt x="2064" y="0"/>
                </a:lnTo>
                <a:lnTo>
                  <a:pt x="2064" y="0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62" name="Rectangle 14"/>
          <p:cNvSpPr>
            <a:spLocks noChangeArrowheads="1"/>
          </p:cNvSpPr>
          <p:nvPr/>
        </p:nvSpPr>
        <p:spPr bwMode="auto">
          <a:xfrm>
            <a:off x="6629400" y="2209800"/>
            <a:ext cx="12160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Audio</a:t>
            </a:r>
          </a:p>
        </p:txBody>
      </p:sp>
      <p:sp>
        <p:nvSpPr>
          <p:cNvPr id="104463" name="Rectangle 15"/>
          <p:cNvSpPr>
            <a:spLocks noChangeArrowheads="1"/>
          </p:cNvSpPr>
          <p:nvPr/>
        </p:nvSpPr>
        <p:spPr bwMode="auto">
          <a:xfrm>
            <a:off x="2590800" y="3733800"/>
            <a:ext cx="35782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/>
              <a:t>9       8         7       6        7       9</a:t>
            </a:r>
          </a:p>
        </p:txBody>
      </p:sp>
      <p:sp>
        <p:nvSpPr>
          <p:cNvPr id="104464" name="Rectangle 16"/>
          <p:cNvSpPr>
            <a:spLocks noChangeArrowheads="1"/>
          </p:cNvSpPr>
          <p:nvPr/>
        </p:nvSpPr>
        <p:spPr bwMode="auto">
          <a:xfrm>
            <a:off x="5638800" y="4495800"/>
            <a:ext cx="3121025" cy="2279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Digital Signals must further be encoded into binary signals for computer processing and transmission.</a:t>
            </a:r>
          </a:p>
        </p:txBody>
      </p:sp>
      <p:sp>
        <p:nvSpPr>
          <p:cNvPr id="104465" name="AutoShape 17"/>
          <p:cNvSpPr>
            <a:spLocks noChangeArrowheads="1"/>
          </p:cNvSpPr>
          <p:nvPr/>
        </p:nvSpPr>
        <p:spPr bwMode="auto">
          <a:xfrm rot="16200000">
            <a:off x="1027113" y="2328863"/>
            <a:ext cx="977900" cy="292100"/>
          </a:xfrm>
          <a:prstGeom prst="rightArrow">
            <a:avLst>
              <a:gd name="adj1" fmla="val 50000"/>
              <a:gd name="adj2" fmla="val 167407"/>
            </a:avLst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66" name="AutoShape 18"/>
          <p:cNvSpPr>
            <a:spLocks noChangeArrowheads="1"/>
          </p:cNvSpPr>
          <p:nvPr/>
        </p:nvSpPr>
        <p:spPr bwMode="auto">
          <a:xfrm>
            <a:off x="7313613" y="3732213"/>
            <a:ext cx="977900" cy="292100"/>
          </a:xfrm>
          <a:prstGeom prst="rightArrow">
            <a:avLst>
              <a:gd name="adj1" fmla="val 50000"/>
              <a:gd name="adj2" fmla="val 167407"/>
            </a:avLst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67" name="Line 19"/>
          <p:cNvSpPr>
            <a:spLocks noChangeShapeType="1"/>
          </p:cNvSpPr>
          <p:nvPr/>
        </p:nvSpPr>
        <p:spPr bwMode="auto">
          <a:xfrm>
            <a:off x="2589213" y="3586163"/>
            <a:ext cx="0" cy="1892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68" name="Line 20"/>
          <p:cNvSpPr>
            <a:spLocks noChangeShapeType="1"/>
          </p:cNvSpPr>
          <p:nvPr/>
        </p:nvSpPr>
        <p:spPr bwMode="auto">
          <a:xfrm>
            <a:off x="3198813" y="3509963"/>
            <a:ext cx="0" cy="196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69" name="Rectangle 21"/>
          <p:cNvSpPr>
            <a:spLocks noChangeArrowheads="1"/>
          </p:cNvSpPr>
          <p:nvPr/>
        </p:nvSpPr>
        <p:spPr bwMode="auto">
          <a:xfrm>
            <a:off x="2117725" y="5592763"/>
            <a:ext cx="26082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Sampling Interval</a:t>
            </a:r>
          </a:p>
        </p:txBody>
      </p:sp>
      <p:sp>
        <p:nvSpPr>
          <p:cNvPr id="104470" name="Line 22"/>
          <p:cNvSpPr>
            <a:spLocks noChangeShapeType="1"/>
          </p:cNvSpPr>
          <p:nvPr/>
        </p:nvSpPr>
        <p:spPr bwMode="auto">
          <a:xfrm flipH="1">
            <a:off x="2125663" y="5180013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71" name="Line 23"/>
          <p:cNvSpPr>
            <a:spLocks noChangeShapeType="1"/>
          </p:cNvSpPr>
          <p:nvPr/>
        </p:nvSpPr>
        <p:spPr bwMode="auto">
          <a:xfrm>
            <a:off x="3205163" y="5180013"/>
            <a:ext cx="67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458200" cy="1143000"/>
          </a:xfrm>
        </p:spPr>
        <p:txBody>
          <a:bodyPr/>
          <a:lstStyle/>
          <a:p>
            <a:r>
              <a:rPr lang="en-US"/>
              <a:t>Digitization and Encoding of Audio: Pulse Code Modulation (PCM)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PCM is a two step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First the audio is </a:t>
            </a:r>
            <a:r>
              <a:rPr lang="en-US" dirty="0">
                <a:solidFill>
                  <a:srgbClr val="FF0000"/>
                </a:solidFill>
              </a:rPr>
              <a:t>sampled</a:t>
            </a:r>
            <a:r>
              <a:rPr lang="en-US" dirty="0"/>
              <a:t> and represented  by digital signals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digital signals are then encoded in binary form</a:t>
            </a:r>
          </a:p>
          <a:p>
            <a:r>
              <a:rPr lang="en-US" dirty="0"/>
              <a:t>Assign 1 Q1. Define signal sampling and show how it is used to in processing audio data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Binary Encoding of Signals in Pulse Code Modulation (PCM)</a:t>
            </a:r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1447800" y="2133600"/>
            <a:ext cx="6388100" cy="2501900"/>
          </a:xfrm>
          <a:prstGeom prst="rect">
            <a:avLst/>
          </a:prstGeom>
          <a:solidFill>
            <a:schemeClr val="accent1"/>
          </a:solidFill>
          <a:ln w="127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1900238" y="2586038"/>
            <a:ext cx="53308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/>
              <a:t>9            8          7        6        5         6</a:t>
            </a: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1976438" y="3576638"/>
            <a:ext cx="55594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/>
              <a:t>1001   1000   0111   0110   0101   0110</a:t>
            </a:r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>
            <a:off x="1974850" y="2895600"/>
            <a:ext cx="0" cy="901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>
            <a:off x="2133600" y="2895600"/>
            <a:ext cx="520700" cy="901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1219200" y="4724400"/>
            <a:ext cx="6473825" cy="154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The integer numbers have effectively been coded into zeros and ones. The ones and zeros now contain the audio information encoded in a form that could be processed by a computer. </a:t>
            </a:r>
          </a:p>
        </p:txBody>
      </p:sp>
      <p:sp>
        <p:nvSpPr>
          <p:cNvPr id="105481" name="Rectangle 9"/>
          <p:cNvSpPr>
            <a:spLocks noChangeArrowheads="1"/>
          </p:cNvSpPr>
          <p:nvPr/>
        </p:nvSpPr>
        <p:spPr bwMode="auto">
          <a:xfrm>
            <a:off x="588963" y="1854200"/>
            <a:ext cx="7747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b="1"/>
              <a:t>PCM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Salient Points on the Digitization Of Audio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>
                <a:solidFill>
                  <a:srgbClr val="FF0000"/>
                </a:solidFill>
              </a:rPr>
              <a:t>Sampling rate? </a:t>
            </a:r>
            <a:r>
              <a:rPr lang="en-US" dirty="0"/>
              <a:t>and the </a:t>
            </a:r>
            <a:r>
              <a:rPr lang="en-US" dirty="0">
                <a:solidFill>
                  <a:srgbClr val="FF0000"/>
                </a:solidFill>
              </a:rPr>
              <a:t>number of bits? </a:t>
            </a:r>
            <a:r>
              <a:rPr lang="en-US" dirty="0"/>
              <a:t>used for representing the samples will determine the quality of the audio </a:t>
            </a:r>
          </a:p>
          <a:p>
            <a:r>
              <a:rPr lang="en-US" dirty="0"/>
              <a:t>Quality is retained in transmission because only codes are transmitted</a:t>
            </a:r>
          </a:p>
          <a:p>
            <a:r>
              <a:rPr lang="en-US" dirty="0"/>
              <a:t>Audio can be recreated to the original quality by extracting the pattern from the digital code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Sampling Factors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219200"/>
            <a:ext cx="8540750" cy="5638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Sampling interval </a:t>
            </a:r>
            <a:r>
              <a:rPr lang="en-US" dirty="0"/>
              <a:t>determined by sampling frequency</a:t>
            </a:r>
          </a:p>
          <a:p>
            <a:pPr lvl="1"/>
            <a:r>
              <a:rPr lang="en-US" dirty="0"/>
              <a:t>Measured in Hz</a:t>
            </a:r>
          </a:p>
          <a:p>
            <a:r>
              <a:rPr lang="en-US" dirty="0">
                <a:solidFill>
                  <a:srgbClr val="FF0000"/>
                </a:solidFill>
              </a:rPr>
              <a:t>Sampling depth</a:t>
            </a:r>
          </a:p>
          <a:p>
            <a:pPr lvl="1"/>
            <a:r>
              <a:rPr lang="en-US" dirty="0"/>
              <a:t>Measured in number of bits used to encode the sample</a:t>
            </a:r>
          </a:p>
          <a:p>
            <a:r>
              <a:rPr lang="en-US" dirty="0">
                <a:solidFill>
                  <a:srgbClr val="FF0000"/>
                </a:solidFill>
              </a:rPr>
              <a:t>Sampling channels</a:t>
            </a:r>
          </a:p>
          <a:p>
            <a:pPr lvl="1"/>
            <a:r>
              <a:rPr lang="en-US" dirty="0"/>
              <a:t>Mono or stereo, for example 1 for mono and 2 for stereo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Assign: Distinguish between the two and illustrate it use and advantages</a:t>
            </a:r>
          </a:p>
          <a:p>
            <a:pPr lvl="1"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Sampling Example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CD quality audio</a:t>
            </a:r>
          </a:p>
          <a:p>
            <a:pPr lvl="1"/>
            <a:r>
              <a:rPr lang="en-US"/>
              <a:t>44 KHz</a:t>
            </a:r>
          </a:p>
          <a:p>
            <a:pPr lvl="1"/>
            <a:r>
              <a:rPr lang="en-US"/>
              <a:t>16 Bits</a:t>
            </a:r>
          </a:p>
          <a:p>
            <a:pPr lvl="1"/>
            <a:r>
              <a:rPr lang="en-US"/>
              <a:t>Stereo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00200"/>
            <a:ext cx="6400800" cy="1752600"/>
          </a:xfrm>
        </p:spPr>
        <p:txBody>
          <a:bodyPr/>
          <a:lstStyle/>
          <a:p>
            <a:r>
              <a:rPr lang="en-US" dirty="0"/>
              <a:t>Audio Quality, Bandwidth and Streaming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Factors Affecting Quality</a:t>
            </a:r>
          </a:p>
        </p:txBody>
      </p:sp>
      <p:sp>
        <p:nvSpPr>
          <p:cNvPr id="109572" name="Line 4"/>
          <p:cNvSpPr>
            <a:spLocks noChangeShapeType="1"/>
          </p:cNvSpPr>
          <p:nvPr/>
        </p:nvSpPr>
        <p:spPr bwMode="auto">
          <a:xfrm>
            <a:off x="1217613" y="2290763"/>
            <a:ext cx="0" cy="2120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73" name="Line 5"/>
          <p:cNvSpPr>
            <a:spLocks noChangeShapeType="1"/>
          </p:cNvSpPr>
          <p:nvPr/>
        </p:nvSpPr>
        <p:spPr bwMode="auto">
          <a:xfrm>
            <a:off x="1219200" y="3503613"/>
            <a:ext cx="502443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2049463" y="2443163"/>
            <a:ext cx="444500" cy="1054100"/>
          </a:xfrm>
          <a:prstGeom prst="rect">
            <a:avLst/>
          </a:prstGeom>
          <a:solidFill>
            <a:srgbClr val="CCEC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2659063" y="2671763"/>
            <a:ext cx="444500" cy="825500"/>
          </a:xfrm>
          <a:prstGeom prst="rect">
            <a:avLst/>
          </a:prstGeom>
          <a:solidFill>
            <a:srgbClr val="CCEC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76" name="Rectangle 8"/>
          <p:cNvSpPr>
            <a:spLocks noChangeArrowheads="1"/>
          </p:cNvSpPr>
          <p:nvPr/>
        </p:nvSpPr>
        <p:spPr bwMode="auto">
          <a:xfrm>
            <a:off x="3198813" y="2824163"/>
            <a:ext cx="444500" cy="673100"/>
          </a:xfrm>
          <a:prstGeom prst="rect">
            <a:avLst/>
          </a:prstGeom>
          <a:solidFill>
            <a:srgbClr val="CCEC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77" name="Rectangle 9"/>
          <p:cNvSpPr>
            <a:spLocks noChangeArrowheads="1"/>
          </p:cNvSpPr>
          <p:nvPr/>
        </p:nvSpPr>
        <p:spPr bwMode="auto">
          <a:xfrm>
            <a:off x="3808413" y="3052763"/>
            <a:ext cx="444500" cy="444500"/>
          </a:xfrm>
          <a:prstGeom prst="rect">
            <a:avLst/>
          </a:prstGeom>
          <a:solidFill>
            <a:srgbClr val="CCEC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78" name="Rectangle 10"/>
          <p:cNvSpPr>
            <a:spLocks noChangeArrowheads="1"/>
          </p:cNvSpPr>
          <p:nvPr/>
        </p:nvSpPr>
        <p:spPr bwMode="auto">
          <a:xfrm>
            <a:off x="4341813" y="2824163"/>
            <a:ext cx="444500" cy="673100"/>
          </a:xfrm>
          <a:prstGeom prst="rect">
            <a:avLst/>
          </a:prstGeom>
          <a:solidFill>
            <a:srgbClr val="CCEC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79" name="Rectangle 11"/>
          <p:cNvSpPr>
            <a:spLocks noChangeArrowheads="1"/>
          </p:cNvSpPr>
          <p:nvPr/>
        </p:nvSpPr>
        <p:spPr bwMode="auto">
          <a:xfrm>
            <a:off x="4951413" y="2436813"/>
            <a:ext cx="444500" cy="1054100"/>
          </a:xfrm>
          <a:prstGeom prst="rect">
            <a:avLst/>
          </a:prstGeom>
          <a:solidFill>
            <a:srgbClr val="CCEC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80" name="Freeform 12"/>
          <p:cNvSpPr>
            <a:spLocks/>
          </p:cNvSpPr>
          <p:nvPr/>
        </p:nvSpPr>
        <p:spPr bwMode="auto">
          <a:xfrm>
            <a:off x="2208213" y="2284413"/>
            <a:ext cx="3278187" cy="782637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48" y="83"/>
              </a:cxn>
              <a:cxn ang="0">
                <a:pos x="92" y="126"/>
              </a:cxn>
              <a:cxn ang="0">
                <a:pos x="136" y="141"/>
              </a:cxn>
              <a:cxn ang="0">
                <a:pos x="180" y="170"/>
              </a:cxn>
              <a:cxn ang="0">
                <a:pos x="224" y="200"/>
              </a:cxn>
              <a:cxn ang="0">
                <a:pos x="268" y="229"/>
              </a:cxn>
              <a:cxn ang="0">
                <a:pos x="326" y="258"/>
              </a:cxn>
              <a:cxn ang="0">
                <a:pos x="370" y="273"/>
              </a:cxn>
              <a:cxn ang="0">
                <a:pos x="414" y="287"/>
              </a:cxn>
              <a:cxn ang="0">
                <a:pos x="472" y="302"/>
              </a:cxn>
              <a:cxn ang="0">
                <a:pos x="560" y="317"/>
              </a:cxn>
              <a:cxn ang="0">
                <a:pos x="604" y="331"/>
              </a:cxn>
              <a:cxn ang="0">
                <a:pos x="648" y="331"/>
              </a:cxn>
              <a:cxn ang="0">
                <a:pos x="707" y="346"/>
              </a:cxn>
              <a:cxn ang="0">
                <a:pos x="765" y="375"/>
              </a:cxn>
              <a:cxn ang="0">
                <a:pos x="809" y="390"/>
              </a:cxn>
              <a:cxn ang="0">
                <a:pos x="853" y="404"/>
              </a:cxn>
              <a:cxn ang="0">
                <a:pos x="897" y="434"/>
              </a:cxn>
              <a:cxn ang="0">
                <a:pos x="941" y="434"/>
              </a:cxn>
              <a:cxn ang="0">
                <a:pos x="985" y="463"/>
              </a:cxn>
              <a:cxn ang="0">
                <a:pos x="1043" y="478"/>
              </a:cxn>
              <a:cxn ang="0">
                <a:pos x="1087" y="492"/>
              </a:cxn>
              <a:cxn ang="0">
                <a:pos x="1131" y="492"/>
              </a:cxn>
              <a:cxn ang="0">
                <a:pos x="1175" y="492"/>
              </a:cxn>
              <a:cxn ang="0">
                <a:pos x="1219" y="492"/>
              </a:cxn>
              <a:cxn ang="0">
                <a:pos x="1263" y="492"/>
              </a:cxn>
              <a:cxn ang="0">
                <a:pos x="1307" y="478"/>
              </a:cxn>
              <a:cxn ang="0">
                <a:pos x="1365" y="463"/>
              </a:cxn>
              <a:cxn ang="0">
                <a:pos x="1409" y="434"/>
              </a:cxn>
              <a:cxn ang="0">
                <a:pos x="1453" y="404"/>
              </a:cxn>
              <a:cxn ang="0">
                <a:pos x="1497" y="346"/>
              </a:cxn>
              <a:cxn ang="0">
                <a:pos x="1541" y="317"/>
              </a:cxn>
              <a:cxn ang="0">
                <a:pos x="1585" y="287"/>
              </a:cxn>
              <a:cxn ang="0">
                <a:pos x="1643" y="258"/>
              </a:cxn>
              <a:cxn ang="0">
                <a:pos x="1687" y="229"/>
              </a:cxn>
              <a:cxn ang="0">
                <a:pos x="1731" y="214"/>
              </a:cxn>
              <a:cxn ang="0">
                <a:pos x="1789" y="170"/>
              </a:cxn>
              <a:cxn ang="0">
                <a:pos x="1833" y="156"/>
              </a:cxn>
              <a:cxn ang="0">
                <a:pos x="1877" y="141"/>
              </a:cxn>
              <a:cxn ang="0">
                <a:pos x="1907" y="97"/>
              </a:cxn>
              <a:cxn ang="0">
                <a:pos x="1965" y="68"/>
              </a:cxn>
              <a:cxn ang="0">
                <a:pos x="2009" y="53"/>
              </a:cxn>
              <a:cxn ang="0">
                <a:pos x="2053" y="24"/>
              </a:cxn>
              <a:cxn ang="0">
                <a:pos x="2064" y="0"/>
              </a:cxn>
              <a:cxn ang="0">
                <a:pos x="2064" y="0"/>
              </a:cxn>
            </a:cxnLst>
            <a:rect l="0" t="0" r="r" b="b"/>
            <a:pathLst>
              <a:path w="2065" h="493">
                <a:moveTo>
                  <a:pt x="0" y="96"/>
                </a:moveTo>
                <a:lnTo>
                  <a:pt x="48" y="83"/>
                </a:lnTo>
                <a:lnTo>
                  <a:pt x="92" y="126"/>
                </a:lnTo>
                <a:lnTo>
                  <a:pt x="136" y="141"/>
                </a:lnTo>
                <a:lnTo>
                  <a:pt x="180" y="170"/>
                </a:lnTo>
                <a:lnTo>
                  <a:pt x="224" y="200"/>
                </a:lnTo>
                <a:lnTo>
                  <a:pt x="268" y="229"/>
                </a:lnTo>
                <a:lnTo>
                  <a:pt x="326" y="258"/>
                </a:lnTo>
                <a:lnTo>
                  <a:pt x="370" y="273"/>
                </a:lnTo>
                <a:lnTo>
                  <a:pt x="414" y="287"/>
                </a:lnTo>
                <a:lnTo>
                  <a:pt x="472" y="302"/>
                </a:lnTo>
                <a:lnTo>
                  <a:pt x="560" y="317"/>
                </a:lnTo>
                <a:lnTo>
                  <a:pt x="604" y="331"/>
                </a:lnTo>
                <a:lnTo>
                  <a:pt x="648" y="331"/>
                </a:lnTo>
                <a:lnTo>
                  <a:pt x="707" y="346"/>
                </a:lnTo>
                <a:lnTo>
                  <a:pt x="765" y="375"/>
                </a:lnTo>
                <a:lnTo>
                  <a:pt x="809" y="390"/>
                </a:lnTo>
                <a:lnTo>
                  <a:pt x="853" y="404"/>
                </a:lnTo>
                <a:lnTo>
                  <a:pt x="897" y="434"/>
                </a:lnTo>
                <a:lnTo>
                  <a:pt x="941" y="434"/>
                </a:lnTo>
                <a:lnTo>
                  <a:pt x="985" y="463"/>
                </a:lnTo>
                <a:lnTo>
                  <a:pt x="1043" y="478"/>
                </a:lnTo>
                <a:lnTo>
                  <a:pt x="1087" y="492"/>
                </a:lnTo>
                <a:lnTo>
                  <a:pt x="1131" y="492"/>
                </a:lnTo>
                <a:lnTo>
                  <a:pt x="1175" y="492"/>
                </a:lnTo>
                <a:lnTo>
                  <a:pt x="1219" y="492"/>
                </a:lnTo>
                <a:lnTo>
                  <a:pt x="1263" y="492"/>
                </a:lnTo>
                <a:lnTo>
                  <a:pt x="1307" y="478"/>
                </a:lnTo>
                <a:lnTo>
                  <a:pt x="1365" y="463"/>
                </a:lnTo>
                <a:lnTo>
                  <a:pt x="1409" y="434"/>
                </a:lnTo>
                <a:lnTo>
                  <a:pt x="1453" y="404"/>
                </a:lnTo>
                <a:lnTo>
                  <a:pt x="1497" y="346"/>
                </a:lnTo>
                <a:lnTo>
                  <a:pt x="1541" y="317"/>
                </a:lnTo>
                <a:lnTo>
                  <a:pt x="1585" y="287"/>
                </a:lnTo>
                <a:lnTo>
                  <a:pt x="1643" y="258"/>
                </a:lnTo>
                <a:lnTo>
                  <a:pt x="1687" y="229"/>
                </a:lnTo>
                <a:lnTo>
                  <a:pt x="1731" y="214"/>
                </a:lnTo>
                <a:lnTo>
                  <a:pt x="1789" y="170"/>
                </a:lnTo>
                <a:lnTo>
                  <a:pt x="1833" y="156"/>
                </a:lnTo>
                <a:lnTo>
                  <a:pt x="1877" y="141"/>
                </a:lnTo>
                <a:lnTo>
                  <a:pt x="1907" y="97"/>
                </a:lnTo>
                <a:lnTo>
                  <a:pt x="1965" y="68"/>
                </a:lnTo>
                <a:lnTo>
                  <a:pt x="2009" y="53"/>
                </a:lnTo>
                <a:lnTo>
                  <a:pt x="2053" y="24"/>
                </a:lnTo>
                <a:lnTo>
                  <a:pt x="2064" y="0"/>
                </a:lnTo>
                <a:lnTo>
                  <a:pt x="2064" y="0"/>
                </a:lnTo>
              </a:path>
            </a:pathLst>
          </a:custGeom>
          <a:noFill/>
          <a:ln w="508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581" name="Rectangle 13"/>
          <p:cNvSpPr>
            <a:spLocks noChangeArrowheads="1"/>
          </p:cNvSpPr>
          <p:nvPr/>
        </p:nvSpPr>
        <p:spPr bwMode="auto">
          <a:xfrm>
            <a:off x="6400800" y="3124200"/>
            <a:ext cx="2514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dirty="0">
                <a:solidFill>
                  <a:schemeClr val="tx2"/>
                </a:solidFill>
              </a:rPr>
              <a:t>Number of bits used for binary encoding.</a:t>
            </a:r>
            <a:r>
              <a:rPr lang="en-US" dirty="0"/>
              <a:t> Example: 4 bits allow 16 amplitude variations  to be represented.  2</a:t>
            </a:r>
            <a:r>
              <a:rPr lang="en-US" baseline="30000" dirty="0"/>
              <a:t>4</a:t>
            </a:r>
            <a:r>
              <a:rPr lang="en-US" dirty="0"/>
              <a:t>=16</a:t>
            </a:r>
          </a:p>
        </p:txBody>
      </p:sp>
      <p:sp>
        <p:nvSpPr>
          <p:cNvPr id="109582" name="Rectangle 14"/>
          <p:cNvSpPr>
            <a:spLocks noChangeArrowheads="1"/>
          </p:cNvSpPr>
          <p:nvPr/>
        </p:nvSpPr>
        <p:spPr bwMode="auto">
          <a:xfrm>
            <a:off x="1981200" y="3733800"/>
            <a:ext cx="35782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9       8         7       6        7       9</a:t>
            </a:r>
          </a:p>
        </p:txBody>
      </p:sp>
      <p:sp>
        <p:nvSpPr>
          <p:cNvPr id="109586" name="Line 18"/>
          <p:cNvSpPr>
            <a:spLocks noChangeShapeType="1"/>
          </p:cNvSpPr>
          <p:nvPr/>
        </p:nvSpPr>
        <p:spPr bwMode="auto">
          <a:xfrm>
            <a:off x="1979613" y="3586163"/>
            <a:ext cx="0" cy="1892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87" name="Line 19"/>
          <p:cNvSpPr>
            <a:spLocks noChangeShapeType="1"/>
          </p:cNvSpPr>
          <p:nvPr/>
        </p:nvSpPr>
        <p:spPr bwMode="auto">
          <a:xfrm>
            <a:off x="2589213" y="3509963"/>
            <a:ext cx="0" cy="196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88" name="Rectangle 20"/>
          <p:cNvSpPr>
            <a:spLocks noChangeArrowheads="1"/>
          </p:cNvSpPr>
          <p:nvPr/>
        </p:nvSpPr>
        <p:spPr bwMode="auto">
          <a:xfrm>
            <a:off x="1508125" y="5592763"/>
            <a:ext cx="27130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1">
                <a:solidFill>
                  <a:schemeClr val="tx2"/>
                </a:solidFill>
              </a:rPr>
              <a:t>Sampling Interval</a:t>
            </a:r>
          </a:p>
        </p:txBody>
      </p:sp>
      <p:sp>
        <p:nvSpPr>
          <p:cNvPr id="109589" name="Line 21"/>
          <p:cNvSpPr>
            <a:spLocks noChangeShapeType="1"/>
          </p:cNvSpPr>
          <p:nvPr/>
        </p:nvSpPr>
        <p:spPr bwMode="auto">
          <a:xfrm flipH="1">
            <a:off x="1516063" y="5180013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90" name="Line 22"/>
          <p:cNvSpPr>
            <a:spLocks noChangeShapeType="1"/>
          </p:cNvSpPr>
          <p:nvPr/>
        </p:nvSpPr>
        <p:spPr bwMode="auto">
          <a:xfrm>
            <a:off x="2595563" y="5180013"/>
            <a:ext cx="67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Areas of Application of Digital Technology</a:t>
            </a:r>
          </a:p>
        </p:txBody>
      </p:sp>
      <p:sp>
        <p:nvSpPr>
          <p:cNvPr id="1515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Computers</a:t>
            </a:r>
          </a:p>
          <a:p>
            <a:r>
              <a:rPr lang="en-US" dirty="0"/>
              <a:t>New telephone networks and capabilities </a:t>
            </a:r>
            <a:r>
              <a:rPr lang="en-US" dirty="0" err="1"/>
              <a:t>e.g</a:t>
            </a:r>
            <a:r>
              <a:rPr lang="en-US" dirty="0"/>
              <a:t> video conferencing etc</a:t>
            </a:r>
          </a:p>
          <a:p>
            <a:r>
              <a:rPr lang="en-US" dirty="0"/>
              <a:t>Digital television technology -</a:t>
            </a:r>
            <a:r>
              <a:rPr lang="en-US" dirty="0" err="1"/>
              <a:t>e.g</a:t>
            </a:r>
            <a:r>
              <a:rPr lang="en-US" dirty="0"/>
              <a:t> Interactive TV, Video o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Effect of Sampling Frequency 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Higher sampling frequency</a:t>
            </a:r>
          </a:p>
          <a:p>
            <a:pPr lvl="1"/>
            <a:r>
              <a:rPr lang="en-US" dirty="0"/>
              <a:t>Smaller sampling intervals, time between samples </a:t>
            </a:r>
          </a:p>
          <a:p>
            <a:pPr lvl="1"/>
            <a:r>
              <a:rPr lang="en-US" dirty="0"/>
              <a:t>Frequent sampling</a:t>
            </a:r>
          </a:p>
          <a:p>
            <a:pPr lvl="1"/>
            <a:r>
              <a:rPr lang="en-US" dirty="0"/>
              <a:t>Better quality because the audio pattern is captured better</a:t>
            </a:r>
          </a:p>
          <a:p>
            <a:pPr lvl="1"/>
            <a:r>
              <a:rPr lang="en-US" dirty="0"/>
              <a:t>Higher bandwidth required for transmission</a:t>
            </a:r>
          </a:p>
          <a:p>
            <a:pPr lvl="1"/>
            <a:r>
              <a:rPr lang="en-US" dirty="0"/>
              <a:t>Higher disk space required for storage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Computation of Bandwidth Requirement for Transmission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114800"/>
          </a:xfrm>
        </p:spPr>
        <p:txBody>
          <a:bodyPr/>
          <a:lstStyle/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Compute the audio streaming rate for a voice grade circuit given that the number of bits used in the sampling is 8</a:t>
            </a:r>
          </a:p>
          <a:p>
            <a:r>
              <a:rPr lang="en-US" dirty="0"/>
              <a:t>Background information</a:t>
            </a:r>
          </a:p>
          <a:p>
            <a:pPr lvl="1"/>
            <a:r>
              <a:rPr lang="en-US" dirty="0"/>
              <a:t>A voice grade circuit has a bandwidth of approximately 4000 Hz</a:t>
            </a:r>
          </a:p>
          <a:p>
            <a:r>
              <a:rPr lang="en-US" dirty="0"/>
              <a:t>General rule</a:t>
            </a:r>
          </a:p>
          <a:p>
            <a:pPr lvl="1"/>
            <a:r>
              <a:rPr lang="en-US" dirty="0"/>
              <a:t>For acceptable quality, the audio must be sampled at twice the frequency of the voice grade bandwidth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Reason for Sampling at Twice the Frequency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According to </a:t>
            </a:r>
            <a:r>
              <a:rPr lang="en-US" dirty="0" err="1"/>
              <a:t>Nynguist</a:t>
            </a:r>
            <a:r>
              <a:rPr lang="en-US" dirty="0"/>
              <a:t> Theorem</a:t>
            </a:r>
          </a:p>
          <a:p>
            <a:r>
              <a:rPr lang="en-US" dirty="0"/>
              <a:t>Two peaks in each cycle</a:t>
            </a:r>
          </a:p>
          <a:p>
            <a:pPr lvl="1"/>
            <a:r>
              <a:rPr lang="en-US" dirty="0"/>
              <a:t>Half of a cycle is above the datum line</a:t>
            </a:r>
          </a:p>
          <a:p>
            <a:pPr lvl="1"/>
            <a:r>
              <a:rPr lang="en-US" dirty="0"/>
              <a:t>The other half of the cycle is below the datum line</a:t>
            </a:r>
          </a:p>
          <a:p>
            <a:r>
              <a:rPr lang="en-US" dirty="0"/>
              <a:t>Therefore, sample the audio at twice the frequency rate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CD Sampling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Sampling in this case is done for higher quality</a:t>
            </a:r>
          </a:p>
          <a:p>
            <a:pPr lvl="1"/>
            <a:r>
              <a:rPr lang="en-US"/>
              <a:t>44 KHz</a:t>
            </a:r>
          </a:p>
          <a:p>
            <a:pPr lvl="1"/>
            <a:r>
              <a:rPr lang="en-US"/>
              <a:t>16-bits</a:t>
            </a:r>
          </a:p>
          <a:p>
            <a:pPr lvl="1"/>
            <a:r>
              <a:rPr lang="en-US"/>
              <a:t>Stereo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Representation</a:t>
            </a:r>
          </a:p>
        </p:txBody>
      </p:sp>
      <p:sp>
        <p:nvSpPr>
          <p:cNvPr id="202755" name="Line 3"/>
          <p:cNvSpPr>
            <a:spLocks noChangeShapeType="1"/>
          </p:cNvSpPr>
          <p:nvPr/>
        </p:nvSpPr>
        <p:spPr bwMode="auto">
          <a:xfrm>
            <a:off x="760413" y="2366963"/>
            <a:ext cx="0" cy="2120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56" name="Line 4"/>
          <p:cNvSpPr>
            <a:spLocks noChangeShapeType="1"/>
          </p:cNvSpPr>
          <p:nvPr/>
        </p:nvSpPr>
        <p:spPr bwMode="auto">
          <a:xfrm>
            <a:off x="762000" y="3581400"/>
            <a:ext cx="4338638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1592263" y="2519363"/>
            <a:ext cx="444500" cy="1054100"/>
          </a:xfrm>
          <a:prstGeom prst="rect">
            <a:avLst/>
          </a:prstGeom>
          <a:solidFill>
            <a:srgbClr val="CCEC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58" name="Rectangle 6"/>
          <p:cNvSpPr>
            <a:spLocks noChangeArrowheads="1"/>
          </p:cNvSpPr>
          <p:nvPr/>
        </p:nvSpPr>
        <p:spPr bwMode="auto">
          <a:xfrm>
            <a:off x="2201863" y="2747963"/>
            <a:ext cx="444500" cy="825500"/>
          </a:xfrm>
          <a:prstGeom prst="rect">
            <a:avLst/>
          </a:prstGeom>
          <a:solidFill>
            <a:srgbClr val="CCEC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2741613" y="2900363"/>
            <a:ext cx="444500" cy="673100"/>
          </a:xfrm>
          <a:prstGeom prst="rect">
            <a:avLst/>
          </a:prstGeom>
          <a:solidFill>
            <a:srgbClr val="CCEC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3351213" y="3128963"/>
            <a:ext cx="444500" cy="444500"/>
          </a:xfrm>
          <a:prstGeom prst="rect">
            <a:avLst/>
          </a:prstGeom>
          <a:solidFill>
            <a:srgbClr val="CCEC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61" name="Rectangle 9"/>
          <p:cNvSpPr>
            <a:spLocks noChangeArrowheads="1"/>
          </p:cNvSpPr>
          <p:nvPr/>
        </p:nvSpPr>
        <p:spPr bwMode="auto">
          <a:xfrm>
            <a:off x="3884613" y="2900363"/>
            <a:ext cx="444500" cy="673100"/>
          </a:xfrm>
          <a:prstGeom prst="rect">
            <a:avLst/>
          </a:prstGeom>
          <a:solidFill>
            <a:srgbClr val="CCEC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62" name="Rectangle 10"/>
          <p:cNvSpPr>
            <a:spLocks noChangeArrowheads="1"/>
          </p:cNvSpPr>
          <p:nvPr/>
        </p:nvSpPr>
        <p:spPr bwMode="auto">
          <a:xfrm>
            <a:off x="4494213" y="2513013"/>
            <a:ext cx="444500" cy="1054100"/>
          </a:xfrm>
          <a:prstGeom prst="rect">
            <a:avLst/>
          </a:prstGeom>
          <a:solidFill>
            <a:srgbClr val="CCEC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63" name="Freeform 11"/>
          <p:cNvSpPr>
            <a:spLocks/>
          </p:cNvSpPr>
          <p:nvPr/>
        </p:nvSpPr>
        <p:spPr bwMode="auto">
          <a:xfrm>
            <a:off x="1751013" y="2360613"/>
            <a:ext cx="3278187" cy="782637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48" y="83"/>
              </a:cxn>
              <a:cxn ang="0">
                <a:pos x="92" y="126"/>
              </a:cxn>
              <a:cxn ang="0">
                <a:pos x="136" y="141"/>
              </a:cxn>
              <a:cxn ang="0">
                <a:pos x="180" y="170"/>
              </a:cxn>
              <a:cxn ang="0">
                <a:pos x="224" y="200"/>
              </a:cxn>
              <a:cxn ang="0">
                <a:pos x="268" y="229"/>
              </a:cxn>
              <a:cxn ang="0">
                <a:pos x="326" y="258"/>
              </a:cxn>
              <a:cxn ang="0">
                <a:pos x="370" y="273"/>
              </a:cxn>
              <a:cxn ang="0">
                <a:pos x="414" y="287"/>
              </a:cxn>
              <a:cxn ang="0">
                <a:pos x="472" y="302"/>
              </a:cxn>
              <a:cxn ang="0">
                <a:pos x="560" y="317"/>
              </a:cxn>
              <a:cxn ang="0">
                <a:pos x="604" y="331"/>
              </a:cxn>
              <a:cxn ang="0">
                <a:pos x="648" y="331"/>
              </a:cxn>
              <a:cxn ang="0">
                <a:pos x="707" y="346"/>
              </a:cxn>
              <a:cxn ang="0">
                <a:pos x="765" y="375"/>
              </a:cxn>
              <a:cxn ang="0">
                <a:pos x="809" y="390"/>
              </a:cxn>
              <a:cxn ang="0">
                <a:pos x="853" y="404"/>
              </a:cxn>
              <a:cxn ang="0">
                <a:pos x="897" y="434"/>
              </a:cxn>
              <a:cxn ang="0">
                <a:pos x="941" y="434"/>
              </a:cxn>
              <a:cxn ang="0">
                <a:pos x="985" y="463"/>
              </a:cxn>
              <a:cxn ang="0">
                <a:pos x="1043" y="478"/>
              </a:cxn>
              <a:cxn ang="0">
                <a:pos x="1087" y="492"/>
              </a:cxn>
              <a:cxn ang="0">
                <a:pos x="1131" y="492"/>
              </a:cxn>
              <a:cxn ang="0">
                <a:pos x="1175" y="492"/>
              </a:cxn>
              <a:cxn ang="0">
                <a:pos x="1219" y="492"/>
              </a:cxn>
              <a:cxn ang="0">
                <a:pos x="1263" y="492"/>
              </a:cxn>
              <a:cxn ang="0">
                <a:pos x="1307" y="478"/>
              </a:cxn>
              <a:cxn ang="0">
                <a:pos x="1365" y="463"/>
              </a:cxn>
              <a:cxn ang="0">
                <a:pos x="1409" y="434"/>
              </a:cxn>
              <a:cxn ang="0">
                <a:pos x="1453" y="404"/>
              </a:cxn>
              <a:cxn ang="0">
                <a:pos x="1497" y="346"/>
              </a:cxn>
              <a:cxn ang="0">
                <a:pos x="1541" y="317"/>
              </a:cxn>
              <a:cxn ang="0">
                <a:pos x="1585" y="287"/>
              </a:cxn>
              <a:cxn ang="0">
                <a:pos x="1643" y="258"/>
              </a:cxn>
              <a:cxn ang="0">
                <a:pos x="1687" y="229"/>
              </a:cxn>
              <a:cxn ang="0">
                <a:pos x="1731" y="214"/>
              </a:cxn>
              <a:cxn ang="0">
                <a:pos x="1789" y="170"/>
              </a:cxn>
              <a:cxn ang="0">
                <a:pos x="1833" y="156"/>
              </a:cxn>
              <a:cxn ang="0">
                <a:pos x="1877" y="141"/>
              </a:cxn>
              <a:cxn ang="0">
                <a:pos x="1907" y="97"/>
              </a:cxn>
              <a:cxn ang="0">
                <a:pos x="1965" y="68"/>
              </a:cxn>
              <a:cxn ang="0">
                <a:pos x="2009" y="53"/>
              </a:cxn>
              <a:cxn ang="0">
                <a:pos x="2053" y="24"/>
              </a:cxn>
              <a:cxn ang="0">
                <a:pos x="2064" y="0"/>
              </a:cxn>
              <a:cxn ang="0">
                <a:pos x="2064" y="0"/>
              </a:cxn>
            </a:cxnLst>
            <a:rect l="0" t="0" r="r" b="b"/>
            <a:pathLst>
              <a:path w="2065" h="493">
                <a:moveTo>
                  <a:pt x="0" y="96"/>
                </a:moveTo>
                <a:lnTo>
                  <a:pt x="48" y="83"/>
                </a:lnTo>
                <a:lnTo>
                  <a:pt x="92" y="126"/>
                </a:lnTo>
                <a:lnTo>
                  <a:pt x="136" y="141"/>
                </a:lnTo>
                <a:lnTo>
                  <a:pt x="180" y="170"/>
                </a:lnTo>
                <a:lnTo>
                  <a:pt x="224" y="200"/>
                </a:lnTo>
                <a:lnTo>
                  <a:pt x="268" y="229"/>
                </a:lnTo>
                <a:lnTo>
                  <a:pt x="326" y="258"/>
                </a:lnTo>
                <a:lnTo>
                  <a:pt x="370" y="273"/>
                </a:lnTo>
                <a:lnTo>
                  <a:pt x="414" y="287"/>
                </a:lnTo>
                <a:lnTo>
                  <a:pt x="472" y="302"/>
                </a:lnTo>
                <a:lnTo>
                  <a:pt x="560" y="317"/>
                </a:lnTo>
                <a:lnTo>
                  <a:pt x="604" y="331"/>
                </a:lnTo>
                <a:lnTo>
                  <a:pt x="648" y="331"/>
                </a:lnTo>
                <a:lnTo>
                  <a:pt x="707" y="346"/>
                </a:lnTo>
                <a:lnTo>
                  <a:pt x="765" y="375"/>
                </a:lnTo>
                <a:lnTo>
                  <a:pt x="809" y="390"/>
                </a:lnTo>
                <a:lnTo>
                  <a:pt x="853" y="404"/>
                </a:lnTo>
                <a:lnTo>
                  <a:pt x="897" y="434"/>
                </a:lnTo>
                <a:lnTo>
                  <a:pt x="941" y="434"/>
                </a:lnTo>
                <a:lnTo>
                  <a:pt x="985" y="463"/>
                </a:lnTo>
                <a:lnTo>
                  <a:pt x="1043" y="478"/>
                </a:lnTo>
                <a:lnTo>
                  <a:pt x="1087" y="492"/>
                </a:lnTo>
                <a:lnTo>
                  <a:pt x="1131" y="492"/>
                </a:lnTo>
                <a:lnTo>
                  <a:pt x="1175" y="492"/>
                </a:lnTo>
                <a:lnTo>
                  <a:pt x="1219" y="492"/>
                </a:lnTo>
                <a:lnTo>
                  <a:pt x="1263" y="492"/>
                </a:lnTo>
                <a:lnTo>
                  <a:pt x="1307" y="478"/>
                </a:lnTo>
                <a:lnTo>
                  <a:pt x="1365" y="463"/>
                </a:lnTo>
                <a:lnTo>
                  <a:pt x="1409" y="434"/>
                </a:lnTo>
                <a:lnTo>
                  <a:pt x="1453" y="404"/>
                </a:lnTo>
                <a:lnTo>
                  <a:pt x="1497" y="346"/>
                </a:lnTo>
                <a:lnTo>
                  <a:pt x="1541" y="317"/>
                </a:lnTo>
                <a:lnTo>
                  <a:pt x="1585" y="287"/>
                </a:lnTo>
                <a:lnTo>
                  <a:pt x="1643" y="258"/>
                </a:lnTo>
                <a:lnTo>
                  <a:pt x="1687" y="229"/>
                </a:lnTo>
                <a:lnTo>
                  <a:pt x="1731" y="214"/>
                </a:lnTo>
                <a:lnTo>
                  <a:pt x="1789" y="170"/>
                </a:lnTo>
                <a:lnTo>
                  <a:pt x="1833" y="156"/>
                </a:lnTo>
                <a:lnTo>
                  <a:pt x="1877" y="141"/>
                </a:lnTo>
                <a:lnTo>
                  <a:pt x="1907" y="97"/>
                </a:lnTo>
                <a:lnTo>
                  <a:pt x="1965" y="68"/>
                </a:lnTo>
                <a:lnTo>
                  <a:pt x="2009" y="53"/>
                </a:lnTo>
                <a:lnTo>
                  <a:pt x="2053" y="24"/>
                </a:lnTo>
                <a:lnTo>
                  <a:pt x="2064" y="0"/>
                </a:lnTo>
                <a:lnTo>
                  <a:pt x="2064" y="0"/>
                </a:lnTo>
              </a:path>
            </a:pathLst>
          </a:custGeom>
          <a:noFill/>
          <a:ln w="508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2764" name="Rectangle 12"/>
          <p:cNvSpPr>
            <a:spLocks noChangeArrowheads="1"/>
          </p:cNvSpPr>
          <p:nvPr/>
        </p:nvSpPr>
        <p:spPr bwMode="auto">
          <a:xfrm>
            <a:off x="1524000" y="3810000"/>
            <a:ext cx="35782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1"/>
              <a:t>79      68     57     46     57      79</a:t>
            </a:r>
          </a:p>
        </p:txBody>
      </p:sp>
      <p:sp>
        <p:nvSpPr>
          <p:cNvPr id="202765" name="Line 13"/>
          <p:cNvSpPr>
            <a:spLocks noChangeShapeType="1"/>
          </p:cNvSpPr>
          <p:nvPr/>
        </p:nvSpPr>
        <p:spPr bwMode="auto">
          <a:xfrm flipH="1">
            <a:off x="1522413" y="3657600"/>
            <a:ext cx="1587" cy="1289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66" name="Line 14"/>
          <p:cNvSpPr>
            <a:spLocks noChangeShapeType="1"/>
          </p:cNvSpPr>
          <p:nvPr/>
        </p:nvSpPr>
        <p:spPr bwMode="auto">
          <a:xfrm flipH="1">
            <a:off x="2132013" y="3581400"/>
            <a:ext cx="1587" cy="136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67" name="Rectangle 15"/>
          <p:cNvSpPr>
            <a:spLocks noChangeArrowheads="1"/>
          </p:cNvSpPr>
          <p:nvPr/>
        </p:nvSpPr>
        <p:spPr bwMode="auto">
          <a:xfrm>
            <a:off x="1066800" y="5105400"/>
            <a:ext cx="8083550" cy="118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1">
                <a:solidFill>
                  <a:schemeClr val="tx2"/>
                </a:solidFill>
              </a:rPr>
              <a:t>1/8000 Seconds (8000 HZ twice the frequency of the voice</a:t>
            </a:r>
          </a:p>
          <a:p>
            <a:pPr algn="l"/>
            <a:r>
              <a:rPr lang="en-US" b="1">
                <a:solidFill>
                  <a:schemeClr val="tx2"/>
                </a:solidFill>
              </a:rPr>
              <a:t>grade circuit) </a:t>
            </a:r>
          </a:p>
          <a:p>
            <a:pPr algn="l"/>
            <a:r>
              <a:rPr lang="en-US" b="1">
                <a:solidFill>
                  <a:schemeClr val="tx2"/>
                </a:solidFill>
              </a:rPr>
              <a:t>or 2X4000 samples per second</a:t>
            </a:r>
          </a:p>
        </p:txBody>
      </p:sp>
      <p:sp>
        <p:nvSpPr>
          <p:cNvPr id="202768" name="Line 16"/>
          <p:cNvSpPr>
            <a:spLocks noChangeShapeType="1"/>
          </p:cNvSpPr>
          <p:nvPr/>
        </p:nvSpPr>
        <p:spPr bwMode="auto">
          <a:xfrm flipH="1">
            <a:off x="1058863" y="4648200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69" name="Line 17"/>
          <p:cNvSpPr>
            <a:spLocks noChangeShapeType="1"/>
          </p:cNvSpPr>
          <p:nvPr/>
        </p:nvSpPr>
        <p:spPr bwMode="auto">
          <a:xfrm>
            <a:off x="2138363" y="4648200"/>
            <a:ext cx="67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70" name="Text Box 18"/>
          <p:cNvSpPr txBox="1">
            <a:spLocks noChangeArrowheads="1"/>
          </p:cNvSpPr>
          <p:nvPr/>
        </p:nvSpPr>
        <p:spPr bwMode="auto">
          <a:xfrm>
            <a:off x="5414963" y="2133600"/>
            <a:ext cx="383857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b="1">
                <a:solidFill>
                  <a:schemeClr val="tx2"/>
                </a:solidFill>
              </a:rPr>
              <a:t>8 bits are used enabling </a:t>
            </a:r>
          </a:p>
          <a:p>
            <a:pPr algn="l"/>
            <a:r>
              <a:rPr lang="en-US" b="1">
                <a:solidFill>
                  <a:schemeClr val="tx2"/>
                </a:solidFill>
              </a:rPr>
              <a:t>256 amplitudes to</a:t>
            </a:r>
          </a:p>
          <a:p>
            <a:pPr algn="l"/>
            <a:r>
              <a:rPr lang="en-US" b="1">
                <a:solidFill>
                  <a:schemeClr val="tx2"/>
                </a:solidFill>
              </a:rPr>
              <a:t> represent the human </a:t>
            </a:r>
          </a:p>
          <a:p>
            <a:pPr algn="l"/>
            <a:r>
              <a:rPr lang="en-US" b="1">
                <a:solidFill>
                  <a:schemeClr val="tx2"/>
                </a:solidFill>
              </a:rPr>
              <a:t>voice which is considered </a:t>
            </a:r>
          </a:p>
          <a:p>
            <a:pPr algn="l"/>
            <a:r>
              <a:rPr lang="en-US" b="1">
                <a:solidFill>
                  <a:schemeClr val="tx2"/>
                </a:solidFill>
              </a:rPr>
              <a:t>to be adequate.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Bandwidth Computation for Voice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Number of samples </a:t>
            </a:r>
          </a:p>
          <a:p>
            <a:pPr lvl="1"/>
            <a:r>
              <a:rPr lang="en-US"/>
              <a:t>8000 per second</a:t>
            </a:r>
          </a:p>
          <a:p>
            <a:r>
              <a:rPr lang="en-US"/>
              <a:t>Number of bits per sample</a:t>
            </a:r>
          </a:p>
          <a:p>
            <a:pPr lvl="1"/>
            <a:r>
              <a:rPr lang="en-US"/>
              <a:t>8</a:t>
            </a:r>
          </a:p>
          <a:p>
            <a:r>
              <a:rPr lang="en-US"/>
              <a:t>Bandwidth requirement</a:t>
            </a:r>
          </a:p>
          <a:p>
            <a:pPr lvl="1"/>
            <a:r>
              <a:rPr lang="en-US"/>
              <a:t>8X8000 bps = 64,000 bps</a:t>
            </a:r>
          </a:p>
          <a:p>
            <a:pPr lvl="1"/>
            <a:r>
              <a:rPr lang="en-US"/>
              <a:t>Approximately 64K bps</a:t>
            </a:r>
          </a:p>
          <a:p>
            <a:r>
              <a:rPr lang="en-US"/>
              <a:t>64K bps is the speed of a single ISDN (B) channel designed to carry voice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Bandwidth of Voice Circuits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Generally speaking, the bandwidth requirement for uncompressed voice circuit is 64 Kbps</a:t>
            </a:r>
          </a:p>
          <a:p>
            <a:r>
              <a:rPr lang="en-US"/>
              <a:t>An example is the ISDN – B channel that was originally intended to carry voice</a:t>
            </a:r>
          </a:p>
          <a:p>
            <a:pPr lvl="1"/>
            <a:r>
              <a:rPr lang="en-US"/>
              <a:t>Its bandwidth is 64 K bps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in Audio Quality and Bandwidth Requirement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CD quality</a:t>
            </a:r>
          </a:p>
          <a:p>
            <a:pPr lvl="1">
              <a:lnSpc>
                <a:spcPct val="90000"/>
              </a:lnSpc>
            </a:pPr>
            <a:r>
              <a:rPr lang="en-US"/>
              <a:t>44,100 Hz, 16 bit, Stereo</a:t>
            </a:r>
          </a:p>
          <a:p>
            <a:pPr lvl="1">
              <a:lnSpc>
                <a:spcPct val="90000"/>
              </a:lnSpc>
            </a:pPr>
            <a:r>
              <a:rPr lang="en-US"/>
              <a:t>1376K bps</a:t>
            </a:r>
          </a:p>
          <a:p>
            <a:pPr>
              <a:lnSpc>
                <a:spcPct val="90000"/>
              </a:lnSpc>
            </a:pPr>
            <a:r>
              <a:rPr lang="en-US"/>
              <a:t>Radio quality</a:t>
            </a:r>
          </a:p>
          <a:p>
            <a:pPr lvl="1">
              <a:lnSpc>
                <a:spcPct val="90000"/>
              </a:lnSpc>
            </a:pPr>
            <a:r>
              <a:rPr lang="en-US"/>
              <a:t>22,050 Hz, 8 bit, mono</a:t>
            </a:r>
          </a:p>
          <a:p>
            <a:pPr lvl="1">
              <a:lnSpc>
                <a:spcPct val="90000"/>
              </a:lnSpc>
            </a:pPr>
            <a:r>
              <a:rPr lang="en-US"/>
              <a:t>176K bps</a:t>
            </a:r>
          </a:p>
          <a:p>
            <a:pPr>
              <a:lnSpc>
                <a:spcPct val="90000"/>
              </a:lnSpc>
            </a:pPr>
            <a:r>
              <a:rPr lang="en-US"/>
              <a:t>Telephone quality</a:t>
            </a:r>
          </a:p>
          <a:p>
            <a:pPr lvl="1">
              <a:lnSpc>
                <a:spcPct val="90000"/>
              </a:lnSpc>
            </a:pPr>
            <a:r>
              <a:rPr lang="en-US"/>
              <a:t>11,025 Hz, 8bit, mono</a:t>
            </a:r>
          </a:p>
          <a:p>
            <a:pPr lvl="1">
              <a:lnSpc>
                <a:spcPct val="90000"/>
              </a:lnSpc>
            </a:pPr>
            <a:r>
              <a:rPr lang="en-US"/>
              <a:t>88K bps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Audio Transmission In WWW</a:t>
            </a:r>
          </a:p>
        </p:txBody>
      </p:sp>
      <p:sp>
        <p:nvSpPr>
          <p:cNvPr id="205827" name="Oval 3" descr="Dark horizontal"/>
          <p:cNvSpPr>
            <a:spLocks noChangeArrowheads="1"/>
          </p:cNvSpPr>
          <p:nvPr/>
        </p:nvSpPr>
        <p:spPr bwMode="auto">
          <a:xfrm>
            <a:off x="1163638" y="2306638"/>
            <a:ext cx="749300" cy="749300"/>
          </a:xfrm>
          <a:prstGeom prst="ellipse">
            <a:avLst/>
          </a:prstGeom>
          <a:pattFill prst="dkHorz">
            <a:fgClr>
              <a:srgbClr val="CCCCFF"/>
            </a:fgClr>
            <a:bgClr>
              <a:srgbClr val="FFFFFF"/>
            </a:bgClr>
          </a:patt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28" name="Oval 4" descr="Dark horizontal"/>
          <p:cNvSpPr>
            <a:spLocks noChangeArrowheads="1"/>
          </p:cNvSpPr>
          <p:nvPr/>
        </p:nvSpPr>
        <p:spPr bwMode="auto">
          <a:xfrm>
            <a:off x="2840038" y="3449638"/>
            <a:ext cx="749300" cy="749300"/>
          </a:xfrm>
          <a:prstGeom prst="ellipse">
            <a:avLst/>
          </a:prstGeom>
          <a:pattFill prst="dkHorz">
            <a:fgClr>
              <a:srgbClr val="CCCCFF"/>
            </a:fgClr>
            <a:bgClr>
              <a:srgbClr val="FFFFFF"/>
            </a:bgClr>
          </a:patt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29" name="Oval 5" descr="Dark horizontal"/>
          <p:cNvSpPr>
            <a:spLocks noChangeArrowheads="1"/>
          </p:cNvSpPr>
          <p:nvPr/>
        </p:nvSpPr>
        <p:spPr bwMode="auto">
          <a:xfrm>
            <a:off x="4821238" y="2078038"/>
            <a:ext cx="749300" cy="749300"/>
          </a:xfrm>
          <a:prstGeom prst="ellipse">
            <a:avLst/>
          </a:prstGeom>
          <a:pattFill prst="dkHorz">
            <a:fgClr>
              <a:srgbClr val="CCCCFF"/>
            </a:fgClr>
            <a:bgClr>
              <a:srgbClr val="FFFFFF"/>
            </a:bgClr>
          </a:patt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30" name="Oval 6" descr="Dark horizontal"/>
          <p:cNvSpPr>
            <a:spLocks noChangeArrowheads="1"/>
          </p:cNvSpPr>
          <p:nvPr/>
        </p:nvSpPr>
        <p:spPr bwMode="auto">
          <a:xfrm>
            <a:off x="5430838" y="3906838"/>
            <a:ext cx="749300" cy="749300"/>
          </a:xfrm>
          <a:prstGeom prst="ellipse">
            <a:avLst/>
          </a:prstGeom>
          <a:pattFill prst="dkHorz">
            <a:fgClr>
              <a:srgbClr val="CCCCFF"/>
            </a:fgClr>
            <a:bgClr>
              <a:srgbClr val="FFFFFF"/>
            </a:bgClr>
          </a:patt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32" name="Line 8"/>
          <p:cNvSpPr>
            <a:spLocks noChangeShapeType="1"/>
          </p:cNvSpPr>
          <p:nvPr/>
        </p:nvSpPr>
        <p:spPr bwMode="auto">
          <a:xfrm flipV="1">
            <a:off x="1957388" y="2414588"/>
            <a:ext cx="2819400" cy="228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34" name="Line 10"/>
          <p:cNvSpPr>
            <a:spLocks noChangeShapeType="1"/>
          </p:cNvSpPr>
          <p:nvPr/>
        </p:nvSpPr>
        <p:spPr bwMode="auto">
          <a:xfrm flipV="1">
            <a:off x="3449638" y="2751138"/>
            <a:ext cx="1511300" cy="850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35" name="Line 11"/>
          <p:cNvSpPr>
            <a:spLocks noChangeShapeType="1"/>
          </p:cNvSpPr>
          <p:nvPr/>
        </p:nvSpPr>
        <p:spPr bwMode="auto">
          <a:xfrm>
            <a:off x="3657600" y="3962400"/>
            <a:ext cx="1752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36" name="Line 12"/>
          <p:cNvSpPr>
            <a:spLocks noChangeShapeType="1"/>
          </p:cNvSpPr>
          <p:nvPr/>
        </p:nvSpPr>
        <p:spPr bwMode="auto">
          <a:xfrm>
            <a:off x="5410200" y="2743200"/>
            <a:ext cx="457200" cy="1143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37" name="Line 13"/>
          <p:cNvSpPr>
            <a:spLocks noChangeShapeType="1"/>
          </p:cNvSpPr>
          <p:nvPr/>
        </p:nvSpPr>
        <p:spPr bwMode="auto">
          <a:xfrm>
            <a:off x="1752600" y="2971800"/>
            <a:ext cx="1143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38" name="Rectangle 14"/>
          <p:cNvSpPr>
            <a:spLocks noChangeArrowheads="1"/>
          </p:cNvSpPr>
          <p:nvPr/>
        </p:nvSpPr>
        <p:spPr bwMode="auto">
          <a:xfrm>
            <a:off x="7162800" y="4572000"/>
            <a:ext cx="1435100" cy="7493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r>
              <a:rPr lang="en-US"/>
              <a:t>Client</a:t>
            </a:r>
          </a:p>
        </p:txBody>
      </p:sp>
      <p:sp>
        <p:nvSpPr>
          <p:cNvPr id="205840" name="Line 16"/>
          <p:cNvSpPr>
            <a:spLocks noChangeShapeType="1"/>
          </p:cNvSpPr>
          <p:nvPr/>
        </p:nvSpPr>
        <p:spPr bwMode="auto">
          <a:xfrm flipV="1">
            <a:off x="890588" y="2871788"/>
            <a:ext cx="304800" cy="533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41" name="Line 17"/>
          <p:cNvSpPr>
            <a:spLocks noChangeShapeType="1"/>
          </p:cNvSpPr>
          <p:nvPr/>
        </p:nvSpPr>
        <p:spPr bwMode="auto">
          <a:xfrm>
            <a:off x="6096000" y="4495800"/>
            <a:ext cx="1066800" cy="4572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42" name="Rectangle 18"/>
          <p:cNvSpPr>
            <a:spLocks noChangeArrowheads="1"/>
          </p:cNvSpPr>
          <p:nvPr/>
        </p:nvSpPr>
        <p:spPr bwMode="auto">
          <a:xfrm>
            <a:off x="4191000" y="5029200"/>
            <a:ext cx="3444875" cy="154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Receive audio using</a:t>
            </a:r>
          </a:p>
          <a:p>
            <a:pPr algn="l"/>
            <a:r>
              <a:rPr lang="en-US"/>
              <a:t>Internet Explorer</a:t>
            </a:r>
          </a:p>
          <a:p>
            <a:pPr algn="l"/>
            <a:r>
              <a:rPr lang="en-US"/>
              <a:t>and a plug-in to receive </a:t>
            </a:r>
          </a:p>
          <a:p>
            <a:pPr algn="l"/>
            <a:r>
              <a:rPr lang="en-US"/>
              <a:t>the audio stream.</a:t>
            </a:r>
          </a:p>
        </p:txBody>
      </p:sp>
      <p:sp>
        <p:nvSpPr>
          <p:cNvPr id="205843" name="Rectangle 19"/>
          <p:cNvSpPr>
            <a:spLocks noChangeArrowheads="1"/>
          </p:cNvSpPr>
          <p:nvPr/>
        </p:nvSpPr>
        <p:spPr bwMode="auto">
          <a:xfrm>
            <a:off x="2133600" y="1524000"/>
            <a:ext cx="55197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Audio streaming requires compression.</a:t>
            </a:r>
          </a:p>
        </p:txBody>
      </p:sp>
      <p:sp>
        <p:nvSpPr>
          <p:cNvPr id="205844" name="Rectangle 20"/>
          <p:cNvSpPr>
            <a:spLocks noChangeArrowheads="1"/>
          </p:cNvSpPr>
          <p:nvPr/>
        </p:nvSpPr>
        <p:spPr bwMode="auto">
          <a:xfrm>
            <a:off x="457200" y="5181600"/>
            <a:ext cx="2632075" cy="154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Real-time audio</a:t>
            </a:r>
          </a:p>
          <a:p>
            <a:pPr algn="l"/>
            <a:r>
              <a:rPr lang="en-US"/>
              <a:t>broadcast support</a:t>
            </a:r>
          </a:p>
          <a:p>
            <a:pPr algn="l"/>
            <a:r>
              <a:rPr lang="en-US"/>
              <a:t>using streaming</a:t>
            </a:r>
          </a:p>
          <a:p>
            <a:pPr algn="l"/>
            <a:r>
              <a:rPr lang="en-US"/>
              <a:t>server module.</a:t>
            </a:r>
          </a:p>
        </p:txBody>
      </p:sp>
      <p:sp>
        <p:nvSpPr>
          <p:cNvPr id="205845" name="Text Box 21"/>
          <p:cNvSpPr txBox="1">
            <a:spLocks noChangeArrowheads="1"/>
          </p:cNvSpPr>
          <p:nvPr/>
        </p:nvSpPr>
        <p:spPr bwMode="auto">
          <a:xfrm>
            <a:off x="6215063" y="3962400"/>
            <a:ext cx="1616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latin typeface="Times New Roman" pitchFamily="18" charset="0"/>
              </a:rPr>
              <a:t>28-56K bps</a:t>
            </a:r>
          </a:p>
        </p:txBody>
      </p:sp>
      <p:sp>
        <p:nvSpPr>
          <p:cNvPr id="205839" name="Rectangle 15"/>
          <p:cNvSpPr>
            <a:spLocks noChangeArrowheads="1"/>
          </p:cNvSpPr>
          <p:nvPr/>
        </p:nvSpPr>
        <p:spPr bwMode="auto">
          <a:xfrm>
            <a:off x="477838" y="3373438"/>
            <a:ext cx="1358900" cy="16637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r>
              <a:rPr lang="en-US"/>
              <a:t>Web</a:t>
            </a:r>
          </a:p>
          <a:p>
            <a:r>
              <a:rPr lang="en-US"/>
              <a:t>Site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Delivery of Instruction Over the WWW</a:t>
            </a:r>
          </a:p>
        </p:txBody>
      </p:sp>
      <p:sp>
        <p:nvSpPr>
          <p:cNvPr id="211971" name="Oval 3" descr="Dark horizontal"/>
          <p:cNvSpPr>
            <a:spLocks noChangeArrowheads="1"/>
          </p:cNvSpPr>
          <p:nvPr/>
        </p:nvSpPr>
        <p:spPr bwMode="auto">
          <a:xfrm>
            <a:off x="1163638" y="2306638"/>
            <a:ext cx="749300" cy="749300"/>
          </a:xfrm>
          <a:prstGeom prst="ellipse">
            <a:avLst/>
          </a:prstGeom>
          <a:pattFill prst="dkHorz">
            <a:fgClr>
              <a:srgbClr val="CCCCFF"/>
            </a:fgClr>
            <a:bgClr>
              <a:srgbClr val="FFFFFF"/>
            </a:bgClr>
          </a:patt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72" name="Oval 4" descr="Dark horizontal"/>
          <p:cNvSpPr>
            <a:spLocks noChangeArrowheads="1"/>
          </p:cNvSpPr>
          <p:nvPr/>
        </p:nvSpPr>
        <p:spPr bwMode="auto">
          <a:xfrm>
            <a:off x="2840038" y="3449638"/>
            <a:ext cx="749300" cy="749300"/>
          </a:xfrm>
          <a:prstGeom prst="ellipse">
            <a:avLst/>
          </a:prstGeom>
          <a:pattFill prst="dkHorz">
            <a:fgClr>
              <a:srgbClr val="CCCCFF"/>
            </a:fgClr>
            <a:bgClr>
              <a:srgbClr val="FFFFFF"/>
            </a:bgClr>
          </a:patt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73" name="Oval 5" descr="Dark horizontal"/>
          <p:cNvSpPr>
            <a:spLocks noChangeArrowheads="1"/>
          </p:cNvSpPr>
          <p:nvPr/>
        </p:nvSpPr>
        <p:spPr bwMode="auto">
          <a:xfrm>
            <a:off x="4821238" y="2078038"/>
            <a:ext cx="749300" cy="749300"/>
          </a:xfrm>
          <a:prstGeom prst="ellipse">
            <a:avLst/>
          </a:prstGeom>
          <a:pattFill prst="dkHorz">
            <a:fgClr>
              <a:srgbClr val="CCCCFF"/>
            </a:fgClr>
            <a:bgClr>
              <a:srgbClr val="FFFFFF"/>
            </a:bgClr>
          </a:patt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74" name="Oval 6" descr="Dark horizontal"/>
          <p:cNvSpPr>
            <a:spLocks noChangeArrowheads="1"/>
          </p:cNvSpPr>
          <p:nvPr/>
        </p:nvSpPr>
        <p:spPr bwMode="auto">
          <a:xfrm>
            <a:off x="5430838" y="3906838"/>
            <a:ext cx="749300" cy="749300"/>
          </a:xfrm>
          <a:prstGeom prst="ellipse">
            <a:avLst/>
          </a:prstGeom>
          <a:pattFill prst="dkHorz">
            <a:fgClr>
              <a:srgbClr val="CCCCFF"/>
            </a:fgClr>
            <a:bgClr>
              <a:srgbClr val="FFFFFF"/>
            </a:bgClr>
          </a:patt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75" name="Line 7"/>
          <p:cNvSpPr>
            <a:spLocks noChangeShapeType="1"/>
          </p:cNvSpPr>
          <p:nvPr/>
        </p:nvSpPr>
        <p:spPr bwMode="auto">
          <a:xfrm flipV="1">
            <a:off x="1957388" y="2414588"/>
            <a:ext cx="2819400" cy="228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76" name="Line 8"/>
          <p:cNvSpPr>
            <a:spLocks noChangeShapeType="1"/>
          </p:cNvSpPr>
          <p:nvPr/>
        </p:nvSpPr>
        <p:spPr bwMode="auto">
          <a:xfrm flipV="1">
            <a:off x="3449638" y="2751138"/>
            <a:ext cx="1511300" cy="850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77" name="Line 9"/>
          <p:cNvSpPr>
            <a:spLocks noChangeShapeType="1"/>
          </p:cNvSpPr>
          <p:nvPr/>
        </p:nvSpPr>
        <p:spPr bwMode="auto">
          <a:xfrm>
            <a:off x="3525838" y="4059238"/>
            <a:ext cx="1968500" cy="6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78" name="Line 10"/>
          <p:cNvSpPr>
            <a:spLocks noChangeShapeType="1"/>
          </p:cNvSpPr>
          <p:nvPr/>
        </p:nvSpPr>
        <p:spPr bwMode="auto">
          <a:xfrm>
            <a:off x="5410200" y="2743200"/>
            <a:ext cx="661988" cy="119538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79" name="Line 11"/>
          <p:cNvSpPr>
            <a:spLocks noChangeShapeType="1"/>
          </p:cNvSpPr>
          <p:nvPr/>
        </p:nvSpPr>
        <p:spPr bwMode="auto">
          <a:xfrm>
            <a:off x="1620838" y="3068638"/>
            <a:ext cx="13589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80" name="Rectangle 12"/>
          <p:cNvSpPr>
            <a:spLocks noChangeArrowheads="1"/>
          </p:cNvSpPr>
          <p:nvPr/>
        </p:nvSpPr>
        <p:spPr bwMode="auto">
          <a:xfrm>
            <a:off x="7107238" y="4516438"/>
            <a:ext cx="1435100" cy="7493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Client</a:t>
            </a:r>
          </a:p>
        </p:txBody>
      </p:sp>
      <p:sp>
        <p:nvSpPr>
          <p:cNvPr id="211981" name="Rectangle 13"/>
          <p:cNvSpPr>
            <a:spLocks noChangeArrowheads="1"/>
          </p:cNvSpPr>
          <p:nvPr/>
        </p:nvSpPr>
        <p:spPr bwMode="auto">
          <a:xfrm>
            <a:off x="477838" y="3373438"/>
            <a:ext cx="1358900" cy="16637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Web</a:t>
            </a:r>
          </a:p>
          <a:p>
            <a:r>
              <a:rPr lang="en-US"/>
              <a:t>Site</a:t>
            </a:r>
          </a:p>
        </p:txBody>
      </p:sp>
      <p:sp>
        <p:nvSpPr>
          <p:cNvPr id="211982" name="Line 14"/>
          <p:cNvSpPr>
            <a:spLocks noChangeShapeType="1"/>
          </p:cNvSpPr>
          <p:nvPr/>
        </p:nvSpPr>
        <p:spPr bwMode="auto">
          <a:xfrm flipV="1">
            <a:off x="890588" y="2871788"/>
            <a:ext cx="304800" cy="533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83" name="Line 15"/>
          <p:cNvSpPr>
            <a:spLocks noChangeShapeType="1"/>
          </p:cNvSpPr>
          <p:nvPr/>
        </p:nvSpPr>
        <p:spPr bwMode="auto">
          <a:xfrm>
            <a:off x="6148388" y="4548188"/>
            <a:ext cx="914400" cy="3048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84" name="Rectangle 16"/>
          <p:cNvSpPr>
            <a:spLocks noChangeArrowheads="1"/>
          </p:cNvSpPr>
          <p:nvPr/>
        </p:nvSpPr>
        <p:spPr bwMode="auto">
          <a:xfrm>
            <a:off x="5029200" y="5257800"/>
            <a:ext cx="4027488" cy="118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Receive audio/video using</a:t>
            </a:r>
          </a:p>
          <a:p>
            <a:pPr algn="l"/>
            <a:r>
              <a:rPr lang="en-US"/>
              <a:t>Internet Explorer and Media</a:t>
            </a:r>
          </a:p>
          <a:p>
            <a:pPr algn="l"/>
            <a:r>
              <a:rPr lang="en-US"/>
              <a:t>Player. </a:t>
            </a:r>
          </a:p>
        </p:txBody>
      </p:sp>
      <p:sp>
        <p:nvSpPr>
          <p:cNvPr id="211985" name="Rectangle 17"/>
          <p:cNvSpPr>
            <a:spLocks noChangeArrowheads="1"/>
          </p:cNvSpPr>
          <p:nvPr/>
        </p:nvSpPr>
        <p:spPr bwMode="auto">
          <a:xfrm>
            <a:off x="2514600" y="1676400"/>
            <a:ext cx="35417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Audio/Video streaming.</a:t>
            </a:r>
          </a:p>
        </p:txBody>
      </p:sp>
      <p:sp>
        <p:nvSpPr>
          <p:cNvPr id="211986" name="Rectangle 18"/>
          <p:cNvSpPr>
            <a:spLocks noChangeArrowheads="1"/>
          </p:cNvSpPr>
          <p:nvPr/>
        </p:nvSpPr>
        <p:spPr bwMode="auto">
          <a:xfrm>
            <a:off x="457200" y="5181600"/>
            <a:ext cx="416242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Store streamed audio/</a:t>
            </a:r>
          </a:p>
          <a:p>
            <a:pPr algn="l"/>
            <a:r>
              <a:rPr lang="en-US"/>
              <a:t>video using Windows Media.</a:t>
            </a:r>
          </a:p>
        </p:txBody>
      </p:sp>
      <p:sp>
        <p:nvSpPr>
          <p:cNvPr id="211987" name="Text Box 19"/>
          <p:cNvSpPr txBox="1">
            <a:spLocks noChangeArrowheads="1"/>
          </p:cNvSpPr>
          <p:nvPr/>
        </p:nvSpPr>
        <p:spPr bwMode="auto">
          <a:xfrm>
            <a:off x="6215063" y="3962400"/>
            <a:ext cx="1616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latin typeface="Times New Roman" pitchFamily="18" charset="0"/>
              </a:rPr>
              <a:t>28-56K bps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 dirty="0"/>
              <a:t>Digital Technology Concepts 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  <a:noFill/>
          <a:ln/>
        </p:spPr>
        <p:txBody>
          <a:bodyPr lIns="90488" tIns="44450" rIns="90488" bIns="44450"/>
          <a:lstStyle/>
          <a:p>
            <a:r>
              <a:rPr lang="en-US" dirty="0"/>
              <a:t>Digitization of information is an important step in processing data</a:t>
            </a:r>
          </a:p>
          <a:p>
            <a:r>
              <a:rPr lang="en-US" dirty="0"/>
              <a:t>Basics</a:t>
            </a:r>
          </a:p>
          <a:p>
            <a:pPr lvl="1"/>
            <a:r>
              <a:rPr lang="en-US" dirty="0"/>
              <a:t>Digital signals that could be assigned digital values</a:t>
            </a:r>
          </a:p>
          <a:p>
            <a:r>
              <a:rPr lang="en-US" dirty="0"/>
              <a:t>Digital computer technology</a:t>
            </a:r>
          </a:p>
          <a:p>
            <a:pPr lvl="1"/>
            <a:r>
              <a:rPr lang="en-US" dirty="0"/>
              <a:t>Digital signals </a:t>
            </a:r>
          </a:p>
          <a:p>
            <a:pPr lvl="1"/>
            <a:r>
              <a:rPr lang="en-US" dirty="0"/>
              <a:t>Binary representation</a:t>
            </a:r>
          </a:p>
          <a:p>
            <a:pPr lvl="2"/>
            <a:r>
              <a:rPr lang="en-US" dirty="0"/>
              <a:t>Encoded into ones and zeros</a:t>
            </a:r>
          </a:p>
          <a:p>
            <a:pPr lvl="2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Types of Multimedia Transmission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Unicasting</a:t>
            </a:r>
          </a:p>
          <a:p>
            <a:r>
              <a:rPr lang="en-US"/>
              <a:t>Multicasting</a:t>
            </a:r>
          </a:p>
          <a:p>
            <a:r>
              <a:rPr lang="en-US"/>
              <a:t>Broadcasting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Sampling Considerations In Communications</a:t>
            </a:r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457200" y="2971800"/>
            <a:ext cx="1511300" cy="17399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Sender</a:t>
            </a: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6248400" y="2895600"/>
            <a:ext cx="2044700" cy="19685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Receiver</a:t>
            </a:r>
            <a:endParaRPr lang="en-US" b="1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1981200" y="3657600"/>
            <a:ext cx="4254500" cy="21590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1814513" y="2317750"/>
            <a:ext cx="37655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Digital audio transmission</a:t>
            </a:r>
          </a:p>
        </p:txBody>
      </p:sp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1524000" y="5486400"/>
            <a:ext cx="63881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Adjust quality (sampling interval and bit</a:t>
            </a:r>
          </a:p>
          <a:p>
            <a:pPr algn="l"/>
            <a:r>
              <a:rPr lang="en-US"/>
              <a:t>representation) to suit bandwidth availability.</a:t>
            </a:r>
          </a:p>
        </p:txBody>
      </p:sp>
      <p:sp>
        <p:nvSpPr>
          <p:cNvPr id="110600" name="Line 8"/>
          <p:cNvSpPr>
            <a:spLocks noChangeShapeType="1"/>
          </p:cNvSpPr>
          <p:nvPr/>
        </p:nvSpPr>
        <p:spPr bwMode="auto">
          <a:xfrm>
            <a:off x="4489450" y="4114800"/>
            <a:ext cx="0" cy="11303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Audio Files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Audio can be stored in different formats</a:t>
            </a:r>
          </a:p>
          <a:p>
            <a:pPr lvl="1"/>
            <a:r>
              <a:rPr lang="en-US"/>
              <a:t>Uncompressed or raw file format (wav)</a:t>
            </a:r>
          </a:p>
          <a:p>
            <a:pPr lvl="1"/>
            <a:r>
              <a:rPr lang="en-US"/>
              <a:t>Compressed format </a:t>
            </a:r>
          </a:p>
          <a:p>
            <a:pPr lvl="1"/>
            <a:r>
              <a:rPr lang="en-US"/>
              <a:t>Streaming format</a:t>
            </a:r>
          </a:p>
          <a:p>
            <a:pPr lvl="2"/>
            <a:r>
              <a:rPr lang="en-US"/>
              <a:t>Streamed audio is also compressed </a:t>
            </a:r>
          </a:p>
          <a:p>
            <a:pPr lvl="2"/>
            <a:r>
              <a:rPr lang="en-US"/>
              <a:t>It is also designed for real-time delivery of audio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Audio File Format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wav file format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Basic file format in audio storage or raw file</a:t>
            </a:r>
          </a:p>
          <a:p>
            <a:pPr>
              <a:lnSpc>
                <a:spcPct val="80000"/>
              </a:lnSpc>
            </a:pPr>
            <a:r>
              <a:rPr lang="en-US" sz="2400"/>
              <a:t>rm file format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Real audio’s streamed file format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Streamed file</a:t>
            </a:r>
          </a:p>
          <a:p>
            <a:pPr>
              <a:lnSpc>
                <a:spcPct val="80000"/>
              </a:lnSpc>
            </a:pPr>
            <a:r>
              <a:rPr lang="en-US" sz="2400"/>
              <a:t>wma file format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Microsoft’s audio streamed file format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Streamed file</a:t>
            </a:r>
          </a:p>
          <a:p>
            <a:pPr>
              <a:lnSpc>
                <a:spcPct val="80000"/>
              </a:lnSpc>
            </a:pPr>
            <a:r>
              <a:rPr lang="en-US" sz="2400"/>
              <a:t>mp3 file format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Compressed file</a:t>
            </a:r>
          </a:p>
          <a:p>
            <a:pPr>
              <a:lnSpc>
                <a:spcPct val="80000"/>
              </a:lnSpc>
            </a:pPr>
            <a:r>
              <a:rPr lang="en-US" sz="2400"/>
              <a:t>aac file format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2209800"/>
            <a:ext cx="6400800" cy="1752600"/>
          </a:xfrm>
          <a:noFill/>
          <a:ln/>
        </p:spPr>
        <p:txBody>
          <a:bodyPr lIns="90488" tIns="44450" rIns="90488" bIns="44450"/>
          <a:lstStyle/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Quality Retention in Digital Transmission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Quality Retention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Quality is retained in digital transmission because only the codes are transmitted</a:t>
            </a:r>
          </a:p>
          <a:p>
            <a:r>
              <a:rPr lang="en-US"/>
              <a:t>Quality is subject to some deterioration in analog transmission because the wave pattern is transmitted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Analog Audio Transmission</a:t>
            </a:r>
          </a:p>
        </p:txBody>
      </p:sp>
      <p:sp>
        <p:nvSpPr>
          <p:cNvPr id="112643" name="Line 3"/>
          <p:cNvSpPr>
            <a:spLocks noChangeShapeType="1"/>
          </p:cNvSpPr>
          <p:nvPr/>
        </p:nvSpPr>
        <p:spPr bwMode="auto">
          <a:xfrm>
            <a:off x="533400" y="2825750"/>
            <a:ext cx="0" cy="1206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>
            <a:off x="539750" y="3962400"/>
            <a:ext cx="3035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45" name="Freeform 5"/>
          <p:cNvSpPr>
            <a:spLocks/>
          </p:cNvSpPr>
          <p:nvPr/>
        </p:nvSpPr>
        <p:spPr bwMode="auto">
          <a:xfrm>
            <a:off x="838200" y="3024188"/>
            <a:ext cx="2259013" cy="477837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72" y="0"/>
              </a:cxn>
              <a:cxn ang="0">
                <a:pos x="117" y="0"/>
              </a:cxn>
              <a:cxn ang="0">
                <a:pos x="147" y="45"/>
              </a:cxn>
              <a:cxn ang="0">
                <a:pos x="192" y="75"/>
              </a:cxn>
              <a:cxn ang="0">
                <a:pos x="237" y="105"/>
              </a:cxn>
              <a:cxn ang="0">
                <a:pos x="282" y="135"/>
              </a:cxn>
              <a:cxn ang="0">
                <a:pos x="327" y="150"/>
              </a:cxn>
              <a:cxn ang="0">
                <a:pos x="372" y="180"/>
              </a:cxn>
              <a:cxn ang="0">
                <a:pos x="417" y="195"/>
              </a:cxn>
              <a:cxn ang="0">
                <a:pos x="462" y="195"/>
              </a:cxn>
              <a:cxn ang="0">
                <a:pos x="507" y="210"/>
              </a:cxn>
              <a:cxn ang="0">
                <a:pos x="552" y="210"/>
              </a:cxn>
              <a:cxn ang="0">
                <a:pos x="597" y="210"/>
              </a:cxn>
              <a:cxn ang="0">
                <a:pos x="642" y="180"/>
              </a:cxn>
              <a:cxn ang="0">
                <a:pos x="687" y="180"/>
              </a:cxn>
              <a:cxn ang="0">
                <a:pos x="732" y="180"/>
              </a:cxn>
              <a:cxn ang="0">
                <a:pos x="777" y="165"/>
              </a:cxn>
              <a:cxn ang="0">
                <a:pos x="822" y="150"/>
              </a:cxn>
              <a:cxn ang="0">
                <a:pos x="867" y="165"/>
              </a:cxn>
              <a:cxn ang="0">
                <a:pos x="912" y="165"/>
              </a:cxn>
              <a:cxn ang="0">
                <a:pos x="957" y="180"/>
              </a:cxn>
              <a:cxn ang="0">
                <a:pos x="1002" y="165"/>
              </a:cxn>
              <a:cxn ang="0">
                <a:pos x="1047" y="180"/>
              </a:cxn>
              <a:cxn ang="0">
                <a:pos x="1092" y="195"/>
              </a:cxn>
              <a:cxn ang="0">
                <a:pos x="1137" y="225"/>
              </a:cxn>
              <a:cxn ang="0">
                <a:pos x="1182" y="240"/>
              </a:cxn>
              <a:cxn ang="0">
                <a:pos x="1227" y="255"/>
              </a:cxn>
              <a:cxn ang="0">
                <a:pos x="1272" y="270"/>
              </a:cxn>
              <a:cxn ang="0">
                <a:pos x="1317" y="285"/>
              </a:cxn>
              <a:cxn ang="0">
                <a:pos x="1362" y="300"/>
              </a:cxn>
              <a:cxn ang="0">
                <a:pos x="1422" y="300"/>
              </a:cxn>
            </a:cxnLst>
            <a:rect l="0" t="0" r="r" b="b"/>
            <a:pathLst>
              <a:path w="1423" h="301">
                <a:moveTo>
                  <a:pt x="0" y="15"/>
                </a:moveTo>
                <a:lnTo>
                  <a:pt x="72" y="0"/>
                </a:lnTo>
                <a:lnTo>
                  <a:pt x="117" y="0"/>
                </a:lnTo>
                <a:lnTo>
                  <a:pt x="147" y="45"/>
                </a:lnTo>
                <a:lnTo>
                  <a:pt x="192" y="75"/>
                </a:lnTo>
                <a:lnTo>
                  <a:pt x="237" y="105"/>
                </a:lnTo>
                <a:lnTo>
                  <a:pt x="282" y="135"/>
                </a:lnTo>
                <a:lnTo>
                  <a:pt x="327" y="150"/>
                </a:lnTo>
                <a:lnTo>
                  <a:pt x="372" y="180"/>
                </a:lnTo>
                <a:lnTo>
                  <a:pt x="417" y="195"/>
                </a:lnTo>
                <a:lnTo>
                  <a:pt x="462" y="195"/>
                </a:lnTo>
                <a:lnTo>
                  <a:pt x="507" y="210"/>
                </a:lnTo>
                <a:lnTo>
                  <a:pt x="552" y="210"/>
                </a:lnTo>
                <a:lnTo>
                  <a:pt x="597" y="210"/>
                </a:lnTo>
                <a:lnTo>
                  <a:pt x="642" y="180"/>
                </a:lnTo>
                <a:lnTo>
                  <a:pt x="687" y="180"/>
                </a:lnTo>
                <a:lnTo>
                  <a:pt x="732" y="180"/>
                </a:lnTo>
                <a:lnTo>
                  <a:pt x="777" y="165"/>
                </a:lnTo>
                <a:lnTo>
                  <a:pt x="822" y="150"/>
                </a:lnTo>
                <a:lnTo>
                  <a:pt x="867" y="165"/>
                </a:lnTo>
                <a:lnTo>
                  <a:pt x="912" y="165"/>
                </a:lnTo>
                <a:lnTo>
                  <a:pt x="957" y="180"/>
                </a:lnTo>
                <a:lnTo>
                  <a:pt x="1002" y="165"/>
                </a:lnTo>
                <a:lnTo>
                  <a:pt x="1047" y="180"/>
                </a:lnTo>
                <a:lnTo>
                  <a:pt x="1092" y="195"/>
                </a:lnTo>
                <a:lnTo>
                  <a:pt x="1137" y="225"/>
                </a:lnTo>
                <a:lnTo>
                  <a:pt x="1182" y="240"/>
                </a:lnTo>
                <a:lnTo>
                  <a:pt x="1227" y="255"/>
                </a:lnTo>
                <a:lnTo>
                  <a:pt x="1272" y="270"/>
                </a:lnTo>
                <a:lnTo>
                  <a:pt x="1317" y="285"/>
                </a:lnTo>
                <a:lnTo>
                  <a:pt x="1362" y="300"/>
                </a:lnTo>
                <a:lnTo>
                  <a:pt x="1422" y="30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646" name="Line 6"/>
          <p:cNvSpPr>
            <a:spLocks noChangeShapeType="1"/>
          </p:cNvSpPr>
          <p:nvPr/>
        </p:nvSpPr>
        <p:spPr bwMode="auto">
          <a:xfrm>
            <a:off x="5181600" y="2825750"/>
            <a:ext cx="0" cy="1130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>
            <a:off x="5187950" y="3962400"/>
            <a:ext cx="3035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>
            <a:off x="2705100" y="4648200"/>
            <a:ext cx="2057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1585913" y="1860550"/>
            <a:ext cx="233997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Audio Prior</a:t>
            </a:r>
          </a:p>
          <a:p>
            <a:pPr algn="l"/>
            <a:r>
              <a:rPr lang="en-US"/>
              <a:t>to Transmission</a:t>
            </a:r>
          </a:p>
        </p:txBody>
      </p:sp>
      <p:sp>
        <p:nvSpPr>
          <p:cNvPr id="112650" name="Rectangle 10"/>
          <p:cNvSpPr>
            <a:spLocks noChangeArrowheads="1"/>
          </p:cNvSpPr>
          <p:nvPr/>
        </p:nvSpPr>
        <p:spPr bwMode="auto">
          <a:xfrm>
            <a:off x="6691313" y="2012950"/>
            <a:ext cx="1801812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Audio with</a:t>
            </a:r>
          </a:p>
          <a:p>
            <a:pPr algn="l"/>
            <a:r>
              <a:rPr lang="en-US"/>
              <a:t>Interference</a:t>
            </a:r>
          </a:p>
        </p:txBody>
      </p:sp>
      <p:sp>
        <p:nvSpPr>
          <p:cNvPr id="112651" name="Freeform 11"/>
          <p:cNvSpPr>
            <a:spLocks/>
          </p:cNvSpPr>
          <p:nvPr/>
        </p:nvSpPr>
        <p:spPr bwMode="auto">
          <a:xfrm>
            <a:off x="5486400" y="3024188"/>
            <a:ext cx="2259013" cy="477837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72" y="0"/>
              </a:cxn>
              <a:cxn ang="0">
                <a:pos x="117" y="0"/>
              </a:cxn>
              <a:cxn ang="0">
                <a:pos x="147" y="45"/>
              </a:cxn>
              <a:cxn ang="0">
                <a:pos x="192" y="75"/>
              </a:cxn>
              <a:cxn ang="0">
                <a:pos x="237" y="105"/>
              </a:cxn>
              <a:cxn ang="0">
                <a:pos x="282" y="135"/>
              </a:cxn>
              <a:cxn ang="0">
                <a:pos x="327" y="150"/>
              </a:cxn>
              <a:cxn ang="0">
                <a:pos x="372" y="180"/>
              </a:cxn>
              <a:cxn ang="0">
                <a:pos x="417" y="195"/>
              </a:cxn>
              <a:cxn ang="0">
                <a:pos x="462" y="195"/>
              </a:cxn>
              <a:cxn ang="0">
                <a:pos x="507" y="210"/>
              </a:cxn>
              <a:cxn ang="0">
                <a:pos x="552" y="210"/>
              </a:cxn>
              <a:cxn ang="0">
                <a:pos x="597" y="210"/>
              </a:cxn>
              <a:cxn ang="0">
                <a:pos x="642" y="180"/>
              </a:cxn>
              <a:cxn ang="0">
                <a:pos x="687" y="180"/>
              </a:cxn>
              <a:cxn ang="0">
                <a:pos x="732" y="180"/>
              </a:cxn>
              <a:cxn ang="0">
                <a:pos x="777" y="165"/>
              </a:cxn>
              <a:cxn ang="0">
                <a:pos x="822" y="150"/>
              </a:cxn>
              <a:cxn ang="0">
                <a:pos x="867" y="165"/>
              </a:cxn>
              <a:cxn ang="0">
                <a:pos x="912" y="165"/>
              </a:cxn>
              <a:cxn ang="0">
                <a:pos x="957" y="180"/>
              </a:cxn>
              <a:cxn ang="0">
                <a:pos x="1002" y="165"/>
              </a:cxn>
              <a:cxn ang="0">
                <a:pos x="1047" y="180"/>
              </a:cxn>
              <a:cxn ang="0">
                <a:pos x="1092" y="195"/>
              </a:cxn>
              <a:cxn ang="0">
                <a:pos x="1137" y="225"/>
              </a:cxn>
              <a:cxn ang="0">
                <a:pos x="1182" y="240"/>
              </a:cxn>
              <a:cxn ang="0">
                <a:pos x="1227" y="255"/>
              </a:cxn>
              <a:cxn ang="0">
                <a:pos x="1272" y="270"/>
              </a:cxn>
              <a:cxn ang="0">
                <a:pos x="1317" y="285"/>
              </a:cxn>
              <a:cxn ang="0">
                <a:pos x="1362" y="300"/>
              </a:cxn>
              <a:cxn ang="0">
                <a:pos x="1422" y="300"/>
              </a:cxn>
            </a:cxnLst>
            <a:rect l="0" t="0" r="r" b="b"/>
            <a:pathLst>
              <a:path w="1423" h="301">
                <a:moveTo>
                  <a:pt x="0" y="15"/>
                </a:moveTo>
                <a:lnTo>
                  <a:pt x="72" y="0"/>
                </a:lnTo>
                <a:lnTo>
                  <a:pt x="117" y="0"/>
                </a:lnTo>
                <a:lnTo>
                  <a:pt x="147" y="45"/>
                </a:lnTo>
                <a:lnTo>
                  <a:pt x="192" y="75"/>
                </a:lnTo>
                <a:lnTo>
                  <a:pt x="237" y="105"/>
                </a:lnTo>
                <a:lnTo>
                  <a:pt x="282" y="135"/>
                </a:lnTo>
                <a:lnTo>
                  <a:pt x="327" y="150"/>
                </a:lnTo>
                <a:lnTo>
                  <a:pt x="372" y="180"/>
                </a:lnTo>
                <a:lnTo>
                  <a:pt x="417" y="195"/>
                </a:lnTo>
                <a:lnTo>
                  <a:pt x="462" y="195"/>
                </a:lnTo>
                <a:lnTo>
                  <a:pt x="507" y="210"/>
                </a:lnTo>
                <a:lnTo>
                  <a:pt x="552" y="210"/>
                </a:lnTo>
                <a:lnTo>
                  <a:pt x="597" y="210"/>
                </a:lnTo>
                <a:lnTo>
                  <a:pt x="642" y="180"/>
                </a:lnTo>
                <a:lnTo>
                  <a:pt x="687" y="180"/>
                </a:lnTo>
                <a:lnTo>
                  <a:pt x="732" y="180"/>
                </a:lnTo>
                <a:lnTo>
                  <a:pt x="777" y="165"/>
                </a:lnTo>
                <a:lnTo>
                  <a:pt x="822" y="150"/>
                </a:lnTo>
                <a:lnTo>
                  <a:pt x="867" y="165"/>
                </a:lnTo>
                <a:lnTo>
                  <a:pt x="912" y="165"/>
                </a:lnTo>
                <a:lnTo>
                  <a:pt x="957" y="180"/>
                </a:lnTo>
                <a:lnTo>
                  <a:pt x="1002" y="165"/>
                </a:lnTo>
                <a:lnTo>
                  <a:pt x="1047" y="180"/>
                </a:lnTo>
                <a:lnTo>
                  <a:pt x="1092" y="195"/>
                </a:lnTo>
                <a:lnTo>
                  <a:pt x="1137" y="225"/>
                </a:lnTo>
                <a:lnTo>
                  <a:pt x="1182" y="240"/>
                </a:lnTo>
                <a:lnTo>
                  <a:pt x="1227" y="255"/>
                </a:lnTo>
                <a:lnTo>
                  <a:pt x="1272" y="270"/>
                </a:lnTo>
                <a:lnTo>
                  <a:pt x="1317" y="285"/>
                </a:lnTo>
                <a:lnTo>
                  <a:pt x="1362" y="300"/>
                </a:lnTo>
                <a:lnTo>
                  <a:pt x="1422" y="30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652" name="Line 12"/>
          <p:cNvSpPr>
            <a:spLocks noChangeShapeType="1"/>
          </p:cNvSpPr>
          <p:nvPr/>
        </p:nvSpPr>
        <p:spPr bwMode="auto">
          <a:xfrm flipH="1">
            <a:off x="6165850" y="2444750"/>
            <a:ext cx="5461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Rectangle 13"/>
          <p:cNvSpPr>
            <a:spLocks noChangeArrowheads="1"/>
          </p:cNvSpPr>
          <p:nvPr/>
        </p:nvSpPr>
        <p:spPr bwMode="auto">
          <a:xfrm>
            <a:off x="2576513" y="4146550"/>
            <a:ext cx="19970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Transmission</a:t>
            </a:r>
          </a:p>
        </p:txBody>
      </p:sp>
      <p:sp>
        <p:nvSpPr>
          <p:cNvPr id="112654" name="Line 14"/>
          <p:cNvSpPr>
            <a:spLocks noChangeShapeType="1"/>
          </p:cNvSpPr>
          <p:nvPr/>
        </p:nvSpPr>
        <p:spPr bwMode="auto">
          <a:xfrm>
            <a:off x="2971800" y="5187950"/>
            <a:ext cx="0" cy="1206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5"/>
          <p:cNvSpPr>
            <a:spLocks noChangeShapeType="1"/>
          </p:cNvSpPr>
          <p:nvPr/>
        </p:nvSpPr>
        <p:spPr bwMode="auto">
          <a:xfrm>
            <a:off x="2978150" y="6324600"/>
            <a:ext cx="3035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Freeform 16"/>
          <p:cNvSpPr>
            <a:spLocks/>
          </p:cNvSpPr>
          <p:nvPr/>
        </p:nvSpPr>
        <p:spPr bwMode="auto">
          <a:xfrm>
            <a:off x="3276600" y="5386388"/>
            <a:ext cx="2135188" cy="501650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54" y="0"/>
              </a:cxn>
              <a:cxn ang="0">
                <a:pos x="99" y="0"/>
              </a:cxn>
              <a:cxn ang="0">
                <a:pos x="144" y="0"/>
              </a:cxn>
              <a:cxn ang="0">
                <a:pos x="189" y="30"/>
              </a:cxn>
              <a:cxn ang="0">
                <a:pos x="234" y="60"/>
              </a:cxn>
              <a:cxn ang="0">
                <a:pos x="279" y="90"/>
              </a:cxn>
              <a:cxn ang="0">
                <a:pos x="324" y="105"/>
              </a:cxn>
              <a:cxn ang="0">
                <a:pos x="384" y="120"/>
              </a:cxn>
              <a:cxn ang="0">
                <a:pos x="429" y="135"/>
              </a:cxn>
              <a:cxn ang="0">
                <a:pos x="474" y="120"/>
              </a:cxn>
              <a:cxn ang="0">
                <a:pos x="519" y="135"/>
              </a:cxn>
              <a:cxn ang="0">
                <a:pos x="564" y="135"/>
              </a:cxn>
              <a:cxn ang="0">
                <a:pos x="609" y="135"/>
              </a:cxn>
              <a:cxn ang="0">
                <a:pos x="654" y="120"/>
              </a:cxn>
              <a:cxn ang="0">
                <a:pos x="699" y="120"/>
              </a:cxn>
              <a:cxn ang="0">
                <a:pos x="744" y="120"/>
              </a:cxn>
              <a:cxn ang="0">
                <a:pos x="789" y="120"/>
              </a:cxn>
              <a:cxn ang="0">
                <a:pos x="834" y="120"/>
              </a:cxn>
              <a:cxn ang="0">
                <a:pos x="879" y="135"/>
              </a:cxn>
              <a:cxn ang="0">
                <a:pos x="924" y="165"/>
              </a:cxn>
              <a:cxn ang="0">
                <a:pos x="969" y="180"/>
              </a:cxn>
              <a:cxn ang="0">
                <a:pos x="1014" y="180"/>
              </a:cxn>
              <a:cxn ang="0">
                <a:pos x="1059" y="180"/>
              </a:cxn>
              <a:cxn ang="0">
                <a:pos x="1104" y="180"/>
              </a:cxn>
              <a:cxn ang="0">
                <a:pos x="1149" y="225"/>
              </a:cxn>
              <a:cxn ang="0">
                <a:pos x="1194" y="255"/>
              </a:cxn>
              <a:cxn ang="0">
                <a:pos x="1209" y="300"/>
              </a:cxn>
              <a:cxn ang="0">
                <a:pos x="1254" y="315"/>
              </a:cxn>
              <a:cxn ang="0">
                <a:pos x="1299" y="315"/>
              </a:cxn>
              <a:cxn ang="0">
                <a:pos x="1344" y="315"/>
              </a:cxn>
            </a:cxnLst>
            <a:rect l="0" t="0" r="r" b="b"/>
            <a:pathLst>
              <a:path w="1345" h="316">
                <a:moveTo>
                  <a:pt x="0" y="15"/>
                </a:moveTo>
                <a:lnTo>
                  <a:pt x="54" y="0"/>
                </a:lnTo>
                <a:lnTo>
                  <a:pt x="99" y="0"/>
                </a:lnTo>
                <a:lnTo>
                  <a:pt x="144" y="0"/>
                </a:lnTo>
                <a:lnTo>
                  <a:pt x="189" y="30"/>
                </a:lnTo>
                <a:lnTo>
                  <a:pt x="234" y="60"/>
                </a:lnTo>
                <a:lnTo>
                  <a:pt x="279" y="90"/>
                </a:lnTo>
                <a:lnTo>
                  <a:pt x="324" y="105"/>
                </a:lnTo>
                <a:lnTo>
                  <a:pt x="384" y="120"/>
                </a:lnTo>
                <a:lnTo>
                  <a:pt x="429" y="135"/>
                </a:lnTo>
                <a:lnTo>
                  <a:pt x="474" y="120"/>
                </a:lnTo>
                <a:lnTo>
                  <a:pt x="519" y="135"/>
                </a:lnTo>
                <a:lnTo>
                  <a:pt x="564" y="135"/>
                </a:lnTo>
                <a:lnTo>
                  <a:pt x="609" y="135"/>
                </a:lnTo>
                <a:lnTo>
                  <a:pt x="654" y="120"/>
                </a:lnTo>
                <a:lnTo>
                  <a:pt x="699" y="120"/>
                </a:lnTo>
                <a:lnTo>
                  <a:pt x="744" y="120"/>
                </a:lnTo>
                <a:lnTo>
                  <a:pt x="789" y="120"/>
                </a:lnTo>
                <a:lnTo>
                  <a:pt x="834" y="120"/>
                </a:lnTo>
                <a:lnTo>
                  <a:pt x="879" y="135"/>
                </a:lnTo>
                <a:lnTo>
                  <a:pt x="924" y="165"/>
                </a:lnTo>
                <a:lnTo>
                  <a:pt x="969" y="180"/>
                </a:lnTo>
                <a:lnTo>
                  <a:pt x="1014" y="180"/>
                </a:lnTo>
                <a:lnTo>
                  <a:pt x="1059" y="180"/>
                </a:lnTo>
                <a:lnTo>
                  <a:pt x="1104" y="180"/>
                </a:lnTo>
                <a:lnTo>
                  <a:pt x="1149" y="225"/>
                </a:lnTo>
                <a:lnTo>
                  <a:pt x="1194" y="255"/>
                </a:lnTo>
                <a:lnTo>
                  <a:pt x="1209" y="300"/>
                </a:lnTo>
                <a:lnTo>
                  <a:pt x="1254" y="315"/>
                </a:lnTo>
                <a:lnTo>
                  <a:pt x="1299" y="315"/>
                </a:lnTo>
                <a:lnTo>
                  <a:pt x="1344" y="315"/>
                </a:lnTo>
              </a:path>
            </a:pathLst>
          </a:custGeom>
          <a:noFill/>
          <a:ln w="50800" cap="rnd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657" name="Freeform 17"/>
          <p:cNvSpPr>
            <a:spLocks/>
          </p:cNvSpPr>
          <p:nvPr/>
        </p:nvSpPr>
        <p:spPr bwMode="auto">
          <a:xfrm>
            <a:off x="3276600" y="5386388"/>
            <a:ext cx="2259013" cy="477837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72" y="0"/>
              </a:cxn>
              <a:cxn ang="0">
                <a:pos x="117" y="0"/>
              </a:cxn>
              <a:cxn ang="0">
                <a:pos x="147" y="45"/>
              </a:cxn>
              <a:cxn ang="0">
                <a:pos x="192" y="75"/>
              </a:cxn>
              <a:cxn ang="0">
                <a:pos x="237" y="105"/>
              </a:cxn>
              <a:cxn ang="0">
                <a:pos x="282" y="135"/>
              </a:cxn>
              <a:cxn ang="0">
                <a:pos x="327" y="150"/>
              </a:cxn>
              <a:cxn ang="0">
                <a:pos x="372" y="180"/>
              </a:cxn>
              <a:cxn ang="0">
                <a:pos x="417" y="195"/>
              </a:cxn>
              <a:cxn ang="0">
                <a:pos x="462" y="195"/>
              </a:cxn>
              <a:cxn ang="0">
                <a:pos x="507" y="210"/>
              </a:cxn>
              <a:cxn ang="0">
                <a:pos x="552" y="210"/>
              </a:cxn>
              <a:cxn ang="0">
                <a:pos x="597" y="210"/>
              </a:cxn>
              <a:cxn ang="0">
                <a:pos x="642" y="180"/>
              </a:cxn>
              <a:cxn ang="0">
                <a:pos x="687" y="180"/>
              </a:cxn>
              <a:cxn ang="0">
                <a:pos x="732" y="180"/>
              </a:cxn>
              <a:cxn ang="0">
                <a:pos x="777" y="165"/>
              </a:cxn>
              <a:cxn ang="0">
                <a:pos x="822" y="150"/>
              </a:cxn>
              <a:cxn ang="0">
                <a:pos x="867" y="165"/>
              </a:cxn>
              <a:cxn ang="0">
                <a:pos x="912" y="165"/>
              </a:cxn>
              <a:cxn ang="0">
                <a:pos x="957" y="180"/>
              </a:cxn>
              <a:cxn ang="0">
                <a:pos x="1002" y="165"/>
              </a:cxn>
              <a:cxn ang="0">
                <a:pos x="1047" y="180"/>
              </a:cxn>
              <a:cxn ang="0">
                <a:pos x="1092" y="195"/>
              </a:cxn>
              <a:cxn ang="0">
                <a:pos x="1137" y="225"/>
              </a:cxn>
              <a:cxn ang="0">
                <a:pos x="1182" y="240"/>
              </a:cxn>
              <a:cxn ang="0">
                <a:pos x="1227" y="255"/>
              </a:cxn>
              <a:cxn ang="0">
                <a:pos x="1272" y="270"/>
              </a:cxn>
              <a:cxn ang="0">
                <a:pos x="1317" y="285"/>
              </a:cxn>
              <a:cxn ang="0">
                <a:pos x="1362" y="300"/>
              </a:cxn>
              <a:cxn ang="0">
                <a:pos x="1422" y="300"/>
              </a:cxn>
            </a:cxnLst>
            <a:rect l="0" t="0" r="r" b="b"/>
            <a:pathLst>
              <a:path w="1423" h="301">
                <a:moveTo>
                  <a:pt x="0" y="15"/>
                </a:moveTo>
                <a:lnTo>
                  <a:pt x="72" y="0"/>
                </a:lnTo>
                <a:lnTo>
                  <a:pt x="117" y="0"/>
                </a:lnTo>
                <a:lnTo>
                  <a:pt x="147" y="45"/>
                </a:lnTo>
                <a:lnTo>
                  <a:pt x="192" y="75"/>
                </a:lnTo>
                <a:lnTo>
                  <a:pt x="237" y="105"/>
                </a:lnTo>
                <a:lnTo>
                  <a:pt x="282" y="135"/>
                </a:lnTo>
                <a:lnTo>
                  <a:pt x="327" y="150"/>
                </a:lnTo>
                <a:lnTo>
                  <a:pt x="372" y="180"/>
                </a:lnTo>
                <a:lnTo>
                  <a:pt x="417" y="195"/>
                </a:lnTo>
                <a:lnTo>
                  <a:pt x="462" y="195"/>
                </a:lnTo>
                <a:lnTo>
                  <a:pt x="507" y="210"/>
                </a:lnTo>
                <a:lnTo>
                  <a:pt x="552" y="210"/>
                </a:lnTo>
                <a:lnTo>
                  <a:pt x="597" y="210"/>
                </a:lnTo>
                <a:lnTo>
                  <a:pt x="642" y="180"/>
                </a:lnTo>
                <a:lnTo>
                  <a:pt x="687" y="180"/>
                </a:lnTo>
                <a:lnTo>
                  <a:pt x="732" y="180"/>
                </a:lnTo>
                <a:lnTo>
                  <a:pt x="777" y="165"/>
                </a:lnTo>
                <a:lnTo>
                  <a:pt x="822" y="150"/>
                </a:lnTo>
                <a:lnTo>
                  <a:pt x="867" y="165"/>
                </a:lnTo>
                <a:lnTo>
                  <a:pt x="912" y="165"/>
                </a:lnTo>
                <a:lnTo>
                  <a:pt x="957" y="180"/>
                </a:lnTo>
                <a:lnTo>
                  <a:pt x="1002" y="165"/>
                </a:lnTo>
                <a:lnTo>
                  <a:pt x="1047" y="180"/>
                </a:lnTo>
                <a:lnTo>
                  <a:pt x="1092" y="195"/>
                </a:lnTo>
                <a:lnTo>
                  <a:pt x="1137" y="225"/>
                </a:lnTo>
                <a:lnTo>
                  <a:pt x="1182" y="240"/>
                </a:lnTo>
                <a:lnTo>
                  <a:pt x="1227" y="255"/>
                </a:lnTo>
                <a:lnTo>
                  <a:pt x="1272" y="270"/>
                </a:lnTo>
                <a:lnTo>
                  <a:pt x="1317" y="285"/>
                </a:lnTo>
                <a:lnTo>
                  <a:pt x="1362" y="300"/>
                </a:lnTo>
                <a:lnTo>
                  <a:pt x="1422" y="30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658" name="Freeform 18"/>
          <p:cNvSpPr>
            <a:spLocks/>
          </p:cNvSpPr>
          <p:nvPr/>
        </p:nvSpPr>
        <p:spPr bwMode="auto">
          <a:xfrm>
            <a:off x="5486400" y="2905125"/>
            <a:ext cx="2206625" cy="715963"/>
          </a:xfrm>
          <a:custGeom>
            <a:avLst/>
            <a:gdLst/>
            <a:ahLst/>
            <a:cxnLst>
              <a:cxn ang="0">
                <a:pos x="0" y="138"/>
              </a:cxn>
              <a:cxn ang="0">
                <a:pos x="9" y="90"/>
              </a:cxn>
              <a:cxn ang="0">
                <a:pos x="54" y="60"/>
              </a:cxn>
              <a:cxn ang="0">
                <a:pos x="99" y="30"/>
              </a:cxn>
              <a:cxn ang="0">
                <a:pos x="144" y="15"/>
              </a:cxn>
              <a:cxn ang="0">
                <a:pos x="189" y="0"/>
              </a:cxn>
              <a:cxn ang="0">
                <a:pos x="234" y="15"/>
              </a:cxn>
              <a:cxn ang="0">
                <a:pos x="279" y="45"/>
              </a:cxn>
              <a:cxn ang="0">
                <a:pos x="339" y="45"/>
              </a:cxn>
              <a:cxn ang="0">
                <a:pos x="384" y="60"/>
              </a:cxn>
              <a:cxn ang="0">
                <a:pos x="414" y="105"/>
              </a:cxn>
              <a:cxn ang="0">
                <a:pos x="444" y="150"/>
              </a:cxn>
              <a:cxn ang="0">
                <a:pos x="489" y="195"/>
              </a:cxn>
              <a:cxn ang="0">
                <a:pos x="534" y="195"/>
              </a:cxn>
              <a:cxn ang="0">
                <a:pos x="579" y="195"/>
              </a:cxn>
              <a:cxn ang="0">
                <a:pos x="624" y="180"/>
              </a:cxn>
              <a:cxn ang="0">
                <a:pos x="669" y="150"/>
              </a:cxn>
              <a:cxn ang="0">
                <a:pos x="714" y="150"/>
              </a:cxn>
              <a:cxn ang="0">
                <a:pos x="759" y="150"/>
              </a:cxn>
              <a:cxn ang="0">
                <a:pos x="804" y="150"/>
              </a:cxn>
              <a:cxn ang="0">
                <a:pos x="849" y="150"/>
              </a:cxn>
              <a:cxn ang="0">
                <a:pos x="894" y="180"/>
              </a:cxn>
              <a:cxn ang="0">
                <a:pos x="939" y="180"/>
              </a:cxn>
              <a:cxn ang="0">
                <a:pos x="954" y="225"/>
              </a:cxn>
              <a:cxn ang="0">
                <a:pos x="969" y="270"/>
              </a:cxn>
              <a:cxn ang="0">
                <a:pos x="999" y="315"/>
              </a:cxn>
              <a:cxn ang="0">
                <a:pos x="1029" y="360"/>
              </a:cxn>
              <a:cxn ang="0">
                <a:pos x="1074" y="405"/>
              </a:cxn>
              <a:cxn ang="0">
                <a:pos x="1119" y="405"/>
              </a:cxn>
              <a:cxn ang="0">
                <a:pos x="1164" y="420"/>
              </a:cxn>
              <a:cxn ang="0">
                <a:pos x="1209" y="450"/>
              </a:cxn>
              <a:cxn ang="0">
                <a:pos x="1254" y="450"/>
              </a:cxn>
              <a:cxn ang="0">
                <a:pos x="1299" y="435"/>
              </a:cxn>
              <a:cxn ang="0">
                <a:pos x="1344" y="420"/>
              </a:cxn>
              <a:cxn ang="0">
                <a:pos x="1389" y="420"/>
              </a:cxn>
            </a:cxnLst>
            <a:rect l="0" t="0" r="r" b="b"/>
            <a:pathLst>
              <a:path w="1390" h="451">
                <a:moveTo>
                  <a:pt x="0" y="138"/>
                </a:moveTo>
                <a:lnTo>
                  <a:pt x="9" y="90"/>
                </a:lnTo>
                <a:lnTo>
                  <a:pt x="54" y="60"/>
                </a:lnTo>
                <a:lnTo>
                  <a:pt x="99" y="30"/>
                </a:lnTo>
                <a:lnTo>
                  <a:pt x="144" y="15"/>
                </a:lnTo>
                <a:lnTo>
                  <a:pt x="189" y="0"/>
                </a:lnTo>
                <a:lnTo>
                  <a:pt x="234" y="15"/>
                </a:lnTo>
                <a:lnTo>
                  <a:pt x="279" y="45"/>
                </a:lnTo>
                <a:lnTo>
                  <a:pt x="339" y="45"/>
                </a:lnTo>
                <a:lnTo>
                  <a:pt x="384" y="60"/>
                </a:lnTo>
                <a:lnTo>
                  <a:pt x="414" y="105"/>
                </a:lnTo>
                <a:lnTo>
                  <a:pt x="444" y="150"/>
                </a:lnTo>
                <a:lnTo>
                  <a:pt x="489" y="195"/>
                </a:lnTo>
                <a:lnTo>
                  <a:pt x="534" y="195"/>
                </a:lnTo>
                <a:lnTo>
                  <a:pt x="579" y="195"/>
                </a:lnTo>
                <a:lnTo>
                  <a:pt x="624" y="180"/>
                </a:lnTo>
                <a:lnTo>
                  <a:pt x="669" y="150"/>
                </a:lnTo>
                <a:lnTo>
                  <a:pt x="714" y="150"/>
                </a:lnTo>
                <a:lnTo>
                  <a:pt x="759" y="150"/>
                </a:lnTo>
                <a:lnTo>
                  <a:pt x="804" y="150"/>
                </a:lnTo>
                <a:lnTo>
                  <a:pt x="849" y="150"/>
                </a:lnTo>
                <a:lnTo>
                  <a:pt x="894" y="180"/>
                </a:lnTo>
                <a:lnTo>
                  <a:pt x="939" y="180"/>
                </a:lnTo>
                <a:lnTo>
                  <a:pt x="954" y="225"/>
                </a:lnTo>
                <a:lnTo>
                  <a:pt x="969" y="270"/>
                </a:lnTo>
                <a:lnTo>
                  <a:pt x="999" y="315"/>
                </a:lnTo>
                <a:lnTo>
                  <a:pt x="1029" y="360"/>
                </a:lnTo>
                <a:lnTo>
                  <a:pt x="1074" y="405"/>
                </a:lnTo>
                <a:lnTo>
                  <a:pt x="1119" y="405"/>
                </a:lnTo>
                <a:lnTo>
                  <a:pt x="1164" y="420"/>
                </a:lnTo>
                <a:lnTo>
                  <a:pt x="1209" y="450"/>
                </a:lnTo>
                <a:lnTo>
                  <a:pt x="1254" y="450"/>
                </a:lnTo>
                <a:lnTo>
                  <a:pt x="1299" y="435"/>
                </a:lnTo>
                <a:lnTo>
                  <a:pt x="1344" y="420"/>
                </a:lnTo>
                <a:lnTo>
                  <a:pt x="1389" y="420"/>
                </a:lnTo>
              </a:path>
            </a:pathLst>
          </a:custGeom>
          <a:noFill/>
          <a:ln w="50800" cap="rnd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659" name="Rectangle 19"/>
          <p:cNvSpPr>
            <a:spLocks noChangeArrowheads="1"/>
          </p:cNvSpPr>
          <p:nvPr/>
        </p:nvSpPr>
        <p:spPr bwMode="auto">
          <a:xfrm>
            <a:off x="5091113" y="4832350"/>
            <a:ext cx="30511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Audio After Filtering</a:t>
            </a:r>
          </a:p>
        </p:txBody>
      </p:sp>
      <p:sp>
        <p:nvSpPr>
          <p:cNvPr id="112660" name="Line 20"/>
          <p:cNvSpPr>
            <a:spLocks noChangeShapeType="1"/>
          </p:cNvSpPr>
          <p:nvPr/>
        </p:nvSpPr>
        <p:spPr bwMode="auto">
          <a:xfrm flipH="1">
            <a:off x="4184650" y="4959350"/>
            <a:ext cx="85090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Passage of Analog Audio Over Analog Lines</a:t>
            </a:r>
          </a:p>
        </p:txBody>
      </p:sp>
      <p:sp>
        <p:nvSpPr>
          <p:cNvPr id="208899" name="Rectangle 3"/>
          <p:cNvSpPr>
            <a:spLocks noChangeArrowheads="1"/>
          </p:cNvSpPr>
          <p:nvPr/>
        </p:nvSpPr>
        <p:spPr bwMode="auto">
          <a:xfrm>
            <a:off x="1981200" y="2362200"/>
            <a:ext cx="1435100" cy="10541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Analog</a:t>
            </a:r>
          </a:p>
          <a:p>
            <a:r>
              <a:rPr lang="en-US"/>
              <a:t>Audio</a:t>
            </a:r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5257800" y="2438400"/>
            <a:ext cx="1587500" cy="10541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Analog</a:t>
            </a:r>
          </a:p>
          <a:p>
            <a:r>
              <a:rPr lang="en-US"/>
              <a:t>Signals</a:t>
            </a:r>
          </a:p>
        </p:txBody>
      </p:sp>
      <p:sp>
        <p:nvSpPr>
          <p:cNvPr id="208901" name="Rectangle 5"/>
          <p:cNvSpPr>
            <a:spLocks noChangeArrowheads="1"/>
          </p:cNvSpPr>
          <p:nvPr/>
        </p:nvSpPr>
        <p:spPr bwMode="auto">
          <a:xfrm>
            <a:off x="5334000" y="4572000"/>
            <a:ext cx="1587500" cy="10541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Analog</a:t>
            </a:r>
          </a:p>
          <a:p>
            <a:r>
              <a:rPr lang="en-US"/>
              <a:t>Signals</a:t>
            </a:r>
          </a:p>
        </p:txBody>
      </p:sp>
      <p:sp>
        <p:nvSpPr>
          <p:cNvPr id="208902" name="Rectangle 6"/>
          <p:cNvSpPr>
            <a:spLocks noChangeArrowheads="1"/>
          </p:cNvSpPr>
          <p:nvPr/>
        </p:nvSpPr>
        <p:spPr bwMode="auto">
          <a:xfrm>
            <a:off x="2209800" y="4572000"/>
            <a:ext cx="1435100" cy="10541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Analog</a:t>
            </a:r>
          </a:p>
          <a:p>
            <a:r>
              <a:rPr lang="en-US"/>
              <a:t>Audio</a:t>
            </a:r>
          </a:p>
        </p:txBody>
      </p:sp>
      <p:sp>
        <p:nvSpPr>
          <p:cNvPr id="208903" name="Line 7"/>
          <p:cNvSpPr>
            <a:spLocks noChangeShapeType="1"/>
          </p:cNvSpPr>
          <p:nvPr/>
        </p:nvSpPr>
        <p:spPr bwMode="auto">
          <a:xfrm>
            <a:off x="3448050" y="2889250"/>
            <a:ext cx="1701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4" name="Line 8"/>
          <p:cNvSpPr>
            <a:spLocks noChangeShapeType="1"/>
          </p:cNvSpPr>
          <p:nvPr/>
        </p:nvSpPr>
        <p:spPr bwMode="auto">
          <a:xfrm>
            <a:off x="3676650" y="5099050"/>
            <a:ext cx="1625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5" name="Rectangle 9"/>
          <p:cNvSpPr>
            <a:spLocks noChangeArrowheads="1"/>
          </p:cNvSpPr>
          <p:nvPr/>
        </p:nvSpPr>
        <p:spPr bwMode="auto">
          <a:xfrm>
            <a:off x="3581400" y="2971800"/>
            <a:ext cx="16002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Telephone</a:t>
            </a:r>
          </a:p>
        </p:txBody>
      </p:sp>
      <p:sp>
        <p:nvSpPr>
          <p:cNvPr id="208906" name="Rectangle 10"/>
          <p:cNvSpPr>
            <a:spLocks noChangeArrowheads="1"/>
          </p:cNvSpPr>
          <p:nvPr/>
        </p:nvSpPr>
        <p:spPr bwMode="auto">
          <a:xfrm>
            <a:off x="3733800" y="5257800"/>
            <a:ext cx="16002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Telephone</a:t>
            </a:r>
          </a:p>
        </p:txBody>
      </p:sp>
      <p:sp>
        <p:nvSpPr>
          <p:cNvPr id="208907" name="Line 11"/>
          <p:cNvSpPr>
            <a:spLocks noChangeShapeType="1"/>
          </p:cNvSpPr>
          <p:nvPr/>
        </p:nvSpPr>
        <p:spPr bwMode="auto">
          <a:xfrm>
            <a:off x="6019800" y="3505200"/>
            <a:ext cx="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Recreation of Audio from Analog Signals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A difficult task</a:t>
            </a:r>
          </a:p>
          <a:p>
            <a:r>
              <a:rPr lang="en-US"/>
              <a:t>Complex algorithms are used to filter noise etc. for better audio transmission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Signal Passage in Digital Audio Transmission</a:t>
            </a:r>
          </a:p>
        </p:txBody>
      </p:sp>
      <p:sp>
        <p:nvSpPr>
          <p:cNvPr id="114691" name="Line 3"/>
          <p:cNvSpPr>
            <a:spLocks noChangeShapeType="1"/>
          </p:cNvSpPr>
          <p:nvPr/>
        </p:nvSpPr>
        <p:spPr bwMode="auto">
          <a:xfrm>
            <a:off x="304800" y="1987550"/>
            <a:ext cx="0" cy="1206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2" name="Line 4"/>
          <p:cNvSpPr>
            <a:spLocks noChangeShapeType="1"/>
          </p:cNvSpPr>
          <p:nvPr/>
        </p:nvSpPr>
        <p:spPr bwMode="auto">
          <a:xfrm>
            <a:off x="311150" y="3124200"/>
            <a:ext cx="2730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3" name="Freeform 5"/>
          <p:cNvSpPr>
            <a:spLocks/>
          </p:cNvSpPr>
          <p:nvPr/>
        </p:nvSpPr>
        <p:spPr bwMode="auto">
          <a:xfrm>
            <a:off x="609600" y="2185988"/>
            <a:ext cx="2259013" cy="477837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72" y="0"/>
              </a:cxn>
              <a:cxn ang="0">
                <a:pos x="117" y="0"/>
              </a:cxn>
              <a:cxn ang="0">
                <a:pos x="147" y="45"/>
              </a:cxn>
              <a:cxn ang="0">
                <a:pos x="192" y="75"/>
              </a:cxn>
              <a:cxn ang="0">
                <a:pos x="237" y="105"/>
              </a:cxn>
              <a:cxn ang="0">
                <a:pos x="282" y="135"/>
              </a:cxn>
              <a:cxn ang="0">
                <a:pos x="327" y="150"/>
              </a:cxn>
              <a:cxn ang="0">
                <a:pos x="372" y="180"/>
              </a:cxn>
              <a:cxn ang="0">
                <a:pos x="417" y="195"/>
              </a:cxn>
              <a:cxn ang="0">
                <a:pos x="462" y="195"/>
              </a:cxn>
              <a:cxn ang="0">
                <a:pos x="507" y="210"/>
              </a:cxn>
              <a:cxn ang="0">
                <a:pos x="552" y="210"/>
              </a:cxn>
              <a:cxn ang="0">
                <a:pos x="597" y="210"/>
              </a:cxn>
              <a:cxn ang="0">
                <a:pos x="642" y="180"/>
              </a:cxn>
              <a:cxn ang="0">
                <a:pos x="687" y="180"/>
              </a:cxn>
              <a:cxn ang="0">
                <a:pos x="732" y="180"/>
              </a:cxn>
              <a:cxn ang="0">
                <a:pos x="777" y="165"/>
              </a:cxn>
              <a:cxn ang="0">
                <a:pos x="822" y="150"/>
              </a:cxn>
              <a:cxn ang="0">
                <a:pos x="867" y="165"/>
              </a:cxn>
              <a:cxn ang="0">
                <a:pos x="912" y="165"/>
              </a:cxn>
              <a:cxn ang="0">
                <a:pos x="957" y="180"/>
              </a:cxn>
              <a:cxn ang="0">
                <a:pos x="1002" y="165"/>
              </a:cxn>
              <a:cxn ang="0">
                <a:pos x="1047" y="180"/>
              </a:cxn>
              <a:cxn ang="0">
                <a:pos x="1092" y="195"/>
              </a:cxn>
              <a:cxn ang="0">
                <a:pos x="1137" y="225"/>
              </a:cxn>
              <a:cxn ang="0">
                <a:pos x="1182" y="240"/>
              </a:cxn>
              <a:cxn ang="0">
                <a:pos x="1227" y="255"/>
              </a:cxn>
              <a:cxn ang="0">
                <a:pos x="1272" y="270"/>
              </a:cxn>
              <a:cxn ang="0">
                <a:pos x="1317" y="285"/>
              </a:cxn>
              <a:cxn ang="0">
                <a:pos x="1362" y="300"/>
              </a:cxn>
              <a:cxn ang="0">
                <a:pos x="1422" y="300"/>
              </a:cxn>
            </a:cxnLst>
            <a:rect l="0" t="0" r="r" b="b"/>
            <a:pathLst>
              <a:path w="1423" h="301">
                <a:moveTo>
                  <a:pt x="0" y="15"/>
                </a:moveTo>
                <a:lnTo>
                  <a:pt x="72" y="0"/>
                </a:lnTo>
                <a:lnTo>
                  <a:pt x="117" y="0"/>
                </a:lnTo>
                <a:lnTo>
                  <a:pt x="147" y="45"/>
                </a:lnTo>
                <a:lnTo>
                  <a:pt x="192" y="75"/>
                </a:lnTo>
                <a:lnTo>
                  <a:pt x="237" y="105"/>
                </a:lnTo>
                <a:lnTo>
                  <a:pt x="282" y="135"/>
                </a:lnTo>
                <a:lnTo>
                  <a:pt x="327" y="150"/>
                </a:lnTo>
                <a:lnTo>
                  <a:pt x="372" y="180"/>
                </a:lnTo>
                <a:lnTo>
                  <a:pt x="417" y="195"/>
                </a:lnTo>
                <a:lnTo>
                  <a:pt x="462" y="195"/>
                </a:lnTo>
                <a:lnTo>
                  <a:pt x="507" y="210"/>
                </a:lnTo>
                <a:lnTo>
                  <a:pt x="552" y="210"/>
                </a:lnTo>
                <a:lnTo>
                  <a:pt x="597" y="210"/>
                </a:lnTo>
                <a:lnTo>
                  <a:pt x="642" y="180"/>
                </a:lnTo>
                <a:lnTo>
                  <a:pt x="687" y="180"/>
                </a:lnTo>
                <a:lnTo>
                  <a:pt x="732" y="180"/>
                </a:lnTo>
                <a:lnTo>
                  <a:pt x="777" y="165"/>
                </a:lnTo>
                <a:lnTo>
                  <a:pt x="822" y="150"/>
                </a:lnTo>
                <a:lnTo>
                  <a:pt x="867" y="165"/>
                </a:lnTo>
                <a:lnTo>
                  <a:pt x="912" y="165"/>
                </a:lnTo>
                <a:lnTo>
                  <a:pt x="957" y="180"/>
                </a:lnTo>
                <a:lnTo>
                  <a:pt x="1002" y="165"/>
                </a:lnTo>
                <a:lnTo>
                  <a:pt x="1047" y="180"/>
                </a:lnTo>
                <a:lnTo>
                  <a:pt x="1092" y="195"/>
                </a:lnTo>
                <a:lnTo>
                  <a:pt x="1137" y="225"/>
                </a:lnTo>
                <a:lnTo>
                  <a:pt x="1182" y="240"/>
                </a:lnTo>
                <a:lnTo>
                  <a:pt x="1227" y="255"/>
                </a:lnTo>
                <a:lnTo>
                  <a:pt x="1272" y="270"/>
                </a:lnTo>
                <a:lnTo>
                  <a:pt x="1317" y="285"/>
                </a:lnTo>
                <a:lnTo>
                  <a:pt x="1362" y="300"/>
                </a:lnTo>
                <a:lnTo>
                  <a:pt x="1422" y="300"/>
                </a:lnTo>
              </a:path>
            </a:pathLst>
          </a:custGeom>
          <a:noFill/>
          <a:ln w="508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694" name="Line 6"/>
          <p:cNvSpPr>
            <a:spLocks noChangeShapeType="1"/>
          </p:cNvSpPr>
          <p:nvPr/>
        </p:nvSpPr>
        <p:spPr bwMode="auto">
          <a:xfrm>
            <a:off x="5130800" y="3048000"/>
            <a:ext cx="2997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5359400" y="1930400"/>
            <a:ext cx="482600" cy="1092200"/>
          </a:xfrm>
          <a:prstGeom prst="rect">
            <a:avLst/>
          </a:prstGeom>
          <a:solidFill>
            <a:srgbClr val="CCECFF"/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6" name="Rectangle 8"/>
          <p:cNvSpPr>
            <a:spLocks noChangeArrowheads="1"/>
          </p:cNvSpPr>
          <p:nvPr/>
        </p:nvSpPr>
        <p:spPr bwMode="auto">
          <a:xfrm>
            <a:off x="5892800" y="2463800"/>
            <a:ext cx="406400" cy="558800"/>
          </a:xfrm>
          <a:prstGeom prst="rect">
            <a:avLst/>
          </a:prstGeom>
          <a:solidFill>
            <a:srgbClr val="CCECFF"/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7" name="Rectangle 9"/>
          <p:cNvSpPr>
            <a:spLocks noChangeArrowheads="1"/>
          </p:cNvSpPr>
          <p:nvPr/>
        </p:nvSpPr>
        <p:spPr bwMode="auto">
          <a:xfrm>
            <a:off x="6350000" y="2463800"/>
            <a:ext cx="406400" cy="558800"/>
          </a:xfrm>
          <a:prstGeom prst="rect">
            <a:avLst/>
          </a:prstGeom>
          <a:solidFill>
            <a:srgbClr val="CCECFF"/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8" name="Rectangle 10"/>
          <p:cNvSpPr>
            <a:spLocks noChangeArrowheads="1"/>
          </p:cNvSpPr>
          <p:nvPr/>
        </p:nvSpPr>
        <p:spPr bwMode="auto">
          <a:xfrm>
            <a:off x="6807200" y="1930400"/>
            <a:ext cx="482600" cy="1092200"/>
          </a:xfrm>
          <a:prstGeom prst="rect">
            <a:avLst/>
          </a:prstGeom>
          <a:solidFill>
            <a:srgbClr val="CCECFF"/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9" name="Line 11"/>
          <p:cNvSpPr>
            <a:spLocks noChangeShapeType="1"/>
          </p:cNvSpPr>
          <p:nvPr/>
        </p:nvSpPr>
        <p:spPr bwMode="auto">
          <a:xfrm>
            <a:off x="5035550" y="5257800"/>
            <a:ext cx="3035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0" name="Freeform 12"/>
          <p:cNvSpPr>
            <a:spLocks/>
          </p:cNvSpPr>
          <p:nvPr/>
        </p:nvSpPr>
        <p:spPr bwMode="auto">
          <a:xfrm>
            <a:off x="5181600" y="3857625"/>
            <a:ext cx="2130425" cy="1549400"/>
          </a:xfrm>
          <a:custGeom>
            <a:avLst/>
            <a:gdLst/>
            <a:ahLst/>
            <a:cxnLst>
              <a:cxn ang="0">
                <a:pos x="21" y="840"/>
              </a:cxn>
              <a:cxn ang="0">
                <a:pos x="66" y="705"/>
              </a:cxn>
              <a:cxn ang="0">
                <a:pos x="36" y="570"/>
              </a:cxn>
              <a:cxn ang="0">
                <a:pos x="66" y="435"/>
              </a:cxn>
              <a:cxn ang="0">
                <a:pos x="51" y="300"/>
              </a:cxn>
              <a:cxn ang="0">
                <a:pos x="96" y="165"/>
              </a:cxn>
              <a:cxn ang="0">
                <a:pos x="186" y="90"/>
              </a:cxn>
              <a:cxn ang="0">
                <a:pos x="276" y="45"/>
              </a:cxn>
              <a:cxn ang="0">
                <a:pos x="396" y="60"/>
              </a:cxn>
              <a:cxn ang="0">
                <a:pos x="456" y="165"/>
              </a:cxn>
              <a:cxn ang="0">
                <a:pos x="471" y="300"/>
              </a:cxn>
              <a:cxn ang="0">
                <a:pos x="456" y="435"/>
              </a:cxn>
              <a:cxn ang="0">
                <a:pos x="471" y="585"/>
              </a:cxn>
              <a:cxn ang="0">
                <a:pos x="471" y="720"/>
              </a:cxn>
              <a:cxn ang="0">
                <a:pos x="471" y="855"/>
              </a:cxn>
              <a:cxn ang="0">
                <a:pos x="471" y="720"/>
              </a:cxn>
              <a:cxn ang="0">
                <a:pos x="471" y="585"/>
              </a:cxn>
              <a:cxn ang="0">
                <a:pos x="441" y="450"/>
              </a:cxn>
              <a:cxn ang="0">
                <a:pos x="576" y="405"/>
              </a:cxn>
              <a:cxn ang="0">
                <a:pos x="711" y="435"/>
              </a:cxn>
              <a:cxn ang="0">
                <a:pos x="741" y="570"/>
              </a:cxn>
              <a:cxn ang="0">
                <a:pos x="726" y="705"/>
              </a:cxn>
              <a:cxn ang="0">
                <a:pos x="711" y="840"/>
              </a:cxn>
              <a:cxn ang="0">
                <a:pos x="726" y="780"/>
              </a:cxn>
              <a:cxn ang="0">
                <a:pos x="756" y="645"/>
              </a:cxn>
              <a:cxn ang="0">
                <a:pos x="756" y="510"/>
              </a:cxn>
              <a:cxn ang="0">
                <a:pos x="801" y="390"/>
              </a:cxn>
              <a:cxn ang="0">
                <a:pos x="951" y="420"/>
              </a:cxn>
              <a:cxn ang="0">
                <a:pos x="1026" y="405"/>
              </a:cxn>
              <a:cxn ang="0">
                <a:pos x="1011" y="540"/>
              </a:cxn>
              <a:cxn ang="0">
                <a:pos x="1011" y="690"/>
              </a:cxn>
              <a:cxn ang="0">
                <a:pos x="996" y="825"/>
              </a:cxn>
              <a:cxn ang="0">
                <a:pos x="996" y="960"/>
              </a:cxn>
              <a:cxn ang="0">
                <a:pos x="1011" y="825"/>
              </a:cxn>
              <a:cxn ang="0">
                <a:pos x="1026" y="690"/>
              </a:cxn>
              <a:cxn ang="0">
                <a:pos x="1056" y="555"/>
              </a:cxn>
              <a:cxn ang="0">
                <a:pos x="1056" y="420"/>
              </a:cxn>
              <a:cxn ang="0">
                <a:pos x="1041" y="285"/>
              </a:cxn>
              <a:cxn ang="0">
                <a:pos x="1026" y="150"/>
              </a:cxn>
              <a:cxn ang="0">
                <a:pos x="1041" y="45"/>
              </a:cxn>
              <a:cxn ang="0">
                <a:pos x="1146" y="15"/>
              </a:cxn>
              <a:cxn ang="0">
                <a:pos x="1281" y="60"/>
              </a:cxn>
              <a:cxn ang="0">
                <a:pos x="1341" y="165"/>
              </a:cxn>
              <a:cxn ang="0">
                <a:pos x="1326" y="315"/>
              </a:cxn>
              <a:cxn ang="0">
                <a:pos x="1311" y="450"/>
              </a:cxn>
              <a:cxn ang="0">
                <a:pos x="1326" y="570"/>
              </a:cxn>
              <a:cxn ang="0">
                <a:pos x="1311" y="705"/>
              </a:cxn>
              <a:cxn ang="0">
                <a:pos x="1311" y="840"/>
              </a:cxn>
              <a:cxn ang="0">
                <a:pos x="1311" y="930"/>
              </a:cxn>
            </a:cxnLst>
            <a:rect l="0" t="0" r="r" b="b"/>
            <a:pathLst>
              <a:path w="1342" h="976">
                <a:moveTo>
                  <a:pt x="0" y="834"/>
                </a:moveTo>
                <a:lnTo>
                  <a:pt x="21" y="885"/>
                </a:lnTo>
                <a:lnTo>
                  <a:pt x="21" y="840"/>
                </a:lnTo>
                <a:lnTo>
                  <a:pt x="36" y="795"/>
                </a:lnTo>
                <a:lnTo>
                  <a:pt x="66" y="750"/>
                </a:lnTo>
                <a:lnTo>
                  <a:pt x="66" y="705"/>
                </a:lnTo>
                <a:lnTo>
                  <a:pt x="66" y="660"/>
                </a:lnTo>
                <a:lnTo>
                  <a:pt x="51" y="615"/>
                </a:lnTo>
                <a:lnTo>
                  <a:pt x="36" y="570"/>
                </a:lnTo>
                <a:lnTo>
                  <a:pt x="66" y="525"/>
                </a:lnTo>
                <a:lnTo>
                  <a:pt x="66" y="480"/>
                </a:lnTo>
                <a:lnTo>
                  <a:pt x="66" y="435"/>
                </a:lnTo>
                <a:lnTo>
                  <a:pt x="81" y="390"/>
                </a:lnTo>
                <a:lnTo>
                  <a:pt x="66" y="345"/>
                </a:lnTo>
                <a:lnTo>
                  <a:pt x="51" y="300"/>
                </a:lnTo>
                <a:lnTo>
                  <a:pt x="51" y="255"/>
                </a:lnTo>
                <a:lnTo>
                  <a:pt x="81" y="210"/>
                </a:lnTo>
                <a:lnTo>
                  <a:pt x="96" y="165"/>
                </a:lnTo>
                <a:lnTo>
                  <a:pt x="96" y="120"/>
                </a:lnTo>
                <a:lnTo>
                  <a:pt x="141" y="90"/>
                </a:lnTo>
                <a:lnTo>
                  <a:pt x="186" y="90"/>
                </a:lnTo>
                <a:lnTo>
                  <a:pt x="186" y="45"/>
                </a:lnTo>
                <a:lnTo>
                  <a:pt x="231" y="45"/>
                </a:lnTo>
                <a:lnTo>
                  <a:pt x="276" y="45"/>
                </a:lnTo>
                <a:lnTo>
                  <a:pt x="321" y="60"/>
                </a:lnTo>
                <a:lnTo>
                  <a:pt x="351" y="105"/>
                </a:lnTo>
                <a:lnTo>
                  <a:pt x="396" y="60"/>
                </a:lnTo>
                <a:lnTo>
                  <a:pt x="441" y="75"/>
                </a:lnTo>
                <a:lnTo>
                  <a:pt x="456" y="120"/>
                </a:lnTo>
                <a:lnTo>
                  <a:pt x="456" y="165"/>
                </a:lnTo>
                <a:lnTo>
                  <a:pt x="441" y="210"/>
                </a:lnTo>
                <a:lnTo>
                  <a:pt x="471" y="255"/>
                </a:lnTo>
                <a:lnTo>
                  <a:pt x="471" y="300"/>
                </a:lnTo>
                <a:lnTo>
                  <a:pt x="456" y="345"/>
                </a:lnTo>
                <a:lnTo>
                  <a:pt x="456" y="390"/>
                </a:lnTo>
                <a:lnTo>
                  <a:pt x="456" y="435"/>
                </a:lnTo>
                <a:lnTo>
                  <a:pt x="456" y="495"/>
                </a:lnTo>
                <a:lnTo>
                  <a:pt x="441" y="540"/>
                </a:lnTo>
                <a:lnTo>
                  <a:pt x="471" y="585"/>
                </a:lnTo>
                <a:lnTo>
                  <a:pt x="486" y="630"/>
                </a:lnTo>
                <a:lnTo>
                  <a:pt x="486" y="675"/>
                </a:lnTo>
                <a:lnTo>
                  <a:pt x="471" y="720"/>
                </a:lnTo>
                <a:lnTo>
                  <a:pt x="456" y="765"/>
                </a:lnTo>
                <a:lnTo>
                  <a:pt x="471" y="810"/>
                </a:lnTo>
                <a:lnTo>
                  <a:pt x="471" y="855"/>
                </a:lnTo>
                <a:lnTo>
                  <a:pt x="456" y="810"/>
                </a:lnTo>
                <a:lnTo>
                  <a:pt x="456" y="765"/>
                </a:lnTo>
                <a:lnTo>
                  <a:pt x="471" y="720"/>
                </a:lnTo>
                <a:lnTo>
                  <a:pt x="471" y="675"/>
                </a:lnTo>
                <a:lnTo>
                  <a:pt x="486" y="630"/>
                </a:lnTo>
                <a:lnTo>
                  <a:pt x="471" y="585"/>
                </a:lnTo>
                <a:lnTo>
                  <a:pt x="471" y="540"/>
                </a:lnTo>
                <a:lnTo>
                  <a:pt x="456" y="495"/>
                </a:lnTo>
                <a:lnTo>
                  <a:pt x="441" y="450"/>
                </a:lnTo>
                <a:lnTo>
                  <a:pt x="486" y="435"/>
                </a:lnTo>
                <a:lnTo>
                  <a:pt x="531" y="420"/>
                </a:lnTo>
                <a:lnTo>
                  <a:pt x="576" y="405"/>
                </a:lnTo>
                <a:lnTo>
                  <a:pt x="621" y="420"/>
                </a:lnTo>
                <a:lnTo>
                  <a:pt x="666" y="435"/>
                </a:lnTo>
                <a:lnTo>
                  <a:pt x="711" y="435"/>
                </a:lnTo>
                <a:lnTo>
                  <a:pt x="726" y="480"/>
                </a:lnTo>
                <a:lnTo>
                  <a:pt x="726" y="525"/>
                </a:lnTo>
                <a:lnTo>
                  <a:pt x="741" y="570"/>
                </a:lnTo>
                <a:lnTo>
                  <a:pt x="741" y="615"/>
                </a:lnTo>
                <a:lnTo>
                  <a:pt x="726" y="660"/>
                </a:lnTo>
                <a:lnTo>
                  <a:pt x="726" y="705"/>
                </a:lnTo>
                <a:lnTo>
                  <a:pt x="726" y="750"/>
                </a:lnTo>
                <a:lnTo>
                  <a:pt x="711" y="795"/>
                </a:lnTo>
                <a:lnTo>
                  <a:pt x="711" y="840"/>
                </a:lnTo>
                <a:lnTo>
                  <a:pt x="711" y="885"/>
                </a:lnTo>
                <a:lnTo>
                  <a:pt x="711" y="840"/>
                </a:lnTo>
                <a:lnTo>
                  <a:pt x="726" y="780"/>
                </a:lnTo>
                <a:lnTo>
                  <a:pt x="726" y="735"/>
                </a:lnTo>
                <a:lnTo>
                  <a:pt x="726" y="690"/>
                </a:lnTo>
                <a:lnTo>
                  <a:pt x="756" y="645"/>
                </a:lnTo>
                <a:lnTo>
                  <a:pt x="756" y="600"/>
                </a:lnTo>
                <a:lnTo>
                  <a:pt x="771" y="555"/>
                </a:lnTo>
                <a:lnTo>
                  <a:pt x="756" y="510"/>
                </a:lnTo>
                <a:lnTo>
                  <a:pt x="756" y="465"/>
                </a:lnTo>
                <a:lnTo>
                  <a:pt x="756" y="420"/>
                </a:lnTo>
                <a:lnTo>
                  <a:pt x="801" y="390"/>
                </a:lnTo>
                <a:lnTo>
                  <a:pt x="846" y="390"/>
                </a:lnTo>
                <a:lnTo>
                  <a:pt x="891" y="420"/>
                </a:lnTo>
                <a:lnTo>
                  <a:pt x="951" y="420"/>
                </a:lnTo>
                <a:lnTo>
                  <a:pt x="996" y="390"/>
                </a:lnTo>
                <a:lnTo>
                  <a:pt x="1041" y="360"/>
                </a:lnTo>
                <a:lnTo>
                  <a:pt x="1026" y="405"/>
                </a:lnTo>
                <a:lnTo>
                  <a:pt x="1026" y="450"/>
                </a:lnTo>
                <a:lnTo>
                  <a:pt x="1011" y="495"/>
                </a:lnTo>
                <a:lnTo>
                  <a:pt x="1011" y="540"/>
                </a:lnTo>
                <a:lnTo>
                  <a:pt x="1026" y="585"/>
                </a:lnTo>
                <a:lnTo>
                  <a:pt x="1011" y="645"/>
                </a:lnTo>
                <a:lnTo>
                  <a:pt x="1011" y="690"/>
                </a:lnTo>
                <a:lnTo>
                  <a:pt x="1011" y="735"/>
                </a:lnTo>
                <a:lnTo>
                  <a:pt x="1011" y="780"/>
                </a:lnTo>
                <a:lnTo>
                  <a:pt x="996" y="825"/>
                </a:lnTo>
                <a:lnTo>
                  <a:pt x="981" y="870"/>
                </a:lnTo>
                <a:lnTo>
                  <a:pt x="996" y="915"/>
                </a:lnTo>
                <a:lnTo>
                  <a:pt x="996" y="960"/>
                </a:lnTo>
                <a:lnTo>
                  <a:pt x="996" y="915"/>
                </a:lnTo>
                <a:lnTo>
                  <a:pt x="1011" y="870"/>
                </a:lnTo>
                <a:lnTo>
                  <a:pt x="1011" y="825"/>
                </a:lnTo>
                <a:lnTo>
                  <a:pt x="996" y="780"/>
                </a:lnTo>
                <a:lnTo>
                  <a:pt x="1011" y="735"/>
                </a:lnTo>
                <a:lnTo>
                  <a:pt x="1026" y="690"/>
                </a:lnTo>
                <a:lnTo>
                  <a:pt x="1026" y="645"/>
                </a:lnTo>
                <a:lnTo>
                  <a:pt x="1041" y="600"/>
                </a:lnTo>
                <a:lnTo>
                  <a:pt x="1056" y="555"/>
                </a:lnTo>
                <a:lnTo>
                  <a:pt x="1056" y="510"/>
                </a:lnTo>
                <a:lnTo>
                  <a:pt x="1071" y="465"/>
                </a:lnTo>
                <a:lnTo>
                  <a:pt x="1056" y="420"/>
                </a:lnTo>
                <a:lnTo>
                  <a:pt x="1041" y="375"/>
                </a:lnTo>
                <a:lnTo>
                  <a:pt x="1041" y="330"/>
                </a:lnTo>
                <a:lnTo>
                  <a:pt x="1041" y="285"/>
                </a:lnTo>
                <a:lnTo>
                  <a:pt x="1056" y="240"/>
                </a:lnTo>
                <a:lnTo>
                  <a:pt x="1056" y="195"/>
                </a:lnTo>
                <a:lnTo>
                  <a:pt x="1026" y="150"/>
                </a:lnTo>
                <a:lnTo>
                  <a:pt x="1026" y="105"/>
                </a:lnTo>
                <a:lnTo>
                  <a:pt x="996" y="60"/>
                </a:lnTo>
                <a:lnTo>
                  <a:pt x="1041" y="45"/>
                </a:lnTo>
                <a:lnTo>
                  <a:pt x="1086" y="45"/>
                </a:lnTo>
                <a:lnTo>
                  <a:pt x="1101" y="0"/>
                </a:lnTo>
                <a:lnTo>
                  <a:pt x="1146" y="15"/>
                </a:lnTo>
                <a:lnTo>
                  <a:pt x="1191" y="30"/>
                </a:lnTo>
                <a:lnTo>
                  <a:pt x="1236" y="45"/>
                </a:lnTo>
                <a:lnTo>
                  <a:pt x="1281" y="60"/>
                </a:lnTo>
                <a:lnTo>
                  <a:pt x="1326" y="75"/>
                </a:lnTo>
                <a:lnTo>
                  <a:pt x="1341" y="120"/>
                </a:lnTo>
                <a:lnTo>
                  <a:pt x="1341" y="165"/>
                </a:lnTo>
                <a:lnTo>
                  <a:pt x="1326" y="210"/>
                </a:lnTo>
                <a:lnTo>
                  <a:pt x="1326" y="270"/>
                </a:lnTo>
                <a:lnTo>
                  <a:pt x="1326" y="315"/>
                </a:lnTo>
                <a:lnTo>
                  <a:pt x="1311" y="360"/>
                </a:lnTo>
                <a:lnTo>
                  <a:pt x="1326" y="405"/>
                </a:lnTo>
                <a:lnTo>
                  <a:pt x="1311" y="450"/>
                </a:lnTo>
                <a:lnTo>
                  <a:pt x="1296" y="495"/>
                </a:lnTo>
                <a:lnTo>
                  <a:pt x="1341" y="525"/>
                </a:lnTo>
                <a:lnTo>
                  <a:pt x="1326" y="570"/>
                </a:lnTo>
                <a:lnTo>
                  <a:pt x="1326" y="615"/>
                </a:lnTo>
                <a:lnTo>
                  <a:pt x="1341" y="660"/>
                </a:lnTo>
                <a:lnTo>
                  <a:pt x="1311" y="705"/>
                </a:lnTo>
                <a:lnTo>
                  <a:pt x="1311" y="750"/>
                </a:lnTo>
                <a:lnTo>
                  <a:pt x="1326" y="795"/>
                </a:lnTo>
                <a:lnTo>
                  <a:pt x="1311" y="840"/>
                </a:lnTo>
                <a:lnTo>
                  <a:pt x="1326" y="900"/>
                </a:lnTo>
                <a:lnTo>
                  <a:pt x="1326" y="975"/>
                </a:lnTo>
                <a:lnTo>
                  <a:pt x="1311" y="930"/>
                </a:lnTo>
                <a:lnTo>
                  <a:pt x="1296" y="885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01" name="Line 13"/>
          <p:cNvSpPr>
            <a:spLocks noChangeShapeType="1"/>
          </p:cNvSpPr>
          <p:nvPr/>
        </p:nvSpPr>
        <p:spPr bwMode="auto">
          <a:xfrm>
            <a:off x="406400" y="4953000"/>
            <a:ext cx="2997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2" name="Rectangle 14"/>
          <p:cNvSpPr>
            <a:spLocks noChangeArrowheads="1"/>
          </p:cNvSpPr>
          <p:nvPr/>
        </p:nvSpPr>
        <p:spPr bwMode="auto">
          <a:xfrm>
            <a:off x="635000" y="3835400"/>
            <a:ext cx="482600" cy="1092200"/>
          </a:xfrm>
          <a:prstGeom prst="rect">
            <a:avLst/>
          </a:prstGeom>
          <a:solidFill>
            <a:srgbClr val="CCECFF"/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3" name="Rectangle 15"/>
          <p:cNvSpPr>
            <a:spLocks noChangeArrowheads="1"/>
          </p:cNvSpPr>
          <p:nvPr/>
        </p:nvSpPr>
        <p:spPr bwMode="auto">
          <a:xfrm>
            <a:off x="1168400" y="4368800"/>
            <a:ext cx="406400" cy="558800"/>
          </a:xfrm>
          <a:prstGeom prst="rect">
            <a:avLst/>
          </a:prstGeom>
          <a:solidFill>
            <a:srgbClr val="CCECFF"/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4" name="Rectangle 16"/>
          <p:cNvSpPr>
            <a:spLocks noChangeArrowheads="1"/>
          </p:cNvSpPr>
          <p:nvPr/>
        </p:nvSpPr>
        <p:spPr bwMode="auto">
          <a:xfrm>
            <a:off x="1625600" y="4368800"/>
            <a:ext cx="406400" cy="558800"/>
          </a:xfrm>
          <a:prstGeom prst="rect">
            <a:avLst/>
          </a:prstGeom>
          <a:solidFill>
            <a:srgbClr val="CCECFF"/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5" name="Rectangle 17"/>
          <p:cNvSpPr>
            <a:spLocks noChangeArrowheads="1"/>
          </p:cNvSpPr>
          <p:nvPr/>
        </p:nvSpPr>
        <p:spPr bwMode="auto">
          <a:xfrm>
            <a:off x="2082800" y="3835400"/>
            <a:ext cx="482600" cy="1092200"/>
          </a:xfrm>
          <a:prstGeom prst="rect">
            <a:avLst/>
          </a:prstGeom>
          <a:solidFill>
            <a:srgbClr val="CCECFF"/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6" name="Line 18"/>
          <p:cNvSpPr>
            <a:spLocks noChangeShapeType="1"/>
          </p:cNvSpPr>
          <p:nvPr/>
        </p:nvSpPr>
        <p:spPr bwMode="auto">
          <a:xfrm>
            <a:off x="3467100" y="2590800"/>
            <a:ext cx="1295400" cy="0"/>
          </a:xfrm>
          <a:prstGeom prst="line">
            <a:avLst/>
          </a:prstGeom>
          <a:noFill/>
          <a:ln w="76200">
            <a:solidFill>
              <a:srgbClr val="CCCC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7" name="Line 19"/>
          <p:cNvSpPr>
            <a:spLocks noChangeShapeType="1"/>
          </p:cNvSpPr>
          <p:nvPr/>
        </p:nvSpPr>
        <p:spPr bwMode="auto">
          <a:xfrm>
            <a:off x="6324600" y="3314700"/>
            <a:ext cx="0" cy="609600"/>
          </a:xfrm>
          <a:prstGeom prst="line">
            <a:avLst/>
          </a:prstGeom>
          <a:noFill/>
          <a:ln w="76200">
            <a:solidFill>
              <a:srgbClr val="CCCC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8" name="Line 20"/>
          <p:cNvSpPr>
            <a:spLocks noChangeShapeType="1"/>
          </p:cNvSpPr>
          <p:nvPr/>
        </p:nvSpPr>
        <p:spPr bwMode="auto">
          <a:xfrm flipH="1">
            <a:off x="3390900" y="4343400"/>
            <a:ext cx="1371600" cy="0"/>
          </a:xfrm>
          <a:prstGeom prst="line">
            <a:avLst/>
          </a:prstGeom>
          <a:noFill/>
          <a:ln w="76200">
            <a:solidFill>
              <a:srgbClr val="CCCC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9" name="Rectangle 21"/>
          <p:cNvSpPr>
            <a:spLocks noChangeArrowheads="1"/>
          </p:cNvSpPr>
          <p:nvPr/>
        </p:nvSpPr>
        <p:spPr bwMode="auto">
          <a:xfrm>
            <a:off x="3490913" y="1860550"/>
            <a:ext cx="11779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Encode</a:t>
            </a:r>
          </a:p>
        </p:txBody>
      </p:sp>
      <p:sp>
        <p:nvSpPr>
          <p:cNvPr id="114710" name="Rectangle 22"/>
          <p:cNvSpPr>
            <a:spLocks noChangeArrowheads="1"/>
          </p:cNvSpPr>
          <p:nvPr/>
        </p:nvSpPr>
        <p:spPr bwMode="auto">
          <a:xfrm>
            <a:off x="6843713" y="3308350"/>
            <a:ext cx="14065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Transmit</a:t>
            </a:r>
          </a:p>
        </p:txBody>
      </p:sp>
      <p:sp>
        <p:nvSpPr>
          <p:cNvPr id="114711" name="Line 23"/>
          <p:cNvSpPr>
            <a:spLocks noChangeShapeType="1"/>
          </p:cNvSpPr>
          <p:nvPr/>
        </p:nvSpPr>
        <p:spPr bwMode="auto">
          <a:xfrm>
            <a:off x="3346450" y="5264150"/>
            <a:ext cx="0" cy="1206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12" name="Line 24"/>
          <p:cNvSpPr>
            <a:spLocks noChangeShapeType="1"/>
          </p:cNvSpPr>
          <p:nvPr/>
        </p:nvSpPr>
        <p:spPr bwMode="auto">
          <a:xfrm>
            <a:off x="3352800" y="6400800"/>
            <a:ext cx="2730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13" name="Freeform 25"/>
          <p:cNvSpPr>
            <a:spLocks/>
          </p:cNvSpPr>
          <p:nvPr/>
        </p:nvSpPr>
        <p:spPr bwMode="auto">
          <a:xfrm>
            <a:off x="3651250" y="5462588"/>
            <a:ext cx="2259013" cy="477837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72" y="0"/>
              </a:cxn>
              <a:cxn ang="0">
                <a:pos x="117" y="0"/>
              </a:cxn>
              <a:cxn ang="0">
                <a:pos x="147" y="45"/>
              </a:cxn>
              <a:cxn ang="0">
                <a:pos x="192" y="75"/>
              </a:cxn>
              <a:cxn ang="0">
                <a:pos x="237" y="105"/>
              </a:cxn>
              <a:cxn ang="0">
                <a:pos x="282" y="135"/>
              </a:cxn>
              <a:cxn ang="0">
                <a:pos x="327" y="150"/>
              </a:cxn>
              <a:cxn ang="0">
                <a:pos x="372" y="180"/>
              </a:cxn>
              <a:cxn ang="0">
                <a:pos x="417" y="195"/>
              </a:cxn>
              <a:cxn ang="0">
                <a:pos x="462" y="195"/>
              </a:cxn>
              <a:cxn ang="0">
                <a:pos x="507" y="210"/>
              </a:cxn>
              <a:cxn ang="0">
                <a:pos x="552" y="210"/>
              </a:cxn>
              <a:cxn ang="0">
                <a:pos x="597" y="210"/>
              </a:cxn>
              <a:cxn ang="0">
                <a:pos x="642" y="180"/>
              </a:cxn>
              <a:cxn ang="0">
                <a:pos x="687" y="180"/>
              </a:cxn>
              <a:cxn ang="0">
                <a:pos x="732" y="180"/>
              </a:cxn>
              <a:cxn ang="0">
                <a:pos x="777" y="165"/>
              </a:cxn>
              <a:cxn ang="0">
                <a:pos x="822" y="150"/>
              </a:cxn>
              <a:cxn ang="0">
                <a:pos x="867" y="165"/>
              </a:cxn>
              <a:cxn ang="0">
                <a:pos x="912" y="165"/>
              </a:cxn>
              <a:cxn ang="0">
                <a:pos x="957" y="180"/>
              </a:cxn>
              <a:cxn ang="0">
                <a:pos x="1002" y="165"/>
              </a:cxn>
              <a:cxn ang="0">
                <a:pos x="1047" y="180"/>
              </a:cxn>
              <a:cxn ang="0">
                <a:pos x="1092" y="195"/>
              </a:cxn>
              <a:cxn ang="0">
                <a:pos x="1137" y="225"/>
              </a:cxn>
              <a:cxn ang="0">
                <a:pos x="1182" y="240"/>
              </a:cxn>
              <a:cxn ang="0">
                <a:pos x="1227" y="255"/>
              </a:cxn>
              <a:cxn ang="0">
                <a:pos x="1272" y="270"/>
              </a:cxn>
              <a:cxn ang="0">
                <a:pos x="1317" y="285"/>
              </a:cxn>
              <a:cxn ang="0">
                <a:pos x="1362" y="300"/>
              </a:cxn>
              <a:cxn ang="0">
                <a:pos x="1422" y="300"/>
              </a:cxn>
            </a:cxnLst>
            <a:rect l="0" t="0" r="r" b="b"/>
            <a:pathLst>
              <a:path w="1423" h="301">
                <a:moveTo>
                  <a:pt x="0" y="15"/>
                </a:moveTo>
                <a:lnTo>
                  <a:pt x="72" y="0"/>
                </a:lnTo>
                <a:lnTo>
                  <a:pt x="117" y="0"/>
                </a:lnTo>
                <a:lnTo>
                  <a:pt x="147" y="45"/>
                </a:lnTo>
                <a:lnTo>
                  <a:pt x="192" y="75"/>
                </a:lnTo>
                <a:lnTo>
                  <a:pt x="237" y="105"/>
                </a:lnTo>
                <a:lnTo>
                  <a:pt x="282" y="135"/>
                </a:lnTo>
                <a:lnTo>
                  <a:pt x="327" y="150"/>
                </a:lnTo>
                <a:lnTo>
                  <a:pt x="372" y="180"/>
                </a:lnTo>
                <a:lnTo>
                  <a:pt x="417" y="195"/>
                </a:lnTo>
                <a:lnTo>
                  <a:pt x="462" y="195"/>
                </a:lnTo>
                <a:lnTo>
                  <a:pt x="507" y="210"/>
                </a:lnTo>
                <a:lnTo>
                  <a:pt x="552" y="210"/>
                </a:lnTo>
                <a:lnTo>
                  <a:pt x="597" y="210"/>
                </a:lnTo>
                <a:lnTo>
                  <a:pt x="642" y="180"/>
                </a:lnTo>
                <a:lnTo>
                  <a:pt x="687" y="180"/>
                </a:lnTo>
                <a:lnTo>
                  <a:pt x="732" y="180"/>
                </a:lnTo>
                <a:lnTo>
                  <a:pt x="777" y="165"/>
                </a:lnTo>
                <a:lnTo>
                  <a:pt x="822" y="150"/>
                </a:lnTo>
                <a:lnTo>
                  <a:pt x="867" y="165"/>
                </a:lnTo>
                <a:lnTo>
                  <a:pt x="912" y="165"/>
                </a:lnTo>
                <a:lnTo>
                  <a:pt x="957" y="180"/>
                </a:lnTo>
                <a:lnTo>
                  <a:pt x="1002" y="165"/>
                </a:lnTo>
                <a:lnTo>
                  <a:pt x="1047" y="180"/>
                </a:lnTo>
                <a:lnTo>
                  <a:pt x="1092" y="195"/>
                </a:lnTo>
                <a:lnTo>
                  <a:pt x="1137" y="225"/>
                </a:lnTo>
                <a:lnTo>
                  <a:pt x="1182" y="240"/>
                </a:lnTo>
                <a:lnTo>
                  <a:pt x="1227" y="255"/>
                </a:lnTo>
                <a:lnTo>
                  <a:pt x="1272" y="270"/>
                </a:lnTo>
                <a:lnTo>
                  <a:pt x="1317" y="285"/>
                </a:lnTo>
                <a:lnTo>
                  <a:pt x="1362" y="300"/>
                </a:lnTo>
                <a:lnTo>
                  <a:pt x="1422" y="300"/>
                </a:lnTo>
              </a:path>
            </a:pathLst>
          </a:custGeom>
          <a:noFill/>
          <a:ln w="508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14" name="Line 26"/>
          <p:cNvSpPr>
            <a:spLocks noChangeShapeType="1"/>
          </p:cNvSpPr>
          <p:nvPr/>
        </p:nvSpPr>
        <p:spPr bwMode="auto">
          <a:xfrm>
            <a:off x="2019300" y="5372100"/>
            <a:ext cx="762000" cy="533400"/>
          </a:xfrm>
          <a:prstGeom prst="line">
            <a:avLst/>
          </a:prstGeom>
          <a:noFill/>
          <a:ln w="76200">
            <a:solidFill>
              <a:srgbClr val="CCCC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15" name="Rectangle 27"/>
          <p:cNvSpPr>
            <a:spLocks noChangeArrowheads="1"/>
          </p:cNvSpPr>
          <p:nvPr/>
        </p:nvSpPr>
        <p:spPr bwMode="auto">
          <a:xfrm>
            <a:off x="3567113" y="3384550"/>
            <a:ext cx="1330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Recreate</a:t>
            </a:r>
          </a:p>
        </p:txBody>
      </p:sp>
      <p:sp>
        <p:nvSpPr>
          <p:cNvPr id="114716" name="Rectangle 28"/>
          <p:cNvSpPr>
            <a:spLocks noChangeArrowheads="1"/>
          </p:cNvSpPr>
          <p:nvPr/>
        </p:nvSpPr>
        <p:spPr bwMode="auto">
          <a:xfrm>
            <a:off x="976313" y="5746750"/>
            <a:ext cx="11969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Decode</a:t>
            </a:r>
          </a:p>
        </p:txBody>
      </p:sp>
      <p:sp>
        <p:nvSpPr>
          <p:cNvPr id="114717" name="Rectangle 29"/>
          <p:cNvSpPr>
            <a:spLocks noChangeArrowheads="1"/>
          </p:cNvSpPr>
          <p:nvPr/>
        </p:nvSpPr>
        <p:spPr bwMode="auto">
          <a:xfrm>
            <a:off x="823913" y="2470150"/>
            <a:ext cx="10429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Audio</a:t>
            </a:r>
          </a:p>
        </p:txBody>
      </p:sp>
      <p:sp>
        <p:nvSpPr>
          <p:cNvPr id="114718" name="Rectangle 30"/>
          <p:cNvSpPr>
            <a:spLocks noChangeArrowheads="1"/>
          </p:cNvSpPr>
          <p:nvPr/>
        </p:nvSpPr>
        <p:spPr bwMode="auto">
          <a:xfrm>
            <a:off x="3789363" y="5822950"/>
            <a:ext cx="10429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Audio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10588" cy="1066800"/>
          </a:xfrm>
        </p:spPr>
        <p:txBody>
          <a:bodyPr/>
          <a:lstStyle/>
          <a:p>
            <a:r>
              <a:rPr lang="en-US" dirty="0"/>
              <a:t>Advantages Digital Signals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4" y="990600"/>
            <a:ext cx="8842375" cy="5108575"/>
          </a:xfrm>
        </p:spPr>
        <p:txBody>
          <a:bodyPr/>
          <a:lstStyle/>
          <a:p>
            <a:r>
              <a:rPr lang="en-US" dirty="0"/>
              <a:t>Native language of the computer-Information can be processed by the computer</a:t>
            </a:r>
          </a:p>
          <a:p>
            <a:r>
              <a:rPr lang="en-US" dirty="0"/>
              <a:t>Control programmable services</a:t>
            </a:r>
          </a:p>
          <a:p>
            <a:r>
              <a:rPr lang="en-US" dirty="0"/>
              <a:t>Better quality due to being able to reconstruct exact digital patterns at the receiving end</a:t>
            </a:r>
          </a:p>
          <a:p>
            <a:r>
              <a:rPr lang="en-US" dirty="0"/>
              <a:t>Faster communication speeds are possible</a:t>
            </a:r>
          </a:p>
          <a:p>
            <a:r>
              <a:rPr lang="en-US" dirty="0"/>
              <a:t>Easy transmission of information over the Internet and other computer networks</a:t>
            </a:r>
          </a:p>
          <a:p>
            <a:r>
              <a:rPr lang="en-US" dirty="0"/>
              <a:t>Minimize loss of quality during transmission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A Sample Digital Audio Transmission Path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615950" y="2292350"/>
            <a:ext cx="1435100" cy="105410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Analog</a:t>
            </a:r>
          </a:p>
          <a:p>
            <a:r>
              <a:rPr lang="en-US"/>
              <a:t>Audio</a:t>
            </a: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3892550" y="2368550"/>
            <a:ext cx="1587500" cy="105410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Digital</a:t>
            </a:r>
          </a:p>
          <a:p>
            <a:r>
              <a:rPr lang="en-US"/>
              <a:t>Audio</a:t>
            </a:r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6864350" y="4502150"/>
            <a:ext cx="1435100" cy="97790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DSL</a:t>
            </a:r>
          </a:p>
          <a:p>
            <a:r>
              <a:rPr lang="en-US"/>
              <a:t>Modem</a:t>
            </a: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6940550" y="2444750"/>
            <a:ext cx="1435100" cy="97790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DSL</a:t>
            </a:r>
          </a:p>
          <a:p>
            <a:r>
              <a:rPr lang="en-US"/>
              <a:t>Modem</a:t>
            </a:r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3968750" y="4502150"/>
            <a:ext cx="1587500" cy="105410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Digital</a:t>
            </a:r>
          </a:p>
          <a:p>
            <a:r>
              <a:rPr lang="en-US"/>
              <a:t>Audio</a:t>
            </a:r>
          </a:p>
        </p:txBody>
      </p:sp>
      <p:sp>
        <p:nvSpPr>
          <p:cNvPr id="115720" name="Rectangle 8"/>
          <p:cNvSpPr>
            <a:spLocks noChangeArrowheads="1"/>
          </p:cNvSpPr>
          <p:nvPr/>
        </p:nvSpPr>
        <p:spPr bwMode="auto">
          <a:xfrm>
            <a:off x="844550" y="4502150"/>
            <a:ext cx="1435100" cy="105410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Analog</a:t>
            </a:r>
          </a:p>
          <a:p>
            <a:r>
              <a:rPr lang="en-US"/>
              <a:t>Audio</a:t>
            </a:r>
          </a:p>
        </p:txBody>
      </p:sp>
      <p:sp>
        <p:nvSpPr>
          <p:cNvPr id="115721" name="Line 9"/>
          <p:cNvSpPr>
            <a:spLocks noChangeShapeType="1"/>
          </p:cNvSpPr>
          <p:nvPr/>
        </p:nvSpPr>
        <p:spPr bwMode="auto">
          <a:xfrm>
            <a:off x="2082800" y="2819400"/>
            <a:ext cx="17018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2" name="Line 10"/>
          <p:cNvSpPr>
            <a:spLocks noChangeShapeType="1"/>
          </p:cNvSpPr>
          <p:nvPr/>
        </p:nvSpPr>
        <p:spPr bwMode="auto">
          <a:xfrm>
            <a:off x="5511800" y="2819400"/>
            <a:ext cx="13970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3" name="Line 11"/>
          <p:cNvSpPr>
            <a:spLocks noChangeShapeType="1"/>
          </p:cNvSpPr>
          <p:nvPr/>
        </p:nvSpPr>
        <p:spPr bwMode="auto">
          <a:xfrm>
            <a:off x="7696200" y="3454400"/>
            <a:ext cx="0" cy="10160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4" name="Line 12"/>
          <p:cNvSpPr>
            <a:spLocks noChangeShapeType="1"/>
          </p:cNvSpPr>
          <p:nvPr/>
        </p:nvSpPr>
        <p:spPr bwMode="auto">
          <a:xfrm>
            <a:off x="5588000" y="5105400"/>
            <a:ext cx="12446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5" name="Line 13"/>
          <p:cNvSpPr>
            <a:spLocks noChangeShapeType="1"/>
          </p:cNvSpPr>
          <p:nvPr/>
        </p:nvSpPr>
        <p:spPr bwMode="auto">
          <a:xfrm>
            <a:off x="2311400" y="5029200"/>
            <a:ext cx="16256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6" name="Rectangle 14"/>
          <p:cNvSpPr>
            <a:spLocks noChangeArrowheads="1"/>
          </p:cNvSpPr>
          <p:nvPr/>
        </p:nvSpPr>
        <p:spPr bwMode="auto">
          <a:xfrm>
            <a:off x="2424113" y="2927350"/>
            <a:ext cx="1055687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Sound</a:t>
            </a:r>
          </a:p>
          <a:p>
            <a:pPr algn="l"/>
            <a:r>
              <a:rPr lang="en-US"/>
              <a:t>Card</a:t>
            </a:r>
          </a:p>
        </p:txBody>
      </p:sp>
      <p:sp>
        <p:nvSpPr>
          <p:cNvPr id="115727" name="Rectangle 15"/>
          <p:cNvSpPr>
            <a:spLocks noChangeArrowheads="1"/>
          </p:cNvSpPr>
          <p:nvPr/>
        </p:nvSpPr>
        <p:spPr bwMode="auto">
          <a:xfrm>
            <a:off x="2500313" y="5213350"/>
            <a:ext cx="1055687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Sound</a:t>
            </a:r>
          </a:p>
          <a:p>
            <a:pPr algn="l"/>
            <a:r>
              <a:rPr lang="en-US"/>
              <a:t>Card</a:t>
            </a:r>
          </a:p>
        </p:txBody>
      </p:sp>
      <p:sp>
        <p:nvSpPr>
          <p:cNvPr id="115728" name="Rectangle 16"/>
          <p:cNvSpPr>
            <a:spLocks noChangeArrowheads="1"/>
          </p:cNvSpPr>
          <p:nvPr/>
        </p:nvSpPr>
        <p:spPr bwMode="auto">
          <a:xfrm>
            <a:off x="7751763" y="3429000"/>
            <a:ext cx="1392237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Digital</a:t>
            </a:r>
          </a:p>
          <a:p>
            <a:pPr algn="l"/>
            <a:r>
              <a:rPr lang="en-US"/>
              <a:t>Network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Sound Generation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Sound is recreated at destination</a:t>
            </a:r>
          </a:p>
          <a:p>
            <a:pPr lvl="1">
              <a:lnSpc>
                <a:spcPct val="90000"/>
              </a:lnSpc>
            </a:pPr>
            <a:r>
              <a:rPr lang="en-US"/>
              <a:t>Using FM synthesis</a:t>
            </a:r>
          </a:p>
          <a:p>
            <a:pPr lvl="1">
              <a:lnSpc>
                <a:spcPct val="90000"/>
              </a:lnSpc>
            </a:pPr>
            <a:r>
              <a:rPr lang="en-US"/>
              <a:t>Using wave table generation</a:t>
            </a:r>
          </a:p>
          <a:p>
            <a:pPr>
              <a:lnSpc>
                <a:spcPct val="90000"/>
              </a:lnSpc>
            </a:pPr>
            <a:r>
              <a:rPr lang="en-US"/>
              <a:t>Noise is not an issue in digital communication although it is an issue in digital transmission</a:t>
            </a:r>
          </a:p>
          <a:p>
            <a:pPr lvl="1">
              <a:lnSpc>
                <a:spcPct val="90000"/>
              </a:lnSpc>
            </a:pPr>
            <a:r>
              <a:rPr lang="en-US"/>
              <a:t>The reason, once again, is due to the fact that only codes are transmitted in digital transmission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Better Sound Generation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Wave table generation provides better sound reproduction that FM synthesis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Digital Advantage in Audio Transmission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Only codes are transmitted</a:t>
            </a:r>
          </a:p>
          <a:p>
            <a:r>
              <a:rPr lang="en-US"/>
              <a:t>Original encoding is recreated</a:t>
            </a:r>
          </a:p>
          <a:p>
            <a:r>
              <a:rPr lang="en-US"/>
              <a:t>Original audio is reproduced</a:t>
            </a:r>
          </a:p>
          <a:p>
            <a:r>
              <a:rPr lang="en-US"/>
              <a:t>Again, sampling rate and number of bits used in each sample will determine the quality of audio transmitted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Digitized Signal Transmission Over Analog Lines</a:t>
            </a:r>
          </a:p>
        </p:txBody>
      </p:sp>
      <p:sp>
        <p:nvSpPr>
          <p:cNvPr id="206851" name="Line 3"/>
          <p:cNvSpPr>
            <a:spLocks noChangeShapeType="1"/>
          </p:cNvSpPr>
          <p:nvPr/>
        </p:nvSpPr>
        <p:spPr bwMode="auto">
          <a:xfrm>
            <a:off x="304800" y="1987550"/>
            <a:ext cx="0" cy="1206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52" name="Line 4"/>
          <p:cNvSpPr>
            <a:spLocks noChangeShapeType="1"/>
          </p:cNvSpPr>
          <p:nvPr/>
        </p:nvSpPr>
        <p:spPr bwMode="auto">
          <a:xfrm>
            <a:off x="311150" y="3124200"/>
            <a:ext cx="2730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53" name="Freeform 5"/>
          <p:cNvSpPr>
            <a:spLocks/>
          </p:cNvSpPr>
          <p:nvPr/>
        </p:nvSpPr>
        <p:spPr bwMode="auto">
          <a:xfrm>
            <a:off x="609600" y="2185988"/>
            <a:ext cx="2259013" cy="477837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72" y="0"/>
              </a:cxn>
              <a:cxn ang="0">
                <a:pos x="117" y="0"/>
              </a:cxn>
              <a:cxn ang="0">
                <a:pos x="147" y="45"/>
              </a:cxn>
              <a:cxn ang="0">
                <a:pos x="192" y="75"/>
              </a:cxn>
              <a:cxn ang="0">
                <a:pos x="237" y="105"/>
              </a:cxn>
              <a:cxn ang="0">
                <a:pos x="282" y="135"/>
              </a:cxn>
              <a:cxn ang="0">
                <a:pos x="327" y="150"/>
              </a:cxn>
              <a:cxn ang="0">
                <a:pos x="372" y="180"/>
              </a:cxn>
              <a:cxn ang="0">
                <a:pos x="417" y="195"/>
              </a:cxn>
              <a:cxn ang="0">
                <a:pos x="462" y="195"/>
              </a:cxn>
              <a:cxn ang="0">
                <a:pos x="507" y="210"/>
              </a:cxn>
              <a:cxn ang="0">
                <a:pos x="552" y="210"/>
              </a:cxn>
              <a:cxn ang="0">
                <a:pos x="597" y="210"/>
              </a:cxn>
              <a:cxn ang="0">
                <a:pos x="642" y="180"/>
              </a:cxn>
              <a:cxn ang="0">
                <a:pos x="687" y="180"/>
              </a:cxn>
              <a:cxn ang="0">
                <a:pos x="732" y="180"/>
              </a:cxn>
              <a:cxn ang="0">
                <a:pos x="777" y="165"/>
              </a:cxn>
              <a:cxn ang="0">
                <a:pos x="822" y="150"/>
              </a:cxn>
              <a:cxn ang="0">
                <a:pos x="867" y="165"/>
              </a:cxn>
              <a:cxn ang="0">
                <a:pos x="912" y="165"/>
              </a:cxn>
              <a:cxn ang="0">
                <a:pos x="957" y="180"/>
              </a:cxn>
              <a:cxn ang="0">
                <a:pos x="1002" y="165"/>
              </a:cxn>
              <a:cxn ang="0">
                <a:pos x="1047" y="180"/>
              </a:cxn>
              <a:cxn ang="0">
                <a:pos x="1092" y="195"/>
              </a:cxn>
              <a:cxn ang="0">
                <a:pos x="1137" y="225"/>
              </a:cxn>
              <a:cxn ang="0">
                <a:pos x="1182" y="240"/>
              </a:cxn>
              <a:cxn ang="0">
                <a:pos x="1227" y="255"/>
              </a:cxn>
              <a:cxn ang="0">
                <a:pos x="1272" y="270"/>
              </a:cxn>
              <a:cxn ang="0">
                <a:pos x="1317" y="285"/>
              </a:cxn>
              <a:cxn ang="0">
                <a:pos x="1362" y="300"/>
              </a:cxn>
              <a:cxn ang="0">
                <a:pos x="1422" y="300"/>
              </a:cxn>
            </a:cxnLst>
            <a:rect l="0" t="0" r="r" b="b"/>
            <a:pathLst>
              <a:path w="1423" h="301">
                <a:moveTo>
                  <a:pt x="0" y="15"/>
                </a:moveTo>
                <a:lnTo>
                  <a:pt x="72" y="0"/>
                </a:lnTo>
                <a:lnTo>
                  <a:pt x="117" y="0"/>
                </a:lnTo>
                <a:lnTo>
                  <a:pt x="147" y="45"/>
                </a:lnTo>
                <a:lnTo>
                  <a:pt x="192" y="75"/>
                </a:lnTo>
                <a:lnTo>
                  <a:pt x="237" y="105"/>
                </a:lnTo>
                <a:lnTo>
                  <a:pt x="282" y="135"/>
                </a:lnTo>
                <a:lnTo>
                  <a:pt x="327" y="150"/>
                </a:lnTo>
                <a:lnTo>
                  <a:pt x="372" y="180"/>
                </a:lnTo>
                <a:lnTo>
                  <a:pt x="417" y="195"/>
                </a:lnTo>
                <a:lnTo>
                  <a:pt x="462" y="195"/>
                </a:lnTo>
                <a:lnTo>
                  <a:pt x="507" y="210"/>
                </a:lnTo>
                <a:lnTo>
                  <a:pt x="552" y="210"/>
                </a:lnTo>
                <a:lnTo>
                  <a:pt x="597" y="210"/>
                </a:lnTo>
                <a:lnTo>
                  <a:pt x="642" y="180"/>
                </a:lnTo>
                <a:lnTo>
                  <a:pt x="687" y="180"/>
                </a:lnTo>
                <a:lnTo>
                  <a:pt x="732" y="180"/>
                </a:lnTo>
                <a:lnTo>
                  <a:pt x="777" y="165"/>
                </a:lnTo>
                <a:lnTo>
                  <a:pt x="822" y="150"/>
                </a:lnTo>
                <a:lnTo>
                  <a:pt x="867" y="165"/>
                </a:lnTo>
                <a:lnTo>
                  <a:pt x="912" y="165"/>
                </a:lnTo>
                <a:lnTo>
                  <a:pt x="957" y="180"/>
                </a:lnTo>
                <a:lnTo>
                  <a:pt x="1002" y="165"/>
                </a:lnTo>
                <a:lnTo>
                  <a:pt x="1047" y="180"/>
                </a:lnTo>
                <a:lnTo>
                  <a:pt x="1092" y="195"/>
                </a:lnTo>
                <a:lnTo>
                  <a:pt x="1137" y="225"/>
                </a:lnTo>
                <a:lnTo>
                  <a:pt x="1182" y="240"/>
                </a:lnTo>
                <a:lnTo>
                  <a:pt x="1227" y="255"/>
                </a:lnTo>
                <a:lnTo>
                  <a:pt x="1272" y="270"/>
                </a:lnTo>
                <a:lnTo>
                  <a:pt x="1317" y="285"/>
                </a:lnTo>
                <a:lnTo>
                  <a:pt x="1362" y="300"/>
                </a:lnTo>
                <a:lnTo>
                  <a:pt x="1422" y="300"/>
                </a:lnTo>
              </a:path>
            </a:pathLst>
          </a:custGeom>
          <a:noFill/>
          <a:ln w="508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854" name="Line 6"/>
          <p:cNvSpPr>
            <a:spLocks noChangeShapeType="1"/>
          </p:cNvSpPr>
          <p:nvPr/>
        </p:nvSpPr>
        <p:spPr bwMode="auto">
          <a:xfrm>
            <a:off x="5130800" y="3048000"/>
            <a:ext cx="2997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55" name="Rectangle 7"/>
          <p:cNvSpPr>
            <a:spLocks noChangeArrowheads="1"/>
          </p:cNvSpPr>
          <p:nvPr/>
        </p:nvSpPr>
        <p:spPr bwMode="auto">
          <a:xfrm>
            <a:off x="5359400" y="1930400"/>
            <a:ext cx="482600" cy="1092200"/>
          </a:xfrm>
          <a:prstGeom prst="rect">
            <a:avLst/>
          </a:prstGeom>
          <a:solidFill>
            <a:schemeClr val="accent1"/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56" name="Rectangle 8"/>
          <p:cNvSpPr>
            <a:spLocks noChangeArrowheads="1"/>
          </p:cNvSpPr>
          <p:nvPr/>
        </p:nvSpPr>
        <p:spPr bwMode="auto">
          <a:xfrm>
            <a:off x="5892800" y="2463800"/>
            <a:ext cx="406400" cy="558800"/>
          </a:xfrm>
          <a:prstGeom prst="rect">
            <a:avLst/>
          </a:prstGeom>
          <a:solidFill>
            <a:schemeClr val="accent1"/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57" name="Rectangle 9"/>
          <p:cNvSpPr>
            <a:spLocks noChangeArrowheads="1"/>
          </p:cNvSpPr>
          <p:nvPr/>
        </p:nvSpPr>
        <p:spPr bwMode="auto">
          <a:xfrm>
            <a:off x="6350000" y="2463800"/>
            <a:ext cx="406400" cy="558800"/>
          </a:xfrm>
          <a:prstGeom prst="rect">
            <a:avLst/>
          </a:prstGeom>
          <a:solidFill>
            <a:schemeClr val="accent1"/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58" name="Rectangle 10"/>
          <p:cNvSpPr>
            <a:spLocks noChangeArrowheads="1"/>
          </p:cNvSpPr>
          <p:nvPr/>
        </p:nvSpPr>
        <p:spPr bwMode="auto">
          <a:xfrm>
            <a:off x="6807200" y="1930400"/>
            <a:ext cx="482600" cy="1092200"/>
          </a:xfrm>
          <a:prstGeom prst="rect">
            <a:avLst/>
          </a:prstGeom>
          <a:solidFill>
            <a:schemeClr val="accent1"/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61" name="Line 13"/>
          <p:cNvSpPr>
            <a:spLocks noChangeShapeType="1"/>
          </p:cNvSpPr>
          <p:nvPr/>
        </p:nvSpPr>
        <p:spPr bwMode="auto">
          <a:xfrm>
            <a:off x="406400" y="4953000"/>
            <a:ext cx="2997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62" name="Rectangle 14"/>
          <p:cNvSpPr>
            <a:spLocks noChangeArrowheads="1"/>
          </p:cNvSpPr>
          <p:nvPr/>
        </p:nvSpPr>
        <p:spPr bwMode="auto">
          <a:xfrm>
            <a:off x="635000" y="3835400"/>
            <a:ext cx="482600" cy="1092200"/>
          </a:xfrm>
          <a:prstGeom prst="rect">
            <a:avLst/>
          </a:prstGeom>
          <a:solidFill>
            <a:schemeClr val="accent1"/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63" name="Rectangle 15"/>
          <p:cNvSpPr>
            <a:spLocks noChangeArrowheads="1"/>
          </p:cNvSpPr>
          <p:nvPr/>
        </p:nvSpPr>
        <p:spPr bwMode="auto">
          <a:xfrm>
            <a:off x="1168400" y="4368800"/>
            <a:ext cx="406400" cy="558800"/>
          </a:xfrm>
          <a:prstGeom prst="rect">
            <a:avLst/>
          </a:prstGeom>
          <a:solidFill>
            <a:schemeClr val="accent1"/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64" name="Rectangle 16"/>
          <p:cNvSpPr>
            <a:spLocks noChangeArrowheads="1"/>
          </p:cNvSpPr>
          <p:nvPr/>
        </p:nvSpPr>
        <p:spPr bwMode="auto">
          <a:xfrm>
            <a:off x="1625600" y="4368800"/>
            <a:ext cx="406400" cy="558800"/>
          </a:xfrm>
          <a:prstGeom prst="rect">
            <a:avLst/>
          </a:prstGeom>
          <a:solidFill>
            <a:schemeClr val="accent1"/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65" name="Rectangle 17"/>
          <p:cNvSpPr>
            <a:spLocks noChangeArrowheads="1"/>
          </p:cNvSpPr>
          <p:nvPr/>
        </p:nvSpPr>
        <p:spPr bwMode="auto">
          <a:xfrm>
            <a:off x="2082800" y="3835400"/>
            <a:ext cx="482600" cy="1092200"/>
          </a:xfrm>
          <a:prstGeom prst="rect">
            <a:avLst/>
          </a:prstGeom>
          <a:solidFill>
            <a:schemeClr val="accent1"/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66" name="Line 18"/>
          <p:cNvSpPr>
            <a:spLocks noChangeShapeType="1"/>
          </p:cNvSpPr>
          <p:nvPr/>
        </p:nvSpPr>
        <p:spPr bwMode="auto">
          <a:xfrm>
            <a:off x="3467100" y="2590800"/>
            <a:ext cx="1295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67" name="Line 19"/>
          <p:cNvSpPr>
            <a:spLocks noChangeShapeType="1"/>
          </p:cNvSpPr>
          <p:nvPr/>
        </p:nvSpPr>
        <p:spPr bwMode="auto">
          <a:xfrm>
            <a:off x="6324600" y="33147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68" name="Line 20"/>
          <p:cNvSpPr>
            <a:spLocks noChangeShapeType="1"/>
          </p:cNvSpPr>
          <p:nvPr/>
        </p:nvSpPr>
        <p:spPr bwMode="auto">
          <a:xfrm flipH="1">
            <a:off x="3390900" y="4343400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69" name="Rectangle 21"/>
          <p:cNvSpPr>
            <a:spLocks noChangeArrowheads="1"/>
          </p:cNvSpPr>
          <p:nvPr/>
        </p:nvSpPr>
        <p:spPr bwMode="auto">
          <a:xfrm>
            <a:off x="3490913" y="1860550"/>
            <a:ext cx="11953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1"/>
              <a:t>Encode</a:t>
            </a:r>
          </a:p>
        </p:txBody>
      </p:sp>
      <p:sp>
        <p:nvSpPr>
          <p:cNvPr id="206870" name="Rectangle 22"/>
          <p:cNvSpPr>
            <a:spLocks noChangeArrowheads="1"/>
          </p:cNvSpPr>
          <p:nvPr/>
        </p:nvSpPr>
        <p:spPr bwMode="auto">
          <a:xfrm>
            <a:off x="6843713" y="3308350"/>
            <a:ext cx="14509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1"/>
              <a:t>Transmit</a:t>
            </a:r>
          </a:p>
        </p:txBody>
      </p:sp>
      <p:sp>
        <p:nvSpPr>
          <p:cNvPr id="206871" name="Line 23"/>
          <p:cNvSpPr>
            <a:spLocks noChangeShapeType="1"/>
          </p:cNvSpPr>
          <p:nvPr/>
        </p:nvSpPr>
        <p:spPr bwMode="auto">
          <a:xfrm>
            <a:off x="3346450" y="5264150"/>
            <a:ext cx="0" cy="1206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72" name="Line 24"/>
          <p:cNvSpPr>
            <a:spLocks noChangeShapeType="1"/>
          </p:cNvSpPr>
          <p:nvPr/>
        </p:nvSpPr>
        <p:spPr bwMode="auto">
          <a:xfrm>
            <a:off x="3352800" y="6400800"/>
            <a:ext cx="2730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74" name="Line 26"/>
          <p:cNvSpPr>
            <a:spLocks noChangeShapeType="1"/>
          </p:cNvSpPr>
          <p:nvPr/>
        </p:nvSpPr>
        <p:spPr bwMode="auto">
          <a:xfrm>
            <a:off x="2019300" y="5372100"/>
            <a:ext cx="76200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75" name="Rectangle 27"/>
          <p:cNvSpPr>
            <a:spLocks noChangeArrowheads="1"/>
          </p:cNvSpPr>
          <p:nvPr/>
        </p:nvSpPr>
        <p:spPr bwMode="auto">
          <a:xfrm>
            <a:off x="3567113" y="3384550"/>
            <a:ext cx="13668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1"/>
              <a:t>Recreate</a:t>
            </a:r>
          </a:p>
        </p:txBody>
      </p:sp>
      <p:sp>
        <p:nvSpPr>
          <p:cNvPr id="206876" name="Rectangle 28"/>
          <p:cNvSpPr>
            <a:spLocks noChangeArrowheads="1"/>
          </p:cNvSpPr>
          <p:nvPr/>
        </p:nvSpPr>
        <p:spPr bwMode="auto">
          <a:xfrm>
            <a:off x="976313" y="5746750"/>
            <a:ext cx="12303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1"/>
              <a:t>Decode</a:t>
            </a:r>
          </a:p>
        </p:txBody>
      </p:sp>
      <p:sp>
        <p:nvSpPr>
          <p:cNvPr id="206877" name="Rectangle 29"/>
          <p:cNvSpPr>
            <a:spLocks noChangeArrowheads="1"/>
          </p:cNvSpPr>
          <p:nvPr/>
        </p:nvSpPr>
        <p:spPr bwMode="auto">
          <a:xfrm>
            <a:off x="823913" y="2470150"/>
            <a:ext cx="10604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1"/>
              <a:t>Audio</a:t>
            </a:r>
          </a:p>
        </p:txBody>
      </p:sp>
      <p:sp>
        <p:nvSpPr>
          <p:cNvPr id="206878" name="Rectangle 30"/>
          <p:cNvSpPr>
            <a:spLocks noChangeArrowheads="1"/>
          </p:cNvSpPr>
          <p:nvPr/>
        </p:nvSpPr>
        <p:spPr bwMode="auto">
          <a:xfrm>
            <a:off x="3789363" y="5822950"/>
            <a:ext cx="10604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1"/>
              <a:t>Audio</a:t>
            </a:r>
          </a:p>
        </p:txBody>
      </p:sp>
      <p:sp>
        <p:nvSpPr>
          <p:cNvPr id="206879" name="Freeform 31"/>
          <p:cNvSpPr>
            <a:spLocks/>
          </p:cNvSpPr>
          <p:nvPr/>
        </p:nvSpPr>
        <p:spPr bwMode="auto">
          <a:xfrm>
            <a:off x="3733800" y="5410200"/>
            <a:ext cx="2209800" cy="495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240"/>
              </a:cxn>
              <a:cxn ang="0">
                <a:pos x="768" y="144"/>
              </a:cxn>
              <a:cxn ang="0">
                <a:pos x="1248" y="288"/>
              </a:cxn>
              <a:cxn ang="0">
                <a:pos x="1392" y="288"/>
              </a:cxn>
            </a:cxnLst>
            <a:rect l="0" t="0" r="r" b="b"/>
            <a:pathLst>
              <a:path w="1392" h="312">
                <a:moveTo>
                  <a:pt x="0" y="0"/>
                </a:moveTo>
                <a:cubicBezTo>
                  <a:pt x="128" y="108"/>
                  <a:pt x="256" y="216"/>
                  <a:pt x="384" y="240"/>
                </a:cubicBezTo>
                <a:cubicBezTo>
                  <a:pt x="512" y="264"/>
                  <a:pt x="624" y="136"/>
                  <a:pt x="768" y="144"/>
                </a:cubicBezTo>
                <a:cubicBezTo>
                  <a:pt x="912" y="152"/>
                  <a:pt x="1144" y="264"/>
                  <a:pt x="1248" y="288"/>
                </a:cubicBezTo>
                <a:cubicBezTo>
                  <a:pt x="1352" y="312"/>
                  <a:pt x="1372" y="300"/>
                  <a:pt x="1392" y="288"/>
                </a:cubicBezTo>
              </a:path>
            </a:pathLst>
          </a:custGeom>
          <a:noFill/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6881" name="Object 33"/>
          <p:cNvGraphicFramePr>
            <a:graphicFrameLocks noChangeAspect="1"/>
          </p:cNvGraphicFramePr>
          <p:nvPr/>
        </p:nvGraphicFramePr>
        <p:xfrm>
          <a:off x="5867400" y="3962400"/>
          <a:ext cx="1981200" cy="1190625"/>
        </p:xfrm>
        <a:graphic>
          <a:graphicData uri="http://schemas.openxmlformats.org/presentationml/2006/ole">
            <p:oleObj spid="_x0000_s1028" name="Clip" r:id="rId3" imgW="35109150" imgH="21116925" progId="">
              <p:embed/>
            </p:oleObj>
          </a:graphicData>
        </a:graphic>
      </p:graphicFrame>
      <p:sp>
        <p:nvSpPr>
          <p:cNvPr id="206882" name="Oval 34"/>
          <p:cNvSpPr>
            <a:spLocks noChangeArrowheads="1"/>
          </p:cNvSpPr>
          <p:nvPr/>
        </p:nvSpPr>
        <p:spPr bwMode="auto">
          <a:xfrm>
            <a:off x="4648200" y="1447800"/>
            <a:ext cx="3429000" cy="14478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b="1"/>
              <a:t>Sampled Signals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9154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Sample Digital Audio Transmission Path Over Analog Lines</a:t>
            </a:r>
          </a:p>
        </p:txBody>
      </p:sp>
      <p:sp>
        <p:nvSpPr>
          <p:cNvPr id="207875" name="Rectangle 3"/>
          <p:cNvSpPr>
            <a:spLocks noChangeArrowheads="1"/>
          </p:cNvSpPr>
          <p:nvPr/>
        </p:nvSpPr>
        <p:spPr bwMode="auto">
          <a:xfrm>
            <a:off x="615950" y="2292350"/>
            <a:ext cx="1435100" cy="10541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Analog</a:t>
            </a:r>
          </a:p>
          <a:p>
            <a:r>
              <a:rPr lang="en-US"/>
              <a:t>Audio</a:t>
            </a:r>
          </a:p>
        </p:txBody>
      </p:sp>
      <p:sp>
        <p:nvSpPr>
          <p:cNvPr id="207876" name="Rectangle 4"/>
          <p:cNvSpPr>
            <a:spLocks noChangeArrowheads="1"/>
          </p:cNvSpPr>
          <p:nvPr/>
        </p:nvSpPr>
        <p:spPr bwMode="auto">
          <a:xfrm>
            <a:off x="3892550" y="2368550"/>
            <a:ext cx="1587500" cy="10541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Digital</a:t>
            </a:r>
          </a:p>
          <a:p>
            <a:r>
              <a:rPr lang="en-US"/>
              <a:t>Audio</a:t>
            </a:r>
          </a:p>
        </p:txBody>
      </p:sp>
      <p:sp>
        <p:nvSpPr>
          <p:cNvPr id="207877" name="Rectangle 5"/>
          <p:cNvSpPr>
            <a:spLocks noChangeArrowheads="1"/>
          </p:cNvSpPr>
          <p:nvPr/>
        </p:nvSpPr>
        <p:spPr bwMode="auto">
          <a:xfrm>
            <a:off x="6864350" y="4502150"/>
            <a:ext cx="1435100" cy="9779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Modem</a:t>
            </a:r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6940550" y="2444750"/>
            <a:ext cx="1435100" cy="9779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Modem</a:t>
            </a:r>
          </a:p>
        </p:txBody>
      </p:sp>
      <p:sp>
        <p:nvSpPr>
          <p:cNvPr id="207879" name="Rectangle 7"/>
          <p:cNvSpPr>
            <a:spLocks noChangeArrowheads="1"/>
          </p:cNvSpPr>
          <p:nvPr/>
        </p:nvSpPr>
        <p:spPr bwMode="auto">
          <a:xfrm>
            <a:off x="3968750" y="4502150"/>
            <a:ext cx="1587500" cy="10541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Digital</a:t>
            </a:r>
          </a:p>
          <a:p>
            <a:r>
              <a:rPr lang="en-US"/>
              <a:t>Audio</a:t>
            </a:r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844550" y="4502150"/>
            <a:ext cx="1435100" cy="10541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Analog</a:t>
            </a:r>
          </a:p>
          <a:p>
            <a:r>
              <a:rPr lang="en-US"/>
              <a:t>Audio</a:t>
            </a:r>
          </a:p>
        </p:txBody>
      </p:sp>
      <p:sp>
        <p:nvSpPr>
          <p:cNvPr id="207881" name="Line 9"/>
          <p:cNvSpPr>
            <a:spLocks noChangeShapeType="1"/>
          </p:cNvSpPr>
          <p:nvPr/>
        </p:nvSpPr>
        <p:spPr bwMode="auto">
          <a:xfrm>
            <a:off x="2082800" y="2819400"/>
            <a:ext cx="170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2" name="Line 10"/>
          <p:cNvSpPr>
            <a:spLocks noChangeShapeType="1"/>
          </p:cNvSpPr>
          <p:nvPr/>
        </p:nvSpPr>
        <p:spPr bwMode="auto">
          <a:xfrm>
            <a:off x="5511800" y="2819400"/>
            <a:ext cx="139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3" name="Line 11"/>
          <p:cNvSpPr>
            <a:spLocks noChangeShapeType="1"/>
          </p:cNvSpPr>
          <p:nvPr/>
        </p:nvSpPr>
        <p:spPr bwMode="auto">
          <a:xfrm>
            <a:off x="7696200" y="3454400"/>
            <a:ext cx="0" cy="101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4" name="Line 12"/>
          <p:cNvSpPr>
            <a:spLocks noChangeShapeType="1"/>
          </p:cNvSpPr>
          <p:nvPr/>
        </p:nvSpPr>
        <p:spPr bwMode="auto">
          <a:xfrm>
            <a:off x="5588000" y="5105400"/>
            <a:ext cx="124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5" name="Line 13"/>
          <p:cNvSpPr>
            <a:spLocks noChangeShapeType="1"/>
          </p:cNvSpPr>
          <p:nvPr/>
        </p:nvSpPr>
        <p:spPr bwMode="auto">
          <a:xfrm>
            <a:off x="2311400" y="5029200"/>
            <a:ext cx="1625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6" name="Rectangle 14"/>
          <p:cNvSpPr>
            <a:spLocks noChangeArrowheads="1"/>
          </p:cNvSpPr>
          <p:nvPr/>
        </p:nvSpPr>
        <p:spPr bwMode="auto">
          <a:xfrm>
            <a:off x="2424113" y="2927350"/>
            <a:ext cx="1055687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Sound</a:t>
            </a:r>
          </a:p>
          <a:p>
            <a:pPr algn="l"/>
            <a:r>
              <a:rPr lang="en-US"/>
              <a:t>Card</a:t>
            </a:r>
          </a:p>
        </p:txBody>
      </p:sp>
      <p:sp>
        <p:nvSpPr>
          <p:cNvPr id="207887" name="Rectangle 15"/>
          <p:cNvSpPr>
            <a:spLocks noChangeArrowheads="1"/>
          </p:cNvSpPr>
          <p:nvPr/>
        </p:nvSpPr>
        <p:spPr bwMode="auto">
          <a:xfrm>
            <a:off x="2500313" y="5213350"/>
            <a:ext cx="1055687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Sound</a:t>
            </a:r>
          </a:p>
          <a:p>
            <a:pPr algn="l"/>
            <a:r>
              <a:rPr lang="en-US"/>
              <a:t>Card</a:t>
            </a:r>
          </a:p>
        </p:txBody>
      </p:sp>
      <p:sp>
        <p:nvSpPr>
          <p:cNvPr id="207888" name="Rectangle 16"/>
          <p:cNvSpPr>
            <a:spLocks noChangeArrowheads="1"/>
          </p:cNvSpPr>
          <p:nvPr/>
        </p:nvSpPr>
        <p:spPr bwMode="auto">
          <a:xfrm>
            <a:off x="7986713" y="3460750"/>
            <a:ext cx="1173162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Analog</a:t>
            </a:r>
          </a:p>
          <a:p>
            <a:pPr algn="l"/>
            <a:r>
              <a:rPr lang="en-US"/>
              <a:t>PSN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Audio Transmission In WWW</a:t>
            </a:r>
          </a:p>
        </p:txBody>
      </p:sp>
      <p:sp>
        <p:nvSpPr>
          <p:cNvPr id="117763" name="Oval 3" descr="Dark horizontal"/>
          <p:cNvSpPr>
            <a:spLocks noChangeArrowheads="1"/>
          </p:cNvSpPr>
          <p:nvPr/>
        </p:nvSpPr>
        <p:spPr bwMode="auto">
          <a:xfrm>
            <a:off x="1163638" y="2306638"/>
            <a:ext cx="749300" cy="749300"/>
          </a:xfrm>
          <a:prstGeom prst="ellipse">
            <a:avLst/>
          </a:prstGeom>
          <a:pattFill prst="dkHorz">
            <a:fgClr>
              <a:srgbClr val="CCCCFF"/>
            </a:fgClr>
            <a:bgClr>
              <a:srgbClr val="FFFFFF"/>
            </a:bgClr>
          </a:patt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64" name="Oval 4" descr="Dark horizontal"/>
          <p:cNvSpPr>
            <a:spLocks noChangeArrowheads="1"/>
          </p:cNvSpPr>
          <p:nvPr/>
        </p:nvSpPr>
        <p:spPr bwMode="auto">
          <a:xfrm>
            <a:off x="2840038" y="3449638"/>
            <a:ext cx="749300" cy="749300"/>
          </a:xfrm>
          <a:prstGeom prst="ellipse">
            <a:avLst/>
          </a:prstGeom>
          <a:pattFill prst="dkHorz">
            <a:fgClr>
              <a:srgbClr val="CCCCFF"/>
            </a:fgClr>
            <a:bgClr>
              <a:srgbClr val="FFFFFF"/>
            </a:bgClr>
          </a:patt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65" name="Oval 5" descr="Dark horizontal"/>
          <p:cNvSpPr>
            <a:spLocks noChangeArrowheads="1"/>
          </p:cNvSpPr>
          <p:nvPr/>
        </p:nvSpPr>
        <p:spPr bwMode="auto">
          <a:xfrm>
            <a:off x="4821238" y="2078038"/>
            <a:ext cx="749300" cy="749300"/>
          </a:xfrm>
          <a:prstGeom prst="ellipse">
            <a:avLst/>
          </a:prstGeom>
          <a:pattFill prst="dkHorz">
            <a:fgClr>
              <a:srgbClr val="CCCCFF"/>
            </a:fgClr>
            <a:bgClr>
              <a:srgbClr val="FFFFFF"/>
            </a:bgClr>
          </a:patt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66" name="Oval 6" descr="Dark horizontal"/>
          <p:cNvSpPr>
            <a:spLocks noChangeArrowheads="1"/>
          </p:cNvSpPr>
          <p:nvPr/>
        </p:nvSpPr>
        <p:spPr bwMode="auto">
          <a:xfrm>
            <a:off x="5430838" y="3906838"/>
            <a:ext cx="749300" cy="749300"/>
          </a:xfrm>
          <a:prstGeom prst="ellipse">
            <a:avLst/>
          </a:prstGeom>
          <a:pattFill prst="dkHorz">
            <a:fgClr>
              <a:srgbClr val="CCCCFF"/>
            </a:fgClr>
            <a:bgClr>
              <a:srgbClr val="FFFFFF"/>
            </a:bgClr>
          </a:patt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67" name="Oval 7" descr="Dark horizontal"/>
          <p:cNvSpPr>
            <a:spLocks noChangeArrowheads="1"/>
          </p:cNvSpPr>
          <p:nvPr/>
        </p:nvSpPr>
        <p:spPr bwMode="auto">
          <a:xfrm>
            <a:off x="6421438" y="2230438"/>
            <a:ext cx="749300" cy="749300"/>
          </a:xfrm>
          <a:prstGeom prst="ellipse">
            <a:avLst/>
          </a:prstGeom>
          <a:pattFill prst="dkHorz">
            <a:fgClr>
              <a:srgbClr val="CCCCFF"/>
            </a:fgClr>
            <a:bgClr>
              <a:srgbClr val="FFFFFF"/>
            </a:bgClr>
          </a:patt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68" name="Line 8"/>
          <p:cNvSpPr>
            <a:spLocks noChangeShapeType="1"/>
          </p:cNvSpPr>
          <p:nvPr/>
        </p:nvSpPr>
        <p:spPr bwMode="auto">
          <a:xfrm flipV="1">
            <a:off x="1957388" y="2414588"/>
            <a:ext cx="2819400" cy="228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69" name="Line 9"/>
          <p:cNvSpPr>
            <a:spLocks noChangeShapeType="1"/>
          </p:cNvSpPr>
          <p:nvPr/>
        </p:nvSpPr>
        <p:spPr bwMode="auto">
          <a:xfrm>
            <a:off x="5614988" y="2414588"/>
            <a:ext cx="8382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70" name="Line 10"/>
          <p:cNvSpPr>
            <a:spLocks noChangeShapeType="1"/>
          </p:cNvSpPr>
          <p:nvPr/>
        </p:nvSpPr>
        <p:spPr bwMode="auto">
          <a:xfrm flipV="1">
            <a:off x="3449638" y="2751138"/>
            <a:ext cx="1511300" cy="850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71" name="Line 11"/>
          <p:cNvSpPr>
            <a:spLocks noChangeShapeType="1"/>
          </p:cNvSpPr>
          <p:nvPr/>
        </p:nvSpPr>
        <p:spPr bwMode="auto">
          <a:xfrm>
            <a:off x="3525838" y="4059238"/>
            <a:ext cx="1968500" cy="6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72" name="Line 12"/>
          <p:cNvSpPr>
            <a:spLocks noChangeShapeType="1"/>
          </p:cNvSpPr>
          <p:nvPr/>
        </p:nvSpPr>
        <p:spPr bwMode="auto">
          <a:xfrm flipH="1">
            <a:off x="6072188" y="2947988"/>
            <a:ext cx="990600" cy="990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73" name="Line 13"/>
          <p:cNvSpPr>
            <a:spLocks noChangeShapeType="1"/>
          </p:cNvSpPr>
          <p:nvPr/>
        </p:nvSpPr>
        <p:spPr bwMode="auto">
          <a:xfrm>
            <a:off x="1620838" y="3068638"/>
            <a:ext cx="13589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7107238" y="4516438"/>
            <a:ext cx="1435100" cy="7493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Client</a:t>
            </a:r>
          </a:p>
        </p:txBody>
      </p:sp>
      <p:sp>
        <p:nvSpPr>
          <p:cNvPr id="117775" name="Rectangle 15"/>
          <p:cNvSpPr>
            <a:spLocks noChangeArrowheads="1"/>
          </p:cNvSpPr>
          <p:nvPr/>
        </p:nvSpPr>
        <p:spPr bwMode="auto">
          <a:xfrm>
            <a:off x="477838" y="3373438"/>
            <a:ext cx="1358900" cy="1350962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Web</a:t>
            </a:r>
          </a:p>
          <a:p>
            <a:r>
              <a:rPr lang="en-US"/>
              <a:t>Site</a:t>
            </a:r>
          </a:p>
        </p:txBody>
      </p:sp>
      <p:sp>
        <p:nvSpPr>
          <p:cNvPr id="117776" name="Line 16"/>
          <p:cNvSpPr>
            <a:spLocks noChangeShapeType="1"/>
          </p:cNvSpPr>
          <p:nvPr/>
        </p:nvSpPr>
        <p:spPr bwMode="auto">
          <a:xfrm flipV="1">
            <a:off x="890588" y="2871788"/>
            <a:ext cx="304800" cy="533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77" name="Line 17"/>
          <p:cNvSpPr>
            <a:spLocks noChangeShapeType="1"/>
          </p:cNvSpPr>
          <p:nvPr/>
        </p:nvSpPr>
        <p:spPr bwMode="auto">
          <a:xfrm>
            <a:off x="6148388" y="4548188"/>
            <a:ext cx="914400" cy="3048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78" name="Rectangle 18"/>
          <p:cNvSpPr>
            <a:spLocks noChangeArrowheads="1"/>
          </p:cNvSpPr>
          <p:nvPr/>
        </p:nvSpPr>
        <p:spPr bwMode="auto">
          <a:xfrm>
            <a:off x="4191000" y="5029200"/>
            <a:ext cx="4032250" cy="118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Receive audio using</a:t>
            </a:r>
          </a:p>
          <a:p>
            <a:pPr algn="l"/>
            <a:r>
              <a:rPr lang="en-US"/>
              <a:t>Internet Explorer</a:t>
            </a:r>
          </a:p>
          <a:p>
            <a:pPr algn="l"/>
            <a:r>
              <a:rPr lang="en-US"/>
              <a:t>and Windows Media Player.</a:t>
            </a:r>
          </a:p>
        </p:txBody>
      </p:sp>
      <p:sp>
        <p:nvSpPr>
          <p:cNvPr id="117779" name="Rectangle 19"/>
          <p:cNvSpPr>
            <a:spLocks noChangeArrowheads="1"/>
          </p:cNvSpPr>
          <p:nvPr/>
        </p:nvSpPr>
        <p:spPr bwMode="auto">
          <a:xfrm>
            <a:off x="2514600" y="1676400"/>
            <a:ext cx="54149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Audio stream over analog/digital line.</a:t>
            </a:r>
          </a:p>
        </p:txBody>
      </p:sp>
      <p:sp>
        <p:nvSpPr>
          <p:cNvPr id="117780" name="Rectangle 20"/>
          <p:cNvSpPr>
            <a:spLocks noChangeArrowheads="1"/>
          </p:cNvSpPr>
          <p:nvPr/>
        </p:nvSpPr>
        <p:spPr bwMode="auto">
          <a:xfrm>
            <a:off x="457200" y="4800600"/>
            <a:ext cx="3638550" cy="154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Real-time audio</a:t>
            </a:r>
          </a:p>
          <a:p>
            <a:pPr algn="l"/>
            <a:r>
              <a:rPr lang="en-US"/>
              <a:t>broadcast support</a:t>
            </a:r>
          </a:p>
          <a:p>
            <a:pPr algn="l"/>
            <a:r>
              <a:rPr lang="en-US"/>
              <a:t>using Windows Media</a:t>
            </a:r>
          </a:p>
          <a:p>
            <a:pPr algn="l"/>
            <a:r>
              <a:rPr lang="en-US"/>
              <a:t>streaming server module.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Analog to Digital Converter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A to D and D to A converter</a:t>
            </a:r>
          </a:p>
          <a:p>
            <a:pPr>
              <a:lnSpc>
                <a:spcPct val="80000"/>
              </a:lnSpc>
            </a:pPr>
            <a:r>
              <a:rPr lang="en-US" sz="2800"/>
              <a:t>The chip that is responsible for this conversion is known as the DSP (Digital Signal Processor) chip</a:t>
            </a:r>
          </a:p>
          <a:p>
            <a:pPr>
              <a:lnSpc>
                <a:spcPct val="80000"/>
              </a:lnSpc>
            </a:pPr>
            <a:r>
              <a:rPr lang="en-US" sz="2800"/>
              <a:t>It is used in sound cards, modems etc. wherever there is a need for A to D and D to A conversion</a:t>
            </a:r>
          </a:p>
          <a:p>
            <a:pPr>
              <a:lnSpc>
                <a:spcPct val="80000"/>
              </a:lnSpc>
            </a:pPr>
            <a:r>
              <a:rPr lang="en-US" sz="2800"/>
              <a:t>The mass use of this chip in various devices has led to a drastic drop in the price of the chip and the devices </a:t>
            </a:r>
          </a:p>
          <a:p>
            <a:pPr>
              <a:lnSpc>
                <a:spcPct val="80000"/>
              </a:lnSpc>
            </a:pPr>
            <a:endParaRPr lang="en-US" sz="2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Digital Signal Processor (DSP)</a:t>
            </a: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3048000" y="2209800"/>
            <a:ext cx="3352800" cy="33528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3962400" y="3048000"/>
            <a:ext cx="1600200" cy="1600200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chemeClr val="accent1"/>
                </a:solidFill>
                <a:latin typeface="Times New Roman" pitchFamily="18" charset="0"/>
              </a:rPr>
              <a:t>DSP</a:t>
            </a:r>
          </a:p>
        </p:txBody>
      </p:sp>
      <p:sp>
        <p:nvSpPr>
          <p:cNvPr id="137222" name="AutoShape 6"/>
          <p:cNvSpPr>
            <a:spLocks noChangeArrowheads="1"/>
          </p:cNvSpPr>
          <p:nvPr/>
        </p:nvSpPr>
        <p:spPr bwMode="auto">
          <a:xfrm>
            <a:off x="914400" y="3352800"/>
            <a:ext cx="2133600" cy="762000"/>
          </a:xfrm>
          <a:prstGeom prst="leftRightArrow">
            <a:avLst>
              <a:gd name="adj1" fmla="val 50000"/>
              <a:gd name="adj2" fmla="val 56000"/>
            </a:avLst>
          </a:prstGeom>
          <a:solidFill>
            <a:srgbClr val="FFFFCC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3" name="AutoShape 7"/>
          <p:cNvSpPr>
            <a:spLocks noChangeArrowheads="1"/>
          </p:cNvSpPr>
          <p:nvPr/>
        </p:nvSpPr>
        <p:spPr bwMode="auto">
          <a:xfrm>
            <a:off x="6400800" y="3429000"/>
            <a:ext cx="2133600" cy="762000"/>
          </a:xfrm>
          <a:prstGeom prst="leftRightArrow">
            <a:avLst>
              <a:gd name="adj1" fmla="val 50000"/>
              <a:gd name="adj2" fmla="val 56000"/>
            </a:avLst>
          </a:prstGeom>
          <a:solidFill>
            <a:srgbClr val="FFFFCC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555625" y="4343400"/>
            <a:ext cx="10287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latin typeface="Times New Roman" pitchFamily="18" charset="0"/>
              </a:rPr>
              <a:t>Digital</a:t>
            </a:r>
          </a:p>
        </p:txBody>
      </p:sp>
      <p:sp>
        <p:nvSpPr>
          <p:cNvPr id="137225" name="Text Box 9"/>
          <p:cNvSpPr txBox="1">
            <a:spLocks noChangeArrowheads="1"/>
          </p:cNvSpPr>
          <p:nvPr/>
        </p:nvSpPr>
        <p:spPr bwMode="auto">
          <a:xfrm>
            <a:off x="7358063" y="4495800"/>
            <a:ext cx="10810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latin typeface="Times New Roman" pitchFamily="18" charset="0"/>
              </a:rPr>
              <a:t>Analog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 lIns="90488" tIns="44450" rIns="90488" bIns="44450"/>
          <a:lstStyle/>
          <a:p>
            <a:pPr marL="342900" indent="-342900"/>
            <a:r>
              <a:rPr lang="en-US"/>
              <a:t>Digitization Of Image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Digital Signal</a:t>
            </a:r>
          </a:p>
        </p:txBody>
      </p:sp>
      <p:sp>
        <p:nvSpPr>
          <p:cNvPr id="86021" name="Line 5"/>
          <p:cNvSpPr>
            <a:spLocks noChangeShapeType="1"/>
          </p:cNvSpPr>
          <p:nvPr/>
        </p:nvSpPr>
        <p:spPr bwMode="auto">
          <a:xfrm>
            <a:off x="1676400" y="2444750"/>
            <a:ext cx="0" cy="2349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2" name="Line 6"/>
          <p:cNvSpPr>
            <a:spLocks noChangeShapeType="1"/>
          </p:cNvSpPr>
          <p:nvPr/>
        </p:nvSpPr>
        <p:spPr bwMode="auto">
          <a:xfrm>
            <a:off x="1682750" y="4800600"/>
            <a:ext cx="5854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2216150" y="2825750"/>
            <a:ext cx="292100" cy="19685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3130550" y="2825750"/>
            <a:ext cx="292100" cy="19685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2825750" y="2825750"/>
            <a:ext cx="292100" cy="19685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6" name="Rectangle 10"/>
          <p:cNvSpPr>
            <a:spLocks noChangeArrowheads="1"/>
          </p:cNvSpPr>
          <p:nvPr/>
        </p:nvSpPr>
        <p:spPr bwMode="auto">
          <a:xfrm>
            <a:off x="3740150" y="2825750"/>
            <a:ext cx="292100" cy="19685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7" name="Rectangle 11"/>
          <p:cNvSpPr>
            <a:spLocks noChangeArrowheads="1"/>
          </p:cNvSpPr>
          <p:nvPr/>
        </p:nvSpPr>
        <p:spPr bwMode="auto">
          <a:xfrm>
            <a:off x="4038600" y="3886200"/>
            <a:ext cx="292100" cy="9017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8" name="Rectangle 12"/>
          <p:cNvSpPr>
            <a:spLocks noChangeArrowheads="1"/>
          </p:cNvSpPr>
          <p:nvPr/>
        </p:nvSpPr>
        <p:spPr bwMode="auto">
          <a:xfrm>
            <a:off x="2520950" y="3892550"/>
            <a:ext cx="292100" cy="9017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9" name="Rectangle 13"/>
          <p:cNvSpPr>
            <a:spLocks noChangeArrowheads="1"/>
          </p:cNvSpPr>
          <p:nvPr/>
        </p:nvSpPr>
        <p:spPr bwMode="auto">
          <a:xfrm>
            <a:off x="3435350" y="3892550"/>
            <a:ext cx="292100" cy="9017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0" name="Rectangle 14"/>
          <p:cNvSpPr>
            <a:spLocks noChangeArrowheads="1"/>
          </p:cNvSpPr>
          <p:nvPr/>
        </p:nvSpPr>
        <p:spPr bwMode="auto">
          <a:xfrm>
            <a:off x="4267200" y="3886200"/>
            <a:ext cx="292100" cy="9017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1" name="Rectangle 15"/>
          <p:cNvSpPr>
            <a:spLocks noChangeArrowheads="1"/>
          </p:cNvSpPr>
          <p:nvPr/>
        </p:nvSpPr>
        <p:spPr bwMode="auto">
          <a:xfrm>
            <a:off x="1981200" y="2286000"/>
            <a:ext cx="39592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   1   0  1  1  0  1  0  0</a:t>
            </a:r>
          </a:p>
        </p:txBody>
      </p:sp>
      <p:sp>
        <p:nvSpPr>
          <p:cNvPr id="86032" name="Rectangle 16"/>
          <p:cNvSpPr>
            <a:spLocks noChangeArrowheads="1"/>
          </p:cNvSpPr>
          <p:nvPr/>
        </p:nvSpPr>
        <p:spPr bwMode="auto">
          <a:xfrm>
            <a:off x="5183188" y="3887788"/>
            <a:ext cx="15970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Pulse</a:t>
            </a:r>
          </a:p>
        </p:txBody>
      </p:sp>
      <p:sp>
        <p:nvSpPr>
          <p:cNvPr id="86033" name="Rectangle 17"/>
          <p:cNvSpPr>
            <a:spLocks noChangeArrowheads="1"/>
          </p:cNvSpPr>
          <p:nvPr/>
        </p:nvSpPr>
        <p:spPr bwMode="auto">
          <a:xfrm>
            <a:off x="6859588" y="4954588"/>
            <a:ext cx="13684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Time</a:t>
            </a:r>
          </a:p>
        </p:txBody>
      </p:sp>
      <p:sp>
        <p:nvSpPr>
          <p:cNvPr id="86034" name="Rectangle 18"/>
          <p:cNvSpPr>
            <a:spLocks noChangeArrowheads="1"/>
          </p:cNvSpPr>
          <p:nvPr/>
        </p:nvSpPr>
        <p:spPr bwMode="auto">
          <a:xfrm rot="16140000">
            <a:off x="26194" y="3250406"/>
            <a:ext cx="25352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Signal Strength</a:t>
            </a:r>
          </a:p>
        </p:txBody>
      </p:sp>
      <p:sp>
        <p:nvSpPr>
          <p:cNvPr id="86035" name="Rectangle 19"/>
          <p:cNvSpPr>
            <a:spLocks noChangeArrowheads="1"/>
          </p:cNvSpPr>
          <p:nvPr/>
        </p:nvSpPr>
        <p:spPr bwMode="auto">
          <a:xfrm>
            <a:off x="3049588" y="5259388"/>
            <a:ext cx="29686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Pulse Duration</a:t>
            </a:r>
          </a:p>
        </p:txBody>
      </p:sp>
      <p:sp>
        <p:nvSpPr>
          <p:cNvPr id="86036" name="AutoShape 20"/>
          <p:cNvSpPr>
            <a:spLocks noChangeArrowheads="1"/>
          </p:cNvSpPr>
          <p:nvPr/>
        </p:nvSpPr>
        <p:spPr bwMode="auto">
          <a:xfrm rot="16200000">
            <a:off x="1454150" y="1987550"/>
            <a:ext cx="520700" cy="368300"/>
          </a:xfrm>
          <a:prstGeom prst="rightArrow">
            <a:avLst>
              <a:gd name="adj1" fmla="val 50000"/>
              <a:gd name="adj2" fmla="val 70696"/>
            </a:avLst>
          </a:prstGeom>
          <a:solidFill>
            <a:srgbClr val="FC0128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7" name="AutoShape 21"/>
          <p:cNvSpPr>
            <a:spLocks noChangeArrowheads="1"/>
          </p:cNvSpPr>
          <p:nvPr/>
        </p:nvSpPr>
        <p:spPr bwMode="auto">
          <a:xfrm>
            <a:off x="7778750" y="4578350"/>
            <a:ext cx="520700" cy="368300"/>
          </a:xfrm>
          <a:prstGeom prst="rightArrow">
            <a:avLst>
              <a:gd name="adj1" fmla="val 50000"/>
              <a:gd name="adj2" fmla="val 70696"/>
            </a:avLst>
          </a:prstGeom>
          <a:solidFill>
            <a:srgbClr val="FC0128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8"/>
          <p:cNvSpPr>
            <a:spLocks noChangeArrowheads="1"/>
          </p:cNvSpPr>
          <p:nvPr/>
        </p:nvSpPr>
        <p:spPr bwMode="auto">
          <a:xfrm>
            <a:off x="1227138" y="520700"/>
            <a:ext cx="67929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4000" b="1">
                <a:solidFill>
                  <a:srgbClr val="CC3300"/>
                </a:solidFill>
              </a:rPr>
              <a:t>Image representation</a:t>
            </a:r>
            <a:r>
              <a:rPr kumimoji="0" lang="en-US" altLang="zh-TW" sz="4000" b="1"/>
              <a:t> methods</a:t>
            </a:r>
          </a:p>
        </p:txBody>
      </p:sp>
      <p:pic>
        <p:nvPicPr>
          <p:cNvPr id="21508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4138" y="2119313"/>
            <a:ext cx="6435725" cy="262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/>
              <a:t>Bitmap Graphic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54125"/>
            <a:ext cx="8248650" cy="5375275"/>
          </a:xfrm>
        </p:spPr>
        <p:txBody>
          <a:bodyPr/>
          <a:lstStyle/>
          <a:p>
            <a:pPr eaLnBrk="1" hangingPunct="1"/>
            <a:r>
              <a:rPr lang="en-US" altLang="zh-TW" dirty="0">
                <a:latin typeface="Arial" pitchFamily="34" charset="0"/>
              </a:rPr>
              <a:t>A image is divided into </a:t>
            </a:r>
            <a:r>
              <a:rPr lang="en-US" altLang="zh-TW" u="sng" dirty="0">
                <a:latin typeface="Arial" pitchFamily="34" charset="0"/>
              </a:rPr>
              <a:t>a matrix of </a:t>
            </a:r>
            <a:r>
              <a:rPr lang="en-US" altLang="zh-TW" u="sng" dirty="0">
                <a:solidFill>
                  <a:srgbClr val="FFFF00"/>
                </a:solidFill>
                <a:latin typeface="Arial" pitchFamily="34" charset="0"/>
              </a:rPr>
              <a:t>pixels</a:t>
            </a:r>
            <a:r>
              <a:rPr lang="en-US" altLang="zh-TW" dirty="0">
                <a:latin typeface="Arial" pitchFamily="34" charset="0"/>
              </a:rPr>
              <a:t>, where each pixel is a </a:t>
            </a:r>
            <a:r>
              <a:rPr lang="en-US" altLang="zh-TW" u="sng" dirty="0">
                <a:latin typeface="Arial" pitchFamily="34" charset="0"/>
              </a:rPr>
              <a:t>small </a:t>
            </a:r>
            <a:r>
              <a:rPr lang="en-US" altLang="zh-TW" u="sng" dirty="0">
                <a:solidFill>
                  <a:srgbClr val="FFFF00"/>
                </a:solidFill>
                <a:latin typeface="Arial" pitchFamily="34" charset="0"/>
              </a:rPr>
              <a:t>dot</a:t>
            </a:r>
            <a:r>
              <a:rPr lang="en-US" altLang="zh-TW" dirty="0">
                <a:latin typeface="Arial" pitchFamily="34" charset="0"/>
              </a:rPr>
              <a:t>.</a:t>
            </a:r>
          </a:p>
          <a:p>
            <a:pPr lvl="1" eaLnBrk="1" hangingPunct="1"/>
            <a:r>
              <a:rPr lang="en-US" altLang="zh-TW" dirty="0">
                <a:latin typeface="Arial" pitchFamily="34" charset="0"/>
              </a:rPr>
              <a:t>More pixels </a:t>
            </a:r>
            <a:r>
              <a:rPr lang="en-US" altLang="zh-TW" dirty="0">
                <a:latin typeface="Arial" pitchFamily="34" charset="0"/>
                <a:sym typeface="Symbol" pitchFamily="18" charset="2"/>
              </a:rPr>
              <a:t></a:t>
            </a:r>
            <a:endParaRPr lang="en-US" altLang="zh-TW" dirty="0">
              <a:latin typeface="Arial" pitchFamily="34" charset="0"/>
            </a:endParaRPr>
          </a:p>
          <a:p>
            <a:pPr lvl="1" eaLnBrk="1" hangingPunct="1"/>
            <a:r>
              <a:rPr lang="en-US" altLang="zh-TW" dirty="0">
                <a:latin typeface="Arial" pitchFamily="34" charset="0"/>
              </a:rPr>
              <a:t>Better representation of image </a:t>
            </a:r>
            <a:r>
              <a:rPr lang="en-US" altLang="zh-TW" dirty="0">
                <a:latin typeface="Arial" pitchFamily="34" charset="0"/>
                <a:sym typeface="Symbol" pitchFamily="18" charset="2"/>
              </a:rPr>
              <a:t></a:t>
            </a:r>
            <a:endParaRPr lang="en-US" altLang="zh-TW" dirty="0">
              <a:latin typeface="Arial" pitchFamily="34" charset="0"/>
            </a:endParaRPr>
          </a:p>
          <a:p>
            <a:pPr lvl="1" eaLnBrk="1" hangingPunct="1"/>
            <a:r>
              <a:rPr lang="en-US" altLang="zh-TW" dirty="0">
                <a:latin typeface="Arial" pitchFamily="34" charset="0"/>
              </a:rPr>
              <a:t>Better </a:t>
            </a:r>
            <a:r>
              <a:rPr lang="en-US" altLang="zh-TW" b="1" dirty="0">
                <a:solidFill>
                  <a:srgbClr val="CC3300"/>
                </a:solidFill>
                <a:latin typeface="Arial" pitchFamily="34" charset="0"/>
              </a:rPr>
              <a:t>resolution</a:t>
            </a:r>
            <a:r>
              <a:rPr lang="en-US" altLang="zh-TW" dirty="0">
                <a:latin typeface="Arial" pitchFamily="34" charset="0"/>
              </a:rPr>
              <a:t> </a:t>
            </a:r>
            <a:r>
              <a:rPr lang="en-US" altLang="zh-TW" dirty="0">
                <a:latin typeface="Arial" pitchFamily="34" charset="0"/>
                <a:sym typeface="Symbol" pitchFamily="18" charset="2"/>
              </a:rPr>
              <a:t></a:t>
            </a:r>
            <a:endParaRPr lang="en-US" altLang="zh-TW" dirty="0">
              <a:latin typeface="Arial" pitchFamily="34" charset="0"/>
            </a:endParaRPr>
          </a:p>
          <a:p>
            <a:pPr lvl="1" eaLnBrk="1" hangingPunct="1"/>
            <a:r>
              <a:rPr lang="en-US" altLang="zh-TW" dirty="0">
                <a:latin typeface="Arial" pitchFamily="34" charset="0"/>
              </a:rPr>
              <a:t>More memory</a:t>
            </a:r>
          </a:p>
          <a:p>
            <a:pPr eaLnBrk="1" hangingPunct="1"/>
            <a:r>
              <a:rPr lang="en-US" altLang="zh-TW" u="sng" dirty="0">
                <a:latin typeface="Arial" pitchFamily="34" charset="0"/>
              </a:rPr>
              <a:t>Each pixel</a:t>
            </a:r>
            <a:r>
              <a:rPr lang="en-US" altLang="zh-TW" dirty="0">
                <a:latin typeface="Arial" pitchFamily="34" charset="0"/>
              </a:rPr>
              <a:t> is assigned </a:t>
            </a:r>
            <a:r>
              <a:rPr lang="en-US" altLang="zh-TW" u="sng" dirty="0">
                <a:latin typeface="Arial" pitchFamily="34" charset="0"/>
              </a:rPr>
              <a:t>a bit pattern</a:t>
            </a:r>
            <a:r>
              <a:rPr lang="en-US" altLang="zh-TW" dirty="0">
                <a:latin typeface="Arial" pitchFamily="34" charset="0"/>
              </a:rPr>
              <a:t>.</a:t>
            </a:r>
            <a:br>
              <a:rPr lang="en-US" altLang="zh-TW" dirty="0">
                <a:latin typeface="Arial" pitchFamily="34" charset="0"/>
              </a:rPr>
            </a:br>
            <a:r>
              <a:rPr lang="en-US" altLang="zh-TW" dirty="0">
                <a:latin typeface="Arial" pitchFamily="34" charset="0"/>
              </a:rPr>
              <a:t/>
            </a:r>
            <a:br>
              <a:rPr lang="en-US" altLang="zh-TW" dirty="0">
                <a:latin typeface="Arial" pitchFamily="34" charset="0"/>
              </a:rPr>
            </a:br>
            <a:r>
              <a:rPr lang="en-US" altLang="zh-TW" dirty="0">
                <a:latin typeface="Arial" pitchFamily="34" charset="0"/>
              </a:rPr>
              <a:t>The </a:t>
            </a:r>
            <a:r>
              <a:rPr lang="en-US" altLang="zh-TW" dirty="0">
                <a:solidFill>
                  <a:srgbClr val="FFFF00"/>
                </a:solidFill>
                <a:latin typeface="Arial" pitchFamily="34" charset="0"/>
              </a:rPr>
              <a:t>size</a:t>
            </a:r>
            <a:r>
              <a:rPr lang="en-US" altLang="zh-TW" dirty="0">
                <a:latin typeface="Arial" pitchFamily="34" charset="0"/>
              </a:rPr>
              <a:t> and the </a:t>
            </a:r>
            <a:r>
              <a:rPr lang="en-US" altLang="zh-TW" dirty="0">
                <a:solidFill>
                  <a:srgbClr val="FFFF00"/>
                </a:solidFill>
                <a:latin typeface="Arial" pitchFamily="34" charset="0"/>
              </a:rPr>
              <a:t>value</a:t>
            </a:r>
            <a:r>
              <a:rPr lang="en-US" altLang="zh-TW" dirty="0">
                <a:latin typeface="Arial" pitchFamily="34" charset="0"/>
              </a:rPr>
              <a:t> of the pattern depend on the image.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76200" y="76200"/>
            <a:ext cx="1082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1600" b="1"/>
              <a:t>Figure 2-7</a:t>
            </a:r>
          </a:p>
        </p:txBody>
      </p:sp>
      <p:sp>
        <p:nvSpPr>
          <p:cNvPr id="23555" name="Rectangle 13"/>
          <p:cNvSpPr>
            <a:spLocks noChangeArrowheads="1"/>
          </p:cNvSpPr>
          <p:nvPr/>
        </p:nvSpPr>
        <p:spPr bwMode="auto">
          <a:xfrm>
            <a:off x="1676400" y="152400"/>
            <a:ext cx="6096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 sz="3200" b="1"/>
              <a:t>Bitmap graphic method of a </a:t>
            </a:r>
          </a:p>
          <a:p>
            <a:pPr algn="ctr"/>
            <a:r>
              <a:rPr kumimoji="0" lang="en-US" altLang="zh-TW" sz="3200" b="1">
                <a:solidFill>
                  <a:srgbClr val="CC3300"/>
                </a:solidFill>
              </a:rPr>
              <a:t>black-and-white image</a:t>
            </a:r>
          </a:p>
        </p:txBody>
      </p:sp>
      <p:pic>
        <p:nvPicPr>
          <p:cNvPr id="23556" name="Picture 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76413"/>
            <a:ext cx="8763000" cy="463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152400" y="2895600"/>
            <a:ext cx="1082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1600" b="1"/>
              <a:t>Figure 2-8</a:t>
            </a:r>
          </a:p>
        </p:txBody>
      </p:sp>
      <p:sp>
        <p:nvSpPr>
          <p:cNvPr id="24579" name="Rectangle 8"/>
          <p:cNvSpPr>
            <a:spLocks noChangeArrowheads="1"/>
          </p:cNvSpPr>
          <p:nvPr/>
        </p:nvSpPr>
        <p:spPr bwMode="auto">
          <a:xfrm>
            <a:off x="1981200" y="2667000"/>
            <a:ext cx="53435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3200" b="1"/>
              <a:t>Representation of color pixels</a:t>
            </a:r>
          </a:p>
        </p:txBody>
      </p:sp>
      <p:pic>
        <p:nvPicPr>
          <p:cNvPr id="24580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482975"/>
            <a:ext cx="876300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Rectangle 14"/>
          <p:cNvSpPr>
            <a:spLocks noChangeArrowheads="1"/>
          </p:cNvSpPr>
          <p:nvPr/>
        </p:nvSpPr>
        <p:spPr bwMode="auto">
          <a:xfrm>
            <a:off x="0" y="228600"/>
            <a:ext cx="9144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altLang="zh-TW" sz="3200">
                <a:solidFill>
                  <a:srgbClr val="CC3300"/>
                </a:solidFill>
                <a:latin typeface="Arial" pitchFamily="34" charset="0"/>
              </a:rPr>
              <a:t>Color image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altLang="zh-TW" sz="2800">
                <a:latin typeface="Arial" pitchFamily="34" charset="0"/>
              </a:rPr>
              <a:t>Each pixel is decomposed into 3 primary colors: </a:t>
            </a:r>
            <a:br>
              <a:rPr lang="en-US" altLang="zh-TW" sz="2800">
                <a:latin typeface="Arial" pitchFamily="34" charset="0"/>
              </a:rPr>
            </a:br>
            <a:r>
              <a:rPr lang="en-US" altLang="zh-TW" sz="2800">
                <a:solidFill>
                  <a:srgbClr val="FFFF00"/>
                </a:solidFill>
                <a:latin typeface="Arial" pitchFamily="34" charset="0"/>
              </a:rPr>
              <a:t>red</a:t>
            </a:r>
            <a:r>
              <a:rPr lang="en-US" altLang="zh-TW" sz="2800">
                <a:latin typeface="Arial" pitchFamily="34" charset="0"/>
              </a:rPr>
              <a:t>, </a:t>
            </a:r>
            <a:r>
              <a:rPr lang="en-US" altLang="zh-TW" sz="2800">
                <a:solidFill>
                  <a:srgbClr val="FFFF00"/>
                </a:solidFill>
                <a:latin typeface="Arial" pitchFamily="34" charset="0"/>
              </a:rPr>
              <a:t>green</a:t>
            </a:r>
            <a:r>
              <a:rPr lang="en-US" altLang="zh-TW" sz="2800">
                <a:latin typeface="Arial" pitchFamily="34" charset="0"/>
              </a:rPr>
              <a:t> and </a:t>
            </a:r>
            <a:r>
              <a:rPr lang="en-US" altLang="zh-TW" sz="2800">
                <a:solidFill>
                  <a:srgbClr val="FFFF00"/>
                </a:solidFill>
                <a:latin typeface="Arial" pitchFamily="34" charset="0"/>
              </a:rPr>
              <a:t>blue</a:t>
            </a:r>
            <a:r>
              <a:rPr lang="en-US" altLang="zh-TW" sz="2800">
                <a:latin typeface="Arial" pitchFamily="34" charset="0"/>
              </a:rPr>
              <a:t>. (</a:t>
            </a:r>
            <a:r>
              <a:rPr lang="en-US" altLang="zh-TW" sz="2800" b="1">
                <a:solidFill>
                  <a:srgbClr val="FFFF00"/>
                </a:solidFill>
                <a:latin typeface="Arial" pitchFamily="34" charset="0"/>
              </a:rPr>
              <a:t>RGB</a:t>
            </a:r>
            <a:r>
              <a:rPr lang="en-US" altLang="zh-TW" sz="2800">
                <a:latin typeface="Arial" pitchFamily="34" charset="0"/>
              </a:rPr>
              <a:t>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altLang="zh-TW" sz="2800">
                <a:latin typeface="Arial" pitchFamily="34" charset="0"/>
              </a:rPr>
              <a:t>The </a:t>
            </a:r>
            <a:r>
              <a:rPr lang="en-US" altLang="zh-TW" sz="2800" b="1">
                <a:solidFill>
                  <a:srgbClr val="FFFF00"/>
                </a:solidFill>
                <a:latin typeface="Arial" pitchFamily="34" charset="0"/>
              </a:rPr>
              <a:t>intensity</a:t>
            </a:r>
            <a:r>
              <a:rPr lang="en-US" altLang="zh-TW" sz="2800">
                <a:latin typeface="Arial" pitchFamily="34" charset="0"/>
              </a:rPr>
              <a:t> of each color is measured, and a </a:t>
            </a:r>
            <a:r>
              <a:rPr lang="en-US" altLang="zh-TW" sz="2800" u="sng">
                <a:latin typeface="Arial" pitchFamily="34" charset="0"/>
              </a:rPr>
              <a:t>bit pattern </a:t>
            </a:r>
            <a:r>
              <a:rPr lang="en-US" altLang="zh-TW" sz="2800" u="sng">
                <a:solidFill>
                  <a:srgbClr val="CC3300"/>
                </a:solidFill>
                <a:latin typeface="Arial" pitchFamily="34" charset="0"/>
              </a:rPr>
              <a:t>(8 bits)</a:t>
            </a:r>
            <a:r>
              <a:rPr lang="en-US" altLang="zh-TW" sz="2800">
                <a:latin typeface="Arial" pitchFamily="34" charset="0"/>
              </a:rPr>
              <a:t> is assigned.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altLang="zh-TW" sz="280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/>
              <a:t>Resolution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>
                <a:latin typeface="Arial" pitchFamily="34" charset="0"/>
              </a:rPr>
              <a:t>The term is most often used to describe monitors, printers, and bit-mapped graphic images.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>
                <a:solidFill>
                  <a:schemeClr val="folHlink"/>
                </a:solidFill>
                <a:latin typeface="Arial" pitchFamily="34" charset="0"/>
              </a:rPr>
              <a:t>Dot-matrix and laser printers</a:t>
            </a:r>
            <a:r>
              <a:rPr lang="en-US" altLang="zh-TW" sz="2800">
                <a:latin typeface="Arial" pitchFamily="34" charset="0"/>
              </a:rPr>
              <a:t>, </a:t>
            </a:r>
            <a:br>
              <a:rPr lang="en-US" altLang="zh-TW" sz="2800">
                <a:latin typeface="Arial" pitchFamily="34" charset="0"/>
              </a:rPr>
            </a:br>
            <a:r>
              <a:rPr lang="en-US" altLang="zh-TW" sz="2800">
                <a:latin typeface="Arial" pitchFamily="34" charset="0"/>
              </a:rPr>
              <a:t>the resolution indicates the </a:t>
            </a:r>
            <a:r>
              <a:rPr lang="en-US" altLang="zh-TW" sz="2800" b="1" u="sng">
                <a:solidFill>
                  <a:srgbClr val="CC3300"/>
                </a:solidFill>
                <a:latin typeface="Arial" pitchFamily="34" charset="0"/>
              </a:rPr>
              <a:t>number of dots per inch</a:t>
            </a:r>
            <a:r>
              <a:rPr lang="en-US" altLang="zh-TW" sz="2800">
                <a:latin typeface="Arial" pitchFamily="34" charset="0"/>
              </a:rPr>
              <a:t>. For example, a </a:t>
            </a:r>
            <a:r>
              <a:rPr lang="en-US" altLang="zh-TW" sz="2800">
                <a:solidFill>
                  <a:srgbClr val="CC3300"/>
                </a:solidFill>
                <a:latin typeface="Arial" pitchFamily="34" charset="0"/>
              </a:rPr>
              <a:t>300-dpi (dots per inch)</a:t>
            </a:r>
            <a:r>
              <a:rPr lang="en-US" altLang="zh-TW" sz="2800">
                <a:latin typeface="Arial" pitchFamily="34" charset="0"/>
              </a:rPr>
              <a:t> printer is one that is capable of printing </a:t>
            </a:r>
            <a:r>
              <a:rPr lang="en-US" altLang="zh-TW" sz="2800" u="sng">
                <a:latin typeface="Arial" pitchFamily="34" charset="0"/>
              </a:rPr>
              <a:t>300 distinct dots in a line 1 inch long</a:t>
            </a:r>
            <a:r>
              <a:rPr lang="en-US" altLang="zh-TW" sz="2800">
                <a:latin typeface="Arial" pitchFamily="34" charset="0"/>
              </a:rPr>
              <a:t>. This means it can print 90,000 dots per square inch.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>
                <a:solidFill>
                  <a:schemeClr val="folHlink"/>
                </a:solidFill>
                <a:latin typeface="Arial" pitchFamily="34" charset="0"/>
              </a:rPr>
              <a:t>Graphics monitors</a:t>
            </a:r>
            <a:r>
              <a:rPr lang="en-US" altLang="zh-TW" sz="2800">
                <a:latin typeface="Arial" pitchFamily="34" charset="0"/>
              </a:rPr>
              <a:t>, </a:t>
            </a:r>
            <a:br>
              <a:rPr lang="en-US" altLang="zh-TW" sz="2800">
                <a:latin typeface="Arial" pitchFamily="34" charset="0"/>
              </a:rPr>
            </a:br>
            <a:r>
              <a:rPr lang="en-US" altLang="zh-TW" sz="2800">
                <a:latin typeface="Arial" pitchFamily="34" charset="0"/>
              </a:rPr>
              <a:t>the screen resolution signifies </a:t>
            </a:r>
            <a:r>
              <a:rPr lang="en-US" altLang="zh-TW" sz="2800" b="1" u="sng">
                <a:solidFill>
                  <a:srgbClr val="CC3300"/>
                </a:solidFill>
                <a:latin typeface="Arial" pitchFamily="34" charset="0"/>
              </a:rPr>
              <a:t>the number of dots (pixels) on the entire screen</a:t>
            </a:r>
            <a:r>
              <a:rPr lang="en-US" altLang="zh-TW" sz="2800">
                <a:latin typeface="Arial" pitchFamily="34" charset="0"/>
              </a:rPr>
              <a:t>. </a:t>
            </a:r>
            <a:br>
              <a:rPr lang="en-US" altLang="zh-TW" sz="2800">
                <a:latin typeface="Arial" pitchFamily="34" charset="0"/>
              </a:rPr>
            </a:br>
            <a:r>
              <a:rPr lang="en-US" altLang="zh-TW" sz="2800">
                <a:latin typeface="Arial" pitchFamily="34" charset="0"/>
              </a:rPr>
              <a:t>For example, a </a:t>
            </a:r>
            <a:r>
              <a:rPr lang="en-US" altLang="zh-TW" sz="2800">
                <a:solidFill>
                  <a:srgbClr val="FFFF00"/>
                </a:solidFill>
                <a:latin typeface="Arial" pitchFamily="34" charset="0"/>
              </a:rPr>
              <a:t>640-by-480</a:t>
            </a:r>
            <a:r>
              <a:rPr lang="en-US" altLang="zh-TW" sz="2800">
                <a:latin typeface="Arial" pitchFamily="34" charset="0"/>
              </a:rPr>
              <a:t> pixel screen is capable of displaying </a:t>
            </a:r>
            <a:r>
              <a:rPr lang="en-US" altLang="zh-TW" sz="2800" u="sng">
                <a:latin typeface="Arial" pitchFamily="34" charset="0"/>
              </a:rPr>
              <a:t>640 distinct dots</a:t>
            </a:r>
            <a:r>
              <a:rPr lang="en-US" altLang="zh-TW" sz="2800">
                <a:latin typeface="Arial" pitchFamily="34" charset="0"/>
              </a:rPr>
              <a:t> on each of </a:t>
            </a:r>
            <a:r>
              <a:rPr lang="en-US" altLang="zh-TW" sz="2800" u="sng">
                <a:latin typeface="Arial" pitchFamily="34" charset="0"/>
              </a:rPr>
              <a:t>480 lines</a:t>
            </a:r>
            <a:r>
              <a:rPr lang="en-US" altLang="zh-TW" sz="2800">
                <a:latin typeface="Arial" pitchFamily="34" charset="0"/>
              </a:rPr>
              <a:t>, or about </a:t>
            </a:r>
            <a:r>
              <a:rPr lang="en-US" altLang="zh-TW" sz="2800" u="sng">
                <a:latin typeface="Arial" pitchFamily="34" charset="0"/>
              </a:rPr>
              <a:t>300,000 pixels</a:t>
            </a:r>
            <a:r>
              <a:rPr lang="en-US" altLang="zh-TW" sz="2800">
                <a:latin typeface="Arial" pitchFamily="34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zh-TW" altLang="en-US" sz="280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Vector Graphic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zh-TW">
                <a:latin typeface="Arial" pitchFamily="34" charset="0"/>
              </a:rPr>
              <a:t>A image is decomposed into a combination of </a:t>
            </a:r>
            <a:r>
              <a:rPr lang="en-US" altLang="zh-TW">
                <a:solidFill>
                  <a:srgbClr val="CC3300"/>
                </a:solidFill>
                <a:latin typeface="Arial" pitchFamily="34" charset="0"/>
              </a:rPr>
              <a:t>curves</a:t>
            </a:r>
            <a:r>
              <a:rPr lang="en-US" altLang="zh-TW">
                <a:latin typeface="Arial" pitchFamily="34" charset="0"/>
              </a:rPr>
              <a:t> and </a:t>
            </a:r>
            <a:r>
              <a:rPr lang="en-US" altLang="zh-TW">
                <a:solidFill>
                  <a:srgbClr val="CC3300"/>
                </a:solidFill>
                <a:latin typeface="Arial" pitchFamily="34" charset="0"/>
              </a:rPr>
              <a:t>lines</a:t>
            </a:r>
            <a:r>
              <a:rPr lang="en-US" altLang="zh-TW">
                <a:latin typeface="Arial" pitchFamily="34" charset="0"/>
              </a:rPr>
              <a:t>.</a:t>
            </a:r>
          </a:p>
          <a:p>
            <a:pPr eaLnBrk="1" hangingPunct="1"/>
            <a:r>
              <a:rPr lang="en-US" altLang="zh-TW">
                <a:latin typeface="Arial" pitchFamily="34" charset="0"/>
              </a:rPr>
              <a:t>Each curve or line is represented by a </a:t>
            </a:r>
            <a:r>
              <a:rPr lang="en-US" altLang="zh-TW" u="sng">
                <a:solidFill>
                  <a:srgbClr val="FFFF00"/>
                </a:solidFill>
                <a:latin typeface="Arial" pitchFamily="34" charset="0"/>
              </a:rPr>
              <a:t>mathematical formula</a:t>
            </a:r>
            <a:r>
              <a:rPr lang="en-US" altLang="zh-TW">
                <a:latin typeface="Arial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/>
              <a:t>Audio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715000"/>
          </a:xfrm>
        </p:spPr>
        <p:txBody>
          <a:bodyPr/>
          <a:lstStyle/>
          <a:p>
            <a:pPr marL="609600" indent="-609600" eaLnBrk="1" hangingPunct="1"/>
            <a:r>
              <a:rPr lang="en-US" altLang="zh-TW">
                <a:latin typeface="Arial" pitchFamily="34" charset="0"/>
              </a:rPr>
              <a:t>Audio is a representation of </a:t>
            </a:r>
            <a:r>
              <a:rPr lang="en-US" altLang="zh-TW">
                <a:solidFill>
                  <a:srgbClr val="FFFF00"/>
                </a:solidFill>
                <a:latin typeface="Arial" pitchFamily="34" charset="0"/>
              </a:rPr>
              <a:t>sound</a:t>
            </a:r>
            <a:r>
              <a:rPr lang="en-US" altLang="zh-TW">
                <a:latin typeface="Arial" pitchFamily="34" charset="0"/>
              </a:rPr>
              <a:t> or </a:t>
            </a:r>
            <a:r>
              <a:rPr lang="en-US" altLang="zh-TW">
                <a:solidFill>
                  <a:srgbClr val="FFFF00"/>
                </a:solidFill>
                <a:latin typeface="Arial" pitchFamily="34" charset="0"/>
              </a:rPr>
              <a:t>music</a:t>
            </a:r>
            <a:r>
              <a:rPr lang="en-US" altLang="zh-TW">
                <a:latin typeface="Arial" pitchFamily="34" charset="0"/>
              </a:rPr>
              <a:t>. </a:t>
            </a:r>
          </a:p>
          <a:p>
            <a:pPr marL="609600" indent="-609600" eaLnBrk="1" hangingPunct="1"/>
            <a:r>
              <a:rPr lang="en-US" altLang="zh-TW">
                <a:latin typeface="Arial" pitchFamily="34" charset="0"/>
              </a:rPr>
              <a:t>Audio is by nature </a:t>
            </a:r>
            <a:r>
              <a:rPr lang="en-US" altLang="zh-TW">
                <a:solidFill>
                  <a:srgbClr val="CC3300"/>
                </a:solidFill>
                <a:latin typeface="Arial" pitchFamily="34" charset="0"/>
              </a:rPr>
              <a:t>analog</a:t>
            </a:r>
            <a:r>
              <a:rPr lang="en-US" altLang="zh-TW">
                <a:latin typeface="Arial" pitchFamily="34" charset="0"/>
              </a:rPr>
              <a:t> data.</a:t>
            </a:r>
          </a:p>
          <a:p>
            <a:pPr marL="609600" indent="-609600" eaLnBrk="1" hangingPunct="1"/>
            <a:r>
              <a:rPr lang="en-US" altLang="zh-TW">
                <a:latin typeface="Arial" pitchFamily="34" charset="0"/>
              </a:rPr>
              <a:t>It is </a:t>
            </a:r>
            <a:r>
              <a:rPr lang="en-US" altLang="zh-TW">
                <a:solidFill>
                  <a:srgbClr val="CC3300"/>
                </a:solidFill>
                <a:latin typeface="Arial" pitchFamily="34" charset="0"/>
              </a:rPr>
              <a:t>continuous</a:t>
            </a:r>
            <a:r>
              <a:rPr lang="en-US" altLang="zh-TW">
                <a:latin typeface="Arial" pitchFamily="34" charset="0"/>
              </a:rPr>
              <a:t>, </a:t>
            </a:r>
            <a:r>
              <a:rPr lang="en-US" altLang="zh-TW" u="sng">
                <a:latin typeface="Arial" pitchFamily="34" charset="0"/>
              </a:rPr>
              <a:t>not </a:t>
            </a:r>
            <a:r>
              <a:rPr lang="en-US" altLang="zh-TW" u="sng">
                <a:solidFill>
                  <a:srgbClr val="CC3300"/>
                </a:solidFill>
                <a:latin typeface="Arial" pitchFamily="34" charset="0"/>
              </a:rPr>
              <a:t>discrete</a:t>
            </a:r>
            <a:r>
              <a:rPr lang="en-US" altLang="zh-TW">
                <a:latin typeface="Arial" pitchFamily="34" charset="0"/>
              </a:rPr>
              <a:t>.</a:t>
            </a:r>
          </a:p>
          <a:p>
            <a:pPr marL="609600" indent="-609600" eaLnBrk="1" hangingPunct="1"/>
            <a:r>
              <a:rPr lang="en-US" altLang="zh-TW">
                <a:latin typeface="Arial" pitchFamily="34" charset="0"/>
              </a:rPr>
              <a:t>Audio is converted to </a:t>
            </a:r>
            <a:r>
              <a:rPr lang="en-US" altLang="zh-TW">
                <a:solidFill>
                  <a:srgbClr val="CC3300"/>
                </a:solidFill>
                <a:latin typeface="Arial" pitchFamily="34" charset="0"/>
              </a:rPr>
              <a:t>digital</a:t>
            </a:r>
            <a:r>
              <a:rPr lang="en-US" altLang="zh-TW">
                <a:latin typeface="Arial" pitchFamily="34" charset="0"/>
              </a:rPr>
              <a:t> data and stored in </a:t>
            </a:r>
            <a:r>
              <a:rPr lang="en-US" altLang="zh-TW" u="sng">
                <a:latin typeface="Arial" pitchFamily="34" charset="0"/>
              </a:rPr>
              <a:t>bit patterns</a:t>
            </a:r>
            <a:r>
              <a:rPr lang="en-US" altLang="zh-TW">
                <a:latin typeface="Arial" pitchFamily="34" charset="0"/>
              </a:rPr>
              <a:t>.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US" altLang="zh-TW" b="1">
                <a:solidFill>
                  <a:srgbClr val="FFFF00"/>
                </a:solidFill>
                <a:latin typeface="Arial" pitchFamily="34" charset="0"/>
              </a:rPr>
              <a:t>Sampling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US" altLang="zh-TW" b="1">
                <a:solidFill>
                  <a:srgbClr val="FFFF00"/>
                </a:solidFill>
                <a:latin typeface="Arial" pitchFamily="34" charset="0"/>
              </a:rPr>
              <a:t>Quantization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US" altLang="zh-TW" b="1">
                <a:solidFill>
                  <a:srgbClr val="FFFF00"/>
                </a:solidFill>
                <a:latin typeface="Arial" pitchFamily="34" charset="0"/>
              </a:rPr>
              <a:t>Coding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US" altLang="zh-TW" b="1">
                <a:solidFill>
                  <a:srgbClr val="FFFF00"/>
                </a:solidFill>
                <a:latin typeface="Arial" pitchFamily="34" charset="0"/>
              </a:rPr>
              <a:t>Stored</a:t>
            </a:r>
            <a:endParaRPr lang="en-US" altLang="zh-TW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76200" y="-20638"/>
            <a:ext cx="1528763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b="1"/>
              <a:t>Figure 2-9</a:t>
            </a:r>
          </a:p>
        </p:txBody>
      </p:sp>
      <p:sp>
        <p:nvSpPr>
          <p:cNvPr id="28675" name="Rectangle 7"/>
          <p:cNvSpPr>
            <a:spLocks noChangeArrowheads="1"/>
          </p:cNvSpPr>
          <p:nvPr/>
        </p:nvSpPr>
        <p:spPr bwMode="auto">
          <a:xfrm>
            <a:off x="2544763" y="152400"/>
            <a:ext cx="46021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3600" b="1"/>
              <a:t>Audio representation</a:t>
            </a:r>
          </a:p>
        </p:txBody>
      </p:sp>
      <p:pic>
        <p:nvPicPr>
          <p:cNvPr id="28676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" y="1566863"/>
            <a:ext cx="8134350" cy="437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/>
              <a:t>Video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715000"/>
          </a:xfrm>
        </p:spPr>
        <p:txBody>
          <a:bodyPr/>
          <a:lstStyle/>
          <a:p>
            <a:pPr marL="609600" indent="-609600" eaLnBrk="1" hangingPunct="1"/>
            <a:r>
              <a:rPr lang="en-US" altLang="zh-TW">
                <a:latin typeface="Arial" pitchFamily="34" charset="0"/>
              </a:rPr>
              <a:t>Video is a representation of </a:t>
            </a:r>
            <a:r>
              <a:rPr lang="en-US" altLang="zh-TW" u="sng">
                <a:latin typeface="Arial" pitchFamily="34" charset="0"/>
              </a:rPr>
              <a:t>images </a:t>
            </a:r>
            <a:r>
              <a:rPr lang="en-US" altLang="zh-TW" u="sng">
                <a:solidFill>
                  <a:srgbClr val="CC3300"/>
                </a:solidFill>
                <a:latin typeface="Arial" pitchFamily="34" charset="0"/>
              </a:rPr>
              <a:t>(frames</a:t>
            </a:r>
            <a:r>
              <a:rPr lang="en-US" altLang="zh-TW" u="sng">
                <a:latin typeface="Arial" pitchFamily="34" charset="0"/>
              </a:rPr>
              <a:t>) in time</a:t>
            </a:r>
            <a:r>
              <a:rPr lang="en-US" altLang="zh-TW">
                <a:latin typeface="Arial" pitchFamily="34" charset="0"/>
              </a:rPr>
              <a:t>.</a:t>
            </a:r>
          </a:p>
          <a:p>
            <a:pPr marL="609600" indent="-609600" eaLnBrk="1" hangingPunct="1"/>
            <a:r>
              <a:rPr lang="en-US" altLang="zh-TW">
                <a:latin typeface="Arial" pitchFamily="34" charset="0"/>
              </a:rPr>
              <a:t>A movie is </a:t>
            </a:r>
            <a:r>
              <a:rPr lang="en-US" altLang="zh-TW" u="sng">
                <a:latin typeface="Arial" pitchFamily="34" charset="0"/>
              </a:rPr>
              <a:t>a series of frames</a:t>
            </a:r>
            <a:r>
              <a:rPr lang="en-US" altLang="zh-TW">
                <a:latin typeface="Arial" pitchFamily="34" charset="0"/>
              </a:rPr>
              <a:t> shown one after another to create the </a:t>
            </a:r>
            <a:r>
              <a:rPr lang="en-US" altLang="zh-TW" u="sng">
                <a:latin typeface="Arial" pitchFamily="34" charset="0"/>
              </a:rPr>
              <a:t>illusion of motion</a:t>
            </a:r>
            <a:r>
              <a:rPr lang="en-US" altLang="zh-TW">
                <a:latin typeface="Arial" pitchFamily="34" charset="0"/>
              </a:rPr>
              <a:t>.</a:t>
            </a:r>
          </a:p>
          <a:p>
            <a:pPr marL="609600" indent="-609600" eaLnBrk="1" hangingPunct="1"/>
            <a:r>
              <a:rPr lang="en-US" altLang="zh-TW">
                <a:latin typeface="Arial" pitchFamily="34" charset="0"/>
              </a:rPr>
              <a:t>Today video is normally </a:t>
            </a:r>
            <a:r>
              <a:rPr lang="en-US" altLang="zh-TW">
                <a:solidFill>
                  <a:srgbClr val="CC3300"/>
                </a:solidFill>
                <a:latin typeface="Arial" pitchFamily="34" charset="0"/>
              </a:rPr>
              <a:t>compressed</a:t>
            </a:r>
            <a:r>
              <a:rPr lang="en-US" altLang="zh-TW">
                <a:latin typeface="Arial" pitchFamily="34" charset="0"/>
              </a:rPr>
              <a:t>.</a:t>
            </a:r>
            <a:endParaRPr lang="en-US" altLang="zh-TW" b="1">
              <a:solidFill>
                <a:srgbClr val="FFFF00"/>
              </a:solidFill>
              <a:latin typeface="Arial" pitchFamily="34" charset="0"/>
            </a:endParaRPr>
          </a:p>
          <a:p>
            <a:pPr marL="609600" indent="-609600" eaLnBrk="1" hangingPunct="1">
              <a:buFont typeface="Wingdings" pitchFamily="2" charset="2"/>
              <a:buNone/>
            </a:pPr>
            <a:endParaRPr lang="en-US" altLang="zh-TW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 Digitization</a:t>
            </a:r>
          </a:p>
        </p:txBody>
      </p:sp>
      <p:sp>
        <p:nvSpPr>
          <p:cNvPr id="1628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Image can be of the form black and white, gray scales, color</a:t>
            </a:r>
          </a:p>
          <a:p>
            <a:r>
              <a:rPr lang="en-US"/>
              <a:t>Factors that influence the digitization of image are as follows</a:t>
            </a:r>
          </a:p>
          <a:p>
            <a:pPr lvl="1"/>
            <a:r>
              <a:rPr lang="en-US"/>
              <a:t>Resolution measured in pixels </a:t>
            </a:r>
          </a:p>
          <a:p>
            <a:pPr lvl="1"/>
            <a:r>
              <a:rPr lang="en-US"/>
              <a:t>Color depth expressed in number of color variations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Digitization of Information</a:t>
            </a:r>
          </a:p>
        </p:txBody>
      </p:sp>
      <p:sp>
        <p:nvSpPr>
          <p:cNvPr id="177155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Information need to be digitized for computer processing and the transmission of information</a:t>
            </a:r>
          </a:p>
          <a:p>
            <a:r>
              <a:rPr lang="en-US" dirty="0"/>
              <a:t>Convert  into digital form for processing storage and transmission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Digitization  Of Image: Overview</a:t>
            </a:r>
            <a:br>
              <a:rPr lang="en-US"/>
            </a:br>
            <a:endParaRPr lang="en-US"/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615950" y="1911350"/>
            <a:ext cx="8140700" cy="45593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2" name="Oval 4"/>
          <p:cNvSpPr>
            <a:spLocks noChangeArrowheads="1"/>
          </p:cNvSpPr>
          <p:nvPr/>
        </p:nvSpPr>
        <p:spPr bwMode="auto">
          <a:xfrm>
            <a:off x="920750" y="221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3" name="Oval 5"/>
          <p:cNvSpPr>
            <a:spLocks noChangeArrowheads="1"/>
          </p:cNvSpPr>
          <p:nvPr/>
        </p:nvSpPr>
        <p:spPr bwMode="auto">
          <a:xfrm>
            <a:off x="920750" y="27495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4" name="Oval 6"/>
          <p:cNvSpPr>
            <a:spLocks noChangeArrowheads="1"/>
          </p:cNvSpPr>
          <p:nvPr/>
        </p:nvSpPr>
        <p:spPr bwMode="auto">
          <a:xfrm>
            <a:off x="920750" y="32829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5" name="Oval 7"/>
          <p:cNvSpPr>
            <a:spLocks noChangeArrowheads="1"/>
          </p:cNvSpPr>
          <p:nvPr/>
        </p:nvSpPr>
        <p:spPr bwMode="auto">
          <a:xfrm>
            <a:off x="920750" y="38163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6" name="Oval 8"/>
          <p:cNvSpPr>
            <a:spLocks noChangeArrowheads="1"/>
          </p:cNvSpPr>
          <p:nvPr/>
        </p:nvSpPr>
        <p:spPr bwMode="auto">
          <a:xfrm>
            <a:off x="920750" y="4349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7" name="Oval 9"/>
          <p:cNvSpPr>
            <a:spLocks noChangeArrowheads="1"/>
          </p:cNvSpPr>
          <p:nvPr/>
        </p:nvSpPr>
        <p:spPr bwMode="auto">
          <a:xfrm>
            <a:off x="920750" y="4883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8" name="Oval 10"/>
          <p:cNvSpPr>
            <a:spLocks noChangeArrowheads="1"/>
          </p:cNvSpPr>
          <p:nvPr/>
        </p:nvSpPr>
        <p:spPr bwMode="auto">
          <a:xfrm>
            <a:off x="920750" y="5492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9" name="Oval 11"/>
          <p:cNvSpPr>
            <a:spLocks noChangeArrowheads="1"/>
          </p:cNvSpPr>
          <p:nvPr/>
        </p:nvSpPr>
        <p:spPr bwMode="auto">
          <a:xfrm>
            <a:off x="920750" y="602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20" name="Oval 12"/>
          <p:cNvSpPr>
            <a:spLocks noChangeArrowheads="1"/>
          </p:cNvSpPr>
          <p:nvPr/>
        </p:nvSpPr>
        <p:spPr bwMode="auto">
          <a:xfrm>
            <a:off x="1530350" y="221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21" name="Oval 13"/>
          <p:cNvSpPr>
            <a:spLocks noChangeArrowheads="1"/>
          </p:cNvSpPr>
          <p:nvPr/>
        </p:nvSpPr>
        <p:spPr bwMode="auto">
          <a:xfrm>
            <a:off x="1530350" y="27495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22" name="Oval 14"/>
          <p:cNvSpPr>
            <a:spLocks noChangeArrowheads="1"/>
          </p:cNvSpPr>
          <p:nvPr/>
        </p:nvSpPr>
        <p:spPr bwMode="auto">
          <a:xfrm>
            <a:off x="1530350" y="32829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23" name="Oval 15"/>
          <p:cNvSpPr>
            <a:spLocks noChangeArrowheads="1"/>
          </p:cNvSpPr>
          <p:nvPr/>
        </p:nvSpPr>
        <p:spPr bwMode="auto">
          <a:xfrm>
            <a:off x="1530350" y="38163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24" name="Oval 16"/>
          <p:cNvSpPr>
            <a:spLocks noChangeArrowheads="1"/>
          </p:cNvSpPr>
          <p:nvPr/>
        </p:nvSpPr>
        <p:spPr bwMode="auto">
          <a:xfrm>
            <a:off x="1530350" y="4349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25" name="Oval 17"/>
          <p:cNvSpPr>
            <a:spLocks noChangeArrowheads="1"/>
          </p:cNvSpPr>
          <p:nvPr/>
        </p:nvSpPr>
        <p:spPr bwMode="auto">
          <a:xfrm>
            <a:off x="1530350" y="4883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26" name="Oval 18"/>
          <p:cNvSpPr>
            <a:spLocks noChangeArrowheads="1"/>
          </p:cNvSpPr>
          <p:nvPr/>
        </p:nvSpPr>
        <p:spPr bwMode="auto">
          <a:xfrm>
            <a:off x="1530350" y="5492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27" name="Oval 19"/>
          <p:cNvSpPr>
            <a:spLocks noChangeArrowheads="1"/>
          </p:cNvSpPr>
          <p:nvPr/>
        </p:nvSpPr>
        <p:spPr bwMode="auto">
          <a:xfrm>
            <a:off x="1530350" y="602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28" name="Oval 20"/>
          <p:cNvSpPr>
            <a:spLocks noChangeArrowheads="1"/>
          </p:cNvSpPr>
          <p:nvPr/>
        </p:nvSpPr>
        <p:spPr bwMode="auto">
          <a:xfrm>
            <a:off x="2139950" y="221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29" name="Oval 21"/>
          <p:cNvSpPr>
            <a:spLocks noChangeArrowheads="1"/>
          </p:cNvSpPr>
          <p:nvPr/>
        </p:nvSpPr>
        <p:spPr bwMode="auto">
          <a:xfrm>
            <a:off x="2139950" y="27495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30" name="Oval 22"/>
          <p:cNvSpPr>
            <a:spLocks noChangeArrowheads="1"/>
          </p:cNvSpPr>
          <p:nvPr/>
        </p:nvSpPr>
        <p:spPr bwMode="auto">
          <a:xfrm>
            <a:off x="2139950" y="32829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31" name="Oval 23"/>
          <p:cNvSpPr>
            <a:spLocks noChangeArrowheads="1"/>
          </p:cNvSpPr>
          <p:nvPr/>
        </p:nvSpPr>
        <p:spPr bwMode="auto">
          <a:xfrm>
            <a:off x="2139950" y="38163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32" name="Oval 24"/>
          <p:cNvSpPr>
            <a:spLocks noChangeArrowheads="1"/>
          </p:cNvSpPr>
          <p:nvPr/>
        </p:nvSpPr>
        <p:spPr bwMode="auto">
          <a:xfrm>
            <a:off x="2139950" y="4349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33" name="Oval 25"/>
          <p:cNvSpPr>
            <a:spLocks noChangeArrowheads="1"/>
          </p:cNvSpPr>
          <p:nvPr/>
        </p:nvSpPr>
        <p:spPr bwMode="auto">
          <a:xfrm>
            <a:off x="2139950" y="4883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34" name="Oval 26"/>
          <p:cNvSpPr>
            <a:spLocks noChangeArrowheads="1"/>
          </p:cNvSpPr>
          <p:nvPr/>
        </p:nvSpPr>
        <p:spPr bwMode="auto">
          <a:xfrm>
            <a:off x="2139950" y="5492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35" name="Oval 27"/>
          <p:cNvSpPr>
            <a:spLocks noChangeArrowheads="1"/>
          </p:cNvSpPr>
          <p:nvPr/>
        </p:nvSpPr>
        <p:spPr bwMode="auto">
          <a:xfrm>
            <a:off x="2139950" y="602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36" name="Oval 28"/>
          <p:cNvSpPr>
            <a:spLocks noChangeArrowheads="1"/>
          </p:cNvSpPr>
          <p:nvPr/>
        </p:nvSpPr>
        <p:spPr bwMode="auto">
          <a:xfrm>
            <a:off x="2901950" y="221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37" name="Oval 29"/>
          <p:cNvSpPr>
            <a:spLocks noChangeArrowheads="1"/>
          </p:cNvSpPr>
          <p:nvPr/>
        </p:nvSpPr>
        <p:spPr bwMode="auto">
          <a:xfrm>
            <a:off x="2901950" y="27495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38" name="Oval 30"/>
          <p:cNvSpPr>
            <a:spLocks noChangeArrowheads="1"/>
          </p:cNvSpPr>
          <p:nvPr/>
        </p:nvSpPr>
        <p:spPr bwMode="auto">
          <a:xfrm>
            <a:off x="2901950" y="32829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39" name="Oval 31"/>
          <p:cNvSpPr>
            <a:spLocks noChangeArrowheads="1"/>
          </p:cNvSpPr>
          <p:nvPr/>
        </p:nvSpPr>
        <p:spPr bwMode="auto">
          <a:xfrm>
            <a:off x="2901950" y="38163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40" name="Oval 32"/>
          <p:cNvSpPr>
            <a:spLocks noChangeArrowheads="1"/>
          </p:cNvSpPr>
          <p:nvPr/>
        </p:nvSpPr>
        <p:spPr bwMode="auto">
          <a:xfrm>
            <a:off x="2901950" y="4349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41" name="Oval 33"/>
          <p:cNvSpPr>
            <a:spLocks noChangeArrowheads="1"/>
          </p:cNvSpPr>
          <p:nvPr/>
        </p:nvSpPr>
        <p:spPr bwMode="auto">
          <a:xfrm>
            <a:off x="2901950" y="4883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42" name="Oval 34"/>
          <p:cNvSpPr>
            <a:spLocks noChangeArrowheads="1"/>
          </p:cNvSpPr>
          <p:nvPr/>
        </p:nvSpPr>
        <p:spPr bwMode="auto">
          <a:xfrm>
            <a:off x="2901950" y="5492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43" name="Oval 35"/>
          <p:cNvSpPr>
            <a:spLocks noChangeArrowheads="1"/>
          </p:cNvSpPr>
          <p:nvPr/>
        </p:nvSpPr>
        <p:spPr bwMode="auto">
          <a:xfrm>
            <a:off x="2901950" y="602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44" name="Oval 36"/>
          <p:cNvSpPr>
            <a:spLocks noChangeArrowheads="1"/>
          </p:cNvSpPr>
          <p:nvPr/>
        </p:nvSpPr>
        <p:spPr bwMode="auto">
          <a:xfrm>
            <a:off x="3511550" y="221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45" name="Oval 37"/>
          <p:cNvSpPr>
            <a:spLocks noChangeArrowheads="1"/>
          </p:cNvSpPr>
          <p:nvPr/>
        </p:nvSpPr>
        <p:spPr bwMode="auto">
          <a:xfrm>
            <a:off x="3511550" y="2749550"/>
            <a:ext cx="444500" cy="3683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46" name="Oval 38"/>
          <p:cNvSpPr>
            <a:spLocks noChangeArrowheads="1"/>
          </p:cNvSpPr>
          <p:nvPr/>
        </p:nvSpPr>
        <p:spPr bwMode="auto">
          <a:xfrm>
            <a:off x="3511550" y="3282950"/>
            <a:ext cx="444500" cy="3683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47" name="Oval 39"/>
          <p:cNvSpPr>
            <a:spLocks noChangeArrowheads="1"/>
          </p:cNvSpPr>
          <p:nvPr/>
        </p:nvSpPr>
        <p:spPr bwMode="auto">
          <a:xfrm>
            <a:off x="3511550" y="3816350"/>
            <a:ext cx="444500" cy="3683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48" name="Oval 40"/>
          <p:cNvSpPr>
            <a:spLocks noChangeArrowheads="1"/>
          </p:cNvSpPr>
          <p:nvPr/>
        </p:nvSpPr>
        <p:spPr bwMode="auto">
          <a:xfrm>
            <a:off x="3511550" y="4349750"/>
            <a:ext cx="444500" cy="3683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49" name="Oval 41"/>
          <p:cNvSpPr>
            <a:spLocks noChangeArrowheads="1"/>
          </p:cNvSpPr>
          <p:nvPr/>
        </p:nvSpPr>
        <p:spPr bwMode="auto">
          <a:xfrm>
            <a:off x="3511550" y="4883150"/>
            <a:ext cx="444500" cy="3683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50" name="Oval 42"/>
          <p:cNvSpPr>
            <a:spLocks noChangeArrowheads="1"/>
          </p:cNvSpPr>
          <p:nvPr/>
        </p:nvSpPr>
        <p:spPr bwMode="auto">
          <a:xfrm>
            <a:off x="3511550" y="5492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51" name="Oval 43"/>
          <p:cNvSpPr>
            <a:spLocks noChangeArrowheads="1"/>
          </p:cNvSpPr>
          <p:nvPr/>
        </p:nvSpPr>
        <p:spPr bwMode="auto">
          <a:xfrm>
            <a:off x="3511550" y="602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52" name="Oval 44"/>
          <p:cNvSpPr>
            <a:spLocks noChangeArrowheads="1"/>
          </p:cNvSpPr>
          <p:nvPr/>
        </p:nvSpPr>
        <p:spPr bwMode="auto">
          <a:xfrm>
            <a:off x="4121150" y="221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53" name="Oval 45"/>
          <p:cNvSpPr>
            <a:spLocks noChangeArrowheads="1"/>
          </p:cNvSpPr>
          <p:nvPr/>
        </p:nvSpPr>
        <p:spPr bwMode="auto">
          <a:xfrm>
            <a:off x="4121150" y="27495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54" name="Oval 46"/>
          <p:cNvSpPr>
            <a:spLocks noChangeArrowheads="1"/>
          </p:cNvSpPr>
          <p:nvPr/>
        </p:nvSpPr>
        <p:spPr bwMode="auto">
          <a:xfrm>
            <a:off x="4121150" y="32829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55" name="Oval 47"/>
          <p:cNvSpPr>
            <a:spLocks noChangeArrowheads="1"/>
          </p:cNvSpPr>
          <p:nvPr/>
        </p:nvSpPr>
        <p:spPr bwMode="auto">
          <a:xfrm>
            <a:off x="4121150" y="38163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56" name="Oval 48"/>
          <p:cNvSpPr>
            <a:spLocks noChangeArrowheads="1"/>
          </p:cNvSpPr>
          <p:nvPr/>
        </p:nvSpPr>
        <p:spPr bwMode="auto">
          <a:xfrm>
            <a:off x="4121150" y="4349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57" name="Oval 49"/>
          <p:cNvSpPr>
            <a:spLocks noChangeArrowheads="1"/>
          </p:cNvSpPr>
          <p:nvPr/>
        </p:nvSpPr>
        <p:spPr bwMode="auto">
          <a:xfrm>
            <a:off x="4121150" y="4883150"/>
            <a:ext cx="444500" cy="3683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58" name="Oval 50"/>
          <p:cNvSpPr>
            <a:spLocks noChangeArrowheads="1"/>
          </p:cNvSpPr>
          <p:nvPr/>
        </p:nvSpPr>
        <p:spPr bwMode="auto">
          <a:xfrm>
            <a:off x="4121150" y="5492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59" name="Oval 51"/>
          <p:cNvSpPr>
            <a:spLocks noChangeArrowheads="1"/>
          </p:cNvSpPr>
          <p:nvPr/>
        </p:nvSpPr>
        <p:spPr bwMode="auto">
          <a:xfrm>
            <a:off x="4121150" y="602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60" name="Oval 52"/>
          <p:cNvSpPr>
            <a:spLocks noChangeArrowheads="1"/>
          </p:cNvSpPr>
          <p:nvPr/>
        </p:nvSpPr>
        <p:spPr bwMode="auto">
          <a:xfrm>
            <a:off x="4654550" y="221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61" name="Oval 53"/>
          <p:cNvSpPr>
            <a:spLocks noChangeArrowheads="1"/>
          </p:cNvSpPr>
          <p:nvPr/>
        </p:nvSpPr>
        <p:spPr bwMode="auto">
          <a:xfrm>
            <a:off x="4654550" y="27495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62" name="Oval 54"/>
          <p:cNvSpPr>
            <a:spLocks noChangeArrowheads="1"/>
          </p:cNvSpPr>
          <p:nvPr/>
        </p:nvSpPr>
        <p:spPr bwMode="auto">
          <a:xfrm>
            <a:off x="4654550" y="32829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63" name="Oval 55"/>
          <p:cNvSpPr>
            <a:spLocks noChangeArrowheads="1"/>
          </p:cNvSpPr>
          <p:nvPr/>
        </p:nvSpPr>
        <p:spPr bwMode="auto">
          <a:xfrm>
            <a:off x="4654550" y="38163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64" name="Oval 56"/>
          <p:cNvSpPr>
            <a:spLocks noChangeArrowheads="1"/>
          </p:cNvSpPr>
          <p:nvPr/>
        </p:nvSpPr>
        <p:spPr bwMode="auto">
          <a:xfrm>
            <a:off x="4654550" y="4349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65" name="Oval 57"/>
          <p:cNvSpPr>
            <a:spLocks noChangeArrowheads="1"/>
          </p:cNvSpPr>
          <p:nvPr/>
        </p:nvSpPr>
        <p:spPr bwMode="auto">
          <a:xfrm>
            <a:off x="4654550" y="4883150"/>
            <a:ext cx="444500" cy="3683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66" name="Oval 58"/>
          <p:cNvSpPr>
            <a:spLocks noChangeArrowheads="1"/>
          </p:cNvSpPr>
          <p:nvPr/>
        </p:nvSpPr>
        <p:spPr bwMode="auto">
          <a:xfrm>
            <a:off x="4654550" y="5492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67" name="Oval 59"/>
          <p:cNvSpPr>
            <a:spLocks noChangeArrowheads="1"/>
          </p:cNvSpPr>
          <p:nvPr/>
        </p:nvSpPr>
        <p:spPr bwMode="auto">
          <a:xfrm>
            <a:off x="4654550" y="602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68" name="Oval 60"/>
          <p:cNvSpPr>
            <a:spLocks noChangeArrowheads="1"/>
          </p:cNvSpPr>
          <p:nvPr/>
        </p:nvSpPr>
        <p:spPr bwMode="auto">
          <a:xfrm>
            <a:off x="5264150" y="221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69" name="Oval 61"/>
          <p:cNvSpPr>
            <a:spLocks noChangeArrowheads="1"/>
          </p:cNvSpPr>
          <p:nvPr/>
        </p:nvSpPr>
        <p:spPr bwMode="auto">
          <a:xfrm>
            <a:off x="5264150" y="27495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70" name="Oval 62"/>
          <p:cNvSpPr>
            <a:spLocks noChangeArrowheads="1"/>
          </p:cNvSpPr>
          <p:nvPr/>
        </p:nvSpPr>
        <p:spPr bwMode="auto">
          <a:xfrm>
            <a:off x="5264150" y="32829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71" name="Oval 63"/>
          <p:cNvSpPr>
            <a:spLocks noChangeArrowheads="1"/>
          </p:cNvSpPr>
          <p:nvPr/>
        </p:nvSpPr>
        <p:spPr bwMode="auto">
          <a:xfrm>
            <a:off x="5264150" y="38163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72" name="Oval 64"/>
          <p:cNvSpPr>
            <a:spLocks noChangeArrowheads="1"/>
          </p:cNvSpPr>
          <p:nvPr/>
        </p:nvSpPr>
        <p:spPr bwMode="auto">
          <a:xfrm>
            <a:off x="5264150" y="4349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73" name="Oval 65"/>
          <p:cNvSpPr>
            <a:spLocks noChangeArrowheads="1"/>
          </p:cNvSpPr>
          <p:nvPr/>
        </p:nvSpPr>
        <p:spPr bwMode="auto">
          <a:xfrm>
            <a:off x="5264150" y="4883150"/>
            <a:ext cx="444500" cy="3683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74" name="Oval 66"/>
          <p:cNvSpPr>
            <a:spLocks noChangeArrowheads="1"/>
          </p:cNvSpPr>
          <p:nvPr/>
        </p:nvSpPr>
        <p:spPr bwMode="auto">
          <a:xfrm>
            <a:off x="5264150" y="5492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75" name="Oval 67"/>
          <p:cNvSpPr>
            <a:spLocks noChangeArrowheads="1"/>
          </p:cNvSpPr>
          <p:nvPr/>
        </p:nvSpPr>
        <p:spPr bwMode="auto">
          <a:xfrm>
            <a:off x="5264150" y="602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76" name="Oval 68"/>
          <p:cNvSpPr>
            <a:spLocks noChangeArrowheads="1"/>
          </p:cNvSpPr>
          <p:nvPr/>
        </p:nvSpPr>
        <p:spPr bwMode="auto">
          <a:xfrm>
            <a:off x="5873750" y="221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77" name="Oval 69"/>
          <p:cNvSpPr>
            <a:spLocks noChangeArrowheads="1"/>
          </p:cNvSpPr>
          <p:nvPr/>
        </p:nvSpPr>
        <p:spPr bwMode="auto">
          <a:xfrm>
            <a:off x="5873750" y="27495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78" name="Oval 70"/>
          <p:cNvSpPr>
            <a:spLocks noChangeArrowheads="1"/>
          </p:cNvSpPr>
          <p:nvPr/>
        </p:nvSpPr>
        <p:spPr bwMode="auto">
          <a:xfrm>
            <a:off x="5873750" y="32829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79" name="Oval 71"/>
          <p:cNvSpPr>
            <a:spLocks noChangeArrowheads="1"/>
          </p:cNvSpPr>
          <p:nvPr/>
        </p:nvSpPr>
        <p:spPr bwMode="auto">
          <a:xfrm>
            <a:off x="5873750" y="38163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80" name="Oval 72"/>
          <p:cNvSpPr>
            <a:spLocks noChangeArrowheads="1"/>
          </p:cNvSpPr>
          <p:nvPr/>
        </p:nvSpPr>
        <p:spPr bwMode="auto">
          <a:xfrm>
            <a:off x="5873750" y="4349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81" name="Oval 73"/>
          <p:cNvSpPr>
            <a:spLocks noChangeArrowheads="1"/>
          </p:cNvSpPr>
          <p:nvPr/>
        </p:nvSpPr>
        <p:spPr bwMode="auto">
          <a:xfrm>
            <a:off x="5873750" y="4883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82" name="Oval 74"/>
          <p:cNvSpPr>
            <a:spLocks noChangeArrowheads="1"/>
          </p:cNvSpPr>
          <p:nvPr/>
        </p:nvSpPr>
        <p:spPr bwMode="auto">
          <a:xfrm>
            <a:off x="5873750" y="5492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83" name="Oval 75"/>
          <p:cNvSpPr>
            <a:spLocks noChangeArrowheads="1"/>
          </p:cNvSpPr>
          <p:nvPr/>
        </p:nvSpPr>
        <p:spPr bwMode="auto">
          <a:xfrm>
            <a:off x="5873750" y="602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84" name="Oval 76"/>
          <p:cNvSpPr>
            <a:spLocks noChangeArrowheads="1"/>
          </p:cNvSpPr>
          <p:nvPr/>
        </p:nvSpPr>
        <p:spPr bwMode="auto">
          <a:xfrm>
            <a:off x="6635750" y="221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85" name="Oval 77"/>
          <p:cNvSpPr>
            <a:spLocks noChangeArrowheads="1"/>
          </p:cNvSpPr>
          <p:nvPr/>
        </p:nvSpPr>
        <p:spPr bwMode="auto">
          <a:xfrm>
            <a:off x="6635750" y="27495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86" name="Oval 78"/>
          <p:cNvSpPr>
            <a:spLocks noChangeArrowheads="1"/>
          </p:cNvSpPr>
          <p:nvPr/>
        </p:nvSpPr>
        <p:spPr bwMode="auto">
          <a:xfrm>
            <a:off x="6635750" y="32829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87" name="Oval 79"/>
          <p:cNvSpPr>
            <a:spLocks noChangeArrowheads="1"/>
          </p:cNvSpPr>
          <p:nvPr/>
        </p:nvSpPr>
        <p:spPr bwMode="auto">
          <a:xfrm>
            <a:off x="6635750" y="38163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88" name="Oval 80"/>
          <p:cNvSpPr>
            <a:spLocks noChangeArrowheads="1"/>
          </p:cNvSpPr>
          <p:nvPr/>
        </p:nvSpPr>
        <p:spPr bwMode="auto">
          <a:xfrm>
            <a:off x="6635750" y="4349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89" name="Oval 81"/>
          <p:cNvSpPr>
            <a:spLocks noChangeArrowheads="1"/>
          </p:cNvSpPr>
          <p:nvPr/>
        </p:nvSpPr>
        <p:spPr bwMode="auto">
          <a:xfrm>
            <a:off x="6635750" y="4883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90" name="Oval 82"/>
          <p:cNvSpPr>
            <a:spLocks noChangeArrowheads="1"/>
          </p:cNvSpPr>
          <p:nvPr/>
        </p:nvSpPr>
        <p:spPr bwMode="auto">
          <a:xfrm>
            <a:off x="6635750" y="5492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91" name="Oval 83"/>
          <p:cNvSpPr>
            <a:spLocks noChangeArrowheads="1"/>
          </p:cNvSpPr>
          <p:nvPr/>
        </p:nvSpPr>
        <p:spPr bwMode="auto">
          <a:xfrm>
            <a:off x="6635750" y="602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92" name="Oval 84"/>
          <p:cNvSpPr>
            <a:spLocks noChangeArrowheads="1"/>
          </p:cNvSpPr>
          <p:nvPr/>
        </p:nvSpPr>
        <p:spPr bwMode="auto">
          <a:xfrm>
            <a:off x="7245350" y="221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93" name="Oval 85"/>
          <p:cNvSpPr>
            <a:spLocks noChangeArrowheads="1"/>
          </p:cNvSpPr>
          <p:nvPr/>
        </p:nvSpPr>
        <p:spPr bwMode="auto">
          <a:xfrm>
            <a:off x="7245350" y="27495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94" name="Oval 86"/>
          <p:cNvSpPr>
            <a:spLocks noChangeArrowheads="1"/>
          </p:cNvSpPr>
          <p:nvPr/>
        </p:nvSpPr>
        <p:spPr bwMode="auto">
          <a:xfrm>
            <a:off x="7245350" y="32829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95" name="Oval 87"/>
          <p:cNvSpPr>
            <a:spLocks noChangeArrowheads="1"/>
          </p:cNvSpPr>
          <p:nvPr/>
        </p:nvSpPr>
        <p:spPr bwMode="auto">
          <a:xfrm>
            <a:off x="7245350" y="38163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96" name="Oval 88"/>
          <p:cNvSpPr>
            <a:spLocks noChangeArrowheads="1"/>
          </p:cNvSpPr>
          <p:nvPr/>
        </p:nvSpPr>
        <p:spPr bwMode="auto">
          <a:xfrm>
            <a:off x="7245350" y="4349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97" name="Oval 89"/>
          <p:cNvSpPr>
            <a:spLocks noChangeArrowheads="1"/>
          </p:cNvSpPr>
          <p:nvPr/>
        </p:nvSpPr>
        <p:spPr bwMode="auto">
          <a:xfrm>
            <a:off x="7245350" y="4883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98" name="Oval 90"/>
          <p:cNvSpPr>
            <a:spLocks noChangeArrowheads="1"/>
          </p:cNvSpPr>
          <p:nvPr/>
        </p:nvSpPr>
        <p:spPr bwMode="auto">
          <a:xfrm>
            <a:off x="7245350" y="5492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99" name="Oval 91"/>
          <p:cNvSpPr>
            <a:spLocks noChangeArrowheads="1"/>
          </p:cNvSpPr>
          <p:nvPr/>
        </p:nvSpPr>
        <p:spPr bwMode="auto">
          <a:xfrm>
            <a:off x="7245350" y="602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900" name="Oval 92"/>
          <p:cNvSpPr>
            <a:spLocks noChangeArrowheads="1"/>
          </p:cNvSpPr>
          <p:nvPr/>
        </p:nvSpPr>
        <p:spPr bwMode="auto">
          <a:xfrm>
            <a:off x="7854950" y="221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901" name="Oval 93"/>
          <p:cNvSpPr>
            <a:spLocks noChangeArrowheads="1"/>
          </p:cNvSpPr>
          <p:nvPr/>
        </p:nvSpPr>
        <p:spPr bwMode="auto">
          <a:xfrm>
            <a:off x="7854950" y="27495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902" name="Oval 94"/>
          <p:cNvSpPr>
            <a:spLocks noChangeArrowheads="1"/>
          </p:cNvSpPr>
          <p:nvPr/>
        </p:nvSpPr>
        <p:spPr bwMode="auto">
          <a:xfrm>
            <a:off x="7854950" y="32829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903" name="Oval 95"/>
          <p:cNvSpPr>
            <a:spLocks noChangeArrowheads="1"/>
          </p:cNvSpPr>
          <p:nvPr/>
        </p:nvSpPr>
        <p:spPr bwMode="auto">
          <a:xfrm>
            <a:off x="7854950" y="38163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904" name="Oval 96"/>
          <p:cNvSpPr>
            <a:spLocks noChangeArrowheads="1"/>
          </p:cNvSpPr>
          <p:nvPr/>
        </p:nvSpPr>
        <p:spPr bwMode="auto">
          <a:xfrm>
            <a:off x="7854950" y="4349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905" name="Oval 97"/>
          <p:cNvSpPr>
            <a:spLocks noChangeArrowheads="1"/>
          </p:cNvSpPr>
          <p:nvPr/>
        </p:nvSpPr>
        <p:spPr bwMode="auto">
          <a:xfrm>
            <a:off x="7854950" y="4883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906" name="Oval 98"/>
          <p:cNvSpPr>
            <a:spLocks noChangeArrowheads="1"/>
          </p:cNvSpPr>
          <p:nvPr/>
        </p:nvSpPr>
        <p:spPr bwMode="auto">
          <a:xfrm>
            <a:off x="7854950" y="5492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907" name="Oval 99"/>
          <p:cNvSpPr>
            <a:spLocks noChangeArrowheads="1"/>
          </p:cNvSpPr>
          <p:nvPr/>
        </p:nvSpPr>
        <p:spPr bwMode="auto">
          <a:xfrm>
            <a:off x="7854950" y="602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908" name="Rectangle 100"/>
          <p:cNvSpPr>
            <a:spLocks noChangeArrowheads="1"/>
          </p:cNvSpPr>
          <p:nvPr/>
        </p:nvSpPr>
        <p:spPr bwMode="auto">
          <a:xfrm>
            <a:off x="1828800" y="1143000"/>
            <a:ext cx="7086600" cy="533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909" name="Rectangle 101"/>
          <p:cNvSpPr>
            <a:spLocks noChangeArrowheads="1"/>
          </p:cNvSpPr>
          <p:nvPr/>
        </p:nvSpPr>
        <p:spPr bwMode="auto">
          <a:xfrm>
            <a:off x="6919913" y="1174750"/>
            <a:ext cx="8461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Pixel</a:t>
            </a:r>
          </a:p>
        </p:txBody>
      </p:sp>
      <p:sp>
        <p:nvSpPr>
          <p:cNvPr id="119910" name="Line 102"/>
          <p:cNvSpPr>
            <a:spLocks noChangeShapeType="1"/>
          </p:cNvSpPr>
          <p:nvPr/>
        </p:nvSpPr>
        <p:spPr bwMode="auto">
          <a:xfrm>
            <a:off x="7391400" y="168275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911" name="Rectangle 103"/>
          <p:cNvSpPr>
            <a:spLocks noChangeArrowheads="1"/>
          </p:cNvSpPr>
          <p:nvPr/>
        </p:nvSpPr>
        <p:spPr bwMode="auto">
          <a:xfrm>
            <a:off x="2043113" y="1327150"/>
            <a:ext cx="31765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Horizontal Resolution</a:t>
            </a:r>
          </a:p>
        </p:txBody>
      </p:sp>
      <p:sp>
        <p:nvSpPr>
          <p:cNvPr id="119912" name="Rectangle 104"/>
          <p:cNvSpPr>
            <a:spLocks noChangeArrowheads="1"/>
          </p:cNvSpPr>
          <p:nvPr/>
        </p:nvSpPr>
        <p:spPr bwMode="auto">
          <a:xfrm rot="16260000">
            <a:off x="-1072356" y="3940969"/>
            <a:ext cx="27606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Vertical Resolution</a:t>
            </a: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Digitization of the Letter L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615950" y="1911350"/>
            <a:ext cx="8140700" cy="45593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42373" name="Oval 37"/>
          <p:cNvSpPr>
            <a:spLocks noChangeArrowheads="1"/>
          </p:cNvSpPr>
          <p:nvPr/>
        </p:nvSpPr>
        <p:spPr bwMode="auto">
          <a:xfrm>
            <a:off x="3511550" y="2216150"/>
            <a:ext cx="444500" cy="368300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74" name="Oval 38"/>
          <p:cNvSpPr>
            <a:spLocks noChangeArrowheads="1"/>
          </p:cNvSpPr>
          <p:nvPr/>
        </p:nvSpPr>
        <p:spPr bwMode="auto">
          <a:xfrm>
            <a:off x="3511550" y="2749550"/>
            <a:ext cx="444500" cy="368300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75" name="Oval 39"/>
          <p:cNvSpPr>
            <a:spLocks noChangeArrowheads="1"/>
          </p:cNvSpPr>
          <p:nvPr/>
        </p:nvSpPr>
        <p:spPr bwMode="auto">
          <a:xfrm>
            <a:off x="3511550" y="3282950"/>
            <a:ext cx="444500" cy="368300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76" name="Oval 40"/>
          <p:cNvSpPr>
            <a:spLocks noChangeArrowheads="1"/>
          </p:cNvSpPr>
          <p:nvPr/>
        </p:nvSpPr>
        <p:spPr bwMode="auto">
          <a:xfrm>
            <a:off x="3511550" y="3816350"/>
            <a:ext cx="444500" cy="368300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77" name="Oval 41"/>
          <p:cNvSpPr>
            <a:spLocks noChangeArrowheads="1"/>
          </p:cNvSpPr>
          <p:nvPr/>
        </p:nvSpPr>
        <p:spPr bwMode="auto">
          <a:xfrm>
            <a:off x="3511550" y="4349750"/>
            <a:ext cx="444500" cy="368300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78" name="Oval 42"/>
          <p:cNvSpPr>
            <a:spLocks noChangeArrowheads="1"/>
          </p:cNvSpPr>
          <p:nvPr/>
        </p:nvSpPr>
        <p:spPr bwMode="auto">
          <a:xfrm>
            <a:off x="3511550" y="4883150"/>
            <a:ext cx="444500" cy="368300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86" name="Oval 50"/>
          <p:cNvSpPr>
            <a:spLocks noChangeArrowheads="1"/>
          </p:cNvSpPr>
          <p:nvPr/>
        </p:nvSpPr>
        <p:spPr bwMode="auto">
          <a:xfrm>
            <a:off x="4121150" y="4883150"/>
            <a:ext cx="444500" cy="368300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94" name="Oval 58"/>
          <p:cNvSpPr>
            <a:spLocks noChangeArrowheads="1"/>
          </p:cNvSpPr>
          <p:nvPr/>
        </p:nvSpPr>
        <p:spPr bwMode="auto">
          <a:xfrm>
            <a:off x="4654550" y="4883150"/>
            <a:ext cx="444500" cy="368300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02" name="Oval 66"/>
          <p:cNvSpPr>
            <a:spLocks noChangeArrowheads="1"/>
          </p:cNvSpPr>
          <p:nvPr/>
        </p:nvSpPr>
        <p:spPr bwMode="auto">
          <a:xfrm>
            <a:off x="5264150" y="4883150"/>
            <a:ext cx="444500" cy="368300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10" name="Oval 74"/>
          <p:cNvSpPr>
            <a:spLocks noChangeArrowheads="1"/>
          </p:cNvSpPr>
          <p:nvPr/>
        </p:nvSpPr>
        <p:spPr bwMode="auto">
          <a:xfrm>
            <a:off x="5873750" y="4883150"/>
            <a:ext cx="444500" cy="368300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37" name="Line 101"/>
          <p:cNvSpPr>
            <a:spLocks noChangeShapeType="1"/>
          </p:cNvSpPr>
          <p:nvPr/>
        </p:nvSpPr>
        <p:spPr bwMode="auto">
          <a:xfrm>
            <a:off x="7391400" y="168275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39" name="Text Box 103"/>
          <p:cNvSpPr txBox="1">
            <a:spLocks noChangeArrowheads="1"/>
          </p:cNvSpPr>
          <p:nvPr/>
        </p:nvSpPr>
        <p:spPr bwMode="auto">
          <a:xfrm>
            <a:off x="685800" y="2636838"/>
            <a:ext cx="2905125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b="1"/>
              <a:t>Number of bits</a:t>
            </a:r>
          </a:p>
          <a:p>
            <a:pPr algn="l"/>
            <a:r>
              <a:rPr lang="en-US" b="1"/>
              <a:t>determine the </a:t>
            </a:r>
          </a:p>
          <a:p>
            <a:pPr algn="l"/>
            <a:r>
              <a:rPr lang="en-US" b="1"/>
              <a:t>amount of </a:t>
            </a:r>
          </a:p>
          <a:p>
            <a:pPr algn="l"/>
            <a:r>
              <a:rPr lang="en-US" b="1"/>
              <a:t>information that could</a:t>
            </a:r>
          </a:p>
          <a:p>
            <a:pPr algn="l"/>
            <a:r>
              <a:rPr lang="en-US" b="1"/>
              <a:t>be stored.</a:t>
            </a:r>
          </a:p>
        </p:txBody>
      </p:sp>
      <p:sp>
        <p:nvSpPr>
          <p:cNvPr id="142440" name="Line 104"/>
          <p:cNvSpPr>
            <a:spLocks noChangeShapeType="1"/>
          </p:cNvSpPr>
          <p:nvPr/>
        </p:nvSpPr>
        <p:spPr bwMode="auto">
          <a:xfrm flipV="1">
            <a:off x="2514600" y="2514600"/>
            <a:ext cx="83820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Digitization Of Image: The Process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Divide the image into a grid of pixels that may be considered as the sampling points of the image</a:t>
            </a:r>
          </a:p>
          <a:p>
            <a:r>
              <a:rPr lang="en-US"/>
              <a:t>Digitize information on each pixel</a:t>
            </a:r>
          </a:p>
          <a:p>
            <a:r>
              <a:rPr lang="en-US"/>
              <a:t>Store and transmit</a:t>
            </a: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Resolution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Horizontal resolution</a:t>
            </a:r>
          </a:p>
          <a:p>
            <a:pPr lvl="1"/>
            <a:r>
              <a:rPr lang="en-US"/>
              <a:t>Number of horizontal pixels</a:t>
            </a:r>
          </a:p>
          <a:p>
            <a:r>
              <a:rPr lang="en-US"/>
              <a:t>Vertical resolution</a:t>
            </a:r>
          </a:p>
          <a:p>
            <a:pPr lvl="1"/>
            <a:r>
              <a:rPr lang="en-US"/>
              <a:t>Number of vertical pixels</a:t>
            </a:r>
          </a:p>
          <a:p>
            <a:r>
              <a:rPr lang="en-US"/>
              <a:t>Image resolution</a:t>
            </a:r>
          </a:p>
          <a:p>
            <a:pPr lvl="1"/>
            <a:r>
              <a:rPr lang="en-US"/>
              <a:t>Horizontal by vertical resolution</a:t>
            </a:r>
          </a:p>
          <a:p>
            <a:pPr lvl="1"/>
            <a:r>
              <a:rPr lang="en-US"/>
              <a:t>Ex: 640 by 480</a:t>
            </a: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Digitization of Black and White Image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8768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/>
              <a:t>White</a:t>
            </a:r>
          </a:p>
          <a:p>
            <a:pPr lvl="1">
              <a:lnSpc>
                <a:spcPct val="90000"/>
              </a:lnSpc>
            </a:pPr>
            <a:r>
              <a:rPr lang="en-US"/>
              <a:t>A pixel lit represents a 1</a:t>
            </a:r>
          </a:p>
          <a:p>
            <a:pPr>
              <a:lnSpc>
                <a:spcPct val="90000"/>
              </a:lnSpc>
            </a:pPr>
            <a:r>
              <a:rPr lang="en-US"/>
              <a:t>Black</a:t>
            </a:r>
          </a:p>
          <a:p>
            <a:pPr lvl="1">
              <a:lnSpc>
                <a:spcPct val="90000"/>
              </a:lnSpc>
            </a:pPr>
            <a:r>
              <a:rPr lang="en-US"/>
              <a:t>A pixel not lit represents a 0</a:t>
            </a:r>
          </a:p>
          <a:p>
            <a:pPr>
              <a:lnSpc>
                <a:spcPct val="90000"/>
              </a:lnSpc>
            </a:pPr>
            <a:r>
              <a:rPr lang="en-US"/>
              <a:t>Storage required per pixel</a:t>
            </a:r>
          </a:p>
          <a:p>
            <a:pPr lvl="1">
              <a:lnSpc>
                <a:spcPct val="90000"/>
              </a:lnSpc>
            </a:pPr>
            <a:r>
              <a:rPr lang="en-US"/>
              <a:t>1 bit</a:t>
            </a:r>
          </a:p>
          <a:p>
            <a:pPr>
              <a:lnSpc>
                <a:spcPct val="90000"/>
              </a:lnSpc>
            </a:pPr>
            <a:r>
              <a:rPr lang="en-US"/>
              <a:t>Storage required for 640 by 480 resolution image</a:t>
            </a:r>
          </a:p>
          <a:p>
            <a:pPr lvl="1">
              <a:lnSpc>
                <a:spcPct val="90000"/>
              </a:lnSpc>
            </a:pPr>
            <a:r>
              <a:rPr lang="en-US"/>
              <a:t>640 times 480 bits = 307,200 bits = 38.4K Bytes</a:t>
            </a: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Digitization of Image Using Gray Scales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A pixel may take a value between 0 and 15 for 16 gray scales</a:t>
            </a:r>
          </a:p>
          <a:p>
            <a:r>
              <a:rPr lang="en-US"/>
              <a:t>A gray scale  of 3 can be coded as 0011 and the others similarly using this 4 digit code</a:t>
            </a:r>
          </a:p>
          <a:p>
            <a:r>
              <a:rPr lang="en-US"/>
              <a:t>The bandwidth requirement for the transmission of a 640X480 image in this case is as follows:</a:t>
            </a:r>
          </a:p>
          <a:p>
            <a:pPr lvl="1"/>
            <a:r>
              <a:rPr lang="en-US"/>
              <a:t>640X480X4 = 153.5K Bytes</a:t>
            </a: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Digitization of Color Image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800"/>
              <a:t>Image coding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Each pixel may take a value between 0 and 255 if 256 colors are to be represented</a:t>
            </a:r>
          </a:p>
          <a:p>
            <a:pPr>
              <a:lnSpc>
                <a:spcPct val="90000"/>
              </a:lnSpc>
            </a:pPr>
            <a:r>
              <a:rPr lang="en-US" sz="2800"/>
              <a:t>Storage requirement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Digitizing of images requires substantial number of bytes and hence large storage space for processing</a:t>
            </a:r>
          </a:p>
          <a:p>
            <a:pPr>
              <a:lnSpc>
                <a:spcPct val="90000"/>
              </a:lnSpc>
            </a:pPr>
            <a:r>
              <a:rPr lang="en-US" sz="2800"/>
              <a:t>Bandwidth requirement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Higher bandwidths are required to transmit color images</a:t>
            </a: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Bandwidth Computation for Image with 256 Colors 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Resolution is 640X480</a:t>
            </a:r>
          </a:p>
          <a:p>
            <a:r>
              <a:rPr lang="en-US"/>
              <a:t>8 bits are required to represent 256 colors</a:t>
            </a:r>
          </a:p>
          <a:p>
            <a:r>
              <a:rPr lang="en-US"/>
              <a:t>bandwidth requirement for the transmission of one image is as follows:</a:t>
            </a:r>
          </a:p>
          <a:p>
            <a:pPr lvl="1"/>
            <a:r>
              <a:rPr lang="en-US"/>
              <a:t>640X480X8 = 307.2K Bytes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The Effect of Color Depth and Resolution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48006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800"/>
              <a:t>Compare VGA, SVGA and XGA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XGA provides the highest resolution</a:t>
            </a:r>
          </a:p>
          <a:p>
            <a:pPr>
              <a:lnSpc>
                <a:spcPct val="90000"/>
              </a:lnSpc>
            </a:pPr>
            <a:r>
              <a:rPr lang="en-US" sz="2800"/>
              <a:t>Practical implication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More colors less resolution if bandwidth or storage is the limiting concern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Example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256 colors at lower resolution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16 colors at higher resolution</a:t>
            </a:r>
          </a:p>
          <a:p>
            <a:pPr>
              <a:lnSpc>
                <a:spcPct val="90000"/>
              </a:lnSpc>
            </a:pPr>
            <a:r>
              <a:rPr lang="en-US" sz="2800"/>
              <a:t>Rule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Higher the resolution the lower the number of colors available in general given the resource constraints such as bandwidth constraints</a:t>
            </a: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r>
              <a:rPr lang="en-US"/>
              <a:t>Factors Affecting Bandwidth Requirement in Image Transmission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The higher the resolution, the higher the bandwidth requirement for transmission </a:t>
            </a:r>
          </a:p>
          <a:p>
            <a:pPr>
              <a:lnSpc>
                <a:spcPct val="90000"/>
              </a:lnSpc>
            </a:pPr>
            <a:r>
              <a:rPr lang="en-US" sz="2800"/>
              <a:t>The higher the color representation, also known as color depth, higher the bandwidth requirement</a:t>
            </a:r>
          </a:p>
          <a:p>
            <a:pPr>
              <a:lnSpc>
                <a:spcPct val="90000"/>
              </a:lnSpc>
            </a:pPr>
            <a:r>
              <a:rPr lang="en-US" sz="2800"/>
              <a:t>For true color, 24 (32) bits are required to represent each pixel</a:t>
            </a:r>
          </a:p>
          <a:p>
            <a:pPr>
              <a:lnSpc>
                <a:spcPct val="90000"/>
              </a:lnSpc>
            </a:pPr>
            <a:r>
              <a:rPr lang="en-US" sz="2800"/>
              <a:t>The file sizes in raw image capture can thus become very large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 of Information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Alphanumeric data</a:t>
            </a:r>
          </a:p>
          <a:p>
            <a:r>
              <a:rPr lang="en-US"/>
              <a:t>Image</a:t>
            </a:r>
          </a:p>
          <a:p>
            <a:r>
              <a:rPr lang="en-US"/>
              <a:t>Audio</a:t>
            </a:r>
          </a:p>
          <a:p>
            <a:r>
              <a:rPr lang="en-US"/>
              <a:t>Video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Compression of Digitized Images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Compression of Digitized Images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Compression is required to reduce the size of the image file</a:t>
            </a:r>
          </a:p>
          <a:p>
            <a:r>
              <a:rPr lang="en-US"/>
              <a:t>Large blocks of unchanged data in an image (background) offers an opportunity to compress the image</a:t>
            </a:r>
          </a:p>
          <a:p>
            <a:r>
              <a:rPr lang="en-US"/>
              <a:t>Image files are almost always compressed</a:t>
            </a: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Few Compression Formats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GIF</a:t>
            </a:r>
          </a:p>
          <a:p>
            <a:r>
              <a:rPr lang="en-US"/>
              <a:t>JPEG</a:t>
            </a:r>
          </a:p>
          <a:p>
            <a:r>
              <a:rPr lang="en-US"/>
              <a:t>MIC (Microsoft Image Composer)</a:t>
            </a:r>
          </a:p>
          <a:p>
            <a:r>
              <a:rPr lang="en-US"/>
              <a:t>PCD (KODAK) - Used by Corel</a:t>
            </a:r>
          </a:p>
          <a:p>
            <a:r>
              <a:rPr lang="en-US"/>
              <a:t>Uncompressed file exist in the form of bit mapped file with the extension of .BMP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Image File Format Extensions 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80000"/>
              </a:lnSpc>
            </a:pPr>
            <a:r>
              <a:rPr lang="en-US" sz="2800"/>
              <a:t>File formats often represent the compression procedure being used such as jpg representing the jpeg compression technique</a:t>
            </a:r>
          </a:p>
          <a:p>
            <a:pPr>
              <a:lnSpc>
                <a:spcPct val="80000"/>
              </a:lnSpc>
            </a:pPr>
            <a:r>
              <a:rPr lang="en-US" sz="2800"/>
              <a:t>Examples: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Bmp – uncompressed file format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Gif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jpg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pcd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tiff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pcx</a:t>
            </a:r>
          </a:p>
          <a:p>
            <a:pPr lvl="1">
              <a:lnSpc>
                <a:spcPct val="80000"/>
              </a:lnSpc>
            </a:pPr>
            <a:endParaRPr lang="en-US" sz="2400"/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Loss-less Compression and Others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 compression formats offer loss-free compression of the image</a:t>
            </a:r>
          </a:p>
          <a:p>
            <a:r>
              <a:rPr lang="en-US"/>
              <a:t>Others sacrifice minimal loss for the sake of reduced storage and bandwidth requirements</a:t>
            </a:r>
          </a:p>
          <a:p>
            <a:r>
              <a:rPr lang="en-US"/>
              <a:t>Fortunately, the loss is not easily detected by the naked eye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 Transmission Considerations</a:t>
            </a:r>
          </a:p>
        </p:txBody>
      </p:sp>
      <p:sp>
        <p:nvSpPr>
          <p:cNvPr id="218115" name="Rectangle 3"/>
          <p:cNvSpPr>
            <a:spLocks noChangeArrowheads="1"/>
          </p:cNvSpPr>
          <p:nvPr/>
        </p:nvSpPr>
        <p:spPr bwMode="auto">
          <a:xfrm>
            <a:off x="1066800" y="2362200"/>
            <a:ext cx="1981200" cy="1295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Sender</a:t>
            </a:r>
          </a:p>
        </p:txBody>
      </p:sp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6096000" y="2362200"/>
            <a:ext cx="1981200" cy="1295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Receiver</a:t>
            </a:r>
          </a:p>
        </p:txBody>
      </p:sp>
      <p:sp>
        <p:nvSpPr>
          <p:cNvPr id="218117" name="Line 5"/>
          <p:cNvSpPr>
            <a:spLocks noChangeShapeType="1"/>
          </p:cNvSpPr>
          <p:nvPr/>
        </p:nvSpPr>
        <p:spPr bwMode="auto">
          <a:xfrm>
            <a:off x="2971800" y="3048000"/>
            <a:ext cx="3048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1458913" y="1752600"/>
            <a:ext cx="5843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Adjust image to suit available bandwidth.</a:t>
            </a:r>
          </a:p>
        </p:txBody>
      </p:sp>
      <p:sp>
        <p:nvSpPr>
          <p:cNvPr id="218119" name="Text Box 7"/>
          <p:cNvSpPr txBox="1">
            <a:spLocks noChangeArrowheads="1"/>
          </p:cNvSpPr>
          <p:nvPr/>
        </p:nvSpPr>
        <p:spPr bwMode="auto">
          <a:xfrm>
            <a:off x="1447800" y="3810000"/>
            <a:ext cx="6989763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/>
              <a:t>Adjustable features are as follows.</a:t>
            </a:r>
          </a:p>
          <a:p>
            <a:pPr algn="l"/>
            <a:r>
              <a:rPr lang="en-US"/>
              <a:t>- Resolution</a:t>
            </a:r>
          </a:p>
          <a:p>
            <a:pPr algn="l"/>
            <a:r>
              <a:rPr lang="en-US"/>
              <a:t>- Color depth</a:t>
            </a:r>
          </a:p>
          <a:p>
            <a:pPr algn="l"/>
            <a:r>
              <a:rPr lang="en-US"/>
              <a:t>Adjusting the size also reduces the bandwidth</a:t>
            </a:r>
          </a:p>
          <a:p>
            <a:pPr algn="l"/>
            <a:r>
              <a:rPr lang="en-US"/>
              <a:t>requirement because of a corresponding reduction</a:t>
            </a:r>
          </a:p>
          <a:p>
            <a:pPr algn="l"/>
            <a:r>
              <a:rPr lang="en-US"/>
              <a:t>in the number of pixels required to represent</a:t>
            </a:r>
          </a:p>
          <a:p>
            <a:pPr algn="l"/>
            <a:r>
              <a:rPr lang="en-US"/>
              <a:t>the image.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A Peek At Data Compression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0 0 0 0 0 0 0 0 0 0 0 - - - - - -0 1 1 1 1 1 11 …... 0</a:t>
            </a:r>
          </a:p>
          <a:p>
            <a:r>
              <a:rPr lang="en-US" dirty="0"/>
              <a:t>THE ABOVE CAN BE COMPRESSED INTO = #9000$0#</a:t>
            </a:r>
          </a:p>
          <a:p>
            <a:pPr lvl="1"/>
            <a:r>
              <a:rPr lang="en-US" dirty="0"/>
              <a:t>9000 bits are compressed into 8 characters that require approximately 64 bits for transmission </a:t>
            </a:r>
          </a:p>
          <a:p>
            <a:pPr lvl="1"/>
            <a:r>
              <a:rPr lang="en-US" dirty="0"/>
              <a:t>9000 ZEROS ARE CODED INTO #900$0#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09600" y="4679950"/>
            <a:ext cx="8369300" cy="1943100"/>
            <a:chOff x="384" y="2948"/>
            <a:chExt cx="5272" cy="1224"/>
          </a:xfrm>
        </p:grpSpPr>
        <p:sp>
          <p:nvSpPr>
            <p:cNvPr id="130052" name="Rectangle 4"/>
            <p:cNvSpPr>
              <a:spLocks noChangeArrowheads="1"/>
            </p:cNvSpPr>
            <p:nvPr/>
          </p:nvSpPr>
          <p:spPr bwMode="auto">
            <a:xfrm>
              <a:off x="384" y="2980"/>
              <a:ext cx="5272" cy="1192"/>
            </a:xfrm>
            <a:prstGeom prst="rect">
              <a:avLst/>
            </a:prstGeom>
            <a:solidFill>
              <a:srgbClr val="FFE9E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53" name="Rectangle 5"/>
            <p:cNvSpPr>
              <a:spLocks noChangeArrowheads="1"/>
            </p:cNvSpPr>
            <p:nvPr/>
          </p:nvSpPr>
          <p:spPr bwMode="auto">
            <a:xfrm>
              <a:off x="1239" y="2948"/>
              <a:ext cx="71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 b="1">
                  <a:solidFill>
                    <a:srgbClr val="790015"/>
                  </a:solidFill>
                </a:rPr>
                <a:t>#600$1# </a:t>
              </a:r>
            </a:p>
          </p:txBody>
        </p:sp>
        <p:sp>
          <p:nvSpPr>
            <p:cNvPr id="130054" name="Rectangle 6"/>
            <p:cNvSpPr>
              <a:spLocks noChangeArrowheads="1"/>
            </p:cNvSpPr>
            <p:nvPr/>
          </p:nvSpPr>
          <p:spPr bwMode="auto">
            <a:xfrm>
              <a:off x="471" y="3380"/>
              <a:ext cx="2727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 b="1">
                  <a:solidFill>
                    <a:srgbClr val="790015"/>
                  </a:solidFill>
                </a:rPr>
                <a:t>INTERPRET WITHIN THE # SIGN</a:t>
              </a:r>
            </a:p>
          </p:txBody>
        </p:sp>
        <p:sp>
          <p:nvSpPr>
            <p:cNvPr id="130055" name="Rectangle 7"/>
            <p:cNvSpPr>
              <a:spLocks noChangeArrowheads="1"/>
            </p:cNvSpPr>
            <p:nvPr/>
          </p:nvSpPr>
          <p:spPr bwMode="auto">
            <a:xfrm>
              <a:off x="4311" y="2948"/>
              <a:ext cx="35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 b="1">
                  <a:solidFill>
                    <a:srgbClr val="790015"/>
                  </a:solidFill>
                </a:rPr>
                <a:t>600</a:t>
              </a:r>
            </a:p>
          </p:txBody>
        </p:sp>
        <p:sp>
          <p:nvSpPr>
            <p:cNvPr id="130056" name="Rectangle 8"/>
            <p:cNvSpPr>
              <a:spLocks noChangeArrowheads="1"/>
            </p:cNvSpPr>
            <p:nvPr/>
          </p:nvSpPr>
          <p:spPr bwMode="auto">
            <a:xfrm>
              <a:off x="3927" y="3188"/>
              <a:ext cx="1505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 b="1">
                  <a:solidFill>
                    <a:srgbClr val="790015"/>
                  </a:solidFill>
                </a:rPr>
                <a:t>NUMBER COUNT</a:t>
              </a:r>
            </a:p>
          </p:txBody>
        </p:sp>
        <p:sp>
          <p:nvSpPr>
            <p:cNvPr id="130057" name="Rectangle 9"/>
            <p:cNvSpPr>
              <a:spLocks noChangeArrowheads="1"/>
            </p:cNvSpPr>
            <p:nvPr/>
          </p:nvSpPr>
          <p:spPr bwMode="auto">
            <a:xfrm>
              <a:off x="4455" y="3380"/>
              <a:ext cx="19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 b="1">
                  <a:solidFill>
                    <a:srgbClr val="790015"/>
                  </a:solidFill>
                </a:rPr>
                <a:t>1</a:t>
              </a:r>
            </a:p>
          </p:txBody>
        </p:sp>
        <p:sp>
          <p:nvSpPr>
            <p:cNvPr id="130058" name="Rectangle 10"/>
            <p:cNvSpPr>
              <a:spLocks noChangeArrowheads="1"/>
            </p:cNvSpPr>
            <p:nvPr/>
          </p:nvSpPr>
          <p:spPr bwMode="auto">
            <a:xfrm>
              <a:off x="3783" y="3716"/>
              <a:ext cx="1737" cy="4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 b="1">
                  <a:solidFill>
                    <a:srgbClr val="790015"/>
                  </a:solidFill>
                </a:rPr>
                <a:t>CHARACTER BEING</a:t>
              </a:r>
            </a:p>
            <a:p>
              <a:pPr algn="l"/>
              <a:r>
                <a:rPr lang="en-US" sz="2000" b="1">
                  <a:solidFill>
                    <a:srgbClr val="790015"/>
                  </a:solidFill>
                </a:rPr>
                <a:t>TRANSMITTED</a:t>
              </a:r>
            </a:p>
          </p:txBody>
        </p:sp>
        <p:sp>
          <p:nvSpPr>
            <p:cNvPr id="130059" name="AutoShape 11"/>
            <p:cNvSpPr>
              <a:spLocks noChangeArrowheads="1"/>
            </p:cNvSpPr>
            <p:nvPr/>
          </p:nvSpPr>
          <p:spPr bwMode="auto">
            <a:xfrm>
              <a:off x="3316" y="3316"/>
              <a:ext cx="424" cy="232"/>
            </a:xfrm>
            <a:prstGeom prst="rightArrow">
              <a:avLst>
                <a:gd name="adj1" fmla="val 50000"/>
                <a:gd name="adj2" fmla="val 9138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Compression Result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the previous example, 9000 bits are compressed into 8 characters</a:t>
            </a:r>
          </a:p>
          <a:p>
            <a:r>
              <a:rPr lang="en-US"/>
              <a:t>If 10 bits are used on the average for transmitting each character, the 9000 bits of information is now compressed into 80 bits for transmission  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Modem Implication in Image Transmission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Modems also compress the data stream to achieve higher transmission speeds</a:t>
            </a:r>
          </a:p>
          <a:p>
            <a:r>
              <a:rPr lang="en-US" sz="2800"/>
              <a:t>Because of the fact that the images are already compressed, the full speed benefit may not be realized when images are transmitted over a modem connection</a:t>
            </a:r>
          </a:p>
          <a:p>
            <a:r>
              <a:rPr lang="en-US" sz="2800"/>
              <a:t>An already compressed image file does not, for instance,  offer itself well to further compression in the modem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Module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 lIns="90488" tIns="44450" rIns="90488" bIns="44450"/>
          <a:lstStyle/>
          <a:p>
            <a:pPr marL="342900" indent="-342900"/>
            <a:r>
              <a:rPr lang="en-US"/>
              <a:t>Digitization Of Video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7" name="Oval 17"/>
          <p:cNvSpPr>
            <a:spLocks noChangeArrowheads="1"/>
          </p:cNvSpPr>
          <p:nvPr/>
        </p:nvSpPr>
        <p:spPr bwMode="auto">
          <a:xfrm>
            <a:off x="304800" y="2438400"/>
            <a:ext cx="1447800" cy="3581400"/>
          </a:xfrm>
          <a:prstGeom prst="ellipse">
            <a:avLst/>
          </a:prstGeom>
          <a:solidFill>
            <a:schemeClr val="accent1"/>
          </a:solidFill>
          <a:ln w="12700">
            <a:noFill/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Digital Information Processing</a:t>
            </a: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534988" y="2820988"/>
            <a:ext cx="16732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Data</a:t>
            </a:r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458788" y="3430588"/>
            <a:ext cx="17494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Audio</a:t>
            </a:r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534988" y="4040188"/>
            <a:ext cx="18256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Image</a:t>
            </a:r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458788" y="4725988"/>
            <a:ext cx="15208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Video</a:t>
            </a: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2743200" y="3048000"/>
            <a:ext cx="2578100" cy="18161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92170" name="Rectangle 10"/>
          <p:cNvSpPr>
            <a:spLocks noChangeArrowheads="1"/>
          </p:cNvSpPr>
          <p:nvPr/>
        </p:nvSpPr>
        <p:spPr bwMode="auto">
          <a:xfrm>
            <a:off x="3124200" y="3276600"/>
            <a:ext cx="1749425" cy="118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Digitized and Encoded</a:t>
            </a:r>
          </a:p>
        </p:txBody>
      </p:sp>
      <p:sp>
        <p:nvSpPr>
          <p:cNvPr id="92176" name="Rectangle 16"/>
          <p:cNvSpPr>
            <a:spLocks noChangeArrowheads="1"/>
          </p:cNvSpPr>
          <p:nvPr/>
        </p:nvSpPr>
        <p:spPr bwMode="auto">
          <a:xfrm>
            <a:off x="6102350" y="3359150"/>
            <a:ext cx="2730500" cy="14351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r>
              <a:rPr lang="en-US"/>
              <a:t>Digital</a:t>
            </a:r>
          </a:p>
          <a:p>
            <a:r>
              <a:rPr lang="en-US"/>
              <a:t>Transmission</a:t>
            </a:r>
          </a:p>
        </p:txBody>
      </p:sp>
      <p:sp>
        <p:nvSpPr>
          <p:cNvPr id="92179" name="AutoShape 19"/>
          <p:cNvSpPr>
            <a:spLocks noChangeArrowheads="1"/>
          </p:cNvSpPr>
          <p:nvPr/>
        </p:nvSpPr>
        <p:spPr bwMode="auto">
          <a:xfrm>
            <a:off x="1600200" y="3810000"/>
            <a:ext cx="1143000" cy="533400"/>
          </a:xfrm>
          <a:prstGeom prst="rightArrow">
            <a:avLst>
              <a:gd name="adj1" fmla="val 50000"/>
              <a:gd name="adj2" fmla="val 53571"/>
            </a:avLst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92180" name="AutoShape 20"/>
          <p:cNvSpPr>
            <a:spLocks noChangeArrowheads="1"/>
          </p:cNvSpPr>
          <p:nvPr/>
        </p:nvSpPr>
        <p:spPr bwMode="auto">
          <a:xfrm>
            <a:off x="5029200" y="3733800"/>
            <a:ext cx="1143000" cy="533400"/>
          </a:xfrm>
          <a:prstGeom prst="rightArrow">
            <a:avLst>
              <a:gd name="adj1" fmla="val 50000"/>
              <a:gd name="adj2" fmla="val 53571"/>
            </a:avLst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Digitization of Video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Digitization of video is an extension of the process of digitizing an image</a:t>
            </a:r>
          </a:p>
          <a:p>
            <a:pPr>
              <a:lnSpc>
                <a:spcPct val="90000"/>
              </a:lnSpc>
            </a:pPr>
            <a:r>
              <a:rPr lang="en-US"/>
              <a:t>It amounts to the transmission of certain number of still images known as frames per second</a:t>
            </a:r>
          </a:p>
          <a:p>
            <a:pPr>
              <a:lnSpc>
                <a:spcPct val="90000"/>
              </a:lnSpc>
            </a:pPr>
            <a:r>
              <a:rPr lang="en-US"/>
              <a:t>Obviously, digitized video requires higher bandwidth for transmission and more space for storage 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Frame Rate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44196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800"/>
              <a:t>30 frames of images per second, in general, defines continuos motion</a:t>
            </a:r>
          </a:p>
          <a:p>
            <a:pPr>
              <a:lnSpc>
                <a:spcPct val="90000"/>
              </a:lnSpc>
            </a:pPr>
            <a:r>
              <a:rPr lang="en-US" sz="2800"/>
              <a:t>In communications, 25 frames per second is considered to be continuous motion</a:t>
            </a:r>
          </a:p>
          <a:p>
            <a:pPr>
              <a:lnSpc>
                <a:spcPct val="90000"/>
              </a:lnSpc>
            </a:pPr>
            <a:r>
              <a:rPr lang="en-US" sz="2800"/>
              <a:t>15 frames per second is currently used in video conferencing over digital lines for acceptable reception of video</a:t>
            </a:r>
          </a:p>
          <a:p>
            <a:pPr>
              <a:lnSpc>
                <a:spcPct val="90000"/>
              </a:lnSpc>
            </a:pPr>
            <a:r>
              <a:rPr lang="en-US" sz="2800"/>
              <a:t>It is also possible to engage in video conferencing at a frame rate of 5 frames per second </a:t>
            </a:r>
          </a:p>
        </p:txBody>
      </p:sp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Computation of Bandwidth for Raw Transmission of Video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Image resolution is 640X480</a:t>
            </a:r>
          </a:p>
          <a:p>
            <a:r>
              <a:rPr lang="en-US"/>
              <a:t>Number of colors is 256 (8 bit)</a:t>
            </a:r>
          </a:p>
          <a:p>
            <a:r>
              <a:rPr lang="en-US"/>
              <a:t>Acceptable reception requires 15 frames per second</a:t>
            </a:r>
          </a:p>
          <a:p>
            <a:r>
              <a:rPr lang="en-US"/>
              <a:t>Therefore, the bandwidth for the raw transmission is as follows:</a:t>
            </a:r>
          </a:p>
          <a:p>
            <a:pPr lvl="1"/>
            <a:r>
              <a:rPr lang="en-US"/>
              <a:t>640X480X8X15 = 36.86M bps = 4.6M Bps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Compression Standards Used in the Digitization of Video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sz="2800"/>
              <a:t>MPEG 1, MPEG 2, MPEG 3 and MPEG 4</a:t>
            </a:r>
          </a:p>
          <a:p>
            <a:r>
              <a:rPr lang="en-US" sz="2800"/>
              <a:t>Windows Media Video</a:t>
            </a:r>
          </a:p>
          <a:p>
            <a:r>
              <a:rPr lang="en-US" sz="2800"/>
              <a:t>Real Media</a:t>
            </a:r>
          </a:p>
          <a:p>
            <a:r>
              <a:rPr lang="en-US" sz="2800"/>
              <a:t>Indio</a:t>
            </a:r>
          </a:p>
          <a:p>
            <a:r>
              <a:rPr lang="en-US" sz="2800"/>
              <a:t>QuickTime</a:t>
            </a:r>
          </a:p>
          <a:p>
            <a:r>
              <a:rPr lang="en-US" sz="2800"/>
              <a:t>ActiveMovie</a:t>
            </a:r>
          </a:p>
          <a:p>
            <a:r>
              <a:rPr lang="en-US" sz="2800"/>
              <a:t>AVI</a:t>
            </a:r>
          </a:p>
        </p:txBody>
      </p: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Streaming Formats for Video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Various streaming formats are supported by different vendors</a:t>
            </a:r>
          </a:p>
          <a:p>
            <a:pPr lvl="1">
              <a:lnSpc>
                <a:spcPct val="90000"/>
              </a:lnSpc>
            </a:pPr>
            <a:r>
              <a:rPr lang="en-US"/>
              <a:t>RealVideo</a:t>
            </a:r>
          </a:p>
          <a:p>
            <a:pPr>
              <a:lnSpc>
                <a:spcPct val="90000"/>
              </a:lnSpc>
            </a:pPr>
            <a:r>
              <a:rPr lang="en-US"/>
              <a:t>Microsoft’s streaming format</a:t>
            </a:r>
          </a:p>
          <a:p>
            <a:pPr lvl="1">
              <a:lnSpc>
                <a:spcPct val="90000"/>
              </a:lnSpc>
            </a:pPr>
            <a:r>
              <a:rPr lang="en-US"/>
              <a:t>wma (Windows Media Audio)</a:t>
            </a:r>
          </a:p>
          <a:p>
            <a:pPr lvl="1">
              <a:lnSpc>
                <a:spcPct val="90000"/>
              </a:lnSpc>
            </a:pPr>
            <a:r>
              <a:rPr lang="en-US"/>
              <a:t>wmv (Windows Media Video)</a:t>
            </a:r>
          </a:p>
          <a:p>
            <a:pPr lvl="1">
              <a:lnSpc>
                <a:spcPct val="90000"/>
              </a:lnSpc>
            </a:pPr>
            <a:r>
              <a:rPr lang="en-US"/>
              <a:t>Active Streaming Format (ASF)</a:t>
            </a:r>
          </a:p>
          <a:p>
            <a:pPr>
              <a:lnSpc>
                <a:spcPct val="90000"/>
              </a:lnSpc>
            </a:pPr>
            <a:r>
              <a:rPr lang="en-US"/>
              <a:t>Apple’s QuickTime format</a:t>
            </a:r>
          </a:p>
          <a:p>
            <a:pPr>
              <a:lnSpc>
                <a:spcPct val="90000"/>
              </a:lnSpc>
            </a:pPr>
            <a:r>
              <a:rPr lang="en-US"/>
              <a:t>Etc. 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Overview of Video Transmission in Video Conferencing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Minimum speed</a:t>
            </a:r>
          </a:p>
          <a:p>
            <a:pPr lvl="1"/>
            <a:r>
              <a:rPr lang="en-US"/>
              <a:t>3 to 5 frames per second</a:t>
            </a:r>
          </a:p>
          <a:p>
            <a:r>
              <a:rPr lang="en-US"/>
              <a:t>Acceptable speed</a:t>
            </a:r>
          </a:p>
          <a:p>
            <a:pPr lvl="1"/>
            <a:r>
              <a:rPr lang="en-US"/>
              <a:t>15 frames per second</a:t>
            </a:r>
          </a:p>
          <a:p>
            <a:r>
              <a:rPr lang="en-US"/>
              <a:t>Transmission techniques</a:t>
            </a:r>
          </a:p>
          <a:p>
            <a:pPr lvl="1"/>
            <a:r>
              <a:rPr lang="en-US"/>
              <a:t>Data is compressed </a:t>
            </a:r>
          </a:p>
          <a:p>
            <a:pPr lvl="1"/>
            <a:r>
              <a:rPr lang="en-US"/>
              <a:t>Only changes to the frame are transmitted</a:t>
            </a:r>
          </a:p>
        </p:txBody>
      </p:sp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Bandwidth Optimization in Video Conferencing 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/>
              <a:t>Minimize Windows for maximum efficiency</a:t>
            </a:r>
          </a:p>
          <a:p>
            <a:pPr lvl="1">
              <a:lnSpc>
                <a:spcPct val="90000"/>
              </a:lnSpc>
            </a:pPr>
            <a:r>
              <a:rPr lang="en-US"/>
              <a:t>Transmit less number of pixels in minimized form</a:t>
            </a:r>
          </a:p>
          <a:p>
            <a:pPr>
              <a:lnSpc>
                <a:spcPct val="90000"/>
              </a:lnSpc>
            </a:pPr>
            <a:r>
              <a:rPr lang="en-US"/>
              <a:t>Decrease the resolution</a:t>
            </a:r>
          </a:p>
          <a:p>
            <a:pPr lvl="1">
              <a:lnSpc>
                <a:spcPct val="90000"/>
              </a:lnSpc>
            </a:pPr>
            <a:r>
              <a:rPr lang="en-US"/>
              <a:t>Has the same effect as above</a:t>
            </a:r>
          </a:p>
          <a:p>
            <a:pPr>
              <a:lnSpc>
                <a:spcPct val="90000"/>
              </a:lnSpc>
            </a:pPr>
            <a:r>
              <a:rPr lang="en-US"/>
              <a:t>Decrease the number of colors displayed</a:t>
            </a:r>
          </a:p>
        </p:txBody>
      </p:sp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Communication Links for Video Conferencing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Possible on analog lines using 56,000 bps transmission speed but not desirable</a:t>
            </a:r>
          </a:p>
          <a:p>
            <a:r>
              <a:rPr lang="en-US"/>
              <a:t>Digital lines are preferred and the guidelines are as follows:</a:t>
            </a:r>
          </a:p>
          <a:p>
            <a:pPr lvl="1"/>
            <a:r>
              <a:rPr lang="en-US"/>
              <a:t>Possible at 128k bps using ISDN lines</a:t>
            </a:r>
          </a:p>
          <a:p>
            <a:pPr lvl="1"/>
            <a:r>
              <a:rPr lang="en-US"/>
              <a:t>Acceptable at 384k bps </a:t>
            </a:r>
          </a:p>
          <a:p>
            <a:pPr lvl="1"/>
            <a:r>
              <a:rPr lang="en-US"/>
              <a:t>1M bps and above offer good quality video transmission</a:t>
            </a:r>
          </a:p>
        </p:txBody>
      </p:sp>
    </p:spTree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ISDN Line Suitability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ISDN B channels can be assigned on a dynamic basis depending on the bandwidth requirement at any point in time during video conferencing 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Conferencing Products 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Intel ProShare</a:t>
            </a:r>
          </a:p>
          <a:p>
            <a:r>
              <a:rPr lang="en-US"/>
              <a:t>CU-See Me</a:t>
            </a:r>
          </a:p>
          <a:p>
            <a:r>
              <a:rPr lang="en-US"/>
              <a:t>Picturetel</a:t>
            </a:r>
          </a:p>
          <a:p>
            <a:r>
              <a:rPr lang="en-US"/>
              <a:t>C-phone</a:t>
            </a:r>
          </a:p>
          <a:p>
            <a:r>
              <a:rPr lang="en-US"/>
              <a:t>etc.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Digitization Of Alphanumeric Data</a:t>
            </a:r>
            <a:br>
              <a:rPr lang="en-US" dirty="0"/>
            </a:br>
            <a:endParaRPr lang="en-US" dirty="0"/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Alphanumeric data is digitized using well established coding systems</a:t>
            </a:r>
          </a:p>
          <a:p>
            <a:pPr lvl="1"/>
            <a:r>
              <a:rPr lang="en-US" dirty="0"/>
              <a:t>Unicode</a:t>
            </a:r>
          </a:p>
          <a:p>
            <a:pPr lvl="1"/>
            <a:r>
              <a:rPr lang="en-US" dirty="0"/>
              <a:t>EBCDIC</a:t>
            </a:r>
          </a:p>
          <a:p>
            <a:pPr lvl="1"/>
            <a:r>
              <a:rPr lang="en-US" dirty="0"/>
              <a:t>ASCII</a:t>
            </a:r>
          </a:p>
          <a:p>
            <a:pPr lvl="1"/>
            <a:r>
              <a:rPr lang="en-US" dirty="0"/>
              <a:t>Etc</a:t>
            </a:r>
          </a:p>
          <a:p>
            <a:pPr lvl="1"/>
            <a:r>
              <a:rPr lang="en-US" dirty="0"/>
              <a:t>See notes on encoding schemes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0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/>
              <a:t>End of Lecture</a:t>
            </a:r>
          </a:p>
        </p:txBody>
      </p:sp>
      <p:sp>
        <p:nvSpPr>
          <p:cNvPr id="311301" name="Rectangle 5"/>
          <p:cNvSpPr>
            <a:spLocks noChangeArrowheads="1"/>
          </p:cNvSpPr>
          <p:nvPr/>
        </p:nvSpPr>
        <p:spPr bwMode="auto">
          <a:xfrm>
            <a:off x="609600" y="4572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r"/>
            <a:endParaRPr lang="en-US" sz="4400" i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ouds">
  <a:themeElements>
    <a:clrScheme name="Clouds 1">
      <a:dk1>
        <a:srgbClr val="4D4D4D"/>
      </a:dk1>
      <a:lt1>
        <a:srgbClr val="FFFFFF"/>
      </a:lt1>
      <a:dk2>
        <a:srgbClr val="0000A4"/>
      </a:dk2>
      <a:lt2>
        <a:srgbClr val="B7E7FF"/>
      </a:lt2>
      <a:accent1>
        <a:srgbClr val="0099CC"/>
      </a:accent1>
      <a:accent2>
        <a:srgbClr val="00CC99"/>
      </a:accent2>
      <a:accent3>
        <a:srgbClr val="AAAACF"/>
      </a:accent3>
      <a:accent4>
        <a:srgbClr val="DADADA"/>
      </a:accent4>
      <a:accent5>
        <a:srgbClr val="AACAE2"/>
      </a:accent5>
      <a:accent6>
        <a:srgbClr val="00B98A"/>
      </a:accent6>
      <a:hlink>
        <a:srgbClr val="FFCC00"/>
      </a:hlink>
      <a:folHlink>
        <a:srgbClr val="EE941C"/>
      </a:folHlink>
    </a:clrScheme>
    <a:fontScheme name="Clou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louds 1">
        <a:dk1>
          <a:srgbClr val="4D4D4D"/>
        </a:dk1>
        <a:lt1>
          <a:srgbClr val="FFFFFF"/>
        </a:lt1>
        <a:dk2>
          <a:srgbClr val="0000A4"/>
        </a:dk2>
        <a:lt2>
          <a:srgbClr val="B7E7FF"/>
        </a:lt2>
        <a:accent1>
          <a:srgbClr val="0099CC"/>
        </a:accent1>
        <a:accent2>
          <a:srgbClr val="00CC99"/>
        </a:accent2>
        <a:accent3>
          <a:srgbClr val="AAAACF"/>
        </a:accent3>
        <a:accent4>
          <a:srgbClr val="DADADA"/>
        </a:accent4>
        <a:accent5>
          <a:srgbClr val="AACAE2"/>
        </a:accent5>
        <a:accent6>
          <a:srgbClr val="00B98A"/>
        </a:accent6>
        <a:hlink>
          <a:srgbClr val="FFCC00"/>
        </a:hlink>
        <a:folHlink>
          <a:srgbClr val="EE941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2">
        <a:dk1>
          <a:srgbClr val="000066"/>
        </a:dk1>
        <a:lt1>
          <a:srgbClr val="FFFFFF"/>
        </a:lt1>
        <a:dk2>
          <a:srgbClr val="00A2DC"/>
        </a:dk2>
        <a:lt2>
          <a:srgbClr val="FFFFFF"/>
        </a:lt2>
        <a:accent1>
          <a:srgbClr val="0079A4"/>
        </a:accent1>
        <a:accent2>
          <a:srgbClr val="33CCCC"/>
        </a:accent2>
        <a:accent3>
          <a:srgbClr val="AACEEB"/>
        </a:accent3>
        <a:accent4>
          <a:srgbClr val="DADADA"/>
        </a:accent4>
        <a:accent5>
          <a:srgbClr val="AABECF"/>
        </a:accent5>
        <a:accent6>
          <a:srgbClr val="2DB9B9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3">
        <a:dk1>
          <a:srgbClr val="010199"/>
        </a:dk1>
        <a:lt1>
          <a:srgbClr val="FFFFFF"/>
        </a:lt1>
        <a:dk2>
          <a:srgbClr val="000092"/>
        </a:dk2>
        <a:lt2>
          <a:srgbClr val="CCFFFF"/>
        </a:lt2>
        <a:accent1>
          <a:srgbClr val="66CCFF"/>
        </a:accent1>
        <a:accent2>
          <a:srgbClr val="2EBDBA"/>
        </a:accent2>
        <a:accent3>
          <a:srgbClr val="AAAAC7"/>
        </a:accent3>
        <a:accent4>
          <a:srgbClr val="DADADA"/>
        </a:accent4>
        <a:accent5>
          <a:srgbClr val="B8E2FF"/>
        </a:accent5>
        <a:accent6>
          <a:srgbClr val="29ABA8"/>
        </a:accent6>
        <a:hlink>
          <a:srgbClr val="66FF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4">
        <a:dk1>
          <a:srgbClr val="000000"/>
        </a:dk1>
        <a:lt1>
          <a:srgbClr val="FFFFFF"/>
        </a:lt1>
        <a:dk2>
          <a:srgbClr val="006A67"/>
        </a:dk2>
        <a:lt2>
          <a:srgbClr val="FFFFCC"/>
        </a:lt2>
        <a:accent1>
          <a:srgbClr val="33CCCC"/>
        </a:accent1>
        <a:accent2>
          <a:srgbClr val="6D6FC7"/>
        </a:accent2>
        <a:accent3>
          <a:srgbClr val="AAB9B8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00FFFF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5">
        <a:dk1>
          <a:srgbClr val="4D4D4D"/>
        </a:dk1>
        <a:lt1>
          <a:srgbClr val="FFFFFF"/>
        </a:lt1>
        <a:dk2>
          <a:srgbClr val="650BB7"/>
        </a:dk2>
        <a:lt2>
          <a:srgbClr val="FFFFFF"/>
        </a:lt2>
        <a:accent1>
          <a:srgbClr val="FF66FF"/>
        </a:accent1>
        <a:accent2>
          <a:srgbClr val="666699"/>
        </a:accent2>
        <a:accent3>
          <a:srgbClr val="B8AAD8"/>
        </a:accent3>
        <a:accent4>
          <a:srgbClr val="DADADA"/>
        </a:accent4>
        <a:accent5>
          <a:srgbClr val="FFB8FF"/>
        </a:accent5>
        <a:accent6>
          <a:srgbClr val="5C5C8A"/>
        </a:accent6>
        <a:hlink>
          <a:srgbClr val="E9E9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6">
        <a:dk1>
          <a:srgbClr val="FFFFFF"/>
        </a:dk1>
        <a:lt1>
          <a:srgbClr val="FFFFFF"/>
        </a:lt1>
        <a:dk2>
          <a:srgbClr val="005000"/>
        </a:dk2>
        <a:lt2>
          <a:srgbClr val="DCEAAE"/>
        </a:lt2>
        <a:accent1>
          <a:srgbClr val="99CC00"/>
        </a:accent1>
        <a:accent2>
          <a:srgbClr val="6F801A"/>
        </a:accent2>
        <a:accent3>
          <a:srgbClr val="AAB3AA"/>
        </a:accent3>
        <a:accent4>
          <a:srgbClr val="DADADA"/>
        </a:accent4>
        <a:accent5>
          <a:srgbClr val="CAE2AA"/>
        </a:accent5>
        <a:accent6>
          <a:srgbClr val="647316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7">
        <a:dk1>
          <a:srgbClr val="4F4F77"/>
        </a:dk1>
        <a:lt1>
          <a:srgbClr val="FFFFFF"/>
        </a:lt1>
        <a:dk2>
          <a:srgbClr val="7979A5"/>
        </a:dk2>
        <a:lt2>
          <a:srgbClr val="F3F3FF"/>
        </a:lt2>
        <a:accent1>
          <a:srgbClr val="5D5D8B"/>
        </a:accent1>
        <a:accent2>
          <a:srgbClr val="66CCFF"/>
        </a:accent2>
        <a:accent3>
          <a:srgbClr val="BEBECF"/>
        </a:accent3>
        <a:accent4>
          <a:srgbClr val="DADADA"/>
        </a:accent4>
        <a:accent5>
          <a:srgbClr val="B6B6C4"/>
        </a:accent5>
        <a:accent6>
          <a:srgbClr val="5CB9E7"/>
        </a:accent6>
        <a:hlink>
          <a:srgbClr val="CCECFF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8">
        <a:dk1>
          <a:srgbClr val="000000"/>
        </a:dk1>
        <a:lt1>
          <a:srgbClr val="B9B9B9"/>
        </a:lt1>
        <a:dk2>
          <a:srgbClr val="8A8472"/>
        </a:dk2>
        <a:lt2>
          <a:srgbClr val="4D4D4D"/>
        </a:lt2>
        <a:accent1>
          <a:srgbClr val="EDEEE2"/>
        </a:accent1>
        <a:accent2>
          <a:srgbClr val="7FAA7E"/>
        </a:accent2>
        <a:accent3>
          <a:srgbClr val="D9D9D9"/>
        </a:accent3>
        <a:accent4>
          <a:srgbClr val="000000"/>
        </a:accent4>
        <a:accent5>
          <a:srgbClr val="F4F5EE"/>
        </a:accent5>
        <a:accent6>
          <a:srgbClr val="729A72"/>
        </a:accent6>
        <a:hlink>
          <a:srgbClr val="008000"/>
        </a:hlink>
        <a:folHlink>
          <a:srgbClr val="989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s 9">
        <a:dk1>
          <a:srgbClr val="000000"/>
        </a:dk1>
        <a:lt1>
          <a:srgbClr val="FEA24E"/>
        </a:lt1>
        <a:dk2>
          <a:srgbClr val="CC6600"/>
        </a:dk2>
        <a:lt2>
          <a:srgbClr val="808080"/>
        </a:lt2>
        <a:accent1>
          <a:srgbClr val="FBEECD"/>
        </a:accent1>
        <a:accent2>
          <a:srgbClr val="ECD044"/>
        </a:accent2>
        <a:accent3>
          <a:srgbClr val="FECEB2"/>
        </a:accent3>
        <a:accent4>
          <a:srgbClr val="000000"/>
        </a:accent4>
        <a:accent5>
          <a:srgbClr val="FDF5E3"/>
        </a:accent5>
        <a:accent6>
          <a:srgbClr val="D6BC3D"/>
        </a:accent6>
        <a:hlink>
          <a:srgbClr val="E42B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Clouds 1">
    <a:dk1>
      <a:srgbClr val="4D4D4D"/>
    </a:dk1>
    <a:lt1>
      <a:srgbClr val="FFFFFF"/>
    </a:lt1>
    <a:dk2>
      <a:srgbClr val="0000A4"/>
    </a:dk2>
    <a:lt2>
      <a:srgbClr val="B7E7FF"/>
    </a:lt2>
    <a:accent1>
      <a:srgbClr val="0099CC"/>
    </a:accent1>
    <a:accent2>
      <a:srgbClr val="00CC99"/>
    </a:accent2>
    <a:accent3>
      <a:srgbClr val="AAAACF"/>
    </a:accent3>
    <a:accent4>
      <a:srgbClr val="DADADA"/>
    </a:accent4>
    <a:accent5>
      <a:srgbClr val="AACAE2"/>
    </a:accent5>
    <a:accent6>
      <a:srgbClr val="00B98A"/>
    </a:accent6>
    <a:hlink>
      <a:srgbClr val="FFCC00"/>
    </a:hlink>
    <a:folHlink>
      <a:srgbClr val="EE941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</TotalTime>
  <Words>2844</Words>
  <Application>Microsoft Office PowerPoint</Application>
  <PresentationFormat>On-screen Show (4:3)</PresentationFormat>
  <Paragraphs>543</Paragraphs>
  <Slides>90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2" baseType="lpstr">
      <vt:lpstr>Clouds</vt:lpstr>
      <vt:lpstr>Clip</vt:lpstr>
      <vt:lpstr>ICS 2303 Multimedia Systems </vt:lpstr>
      <vt:lpstr> Areas of Application of Digital Technology</vt:lpstr>
      <vt:lpstr>Digital Technology Concepts </vt:lpstr>
      <vt:lpstr>Advantages Digital Signals</vt:lpstr>
      <vt:lpstr>Digital Signal</vt:lpstr>
      <vt:lpstr>Digitization of Information</vt:lpstr>
      <vt:lpstr>Components of Information</vt:lpstr>
      <vt:lpstr>Digital Information Processing</vt:lpstr>
      <vt:lpstr>Digitization Of Alphanumeric Data </vt:lpstr>
      <vt:lpstr>Digitization Of Audio  </vt:lpstr>
      <vt:lpstr>Digitization Of Audio: Overview</vt:lpstr>
      <vt:lpstr>Digitization of Audio: Pulse Amplitude Modulation (PAM)</vt:lpstr>
      <vt:lpstr>Digitization and Encoding of Audio: Pulse Code Modulation (PCM)</vt:lpstr>
      <vt:lpstr>Binary Encoding of Signals in Pulse Code Modulation (PCM)</vt:lpstr>
      <vt:lpstr>Salient Points on the Digitization Of Audio</vt:lpstr>
      <vt:lpstr>Sampling Factors</vt:lpstr>
      <vt:lpstr>Sampling Example</vt:lpstr>
      <vt:lpstr>Slide 18</vt:lpstr>
      <vt:lpstr>Factors Affecting Quality</vt:lpstr>
      <vt:lpstr>Effect of Sampling Frequency </vt:lpstr>
      <vt:lpstr>Computation of Bandwidth Requirement for Transmission</vt:lpstr>
      <vt:lpstr>Reason for Sampling at Twice the Frequency</vt:lpstr>
      <vt:lpstr>Example CD Sampling</vt:lpstr>
      <vt:lpstr>Problem Representation</vt:lpstr>
      <vt:lpstr>Bandwidth Computation for Voice</vt:lpstr>
      <vt:lpstr>Bandwidth of Voice Circuits</vt:lpstr>
      <vt:lpstr>Examples in Audio Quality and Bandwidth Requirement</vt:lpstr>
      <vt:lpstr>Audio Transmission In WWW</vt:lpstr>
      <vt:lpstr>Delivery of Instruction Over the WWW</vt:lpstr>
      <vt:lpstr>Types of Multimedia Transmission</vt:lpstr>
      <vt:lpstr>Sampling Considerations In Communications</vt:lpstr>
      <vt:lpstr>Audio Files</vt:lpstr>
      <vt:lpstr>Audio File Format</vt:lpstr>
      <vt:lpstr>Slide 34</vt:lpstr>
      <vt:lpstr>Quality Retention</vt:lpstr>
      <vt:lpstr>Analog Audio Transmission</vt:lpstr>
      <vt:lpstr>Passage of Analog Audio Over Analog Lines</vt:lpstr>
      <vt:lpstr>Recreation of Audio from Analog Signals</vt:lpstr>
      <vt:lpstr>Signal Passage in Digital Audio Transmission</vt:lpstr>
      <vt:lpstr>A Sample Digital Audio Transmission Path</vt:lpstr>
      <vt:lpstr>Sound Generation</vt:lpstr>
      <vt:lpstr>Better Sound Generation</vt:lpstr>
      <vt:lpstr>Digital Advantage in Audio Transmission</vt:lpstr>
      <vt:lpstr>Digitized Signal Transmission Over Analog Lines</vt:lpstr>
      <vt:lpstr>Sample Digital Audio Transmission Path Over Analog Lines</vt:lpstr>
      <vt:lpstr>Audio Transmission In WWW</vt:lpstr>
      <vt:lpstr>Analog to Digital Converter</vt:lpstr>
      <vt:lpstr>Digital Signal Processor (DSP)</vt:lpstr>
      <vt:lpstr>Slide 49</vt:lpstr>
      <vt:lpstr>Slide 50</vt:lpstr>
      <vt:lpstr>Bitmap Graphic</vt:lpstr>
      <vt:lpstr>Slide 52</vt:lpstr>
      <vt:lpstr>Slide 53</vt:lpstr>
      <vt:lpstr>Resolution</vt:lpstr>
      <vt:lpstr>Vector Graphic</vt:lpstr>
      <vt:lpstr>Audio</vt:lpstr>
      <vt:lpstr>Slide 57</vt:lpstr>
      <vt:lpstr>Video</vt:lpstr>
      <vt:lpstr>Image Digitization</vt:lpstr>
      <vt:lpstr>Digitization  Of Image: Overview </vt:lpstr>
      <vt:lpstr>Digitization of the Letter L</vt:lpstr>
      <vt:lpstr>Digitization Of Image: The Process</vt:lpstr>
      <vt:lpstr>Resolution</vt:lpstr>
      <vt:lpstr>Digitization of Black and White Image</vt:lpstr>
      <vt:lpstr>Digitization of Image Using Gray Scales</vt:lpstr>
      <vt:lpstr>Digitization of Color Image</vt:lpstr>
      <vt:lpstr>Bandwidth Computation for Image with 256 Colors </vt:lpstr>
      <vt:lpstr>The Effect of Color Depth and Resolution</vt:lpstr>
      <vt:lpstr>Factors Affecting Bandwidth Requirement in Image Transmission</vt:lpstr>
      <vt:lpstr>Slide 70</vt:lpstr>
      <vt:lpstr>Compression of Digitized Images</vt:lpstr>
      <vt:lpstr>A Few Compression Formats</vt:lpstr>
      <vt:lpstr>Image File Format Extensions </vt:lpstr>
      <vt:lpstr>Loss-less Compression and Others</vt:lpstr>
      <vt:lpstr>Image Transmission Considerations</vt:lpstr>
      <vt:lpstr>A Peek At Data Compression</vt:lpstr>
      <vt:lpstr>Compression Result</vt:lpstr>
      <vt:lpstr>Modem Implication in Image Transmission</vt:lpstr>
      <vt:lpstr>Module</vt:lpstr>
      <vt:lpstr>Digitization of Video</vt:lpstr>
      <vt:lpstr>Frame Rate</vt:lpstr>
      <vt:lpstr>Computation of Bandwidth for Raw Transmission of Video</vt:lpstr>
      <vt:lpstr>Compression Standards Used in the Digitization of Video</vt:lpstr>
      <vt:lpstr>Streaming Formats for Video</vt:lpstr>
      <vt:lpstr>Overview of Video Transmission in Video Conferencing</vt:lpstr>
      <vt:lpstr>Bandwidth Optimization in Video Conferencing </vt:lpstr>
      <vt:lpstr>Communication Links for Video Conferencing</vt:lpstr>
      <vt:lpstr>ISDN Line Suitability</vt:lpstr>
      <vt:lpstr>Video Conferencing Products </vt:lpstr>
      <vt:lpstr>End of Lecture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BBT 2206: Multimedia Systems and Applications</dc:title>
  <dc:creator>user</dc:creator>
  <cp:lastModifiedBy>scc101</cp:lastModifiedBy>
  <cp:revision>12</cp:revision>
  <dcterms:created xsi:type="dcterms:W3CDTF">2013-11-07T03:55:29Z</dcterms:created>
  <dcterms:modified xsi:type="dcterms:W3CDTF">2023-09-25T12:22:14Z</dcterms:modified>
</cp:coreProperties>
</file>