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5"/>
  </p:notesMasterIdLst>
  <p:handoutMasterIdLst>
    <p:handoutMasterId r:id="rId86"/>
  </p:handoutMasterIdLst>
  <p:sldIdLst>
    <p:sldId id="256" r:id="rId2"/>
    <p:sldId id="257" r:id="rId3"/>
    <p:sldId id="450" r:id="rId4"/>
    <p:sldId id="483" r:id="rId5"/>
    <p:sldId id="417" r:id="rId6"/>
    <p:sldId id="472" r:id="rId7"/>
    <p:sldId id="476" r:id="rId8"/>
    <p:sldId id="473" r:id="rId9"/>
    <p:sldId id="475" r:id="rId10"/>
    <p:sldId id="474" r:id="rId11"/>
    <p:sldId id="420" r:id="rId12"/>
    <p:sldId id="410" r:id="rId13"/>
    <p:sldId id="411" r:id="rId14"/>
    <p:sldId id="468" r:id="rId15"/>
    <p:sldId id="412" r:id="rId16"/>
    <p:sldId id="413" r:id="rId17"/>
    <p:sldId id="414" r:id="rId18"/>
    <p:sldId id="477" r:id="rId19"/>
    <p:sldId id="481" r:id="rId20"/>
    <p:sldId id="482" r:id="rId21"/>
    <p:sldId id="407" r:id="rId22"/>
    <p:sldId id="408" r:id="rId23"/>
    <p:sldId id="409" r:id="rId24"/>
    <p:sldId id="418" r:id="rId25"/>
    <p:sldId id="419" r:id="rId26"/>
    <p:sldId id="421" r:id="rId27"/>
    <p:sldId id="415" r:id="rId28"/>
    <p:sldId id="422" r:id="rId29"/>
    <p:sldId id="416" r:id="rId30"/>
    <p:sldId id="484" r:id="rId31"/>
    <p:sldId id="469" r:id="rId32"/>
    <p:sldId id="470" r:id="rId33"/>
    <p:sldId id="485" r:id="rId34"/>
    <p:sldId id="471" r:id="rId35"/>
    <p:sldId id="451" r:id="rId36"/>
    <p:sldId id="461" r:id="rId37"/>
    <p:sldId id="452" r:id="rId38"/>
    <p:sldId id="463" r:id="rId39"/>
    <p:sldId id="462" r:id="rId40"/>
    <p:sldId id="453" r:id="rId41"/>
    <p:sldId id="486" r:id="rId42"/>
    <p:sldId id="454" r:id="rId43"/>
    <p:sldId id="455" r:id="rId44"/>
    <p:sldId id="456" r:id="rId45"/>
    <p:sldId id="457" r:id="rId46"/>
    <p:sldId id="458" r:id="rId47"/>
    <p:sldId id="459" r:id="rId48"/>
    <p:sldId id="460" r:id="rId49"/>
    <p:sldId id="488" r:id="rId50"/>
    <p:sldId id="423" r:id="rId51"/>
    <p:sldId id="426" r:id="rId52"/>
    <p:sldId id="487" r:id="rId53"/>
    <p:sldId id="424" r:id="rId54"/>
    <p:sldId id="425"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64" r:id="rId79"/>
    <p:sldId id="467" r:id="rId80"/>
    <p:sldId id="466" r:id="rId81"/>
    <p:sldId id="465" r:id="rId82"/>
    <p:sldId id="348" r:id="rId83"/>
    <p:sldId id="259"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aKorsah" initials="P" lastIdx="3" clrIdx="0">
    <p:extLst>
      <p:ext uri="{19B8F6BF-5375-455C-9EA6-DF929625EA0E}">
        <p15:presenceInfo xmlns:p15="http://schemas.microsoft.com/office/powerpoint/2012/main" xmlns="" userId="PapaKorsa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CC3300"/>
    <a:srgbClr val="CC6600"/>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060" autoAdjust="0"/>
    <p:restoredTop sz="82302" autoAdjust="0"/>
  </p:normalViewPr>
  <p:slideViewPr>
    <p:cSldViewPr snapToGrid="0">
      <p:cViewPr varScale="1">
        <p:scale>
          <a:sx n="95" d="100"/>
          <a:sy n="95" d="100"/>
        </p:scale>
        <p:origin x="-948" y="-102"/>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59" d="100"/>
          <a:sy n="59" d="100"/>
        </p:scale>
        <p:origin x="1974" y="84"/>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E06250B-57A0-4057-AE2C-2736ABCA5B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E6AD7E33-D5D8-43A6-925E-3FB73D2B05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72CCF5-E57C-4F85-88B4-0654FEE98943}" type="datetimeFigureOut">
              <a:rPr lang="en-US" smtClean="0"/>
              <a:pPr/>
              <a:t>9/26/2023</a:t>
            </a:fld>
            <a:endParaRPr lang="en-US"/>
          </a:p>
        </p:txBody>
      </p:sp>
      <p:sp>
        <p:nvSpPr>
          <p:cNvPr id="4" name="Footer Placeholder 3">
            <a:extLst>
              <a:ext uri="{FF2B5EF4-FFF2-40B4-BE49-F238E27FC236}">
                <a16:creationId xmlns:a16="http://schemas.microsoft.com/office/drawing/2014/main" xmlns="" id="{E8D9D467-8BEA-40E1-9CA8-6E155A9FB0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A03E9F5-AE87-4D35-94C9-92F305E12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D45E45-7139-41B3-92ED-36E5E7E0210F}" type="slidenum">
              <a:rPr lang="en-US" smtClean="0"/>
              <a:pPr/>
              <a:t>‹#›</a:t>
            </a:fld>
            <a:endParaRPr lang="en-US"/>
          </a:p>
        </p:txBody>
      </p:sp>
    </p:spTree>
    <p:extLst>
      <p:ext uri="{BB962C8B-B14F-4D97-AF65-F5344CB8AC3E}">
        <p14:creationId xmlns:p14="http://schemas.microsoft.com/office/powerpoint/2010/main" xmlns="" val="482152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825F8-CFE9-44E8-BAD2-461FD41EC830}" type="datetimeFigureOut">
              <a:rPr lang="en-US" smtClean="0"/>
              <a:pPr/>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92048-B7F2-418A-8D39-514195586386}" type="slidenum">
              <a:rPr lang="en-US" smtClean="0"/>
              <a:pPr/>
              <a:t>‹#›</a:t>
            </a:fld>
            <a:endParaRPr lang="en-US"/>
          </a:p>
        </p:txBody>
      </p:sp>
    </p:spTree>
    <p:extLst>
      <p:ext uri="{BB962C8B-B14F-4D97-AF65-F5344CB8AC3E}">
        <p14:creationId xmlns:p14="http://schemas.microsoft.com/office/powerpoint/2010/main" xmlns="" val="293932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92048-B7F2-418A-8D39-514195586386}" type="slidenum">
              <a:rPr lang="en-US" smtClean="0"/>
              <a:pPr/>
              <a:t>1</a:t>
            </a:fld>
            <a:endParaRPr lang="en-US"/>
          </a:p>
        </p:txBody>
      </p:sp>
    </p:spTree>
    <p:extLst>
      <p:ext uri="{BB962C8B-B14F-4D97-AF65-F5344CB8AC3E}">
        <p14:creationId xmlns:p14="http://schemas.microsoft.com/office/powerpoint/2010/main" xmlns="" val="172383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92048-B7F2-418A-8D39-514195586386}" type="slidenum">
              <a:rPr lang="en-US" smtClean="0"/>
              <a:pPr/>
              <a:t>2</a:t>
            </a:fld>
            <a:endParaRPr lang="en-US"/>
          </a:p>
        </p:txBody>
      </p:sp>
    </p:spTree>
    <p:extLst>
      <p:ext uri="{BB962C8B-B14F-4D97-AF65-F5344CB8AC3E}">
        <p14:creationId xmlns:p14="http://schemas.microsoft.com/office/powerpoint/2010/main" xmlns="" val="283666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92048-B7F2-418A-8D39-514195586386}" type="slidenum">
              <a:rPr lang="en-US" smtClean="0"/>
              <a:pPr/>
              <a:t>16</a:t>
            </a:fld>
            <a:endParaRPr lang="en-US"/>
          </a:p>
        </p:txBody>
      </p:sp>
    </p:spTree>
    <p:extLst>
      <p:ext uri="{BB962C8B-B14F-4D97-AF65-F5344CB8AC3E}">
        <p14:creationId xmlns:p14="http://schemas.microsoft.com/office/powerpoint/2010/main" xmlns="" val="9144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92048-B7F2-418A-8D39-514195586386}" type="slidenum">
              <a:rPr lang="en-US" smtClean="0"/>
              <a:pPr/>
              <a:t>18</a:t>
            </a:fld>
            <a:endParaRPr lang="en-US"/>
          </a:p>
        </p:txBody>
      </p:sp>
    </p:spTree>
    <p:extLst>
      <p:ext uri="{BB962C8B-B14F-4D97-AF65-F5344CB8AC3E}">
        <p14:creationId xmlns:p14="http://schemas.microsoft.com/office/powerpoint/2010/main" xmlns="" val="3132487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45742" y="228597"/>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51923" y="1639143"/>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2B9D7B6-0D78-4B35-B756-715E127BDD80}" type="datetime1">
              <a:rPr lang="en-US" smtClean="0"/>
              <a:pPr/>
              <a:t>9/26/2023</a:t>
            </a:fld>
            <a:endParaRPr lang="en-US"/>
          </a:p>
        </p:txBody>
      </p:sp>
      <p:sp>
        <p:nvSpPr>
          <p:cNvPr id="5" name="Footer Placeholder 4"/>
          <p:cNvSpPr>
            <a:spLocks noGrp="1"/>
          </p:cNvSpPr>
          <p:nvPr>
            <p:ph type="ftr" sz="quarter" idx="11"/>
          </p:nvPr>
        </p:nvSpPr>
        <p:spPr>
          <a:xfrm>
            <a:off x="2832665" y="5313673"/>
            <a:ext cx="5214635" cy="279400"/>
          </a:xfrm>
        </p:spPr>
        <p:txBody>
          <a:bodyPr/>
          <a:lstStyle/>
          <a:p>
            <a:pPr algn="ctr"/>
            <a:r>
              <a:rPr lang="en-US"/>
              <a:t>danielpaakorsah@hotmail.com</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040690CB-8FBB-4F38-B9F6-0481BA930552}"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8" name="Picture 4" descr="Komenda College of Education Admission Requirements 2020/2021 | GH ...">
            <a:extLst>
              <a:ext uri="{FF2B5EF4-FFF2-40B4-BE49-F238E27FC236}">
                <a16:creationId xmlns:a16="http://schemas.microsoft.com/office/drawing/2014/main" xmlns="" id="{661522F6-C068-4969-A5B3-4016A8CA30EF}"/>
              </a:ext>
            </a:extLst>
          </p:cNvPr>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654407" y="619165"/>
            <a:ext cx="1069426" cy="102868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AutoShape 2" descr="University of Education, Winneba - Wikipedia">
            <a:extLst>
              <a:ext uri="{FF2B5EF4-FFF2-40B4-BE49-F238E27FC236}">
                <a16:creationId xmlns:a16="http://schemas.microsoft.com/office/drawing/2014/main" xmlns="" id="{7263F192-4590-4AE8-A65F-67B5AF82AB2D}"/>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University of Education, Winneba - Wikipedia">
            <a:extLst>
              <a:ext uri="{FF2B5EF4-FFF2-40B4-BE49-F238E27FC236}">
                <a16:creationId xmlns:a16="http://schemas.microsoft.com/office/drawing/2014/main" xmlns="" id="{839F9A21-1072-4824-A57C-F0A63A272A3D}"/>
              </a:ext>
            </a:extLst>
          </p:cNvPr>
          <p:cNvSpPr>
            <a:spLocks noChangeAspect="1" noChangeArrowheads="1"/>
          </p:cNvSpPr>
          <p:nvPr userDrawn="1"/>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a:extLst>
              <a:ext uri="{FF2B5EF4-FFF2-40B4-BE49-F238E27FC236}">
                <a16:creationId xmlns:a16="http://schemas.microsoft.com/office/drawing/2014/main" xmlns="" id="{1072B2F7-0796-4696-970D-6A700A314472}"/>
              </a:ext>
            </a:extLst>
          </p:cNvPr>
          <p:cNvPicPr>
            <a:picLocks noChangeAspect="1" noChangeArrowheads="1"/>
          </p:cNvPicPr>
          <p:nvPr userDrawn="1"/>
        </p:nvPicPr>
        <p:blipFill rotWithShape="1">
          <a:blip r:embed="rId5">
            <a:extLst>
              <a:ext uri="{28A0092B-C50C-407E-A947-70E740481C1C}">
                <a14:useLocalDpi xmlns:a14="http://schemas.microsoft.com/office/drawing/2010/main" xmlns="" val="0"/>
              </a:ext>
            </a:extLst>
          </a:blip>
          <a:srcRect t="4640" r="2231"/>
          <a:stretch/>
        </p:blipFill>
        <p:spPr bwMode="auto">
          <a:xfrm>
            <a:off x="10444900" y="633233"/>
            <a:ext cx="1069426" cy="10286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113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38F05-699E-400E-8A63-70079D4E5F21}" type="datetime1">
              <a:rPr lang="en-US" smtClean="0"/>
              <a:pPr/>
              <a:t>9/26/2023</a:t>
            </a:fld>
            <a:endParaRPr lang="en-US"/>
          </a:p>
        </p:txBody>
      </p:sp>
      <p:sp>
        <p:nvSpPr>
          <p:cNvPr id="6" name="Footer Placeholder 5"/>
          <p:cNvSpPr>
            <a:spLocks noGrp="1"/>
          </p:cNvSpPr>
          <p:nvPr>
            <p:ph type="ftr" sz="quarter" idx="11"/>
          </p:nvPr>
        </p:nvSpPr>
        <p:spPr/>
        <p:txBody>
          <a:bodyPr/>
          <a:lstStyle/>
          <a:p>
            <a:r>
              <a:rPr lang="en-US"/>
              <a:t>danielpaakorsah@hotmail.com</a:t>
            </a:r>
          </a:p>
        </p:txBody>
      </p:sp>
      <p:sp>
        <p:nvSpPr>
          <p:cNvPr id="7" name="Slide Number Placeholder 6"/>
          <p:cNvSpPr>
            <a:spLocks noGrp="1"/>
          </p:cNvSpPr>
          <p:nvPr>
            <p:ph type="sldNum" sz="quarter" idx="12"/>
          </p:nvPr>
        </p:nvSpPr>
        <p:spPr/>
        <p:txBody>
          <a:bodyPr/>
          <a:lstStyle/>
          <a:p>
            <a:fld id="{040690CB-8FBB-4F38-B9F6-0481BA930552}" type="slidenum">
              <a:rPr lang="en-US" smtClean="0"/>
              <a:pPr/>
              <a:t>‹#›</a:t>
            </a:fld>
            <a:endParaRPr lang="en-US"/>
          </a:p>
        </p:txBody>
      </p:sp>
    </p:spTree>
    <p:extLst>
      <p:ext uri="{BB962C8B-B14F-4D97-AF65-F5344CB8AC3E}">
        <p14:creationId xmlns:p14="http://schemas.microsoft.com/office/powerpoint/2010/main" xmlns="" val="171977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10978-CE32-4CB8-95B9-BEBE73402470}" type="datetime1">
              <a:rPr lang="en-US" smtClean="0"/>
              <a:pPr/>
              <a:t>9/26/2023</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51229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81C97-C14D-47E9-8F3D-D79131E5AF59}" type="datetime1">
              <a:rPr lang="en-US" smtClean="0"/>
              <a:pPr/>
              <a:t>9/26/2023</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1331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13C68-A8EE-48CC-B83D-B3A6368293AA}" type="datetime1">
              <a:rPr lang="en-US" smtClean="0"/>
              <a:pPr/>
              <a:t>9/26/2023</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spTree>
    <p:extLst>
      <p:ext uri="{BB962C8B-B14F-4D97-AF65-F5344CB8AC3E}">
        <p14:creationId xmlns:p14="http://schemas.microsoft.com/office/powerpoint/2010/main" xmlns="" val="318840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F7BEF-6828-4A3A-8CB6-D69FCA3DA776}" type="datetime1">
              <a:rPr lang="en-US" smtClean="0"/>
              <a:pPr/>
              <a:t>9/26/2023</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21049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B4E8E-334D-4AA2-8805-5EA2EC054C74}" type="datetime1">
              <a:rPr lang="en-US" smtClean="0"/>
              <a:pPr/>
              <a:t>9/26/2023</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495686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6953D-2FDC-4C14-A43B-30CDEB043D5C}" type="datetime1">
              <a:rPr lang="en-US" smtClean="0"/>
              <a:pPr/>
              <a:t>9/26/2023</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55465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563EB-5539-45F4-810E-DA26041A1106}" type="datetime1">
              <a:rPr lang="en-US" smtClean="0"/>
              <a:pPr/>
              <a:t>9/26/2023</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4804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95401" y="2529222"/>
            <a:ext cx="9601196" cy="33189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0" name="Picture 2" descr="Komenda College of Education Admission Requirements 2020/2021 | GH ...">
            <a:extLst>
              <a:ext uri="{FF2B5EF4-FFF2-40B4-BE49-F238E27FC236}">
                <a16:creationId xmlns:a16="http://schemas.microsoft.com/office/drawing/2014/main" xmlns="" id="{A1B71886-6CBD-41D4-A6D1-C4C8C32A7CC0}"/>
              </a:ext>
            </a:extLst>
          </p:cNvPr>
          <p:cNvPicPr>
            <a:picLocks noChangeAspect="1" noChangeArrowheads="1"/>
          </p:cNvPicPr>
          <p:nvPr userDrawn="1"/>
        </p:nvPicPr>
        <p:blipFill>
          <a:blip r:embed="rId2">
            <a:extLst>
              <a:ext uri="{BEBA8EAE-BF5A-486C-A8C5-ECC9F3942E4B}">
                <a14:imgProps xmlns:a14="http://schemas.microsoft.com/office/drawing/2010/main" xmlns="">
                  <a14:imgLayer r:embed="rId3">
                    <a14:imgEffect>
                      <a14:artisticGlowDiffused trans="8000" intensity="10"/>
                    </a14:imgEffect>
                    <a14:imgEffect>
                      <a14:brightnessContrast contrast="20000"/>
                    </a14:imgEffect>
                  </a14:imgLayer>
                </a14:imgProps>
              </a:ext>
              <a:ext uri="{28A0092B-C50C-407E-A947-70E740481C1C}">
                <a14:useLocalDpi xmlns:a14="http://schemas.microsoft.com/office/drawing/2010/main" xmlns="" val="0"/>
              </a:ext>
            </a:extLst>
          </a:blip>
          <a:srcRect/>
          <a:stretch>
            <a:fillRect/>
          </a:stretch>
        </p:blipFill>
        <p:spPr bwMode="auto">
          <a:xfrm>
            <a:off x="1296893" y="830420"/>
            <a:ext cx="9500429" cy="4942928"/>
          </a:xfrm>
          <a:prstGeom prst="rect">
            <a:avLst/>
          </a:prstGeom>
          <a:noFill/>
          <a:effectLst>
            <a:glow>
              <a:schemeClr val="accent1">
                <a:alpha val="70000"/>
              </a:schemeClr>
            </a:glow>
            <a:outerShdw blurRad="12700" dir="3060000" sx="64000" sy="64000" algn="ctr" rotWithShape="0">
              <a:srgbClr val="000000"/>
            </a:outerShdw>
            <a:softEdge rad="584200"/>
          </a:effectLst>
          <a:scene3d>
            <a:camera prst="orthographicFront"/>
            <a:lightRig rig="threePt" dir="t"/>
          </a:scene3d>
          <a:sp3d contourW="12700">
            <a:contourClr>
              <a:schemeClr val="accent2">
                <a:lumMod val="60000"/>
                <a:lumOff val="40000"/>
              </a:schemeClr>
            </a:contourClr>
          </a:sp3d>
          <a:extLst>
            <a:ext uri="{909E8E84-426E-40DD-AFC4-6F175D3DCCD1}">
              <a14:hiddenFill xmlns:a14="http://schemas.microsoft.com/office/drawing/2010/main" xmlns="">
                <a:solidFill>
                  <a:srgbClr val="FFFFFF"/>
                </a:solidFill>
              </a14:hiddenFill>
            </a:ext>
          </a:extLst>
        </p:spPr>
      </p:pic>
      <p:sp>
        <p:nvSpPr>
          <p:cNvPr id="8" name="Date Placeholder 7">
            <a:extLst>
              <a:ext uri="{FF2B5EF4-FFF2-40B4-BE49-F238E27FC236}">
                <a16:creationId xmlns:a16="http://schemas.microsoft.com/office/drawing/2014/main" xmlns="" id="{6C67DC79-B346-4BEF-934E-83FFC512B951}"/>
              </a:ext>
            </a:extLst>
          </p:cNvPr>
          <p:cNvSpPr>
            <a:spLocks noGrp="1"/>
          </p:cNvSpPr>
          <p:nvPr>
            <p:ph type="dt" sz="half" idx="10"/>
          </p:nvPr>
        </p:nvSpPr>
        <p:spPr/>
        <p:txBody>
          <a:bodyPr/>
          <a:lstStyle/>
          <a:p>
            <a:fld id="{7EC09F6F-C06D-424C-85D2-959D484C893A}" type="datetime1">
              <a:rPr lang="en-US" smtClean="0"/>
              <a:pPr/>
              <a:t>9/26/2023</a:t>
            </a:fld>
            <a:endParaRPr lang="en-US"/>
          </a:p>
        </p:txBody>
      </p:sp>
      <p:sp>
        <p:nvSpPr>
          <p:cNvPr id="10" name="Slide Number Placeholder 9">
            <a:extLst>
              <a:ext uri="{FF2B5EF4-FFF2-40B4-BE49-F238E27FC236}">
                <a16:creationId xmlns:a16="http://schemas.microsoft.com/office/drawing/2014/main" xmlns="" id="{598B91C4-5AE9-4D51-87F0-5D7BDC9CC683}"/>
              </a:ext>
            </a:extLst>
          </p:cNvPr>
          <p:cNvSpPr>
            <a:spLocks noGrp="1"/>
          </p:cNvSpPr>
          <p:nvPr>
            <p:ph type="sldNum" sz="quarter" idx="12"/>
          </p:nvPr>
        </p:nvSpPr>
        <p:spPr/>
        <p:txBody>
          <a:bodyPr/>
          <a:lstStyle/>
          <a:p>
            <a:fld id="{040690CB-8FBB-4F38-B9F6-0481BA930552}" type="slidenum">
              <a:rPr lang="en-US" smtClean="0"/>
              <a:pPr/>
              <a:t>‹#›</a:t>
            </a:fld>
            <a:endParaRPr lang="en-US"/>
          </a:p>
        </p:txBody>
      </p:sp>
      <p:sp>
        <p:nvSpPr>
          <p:cNvPr id="13" name="Footer Placeholder 8">
            <a:extLst>
              <a:ext uri="{FF2B5EF4-FFF2-40B4-BE49-F238E27FC236}">
                <a16:creationId xmlns:a16="http://schemas.microsoft.com/office/drawing/2014/main" xmlns="" id="{E7E59217-BF25-4B21-B37B-75AAEAD19B9B}"/>
              </a:ext>
            </a:extLst>
          </p:cNvPr>
          <p:cNvSpPr>
            <a:spLocks noGrp="1"/>
          </p:cNvSpPr>
          <p:nvPr>
            <p:ph type="ftr" sz="quarter" idx="11"/>
          </p:nvPr>
        </p:nvSpPr>
        <p:spPr>
          <a:xfrm>
            <a:off x="1309250" y="5961149"/>
            <a:ext cx="7305900" cy="279400"/>
          </a:xfrm>
        </p:spPr>
        <p:txBody>
          <a:bodyPr/>
          <a:lstStyle/>
          <a:p>
            <a:r>
              <a:rPr lang="en-US"/>
              <a:t>danielpaakorsah@hotmail.com</a:t>
            </a:r>
            <a:endParaRPr lang="en-US" dirty="0"/>
          </a:p>
        </p:txBody>
      </p:sp>
    </p:spTree>
    <p:extLst>
      <p:ext uri="{BB962C8B-B14F-4D97-AF65-F5344CB8AC3E}">
        <p14:creationId xmlns:p14="http://schemas.microsoft.com/office/powerpoint/2010/main" xmlns="" val="428001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02F4B-8424-449E-828B-EC9222088111}" type="datetime1">
              <a:rPr lang="en-US" smtClean="0"/>
              <a:pPr/>
              <a:t>9/26/2023</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1829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7920" y="2658872"/>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1888487-DFB9-4249-8463-86C6BF94B526}" type="datetime1">
              <a:rPr lang="en-US" smtClean="0"/>
              <a:pPr/>
              <a:t>9/26/2023</a:t>
            </a:fld>
            <a:endParaRPr lang="en-US"/>
          </a:p>
        </p:txBody>
      </p:sp>
      <p:sp>
        <p:nvSpPr>
          <p:cNvPr id="6" name="Footer Placeholder 5"/>
          <p:cNvSpPr>
            <a:spLocks noGrp="1"/>
          </p:cNvSpPr>
          <p:nvPr>
            <p:ph type="ftr" sz="quarter" idx="11"/>
          </p:nvPr>
        </p:nvSpPr>
        <p:spPr/>
        <p:txBody>
          <a:bodyPr/>
          <a:lstStyle/>
          <a:p>
            <a:r>
              <a:rPr lang="en-US"/>
              <a:t>danielpaakorsah@hotmail.com</a:t>
            </a:r>
          </a:p>
        </p:txBody>
      </p:sp>
      <p:sp>
        <p:nvSpPr>
          <p:cNvPr id="7" name="Slide Number Placeholder 6"/>
          <p:cNvSpPr>
            <a:spLocks noGrp="1"/>
          </p:cNvSpPr>
          <p:nvPr>
            <p:ph type="sldNum" sz="quarter" idx="12"/>
          </p:nvPr>
        </p:nvSpPr>
        <p:spPr/>
        <p:txBody>
          <a:bodyPr/>
          <a:lstStyle/>
          <a:p>
            <a:fld id="{040690CB-8FBB-4F38-B9F6-0481BA930552}" type="slidenum">
              <a:rPr lang="en-US" smtClean="0"/>
              <a:pPr/>
              <a:t>‹#›</a:t>
            </a:fld>
            <a:endParaRPr lang="en-US"/>
          </a:p>
        </p:txBody>
      </p:sp>
      <p:pic>
        <p:nvPicPr>
          <p:cNvPr id="10" name="Picture 4" descr="Komenda College of Education Admission Requirements 2020/2021 | GH ...">
            <a:extLst>
              <a:ext uri="{FF2B5EF4-FFF2-40B4-BE49-F238E27FC236}">
                <a16:creationId xmlns:a16="http://schemas.microsoft.com/office/drawing/2014/main" xmlns="" id="{5780A560-5B90-4125-8819-334CF3D76E92}"/>
              </a:ext>
            </a:extLst>
          </p:cNvPr>
          <p:cNvPicPr>
            <a:picLocks noChangeAspect="1" noChangeArrowheads="1"/>
          </p:cNvPicPr>
          <p:nvPr userDrawn="1"/>
        </p:nvPicPr>
        <p:blipFill>
          <a:blip r:embed="rId2">
            <a:extLst>
              <a:ext uri="{BEBA8EAE-BF5A-486C-A8C5-ECC9F3942E4B}">
                <a14:imgProps xmlns:a14="http://schemas.microsoft.com/office/drawing/2010/main" xmlns="">
                  <a14:imgLayer r:embed="rId3">
                    <a14:imgEffect>
                      <a14:artisticCrisscrossEtching trans="3000" pressure="0"/>
                    </a14:imgEffect>
                    <a14:imgEffect>
                      <a14:brightnessContrast contrast="40000"/>
                    </a14:imgEffect>
                  </a14:imgLayer>
                </a14:imgProps>
              </a:ext>
              <a:ext uri="{28A0092B-C50C-407E-A947-70E740481C1C}">
                <a14:useLocalDpi xmlns:a14="http://schemas.microsoft.com/office/drawing/2010/main" xmlns="" val="0"/>
              </a:ext>
            </a:extLst>
          </a:blip>
          <a:srcRect/>
          <a:stretch>
            <a:fillRect/>
          </a:stretch>
        </p:blipFill>
        <p:spPr bwMode="auto">
          <a:xfrm>
            <a:off x="1702524" y="2534176"/>
            <a:ext cx="4068648" cy="3310128"/>
          </a:xfrm>
          <a:prstGeom prst="rect">
            <a:avLst/>
          </a:prstGeom>
          <a:noFill/>
          <a:extLst>
            <a:ext uri="{909E8E84-426E-40DD-AFC4-6F175D3DCCD1}">
              <a14:hiddenFill xmlns:a14="http://schemas.microsoft.com/office/drawing/2010/main" xmlns="">
                <a:solidFill>
                  <a:srgbClr val="FFFFFF"/>
                </a:solidFill>
              </a14:hiddenFill>
            </a:ext>
          </a:extLst>
        </p:spPr>
      </p:pic>
      <p:pic>
        <p:nvPicPr>
          <p:cNvPr id="3074" name="Picture 2">
            <a:extLst>
              <a:ext uri="{FF2B5EF4-FFF2-40B4-BE49-F238E27FC236}">
                <a16:creationId xmlns:a16="http://schemas.microsoft.com/office/drawing/2014/main" xmlns="" id="{327B69E6-2933-4F56-BD3E-A437F304A7EB}"/>
              </a:ext>
            </a:extLst>
          </p:cNvPr>
          <p:cNvPicPr>
            <a:picLocks noChangeAspect="1" noChangeArrowheads="1"/>
          </p:cNvPicPr>
          <p:nvPr userDrawn="1"/>
        </p:nvPicPr>
        <p:blipFill>
          <a:blip r:embed="rId4">
            <a:extLst>
              <a:ext uri="{BEBA8EAE-BF5A-486C-A8C5-ECC9F3942E4B}">
                <a14:imgProps xmlns:a14="http://schemas.microsoft.com/office/drawing/2010/main" xmlns="">
                  <a14:imgLayer r:embed="rId5">
                    <a14:imgEffect>
                      <a14:artisticCrisscrossEtching trans="5000" pressure="5"/>
                    </a14:imgEffect>
                    <a14:imgEffect>
                      <a14:brightnessContrast contrast="40000"/>
                    </a14:imgEffect>
                  </a14:imgLayer>
                </a14:imgProps>
              </a:ext>
              <a:ext uri="{28A0092B-C50C-407E-A947-70E740481C1C}">
                <a14:useLocalDpi xmlns:a14="http://schemas.microsoft.com/office/drawing/2010/main" xmlns="" val="0"/>
              </a:ext>
            </a:extLst>
          </a:blip>
          <a:srcRect/>
          <a:stretch>
            <a:fillRect/>
          </a:stretch>
        </p:blipFill>
        <p:spPr bwMode="auto">
          <a:xfrm>
            <a:off x="6420829" y="2509007"/>
            <a:ext cx="4302618" cy="33101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0166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506B71-2164-4047-AFB7-202CFF0822C0}" type="datetime1">
              <a:rPr lang="en-US" smtClean="0"/>
              <a:pPr/>
              <a:t>9/26/2023</a:t>
            </a:fld>
            <a:endParaRPr lang="en-US"/>
          </a:p>
        </p:txBody>
      </p:sp>
      <p:sp>
        <p:nvSpPr>
          <p:cNvPr id="8" name="Footer Placeholder 7"/>
          <p:cNvSpPr>
            <a:spLocks noGrp="1"/>
          </p:cNvSpPr>
          <p:nvPr>
            <p:ph type="ftr" sz="quarter" idx="11"/>
          </p:nvPr>
        </p:nvSpPr>
        <p:spPr/>
        <p:txBody>
          <a:bodyPr/>
          <a:lstStyle/>
          <a:p>
            <a:r>
              <a:rPr lang="en-US"/>
              <a:t>danielpaakorsah@hotmail.com</a:t>
            </a:r>
          </a:p>
        </p:txBody>
      </p:sp>
      <p:sp>
        <p:nvSpPr>
          <p:cNvPr id="9" name="Slide Number Placeholder 8"/>
          <p:cNvSpPr>
            <a:spLocks noGrp="1"/>
          </p:cNvSpPr>
          <p:nvPr>
            <p:ph type="sldNum" sz="quarter" idx="12"/>
          </p:nvPr>
        </p:nvSpPr>
        <p:spPr/>
        <p:txBody>
          <a:bodyPr/>
          <a:lstStyle/>
          <a:p>
            <a:fld id="{040690CB-8FBB-4F38-B9F6-0481BA930552}"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6602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6" name="Date Placeholder 5">
            <a:extLst>
              <a:ext uri="{FF2B5EF4-FFF2-40B4-BE49-F238E27FC236}">
                <a16:creationId xmlns:a16="http://schemas.microsoft.com/office/drawing/2014/main" xmlns="" id="{DED9F97A-C8E5-4934-92E6-849F84487DEB}"/>
              </a:ext>
            </a:extLst>
          </p:cNvPr>
          <p:cNvSpPr>
            <a:spLocks noGrp="1"/>
          </p:cNvSpPr>
          <p:nvPr>
            <p:ph type="dt" sz="half" idx="10"/>
          </p:nvPr>
        </p:nvSpPr>
        <p:spPr/>
        <p:txBody>
          <a:bodyPr/>
          <a:lstStyle/>
          <a:p>
            <a:fld id="{917BAA50-6DBD-4C82-BC72-B09A4F0525B1}" type="datetime1">
              <a:rPr lang="en-US" smtClean="0"/>
              <a:pPr/>
              <a:t>9/26/2023</a:t>
            </a:fld>
            <a:endParaRPr lang="en-US"/>
          </a:p>
        </p:txBody>
      </p:sp>
      <p:sp>
        <p:nvSpPr>
          <p:cNvPr id="7" name="Footer Placeholder 6">
            <a:extLst>
              <a:ext uri="{FF2B5EF4-FFF2-40B4-BE49-F238E27FC236}">
                <a16:creationId xmlns:a16="http://schemas.microsoft.com/office/drawing/2014/main" xmlns="" id="{9B378244-18CC-4EB7-806F-DF4560C5260F}"/>
              </a:ext>
            </a:extLst>
          </p:cNvPr>
          <p:cNvSpPr>
            <a:spLocks noGrp="1"/>
          </p:cNvSpPr>
          <p:nvPr>
            <p:ph type="ftr" sz="quarter" idx="11"/>
          </p:nvPr>
        </p:nvSpPr>
        <p:spPr/>
        <p:txBody>
          <a:bodyPr/>
          <a:lstStyle/>
          <a:p>
            <a:r>
              <a:rPr lang="en-US"/>
              <a:t>danielpaakorsah@hotmail.com</a:t>
            </a:r>
          </a:p>
        </p:txBody>
      </p:sp>
      <p:sp>
        <p:nvSpPr>
          <p:cNvPr id="8" name="Slide Number Placeholder 7">
            <a:extLst>
              <a:ext uri="{FF2B5EF4-FFF2-40B4-BE49-F238E27FC236}">
                <a16:creationId xmlns:a16="http://schemas.microsoft.com/office/drawing/2014/main" xmlns="" id="{E4D68D17-2CEA-40B2-BF77-A57A235835FC}"/>
              </a:ext>
            </a:extLst>
          </p:cNvPr>
          <p:cNvSpPr>
            <a:spLocks noGrp="1"/>
          </p:cNvSpPr>
          <p:nvPr>
            <p:ph type="sldNum" sz="quarter" idx="12"/>
          </p:nvPr>
        </p:nvSpPr>
        <p:spPr/>
        <p:txBody>
          <a:bodyPr/>
          <a:lstStyle/>
          <a:p>
            <a:fld id="{040690CB-8FBB-4F38-B9F6-0481BA930552}" type="slidenum">
              <a:rPr lang="en-US" smtClean="0"/>
              <a:pPr/>
              <a:t>‹#›</a:t>
            </a:fld>
            <a:endParaRPr lang="en-US"/>
          </a:p>
        </p:txBody>
      </p:sp>
      <p:sp>
        <p:nvSpPr>
          <p:cNvPr id="9" name="Title 8">
            <a:extLst>
              <a:ext uri="{FF2B5EF4-FFF2-40B4-BE49-F238E27FC236}">
                <a16:creationId xmlns:a16="http://schemas.microsoft.com/office/drawing/2014/main" xmlns="" id="{F1B74D51-0E77-4D4C-B012-E02BA2F6EB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56205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26" name="Picture 2" descr="Thanks | Free Vectors, Stock Photos &amp; PSD">
            <a:extLst>
              <a:ext uri="{FF2B5EF4-FFF2-40B4-BE49-F238E27FC236}">
                <a16:creationId xmlns:a16="http://schemas.microsoft.com/office/drawing/2014/main" xmlns="" id="{651A66D0-CF37-41BF-B8AB-DCC76815850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519702" y="1319212"/>
            <a:ext cx="5962650" cy="421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Date Placeholder 1"/>
          <p:cNvSpPr>
            <a:spLocks noGrp="1"/>
          </p:cNvSpPr>
          <p:nvPr>
            <p:ph type="dt" sz="half" idx="10"/>
          </p:nvPr>
        </p:nvSpPr>
        <p:spPr/>
        <p:txBody>
          <a:bodyPr/>
          <a:lstStyle/>
          <a:p>
            <a:fld id="{3BDCDD7C-441B-4792-A94A-96E2D88641FC}" type="datetime1">
              <a:rPr lang="en-US" smtClean="0"/>
              <a:pPr/>
              <a:t>9/26/2023</a:t>
            </a:fld>
            <a:endParaRPr lang="en-US"/>
          </a:p>
        </p:txBody>
      </p:sp>
      <p:sp>
        <p:nvSpPr>
          <p:cNvPr id="3" name="Footer Placeholder 2"/>
          <p:cNvSpPr>
            <a:spLocks noGrp="1"/>
          </p:cNvSpPr>
          <p:nvPr>
            <p:ph type="ftr" sz="quarter" idx="11"/>
          </p:nvPr>
        </p:nvSpPr>
        <p:spPr>
          <a:xfrm>
            <a:off x="1295401" y="5927435"/>
            <a:ext cx="7305900" cy="279400"/>
          </a:xfrm>
        </p:spPr>
        <p:txBody>
          <a:bodyPr/>
          <a:lstStyle>
            <a:lvl1pPr>
              <a:defRPr sz="1800"/>
            </a:lvl1pPr>
          </a:lstStyle>
          <a:p>
            <a:pPr algn="ctr"/>
            <a:r>
              <a:rPr lang="en-US"/>
              <a:t>danielpaakorsah@hotmail.com</a:t>
            </a:r>
            <a:endParaRPr lang="en-US" sz="2000" dirty="0"/>
          </a:p>
        </p:txBody>
      </p:sp>
      <p:sp>
        <p:nvSpPr>
          <p:cNvPr id="4" name="Slide Number Placeholder 3"/>
          <p:cNvSpPr>
            <a:spLocks noGrp="1"/>
          </p:cNvSpPr>
          <p:nvPr>
            <p:ph type="sldNum" sz="quarter" idx="12"/>
          </p:nvPr>
        </p:nvSpPr>
        <p:spPr/>
        <p:txBody>
          <a:bodyPr/>
          <a:lstStyle/>
          <a:p>
            <a:fld id="{040690CB-8FBB-4F38-B9F6-0481BA930552}" type="slidenum">
              <a:rPr lang="en-US" smtClean="0"/>
              <a:pPr/>
              <a:t>‹#›</a:t>
            </a:fld>
            <a:endParaRPr lang="en-US"/>
          </a:p>
        </p:txBody>
      </p:sp>
      <p:sp>
        <p:nvSpPr>
          <p:cNvPr id="7" name="Oval 6">
            <a:extLst>
              <a:ext uri="{FF2B5EF4-FFF2-40B4-BE49-F238E27FC236}">
                <a16:creationId xmlns:a16="http://schemas.microsoft.com/office/drawing/2014/main" xmlns="" id="{86A50050-BADA-4940-AA83-5362372A5BF4}"/>
              </a:ext>
            </a:extLst>
          </p:cNvPr>
          <p:cNvSpPr/>
          <p:nvPr userDrawn="1"/>
        </p:nvSpPr>
        <p:spPr>
          <a:xfrm>
            <a:off x="6931025" y="3748088"/>
            <a:ext cx="1079500" cy="10810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2">
            <a:extLst>
              <a:ext uri="{FF2B5EF4-FFF2-40B4-BE49-F238E27FC236}">
                <a16:creationId xmlns:a16="http://schemas.microsoft.com/office/drawing/2014/main" xmlns="" id="{E2752670-6228-432D-A74B-E271B1FFBAB4}"/>
              </a:ext>
            </a:extLst>
          </p:cNvPr>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059613" y="3870325"/>
            <a:ext cx="822325" cy="84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1867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64D35-7A20-4FFF-8F0D-6BE991255EC0}" type="datetime1">
              <a:rPr lang="en-US" smtClean="0"/>
              <a:pPr/>
              <a:t>9/26/2023</a:t>
            </a:fld>
            <a:endParaRPr lang="en-US"/>
          </a:p>
        </p:txBody>
      </p:sp>
      <p:sp>
        <p:nvSpPr>
          <p:cNvPr id="6" name="Footer Placeholder 5"/>
          <p:cNvSpPr>
            <a:spLocks noGrp="1"/>
          </p:cNvSpPr>
          <p:nvPr>
            <p:ph type="ftr" sz="quarter" idx="11"/>
          </p:nvPr>
        </p:nvSpPr>
        <p:spPr/>
        <p:txBody>
          <a:bodyPr/>
          <a:lstStyle/>
          <a:p>
            <a:r>
              <a:rPr lang="en-US"/>
              <a:t>danielpaakorsah@hotmail.com</a:t>
            </a:r>
          </a:p>
        </p:txBody>
      </p:sp>
      <p:sp>
        <p:nvSpPr>
          <p:cNvPr id="7" name="Slide Number Placeholder 6"/>
          <p:cNvSpPr>
            <a:spLocks noGrp="1"/>
          </p:cNvSpPr>
          <p:nvPr>
            <p:ph type="sldNum" sz="quarter" idx="12"/>
          </p:nvPr>
        </p:nvSpPr>
        <p:spPr/>
        <p:txBody>
          <a:bodyPr/>
          <a:lstStyle/>
          <a:p>
            <a:fld id="{040690CB-8FBB-4F38-B9F6-0481BA930552}"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4472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4EE44-EA22-4668-9BF3-1274E3DB5DD9}" type="datetime1">
              <a:rPr lang="en-US" smtClean="0"/>
              <a:pPr/>
              <a:t>9/26/2023</a:t>
            </a:fld>
            <a:endParaRPr lang="en-US"/>
          </a:p>
        </p:txBody>
      </p:sp>
      <p:sp>
        <p:nvSpPr>
          <p:cNvPr id="6" name="Footer Placeholder 5"/>
          <p:cNvSpPr>
            <a:spLocks noGrp="1"/>
          </p:cNvSpPr>
          <p:nvPr>
            <p:ph type="ftr" sz="quarter" idx="11"/>
          </p:nvPr>
        </p:nvSpPr>
        <p:spPr/>
        <p:txBody>
          <a:bodyPr/>
          <a:lstStyle/>
          <a:p>
            <a:r>
              <a:rPr lang="en-US"/>
              <a:t>danielpaakorsah@hotmail.com</a:t>
            </a:r>
          </a:p>
        </p:txBody>
      </p:sp>
      <p:sp>
        <p:nvSpPr>
          <p:cNvPr id="7" name="Slide Number Placeholder 6"/>
          <p:cNvSpPr>
            <a:spLocks noGrp="1"/>
          </p:cNvSpPr>
          <p:nvPr>
            <p:ph type="sldNum" sz="quarter" idx="12"/>
          </p:nvPr>
        </p:nvSpPr>
        <p:spPr/>
        <p:txBody>
          <a:bodyPr/>
          <a:lstStyle/>
          <a:p>
            <a:fld id="{040690CB-8FBB-4F38-B9F6-0481BA930552}" type="slidenum">
              <a:rPr lang="en-US" smtClean="0"/>
              <a:pPr/>
              <a:t>‹#›</a:t>
            </a:fld>
            <a:endParaRPr lang="en-US"/>
          </a:p>
        </p:txBody>
      </p:sp>
    </p:spTree>
    <p:extLst>
      <p:ext uri="{BB962C8B-B14F-4D97-AF65-F5344CB8AC3E}">
        <p14:creationId xmlns:p14="http://schemas.microsoft.com/office/powerpoint/2010/main" xmlns="" val="202032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7000">
              <a:srgbClr val="800000"/>
            </a:gs>
            <a:gs pos="74000">
              <a:schemeClr val="bg1">
                <a:lumMod val="95000"/>
              </a:schemeClr>
            </a:gs>
            <a:gs pos="83000">
              <a:srgbClr val="C00000"/>
            </a:gs>
            <a:gs pos="100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B247BC-0834-4FA0-B680-51AD0BFB1DB9}" type="datetime1">
              <a:rPr lang="en-US" smtClean="0"/>
              <a:pPr/>
              <a:t>9/26/2023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ctr">
              <a:defRPr sz="1600" b="0" i="0">
                <a:solidFill>
                  <a:schemeClr val="tx1"/>
                </a:solidFill>
                <a:effectLst/>
                <a:latin typeface="+mn-lt"/>
              </a:defRPr>
            </a:lvl1pPr>
          </a:lstStyle>
          <a:p>
            <a:r>
              <a:rPr lang="en-US"/>
              <a:t>danielpaakorsah@hotmail.com</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0690CB-8FBB-4F38-B9F6-0481BA930552}" type="slidenum">
              <a:rPr lang="en-US" smtClean="0"/>
              <a:pPr/>
              <a:t>‹#›</a:t>
            </a:fld>
            <a:endParaRPr lang="en-US"/>
          </a:p>
        </p:txBody>
      </p:sp>
    </p:spTree>
    <p:extLst>
      <p:ext uri="{BB962C8B-B14F-4D97-AF65-F5344CB8AC3E}">
        <p14:creationId xmlns:p14="http://schemas.microsoft.com/office/powerpoint/2010/main" xmlns="" val="95280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Educational_softwar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Domain-specific_languag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dutechwiki.unige.ch/en/User:DSchneider" TargetMode="External"/><Relationship Id="rId2" Type="http://schemas.openxmlformats.org/officeDocument/2006/relationships/hyperlink" Target="http://edutechwiki.unige.ch/en/Computer-based_training" TargetMode="External"/><Relationship Id="rId1" Type="http://schemas.openxmlformats.org/officeDocument/2006/relationships/slideLayout" Target="../slideLayouts/slideLayout2.xml"/><Relationship Id="rId6" Type="http://schemas.openxmlformats.org/officeDocument/2006/relationships/hyperlink" Target="http://edutechwiki.unige.ch/en/Learning_management_system" TargetMode="External"/><Relationship Id="rId5" Type="http://schemas.openxmlformats.org/officeDocument/2006/relationships/hyperlink" Target="http://edutechwiki.unige.ch/en/CMC" TargetMode="External"/><Relationship Id="rId4" Type="http://schemas.openxmlformats.org/officeDocument/2006/relationships/hyperlink" Target="http://edutechwiki.unige.ch/en/E-learning"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dutechwiki.unige.ch/mediawiki/index.php?title=Programming_language&amp;action=edit&amp;redlink=1" TargetMode="External"/><Relationship Id="rId2" Type="http://schemas.openxmlformats.org/officeDocument/2006/relationships/hyperlink" Target="http://edutechwiki.unige.ch/en/Programming" TargetMode="External"/><Relationship Id="rId1" Type="http://schemas.openxmlformats.org/officeDocument/2006/relationships/slideLayout" Target="../slideLayouts/slideLayout2.xml"/><Relationship Id="rId4" Type="http://schemas.openxmlformats.org/officeDocument/2006/relationships/hyperlink" Target="http://edutechwiki.unige.ch/en/Software_engineer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2322D-AB98-4704-A3E7-02E57A9AF3A8}"/>
              </a:ext>
            </a:extLst>
          </p:cNvPr>
          <p:cNvSpPr>
            <a:spLocks noGrp="1"/>
          </p:cNvSpPr>
          <p:nvPr>
            <p:ph type="ctrTitle"/>
          </p:nvPr>
        </p:nvSpPr>
        <p:spPr>
          <a:xfrm>
            <a:off x="2242456" y="2089151"/>
            <a:ext cx="8098972" cy="1503136"/>
          </a:xfrm>
        </p:spPr>
        <p:txBody>
          <a:bodyPr/>
          <a:lstStyle/>
          <a:p>
            <a:r>
              <a:rPr lang="en-US" b="1" dirty="0"/>
              <a:t>Introduction to Authoring Systems </a:t>
            </a:r>
          </a:p>
        </p:txBody>
      </p:sp>
      <p:sp>
        <p:nvSpPr>
          <p:cNvPr id="3" name="Subtitle 2">
            <a:extLst>
              <a:ext uri="{FF2B5EF4-FFF2-40B4-BE49-F238E27FC236}">
                <a16:creationId xmlns:a16="http://schemas.microsoft.com/office/drawing/2014/main" xmlns="" id="{C963CDA7-4907-4DD9-BA21-F880511791AD}"/>
              </a:ext>
            </a:extLst>
          </p:cNvPr>
          <p:cNvSpPr>
            <a:spLocks noGrp="1"/>
          </p:cNvSpPr>
          <p:nvPr>
            <p:ph type="subTitle" idx="1"/>
          </p:nvPr>
        </p:nvSpPr>
        <p:spPr>
          <a:xfrm>
            <a:off x="2198914" y="3958169"/>
            <a:ext cx="7881257" cy="1320802"/>
          </a:xfrm>
        </p:spPr>
        <p:txBody>
          <a:bodyPr>
            <a:normAutofit/>
          </a:bodyPr>
          <a:lstStyle/>
          <a:p>
            <a:endParaRPr lang="en-US" sz="2000" dirty="0"/>
          </a:p>
        </p:txBody>
      </p:sp>
      <p:sp>
        <p:nvSpPr>
          <p:cNvPr id="4" name="Title 1">
            <a:extLst>
              <a:ext uri="{FF2B5EF4-FFF2-40B4-BE49-F238E27FC236}">
                <a16:creationId xmlns:a16="http://schemas.microsoft.com/office/drawing/2014/main" xmlns="" id="{E0B72912-F089-46EE-9400-6D6F84DB2D3C}"/>
              </a:ext>
            </a:extLst>
          </p:cNvPr>
          <p:cNvSpPr txBox="1">
            <a:spLocks/>
          </p:cNvSpPr>
          <p:nvPr/>
        </p:nvSpPr>
        <p:spPr>
          <a:xfrm>
            <a:off x="2688165" y="717103"/>
            <a:ext cx="6815669" cy="1018561"/>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Tree>
    <p:extLst>
      <p:ext uri="{BB962C8B-B14F-4D97-AF65-F5344CB8AC3E}">
        <p14:creationId xmlns:p14="http://schemas.microsoft.com/office/powerpoint/2010/main" xmlns="" val="1325069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E8EFC-6D41-4349-9811-7B00E7B97A3F}"/>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Times New Roman" panose="02020603050405020304" pitchFamily="18" charset="0"/>
              </a:rPr>
              <a:t>Features of Authoring Tools</a:t>
            </a:r>
            <a:endParaRPr lang="en-US" sz="8000" dirty="0"/>
          </a:p>
        </p:txBody>
      </p:sp>
      <p:sp>
        <p:nvSpPr>
          <p:cNvPr id="3" name="Content Placeholder 2">
            <a:extLst>
              <a:ext uri="{FF2B5EF4-FFF2-40B4-BE49-F238E27FC236}">
                <a16:creationId xmlns:a16="http://schemas.microsoft.com/office/drawing/2014/main" xmlns="" id="{B49CA78D-AD5C-4136-8307-45E53603377A}"/>
              </a:ext>
            </a:extLst>
          </p:cNvPr>
          <p:cNvSpPr>
            <a:spLocks noGrp="1"/>
          </p:cNvSpPr>
          <p:nvPr>
            <p:ph idx="1"/>
          </p:nvPr>
        </p:nvSpPr>
        <p:spPr>
          <a:xfrm>
            <a:off x="1442358" y="2153665"/>
            <a:ext cx="9601196" cy="3318936"/>
          </a:xfrm>
        </p:spPr>
        <p:txBody>
          <a:bodyPr>
            <a:normAutofit/>
          </a:bodyPr>
          <a:lstStyle/>
          <a:p>
            <a:pPr marL="0" marR="0">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Editing and organizing features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Programming features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Interactivity features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Playback features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Times New Roman" panose="02020603050405020304" pitchFamily="18" charset="0"/>
                <a:ea typeface="Times New Roman" panose="02020603050405020304" pitchFamily="18" charset="0"/>
              </a:rPr>
              <a:t>Cross-platform feature</a:t>
            </a:r>
            <a:endParaRPr lang="en-US" sz="4000" dirty="0"/>
          </a:p>
        </p:txBody>
      </p:sp>
      <p:sp>
        <p:nvSpPr>
          <p:cNvPr id="4" name="Footer Placeholder 3">
            <a:extLst>
              <a:ext uri="{FF2B5EF4-FFF2-40B4-BE49-F238E27FC236}">
                <a16:creationId xmlns:a16="http://schemas.microsoft.com/office/drawing/2014/main" xmlns="" id="{0216A294-D017-4F07-B169-51D8CFE2909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0144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E32404-BE12-472E-9AEE-36F583A290F5}"/>
              </a:ext>
            </a:extLst>
          </p:cNvPr>
          <p:cNvSpPr>
            <a:spLocks noGrp="1"/>
          </p:cNvSpPr>
          <p:nvPr>
            <p:ph type="title"/>
          </p:nvPr>
        </p:nvSpPr>
        <p:spPr>
          <a:xfrm>
            <a:off x="1295401" y="777180"/>
            <a:ext cx="9601196" cy="1303867"/>
          </a:xfrm>
        </p:spPr>
        <p:txBody>
          <a:bodyPr>
            <a:normAutofit fontScale="90000"/>
          </a:bodyPr>
          <a:lstStyle/>
          <a:p>
            <a:r>
              <a:rPr lang="en-US" dirty="0"/>
              <a:t>Authoring Systems are Similar to Programming Languages</a:t>
            </a:r>
          </a:p>
        </p:txBody>
      </p:sp>
      <p:sp>
        <p:nvSpPr>
          <p:cNvPr id="3" name="Content Placeholder 2">
            <a:extLst>
              <a:ext uri="{FF2B5EF4-FFF2-40B4-BE49-F238E27FC236}">
                <a16:creationId xmlns:a16="http://schemas.microsoft.com/office/drawing/2014/main" xmlns="" id="{F5D4AD1C-2D4D-4FB5-8E56-0EA970222EFD}"/>
              </a:ext>
            </a:extLst>
          </p:cNvPr>
          <p:cNvSpPr>
            <a:spLocks noGrp="1"/>
          </p:cNvSpPr>
          <p:nvPr>
            <p:ph idx="1"/>
          </p:nvPr>
        </p:nvSpPr>
        <p:spPr>
          <a:xfrm>
            <a:off x="1295401" y="2081047"/>
            <a:ext cx="9601196" cy="3318936"/>
          </a:xfrm>
        </p:spPr>
        <p:txBody>
          <a:bodyPr>
            <a:normAutofit/>
          </a:bodyPr>
          <a:lstStyle/>
          <a:p>
            <a:r>
              <a:rPr lang="en-US" sz="3200" dirty="0"/>
              <a:t>Authoring tools however accomplish their tasks using a certain methodology or paradigm that requires a type of algorithmic thinking similar to that of programming languages </a:t>
            </a:r>
          </a:p>
        </p:txBody>
      </p:sp>
      <p:sp>
        <p:nvSpPr>
          <p:cNvPr id="4" name="Footer Placeholder 3">
            <a:extLst>
              <a:ext uri="{FF2B5EF4-FFF2-40B4-BE49-F238E27FC236}">
                <a16:creationId xmlns:a16="http://schemas.microsoft.com/office/drawing/2014/main" xmlns="" id="{4FA310BD-C9DD-44F4-8E1B-BCFBC440519E}"/>
              </a:ext>
            </a:extLst>
          </p:cNvPr>
          <p:cNvSpPr>
            <a:spLocks noGrp="1"/>
          </p:cNvSpPr>
          <p:nvPr>
            <p:ph type="ftr" sz="quarter" idx="11"/>
          </p:nvPr>
        </p:nvSpPr>
        <p:spPr/>
        <p:txBody>
          <a:bodyPr/>
          <a:lstStyle/>
          <a:p>
            <a:r>
              <a:rPr lang="en-US"/>
              <a:t>danielpaakorsah@hotmail.com</a:t>
            </a:r>
            <a:endParaRPr lang="en-US" dirty="0"/>
          </a:p>
        </p:txBody>
      </p:sp>
      <p:pic>
        <p:nvPicPr>
          <p:cNvPr id="3074" name="Picture 2" descr="Basic Features Your Next Multimedia Authoring Tool Must Have">
            <a:extLst>
              <a:ext uri="{FF2B5EF4-FFF2-40B4-BE49-F238E27FC236}">
                <a16:creationId xmlns:a16="http://schemas.microsoft.com/office/drawing/2014/main" xmlns="" id="{F1BF7063-B197-4D1F-8CDA-9809BAC9481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24440" y="4035973"/>
            <a:ext cx="4011997" cy="16553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8623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D95F4-4C6D-4745-9348-AEC18E840076}"/>
              </a:ext>
            </a:extLst>
          </p:cNvPr>
          <p:cNvSpPr>
            <a:spLocks noGrp="1"/>
          </p:cNvSpPr>
          <p:nvPr>
            <p:ph type="title"/>
          </p:nvPr>
        </p:nvSpPr>
        <p:spPr>
          <a:xfrm>
            <a:off x="1295402" y="867862"/>
            <a:ext cx="9601196" cy="1303867"/>
          </a:xfrm>
        </p:spPr>
        <p:txBody>
          <a:bodyPr/>
          <a:lstStyle/>
          <a:p>
            <a:r>
              <a:rPr lang="en-US" dirty="0"/>
              <a:t>What are Authoring Systems?</a:t>
            </a:r>
          </a:p>
        </p:txBody>
      </p:sp>
      <p:sp>
        <p:nvSpPr>
          <p:cNvPr id="3" name="Content Placeholder 2">
            <a:extLst>
              <a:ext uri="{FF2B5EF4-FFF2-40B4-BE49-F238E27FC236}">
                <a16:creationId xmlns:a16="http://schemas.microsoft.com/office/drawing/2014/main" xmlns="" id="{404FE91C-F589-43F7-9B79-12E33848EAD0}"/>
              </a:ext>
            </a:extLst>
          </p:cNvPr>
          <p:cNvSpPr>
            <a:spLocks noGrp="1"/>
          </p:cNvSpPr>
          <p:nvPr>
            <p:ph idx="1"/>
          </p:nvPr>
        </p:nvSpPr>
        <p:spPr>
          <a:xfrm>
            <a:off x="1309250" y="2122772"/>
            <a:ext cx="9601196" cy="3318936"/>
          </a:xfrm>
        </p:spPr>
        <p:txBody>
          <a:bodyPr>
            <a:normAutofit/>
          </a:bodyPr>
          <a:lstStyle/>
          <a:p>
            <a:r>
              <a:rPr lang="en-US" sz="3200" dirty="0"/>
              <a:t>Generally authoring systems provide many graphics, much interaction, and other tools educational software needs.</a:t>
            </a:r>
          </a:p>
        </p:txBody>
      </p:sp>
      <p:sp>
        <p:nvSpPr>
          <p:cNvPr id="4" name="Footer Placeholder 3">
            <a:extLst>
              <a:ext uri="{FF2B5EF4-FFF2-40B4-BE49-F238E27FC236}">
                <a16:creationId xmlns:a16="http://schemas.microsoft.com/office/drawing/2014/main" xmlns="" id="{9DAB1BB2-8E07-4EF8-9241-96EC68E77D05}"/>
              </a:ext>
            </a:extLst>
          </p:cNvPr>
          <p:cNvSpPr>
            <a:spLocks noGrp="1"/>
          </p:cNvSpPr>
          <p:nvPr>
            <p:ph type="ftr" sz="quarter" idx="11"/>
          </p:nvPr>
        </p:nvSpPr>
        <p:spPr/>
        <p:txBody>
          <a:bodyPr/>
          <a:lstStyle/>
          <a:p>
            <a:r>
              <a:rPr lang="en-US"/>
              <a:t>danielpaakorsah@hotmail.com</a:t>
            </a:r>
            <a:endParaRPr lang="en-US" dirty="0"/>
          </a:p>
        </p:txBody>
      </p:sp>
      <p:pic>
        <p:nvPicPr>
          <p:cNvPr id="5122" name="Picture 2" descr="Photo Editing Software 2021 for Windows 10 - 7 and 8 Free Download">
            <a:extLst>
              <a:ext uri="{FF2B5EF4-FFF2-40B4-BE49-F238E27FC236}">
                <a16:creationId xmlns:a16="http://schemas.microsoft.com/office/drawing/2014/main" xmlns="" id="{ED7D2C0B-FFB7-4248-B698-62BD3C021A1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78772" y="3429000"/>
            <a:ext cx="4569185" cy="23259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311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E4653-A1F5-4CDE-AFCE-CD5D0CB6B36C}"/>
              </a:ext>
            </a:extLst>
          </p:cNvPr>
          <p:cNvSpPr>
            <a:spLocks noGrp="1"/>
          </p:cNvSpPr>
          <p:nvPr>
            <p:ph type="title"/>
          </p:nvPr>
        </p:nvSpPr>
        <p:spPr/>
        <p:txBody>
          <a:bodyPr/>
          <a:lstStyle/>
          <a:p>
            <a:r>
              <a:rPr lang="en-US" dirty="0"/>
              <a:t>What are Authoring Systems?</a:t>
            </a:r>
          </a:p>
        </p:txBody>
      </p:sp>
      <p:sp>
        <p:nvSpPr>
          <p:cNvPr id="3" name="Content Placeholder 2">
            <a:extLst>
              <a:ext uri="{FF2B5EF4-FFF2-40B4-BE49-F238E27FC236}">
                <a16:creationId xmlns:a16="http://schemas.microsoft.com/office/drawing/2014/main" xmlns="" id="{62ECD00E-185D-4D41-B2AE-6C4B8EEA100B}"/>
              </a:ext>
            </a:extLst>
          </p:cNvPr>
          <p:cNvSpPr>
            <a:spLocks noGrp="1"/>
          </p:cNvSpPr>
          <p:nvPr>
            <p:ph idx="1"/>
          </p:nvPr>
        </p:nvSpPr>
        <p:spPr>
          <a:xfrm>
            <a:off x="1295402" y="2220684"/>
            <a:ext cx="9601196" cy="3318936"/>
          </a:xfrm>
        </p:spPr>
        <p:txBody>
          <a:bodyPr>
            <a:normAutofit/>
          </a:bodyPr>
          <a:lstStyle/>
          <a:p>
            <a:r>
              <a:rPr lang="en-US" sz="3200" dirty="0"/>
              <a:t>The </a:t>
            </a:r>
            <a:r>
              <a:rPr lang="en-US" sz="3200" b="1" dirty="0"/>
              <a:t>three main components </a:t>
            </a:r>
            <a:r>
              <a:rPr lang="en-US" sz="3200" dirty="0"/>
              <a:t>of an authoring system are: content organization, control of content delivery, and type(s) of assessment. </a:t>
            </a:r>
          </a:p>
        </p:txBody>
      </p:sp>
      <p:sp>
        <p:nvSpPr>
          <p:cNvPr id="4" name="Footer Placeholder 3">
            <a:extLst>
              <a:ext uri="{FF2B5EF4-FFF2-40B4-BE49-F238E27FC236}">
                <a16:creationId xmlns:a16="http://schemas.microsoft.com/office/drawing/2014/main" xmlns="" id="{8F5CB452-9E2F-4644-9B6D-A451D2EA130B}"/>
              </a:ext>
            </a:extLst>
          </p:cNvPr>
          <p:cNvSpPr>
            <a:spLocks noGrp="1"/>
          </p:cNvSpPr>
          <p:nvPr>
            <p:ph type="ftr" sz="quarter" idx="11"/>
          </p:nvPr>
        </p:nvSpPr>
        <p:spPr/>
        <p:txBody>
          <a:bodyPr/>
          <a:lstStyle/>
          <a:p>
            <a:r>
              <a:rPr lang="en-US"/>
              <a:t>danielpaakorsah@hotmail.com</a:t>
            </a:r>
            <a:endParaRPr lang="en-US" dirty="0"/>
          </a:p>
        </p:txBody>
      </p:sp>
      <p:pic>
        <p:nvPicPr>
          <p:cNvPr id="6146" name="Picture 2" descr="Project Components">
            <a:extLst>
              <a:ext uri="{FF2B5EF4-FFF2-40B4-BE49-F238E27FC236}">
                <a16:creationId xmlns:a16="http://schemas.microsoft.com/office/drawing/2014/main" xmlns="" id="{9E8FD3E2-F5B5-4EC7-8DCA-09EFABA2CB5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59366" y="3647018"/>
            <a:ext cx="3563006" cy="2228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6887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8B378-426D-45F8-8746-601593E3F6DB}"/>
              </a:ext>
            </a:extLst>
          </p:cNvPr>
          <p:cNvSpPr>
            <a:spLocks noGrp="1"/>
          </p:cNvSpPr>
          <p:nvPr>
            <p:ph type="title"/>
          </p:nvPr>
        </p:nvSpPr>
        <p:spPr/>
        <p:txBody>
          <a:bodyPr/>
          <a:lstStyle/>
          <a:p>
            <a:r>
              <a:rPr lang="en-US" dirty="0"/>
              <a:t>What are Authoring Systems?</a:t>
            </a:r>
          </a:p>
        </p:txBody>
      </p:sp>
      <p:sp>
        <p:nvSpPr>
          <p:cNvPr id="3" name="Content Placeholder 2">
            <a:extLst>
              <a:ext uri="{FF2B5EF4-FFF2-40B4-BE49-F238E27FC236}">
                <a16:creationId xmlns:a16="http://schemas.microsoft.com/office/drawing/2014/main" xmlns="" id="{4E063ABB-B8AD-43D4-AEB4-061FEC733FAE}"/>
              </a:ext>
            </a:extLst>
          </p:cNvPr>
          <p:cNvSpPr>
            <a:spLocks noGrp="1"/>
          </p:cNvSpPr>
          <p:nvPr>
            <p:ph idx="1"/>
          </p:nvPr>
        </p:nvSpPr>
        <p:spPr>
          <a:xfrm>
            <a:off x="1295401" y="1990265"/>
            <a:ext cx="9601196" cy="3318936"/>
          </a:xfrm>
        </p:spPr>
        <p:txBody>
          <a:bodyPr>
            <a:normAutofit/>
          </a:bodyPr>
          <a:lstStyle/>
          <a:p>
            <a:r>
              <a:rPr lang="en-US" sz="3200" b="1" dirty="0"/>
              <a:t>Content Organization </a:t>
            </a:r>
            <a:r>
              <a:rPr lang="en-US" sz="3200" dirty="0"/>
              <a:t>allows the user to structure and sequence the instructional content and media.</a:t>
            </a:r>
          </a:p>
        </p:txBody>
      </p:sp>
      <p:sp>
        <p:nvSpPr>
          <p:cNvPr id="4" name="Footer Placeholder 3">
            <a:extLst>
              <a:ext uri="{FF2B5EF4-FFF2-40B4-BE49-F238E27FC236}">
                <a16:creationId xmlns:a16="http://schemas.microsoft.com/office/drawing/2014/main" xmlns="" id="{05A254B4-C129-4BB9-AB5B-C848FDAC5368}"/>
              </a:ext>
            </a:extLst>
          </p:cNvPr>
          <p:cNvSpPr>
            <a:spLocks noGrp="1"/>
          </p:cNvSpPr>
          <p:nvPr>
            <p:ph type="ftr" sz="quarter" idx="11"/>
          </p:nvPr>
        </p:nvSpPr>
        <p:spPr/>
        <p:txBody>
          <a:bodyPr/>
          <a:lstStyle/>
          <a:p>
            <a:r>
              <a:rPr lang="en-US"/>
              <a:t>danielpaakorsah@hotmail.com</a:t>
            </a:r>
            <a:endParaRPr lang="en-US" dirty="0"/>
          </a:p>
        </p:txBody>
      </p:sp>
      <p:pic>
        <p:nvPicPr>
          <p:cNvPr id="7170" name="Picture 2" descr="Migrating to a New Content Management System: What Documents Should You  Keep?">
            <a:extLst>
              <a:ext uri="{FF2B5EF4-FFF2-40B4-BE49-F238E27FC236}">
                <a16:creationId xmlns:a16="http://schemas.microsoft.com/office/drawing/2014/main" xmlns="" id="{3524D21A-D17C-44A3-9E86-15AB3F2E331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85090" y="3301213"/>
            <a:ext cx="5360276" cy="2007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310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F990A-ED2B-43D4-9F3F-DE582A9E1FB7}"/>
              </a:ext>
            </a:extLst>
          </p:cNvPr>
          <p:cNvSpPr>
            <a:spLocks noGrp="1"/>
          </p:cNvSpPr>
          <p:nvPr>
            <p:ph type="title"/>
          </p:nvPr>
        </p:nvSpPr>
        <p:spPr/>
        <p:txBody>
          <a:bodyPr/>
          <a:lstStyle/>
          <a:p>
            <a:r>
              <a:rPr lang="en-US" dirty="0"/>
              <a:t>What are Authoring Systems?</a:t>
            </a:r>
          </a:p>
        </p:txBody>
      </p:sp>
      <p:sp>
        <p:nvSpPr>
          <p:cNvPr id="3" name="Content Placeholder 2">
            <a:extLst>
              <a:ext uri="{FF2B5EF4-FFF2-40B4-BE49-F238E27FC236}">
                <a16:creationId xmlns:a16="http://schemas.microsoft.com/office/drawing/2014/main" xmlns="" id="{81D873D1-81C9-4AFD-9D63-3C65AB30A1C3}"/>
              </a:ext>
            </a:extLst>
          </p:cNvPr>
          <p:cNvSpPr>
            <a:spLocks noGrp="1"/>
          </p:cNvSpPr>
          <p:nvPr>
            <p:ph idx="1"/>
          </p:nvPr>
        </p:nvSpPr>
        <p:spPr>
          <a:xfrm>
            <a:off x="1309250" y="2096813"/>
            <a:ext cx="9601196" cy="3318936"/>
          </a:xfrm>
        </p:spPr>
        <p:txBody>
          <a:bodyPr>
            <a:normAutofit/>
          </a:bodyPr>
          <a:lstStyle/>
          <a:p>
            <a:r>
              <a:rPr lang="en-US" sz="3200" b="1" dirty="0"/>
              <a:t>Control of content delivery </a:t>
            </a:r>
            <a:r>
              <a:rPr lang="en-US" sz="3200" dirty="0"/>
              <a:t>refers to the ability for the user to set the pace in which the content is delivered, and how learners engage with the content. </a:t>
            </a:r>
          </a:p>
          <a:p>
            <a:endParaRPr lang="en-US" sz="3200" dirty="0"/>
          </a:p>
        </p:txBody>
      </p:sp>
      <p:sp>
        <p:nvSpPr>
          <p:cNvPr id="4" name="Footer Placeholder 3">
            <a:extLst>
              <a:ext uri="{FF2B5EF4-FFF2-40B4-BE49-F238E27FC236}">
                <a16:creationId xmlns:a16="http://schemas.microsoft.com/office/drawing/2014/main" xmlns="" id="{7623A916-EFC2-485C-B947-E76A42AA6BC8}"/>
              </a:ext>
            </a:extLst>
          </p:cNvPr>
          <p:cNvSpPr>
            <a:spLocks noGrp="1"/>
          </p:cNvSpPr>
          <p:nvPr>
            <p:ph type="ftr" sz="quarter" idx="11"/>
          </p:nvPr>
        </p:nvSpPr>
        <p:spPr/>
        <p:txBody>
          <a:bodyPr/>
          <a:lstStyle/>
          <a:p>
            <a:r>
              <a:rPr lang="en-US" dirty="0"/>
              <a:t>danielpaakorsah@hotmail.com</a:t>
            </a:r>
          </a:p>
        </p:txBody>
      </p:sp>
      <p:pic>
        <p:nvPicPr>
          <p:cNvPr id="8194" name="Picture 2" descr="OK button Stock Photo - Alamy">
            <a:extLst>
              <a:ext uri="{FF2B5EF4-FFF2-40B4-BE49-F238E27FC236}">
                <a16:creationId xmlns:a16="http://schemas.microsoft.com/office/drawing/2014/main" xmlns="" id="{8EA3B651-D9E7-4791-A47F-23FC096BF896}"/>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4496" t="22647" r="11646" b="27393"/>
          <a:stretch/>
        </p:blipFill>
        <p:spPr bwMode="auto">
          <a:xfrm>
            <a:off x="2108718" y="3993502"/>
            <a:ext cx="1772817" cy="951722"/>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RE: command button with special effect">
            <a:extLst>
              <a:ext uri="{FF2B5EF4-FFF2-40B4-BE49-F238E27FC236}">
                <a16:creationId xmlns:a16="http://schemas.microsoft.com/office/drawing/2014/main" xmlns="" id="{B9734C2E-0968-40E3-882E-8323F041289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26516" y="3672674"/>
            <a:ext cx="3629025" cy="1743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0283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BC063-D643-4350-8FD7-C0B4298754DF}"/>
              </a:ext>
            </a:extLst>
          </p:cNvPr>
          <p:cNvSpPr>
            <a:spLocks noGrp="1"/>
          </p:cNvSpPr>
          <p:nvPr>
            <p:ph type="title"/>
          </p:nvPr>
        </p:nvSpPr>
        <p:spPr>
          <a:xfrm>
            <a:off x="1295402" y="831222"/>
            <a:ext cx="9601196" cy="1303867"/>
          </a:xfrm>
        </p:spPr>
        <p:txBody>
          <a:bodyPr/>
          <a:lstStyle/>
          <a:p>
            <a:r>
              <a:rPr lang="en-US" dirty="0"/>
              <a:t>What are Authoring Systems?</a:t>
            </a:r>
          </a:p>
        </p:txBody>
      </p:sp>
      <p:sp>
        <p:nvSpPr>
          <p:cNvPr id="3" name="Content Placeholder 2">
            <a:extLst>
              <a:ext uri="{FF2B5EF4-FFF2-40B4-BE49-F238E27FC236}">
                <a16:creationId xmlns:a16="http://schemas.microsoft.com/office/drawing/2014/main" xmlns="" id="{6F60D63D-CC5F-4498-BFFF-A139C7CA14CE}"/>
              </a:ext>
            </a:extLst>
          </p:cNvPr>
          <p:cNvSpPr>
            <a:spLocks noGrp="1"/>
          </p:cNvSpPr>
          <p:nvPr>
            <p:ph idx="1"/>
          </p:nvPr>
        </p:nvSpPr>
        <p:spPr>
          <a:xfrm>
            <a:off x="1309250" y="1769532"/>
            <a:ext cx="9601196" cy="3318936"/>
          </a:xfrm>
        </p:spPr>
        <p:txBody>
          <a:bodyPr>
            <a:normAutofit/>
          </a:bodyPr>
          <a:lstStyle/>
          <a:p>
            <a:r>
              <a:rPr lang="en-US" sz="3200" b="1" dirty="0"/>
              <a:t>Assessment </a:t>
            </a:r>
            <a:r>
              <a:rPr lang="en-US" sz="3200" dirty="0"/>
              <a:t>refers to the ability to test learning outcomes within the system, usually in the form of tests, discussions, assignments, and other activities which can be evaluated.</a:t>
            </a:r>
          </a:p>
        </p:txBody>
      </p:sp>
      <p:sp>
        <p:nvSpPr>
          <p:cNvPr id="4" name="Footer Placeholder 3">
            <a:extLst>
              <a:ext uri="{FF2B5EF4-FFF2-40B4-BE49-F238E27FC236}">
                <a16:creationId xmlns:a16="http://schemas.microsoft.com/office/drawing/2014/main" xmlns="" id="{6A589091-8864-4A0B-97BC-E970870AFFEC}"/>
              </a:ext>
            </a:extLst>
          </p:cNvPr>
          <p:cNvSpPr>
            <a:spLocks noGrp="1"/>
          </p:cNvSpPr>
          <p:nvPr>
            <p:ph type="ftr" sz="quarter" idx="11"/>
          </p:nvPr>
        </p:nvSpPr>
        <p:spPr/>
        <p:txBody>
          <a:bodyPr/>
          <a:lstStyle/>
          <a:p>
            <a:r>
              <a:rPr lang="en-US"/>
              <a:t>danielpaakorsah@hotmail.com</a:t>
            </a:r>
            <a:endParaRPr lang="en-US" dirty="0"/>
          </a:p>
        </p:txBody>
      </p:sp>
      <p:pic>
        <p:nvPicPr>
          <p:cNvPr id="9218" name="Picture 2" descr="fill in the blanks ppt quiz game vba macro">
            <a:extLst>
              <a:ext uri="{FF2B5EF4-FFF2-40B4-BE49-F238E27FC236}">
                <a16:creationId xmlns:a16="http://schemas.microsoft.com/office/drawing/2014/main" xmlns="" id="{6BF104D7-1188-4829-A89E-FD047827FD93}"/>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764" t="20328" r="67810" b="43133"/>
          <a:stretch/>
        </p:blipFill>
        <p:spPr bwMode="auto">
          <a:xfrm>
            <a:off x="4478694" y="3429000"/>
            <a:ext cx="4609322" cy="22440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1077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69825-5130-4D93-8E70-067E40C965B1}"/>
              </a:ext>
            </a:extLst>
          </p:cNvPr>
          <p:cNvSpPr>
            <a:spLocks noGrp="1"/>
          </p:cNvSpPr>
          <p:nvPr>
            <p:ph type="title"/>
          </p:nvPr>
        </p:nvSpPr>
        <p:spPr/>
        <p:txBody>
          <a:bodyPr/>
          <a:lstStyle/>
          <a:p>
            <a:r>
              <a:rPr lang="en-US" dirty="0"/>
              <a:t>What are Authoring Systems?</a:t>
            </a:r>
          </a:p>
        </p:txBody>
      </p:sp>
      <p:sp>
        <p:nvSpPr>
          <p:cNvPr id="3" name="Content Placeholder 2">
            <a:extLst>
              <a:ext uri="{FF2B5EF4-FFF2-40B4-BE49-F238E27FC236}">
                <a16:creationId xmlns:a16="http://schemas.microsoft.com/office/drawing/2014/main" xmlns="" id="{E7337FA8-47F6-4F04-B438-5002CE2018D8}"/>
              </a:ext>
            </a:extLst>
          </p:cNvPr>
          <p:cNvSpPr>
            <a:spLocks noGrp="1"/>
          </p:cNvSpPr>
          <p:nvPr>
            <p:ph idx="1"/>
          </p:nvPr>
        </p:nvSpPr>
        <p:spPr>
          <a:xfrm>
            <a:off x="1309250" y="2107334"/>
            <a:ext cx="9601196" cy="3318936"/>
          </a:xfrm>
        </p:spPr>
        <p:txBody>
          <a:bodyPr>
            <a:normAutofit/>
          </a:bodyPr>
          <a:lstStyle/>
          <a:p>
            <a:r>
              <a:rPr lang="en-US" sz="3200" dirty="0"/>
              <a:t>An authoring system usually includes an </a:t>
            </a:r>
            <a:r>
              <a:rPr lang="en-US" sz="3200" i="1" dirty="0"/>
              <a:t>authoring language</a:t>
            </a:r>
            <a:r>
              <a:rPr lang="en-US" sz="3200" dirty="0"/>
              <a:t>, a programming language built (or extended) with functionality for representing the tutoring system. </a:t>
            </a:r>
          </a:p>
        </p:txBody>
      </p:sp>
      <p:sp>
        <p:nvSpPr>
          <p:cNvPr id="4" name="Footer Placeholder 3">
            <a:extLst>
              <a:ext uri="{FF2B5EF4-FFF2-40B4-BE49-F238E27FC236}">
                <a16:creationId xmlns:a16="http://schemas.microsoft.com/office/drawing/2014/main" xmlns="" id="{572AF4A6-34BE-49B7-A49E-4912E7525A49}"/>
              </a:ext>
            </a:extLst>
          </p:cNvPr>
          <p:cNvSpPr>
            <a:spLocks noGrp="1"/>
          </p:cNvSpPr>
          <p:nvPr>
            <p:ph type="ftr" sz="quarter" idx="11"/>
          </p:nvPr>
        </p:nvSpPr>
        <p:spPr/>
        <p:txBody>
          <a:bodyPr/>
          <a:lstStyle/>
          <a:p>
            <a:r>
              <a:rPr lang="en-US"/>
              <a:t>danielpaakorsah@hotmail.com</a:t>
            </a:r>
            <a:endParaRPr lang="en-US" dirty="0"/>
          </a:p>
        </p:txBody>
      </p:sp>
      <p:pic>
        <p:nvPicPr>
          <p:cNvPr id="10242" name="Picture 2" descr="Option Topic 2 Authoring and Multimedia - ppt video online download">
            <a:extLst>
              <a:ext uri="{FF2B5EF4-FFF2-40B4-BE49-F238E27FC236}">
                <a16:creationId xmlns:a16="http://schemas.microsoft.com/office/drawing/2014/main" xmlns="" id="{BD487567-7FAE-423B-8F8F-3B090D7CF73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71345" y="3945467"/>
            <a:ext cx="5243805" cy="14808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645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79475-109A-4A5A-BB36-2B1107C46127}"/>
              </a:ext>
            </a:extLst>
          </p:cNvPr>
          <p:cNvSpPr>
            <a:spLocks noGrp="1"/>
          </p:cNvSpPr>
          <p:nvPr>
            <p:ph type="title"/>
          </p:nvPr>
        </p:nvSpPr>
        <p:spPr/>
        <p:txBody>
          <a:bodyPr>
            <a:normAutofit fontScale="90000"/>
          </a:bodyPr>
          <a:lstStyle/>
          <a:p>
            <a:r>
              <a:rPr lang="en-US" b="1" dirty="0"/>
              <a:t>Examples of Multimedia Authoring Systems</a:t>
            </a:r>
          </a:p>
        </p:txBody>
      </p:sp>
      <p:sp>
        <p:nvSpPr>
          <p:cNvPr id="3" name="Content Placeholder 2">
            <a:extLst>
              <a:ext uri="{FF2B5EF4-FFF2-40B4-BE49-F238E27FC236}">
                <a16:creationId xmlns:a16="http://schemas.microsoft.com/office/drawing/2014/main" xmlns="" id="{B6FF1DEC-9BB6-4580-ABF2-5BCBCB236A01}"/>
              </a:ext>
            </a:extLst>
          </p:cNvPr>
          <p:cNvSpPr>
            <a:spLocks noGrp="1"/>
          </p:cNvSpPr>
          <p:nvPr>
            <p:ph idx="1"/>
          </p:nvPr>
        </p:nvSpPr>
        <p:spPr>
          <a:xfrm>
            <a:off x="1295402" y="2137337"/>
            <a:ext cx="4354284" cy="3318936"/>
          </a:xfrm>
        </p:spPr>
        <p:txBody>
          <a:bodyPr>
            <a:noAutofit/>
          </a:bodyPr>
          <a:lstStyle/>
          <a:p>
            <a:r>
              <a:rPr lang="en-US" sz="2800" dirty="0" err="1"/>
              <a:t>Hypercard</a:t>
            </a:r>
            <a:endParaRPr lang="en-US" sz="2800" dirty="0"/>
          </a:p>
          <a:p>
            <a:r>
              <a:rPr lang="en-US" sz="2800" dirty="0"/>
              <a:t>Tool Book</a:t>
            </a:r>
          </a:p>
          <a:p>
            <a:r>
              <a:rPr lang="en-US" sz="2800" dirty="0"/>
              <a:t> Hyper Next Studio</a:t>
            </a:r>
          </a:p>
          <a:p>
            <a:r>
              <a:rPr lang="en-US" sz="2800" dirty="0"/>
              <a:t>Hyper Studio</a:t>
            </a:r>
          </a:p>
          <a:p>
            <a:r>
              <a:rPr lang="en-US" sz="2800" dirty="0"/>
              <a:t>Phyton Card</a:t>
            </a:r>
          </a:p>
          <a:p>
            <a:r>
              <a:rPr lang="en-US" sz="2800" dirty="0"/>
              <a:t> Revolution</a:t>
            </a:r>
          </a:p>
        </p:txBody>
      </p:sp>
      <p:sp>
        <p:nvSpPr>
          <p:cNvPr id="4" name="Footer Placeholder 3">
            <a:extLst>
              <a:ext uri="{FF2B5EF4-FFF2-40B4-BE49-F238E27FC236}">
                <a16:creationId xmlns:a16="http://schemas.microsoft.com/office/drawing/2014/main" xmlns="" id="{BBD741F2-BB98-4C3C-92EF-0A5E6F7800B1}"/>
              </a:ext>
            </a:extLst>
          </p:cNvPr>
          <p:cNvSpPr>
            <a:spLocks noGrp="1"/>
          </p:cNvSpPr>
          <p:nvPr>
            <p:ph type="ftr" sz="quarter" idx="11"/>
          </p:nvPr>
        </p:nvSpPr>
        <p:spPr/>
        <p:txBody>
          <a:bodyPr/>
          <a:lstStyle/>
          <a:p>
            <a:r>
              <a:rPr lang="en-US"/>
              <a:t>danielpaakorsah@hotmail.com</a:t>
            </a:r>
            <a:endParaRPr lang="en-US" dirty="0"/>
          </a:p>
        </p:txBody>
      </p:sp>
      <p:sp>
        <p:nvSpPr>
          <p:cNvPr id="5" name="Content Placeholder 2">
            <a:extLst>
              <a:ext uri="{FF2B5EF4-FFF2-40B4-BE49-F238E27FC236}">
                <a16:creationId xmlns:a16="http://schemas.microsoft.com/office/drawing/2014/main" xmlns="" id="{CDB161CF-F78D-49CE-9C50-6C8B1C3EBEC3}"/>
              </a:ext>
            </a:extLst>
          </p:cNvPr>
          <p:cNvSpPr txBox="1">
            <a:spLocks/>
          </p:cNvSpPr>
          <p:nvPr/>
        </p:nvSpPr>
        <p:spPr>
          <a:xfrm>
            <a:off x="6096000" y="2137337"/>
            <a:ext cx="4354284" cy="345126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800" dirty="0"/>
              <a:t>Director</a:t>
            </a:r>
          </a:p>
          <a:p>
            <a:r>
              <a:rPr lang="en-US" sz="2800" dirty="0"/>
              <a:t>Flash (no longer supported)</a:t>
            </a:r>
          </a:p>
          <a:p>
            <a:r>
              <a:rPr lang="en-US" sz="2800" dirty="0"/>
              <a:t>Macromedia </a:t>
            </a:r>
            <a:r>
              <a:rPr lang="en-US" sz="2800" dirty="0" err="1"/>
              <a:t>Authorware</a:t>
            </a:r>
            <a:endParaRPr lang="en-US" sz="2800" dirty="0"/>
          </a:p>
          <a:p>
            <a:r>
              <a:rPr lang="en-US" sz="2800" dirty="0"/>
              <a:t> Icon Author</a:t>
            </a:r>
          </a:p>
          <a:p>
            <a:r>
              <a:rPr lang="en-US" sz="2800" dirty="0"/>
              <a:t>Microsoft PowerPoint</a:t>
            </a:r>
          </a:p>
          <a:p>
            <a:endParaRPr lang="en-US" sz="2800" dirty="0"/>
          </a:p>
        </p:txBody>
      </p:sp>
    </p:spTree>
    <p:extLst>
      <p:ext uri="{BB962C8B-B14F-4D97-AF65-F5344CB8AC3E}">
        <p14:creationId xmlns:p14="http://schemas.microsoft.com/office/powerpoint/2010/main" xmlns="" val="18355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788B6F-BA4A-4CAC-94DB-4023F4FFDEEA}"/>
              </a:ext>
            </a:extLst>
          </p:cNvPr>
          <p:cNvSpPr>
            <a:spLocks noGrp="1"/>
          </p:cNvSpPr>
          <p:nvPr>
            <p:ph type="title"/>
          </p:nvPr>
        </p:nvSpPr>
        <p:spPr/>
        <p:txBody>
          <a:bodyPr>
            <a:normAutofit fontScale="90000"/>
          </a:bodyPr>
          <a:lstStyle/>
          <a:p>
            <a:r>
              <a:rPr lang="en-US" dirty="0"/>
              <a:t>Examples of Multimedia Authoring Systems</a:t>
            </a:r>
          </a:p>
        </p:txBody>
      </p:sp>
      <p:sp>
        <p:nvSpPr>
          <p:cNvPr id="3" name="Content Placeholder 2">
            <a:extLst>
              <a:ext uri="{FF2B5EF4-FFF2-40B4-BE49-F238E27FC236}">
                <a16:creationId xmlns:a16="http://schemas.microsoft.com/office/drawing/2014/main" xmlns="" id="{0442A655-18EF-4F6F-B0E1-E13F3C6687F7}"/>
              </a:ext>
            </a:extLst>
          </p:cNvPr>
          <p:cNvSpPr>
            <a:spLocks noGrp="1"/>
          </p:cNvSpPr>
          <p:nvPr>
            <p:ph idx="1"/>
          </p:nvPr>
        </p:nvSpPr>
        <p:spPr/>
        <p:txBody>
          <a:bodyPr/>
          <a:lstStyle/>
          <a:p>
            <a:r>
              <a:rPr lang="en-US" dirty="0"/>
              <a:t>Examples of Waveform Editor:</a:t>
            </a:r>
          </a:p>
          <a:p>
            <a:r>
              <a:rPr lang="en-US" dirty="0"/>
              <a:t>Adobe Audition</a:t>
            </a:r>
          </a:p>
          <a:p>
            <a:r>
              <a:rPr lang="en-US" dirty="0"/>
              <a:t>• Creative </a:t>
            </a:r>
            <a:r>
              <a:rPr lang="en-US" dirty="0" err="1"/>
              <a:t>Wavestudio</a:t>
            </a:r>
            <a:endParaRPr lang="en-US" dirty="0"/>
          </a:p>
          <a:p>
            <a:r>
              <a:rPr lang="en-US" dirty="0"/>
              <a:t>• </a:t>
            </a:r>
            <a:r>
              <a:rPr lang="en-US" dirty="0" err="1"/>
              <a:t>Goldwave</a:t>
            </a:r>
            <a:endParaRPr lang="en-US" dirty="0"/>
          </a:p>
          <a:p>
            <a:r>
              <a:rPr lang="en-US" dirty="0"/>
              <a:t>• Sound Forge</a:t>
            </a:r>
          </a:p>
          <a:p>
            <a:r>
              <a:rPr lang="en-US" dirty="0"/>
              <a:t>• </a:t>
            </a:r>
            <a:r>
              <a:rPr lang="en-US" dirty="0" err="1"/>
              <a:t>Wavelab</a:t>
            </a:r>
            <a:endParaRPr lang="en-US" dirty="0"/>
          </a:p>
        </p:txBody>
      </p:sp>
      <p:sp>
        <p:nvSpPr>
          <p:cNvPr id="4" name="Footer Placeholder 3">
            <a:extLst>
              <a:ext uri="{FF2B5EF4-FFF2-40B4-BE49-F238E27FC236}">
                <a16:creationId xmlns:a16="http://schemas.microsoft.com/office/drawing/2014/main" xmlns="" id="{1AED9DE3-7440-405B-A083-5B2D3460D8F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7325453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BF3AA-177B-4482-8D65-3C0D77D325E4}"/>
              </a:ext>
            </a:extLst>
          </p:cNvPr>
          <p:cNvSpPr>
            <a:spLocks noGrp="1"/>
          </p:cNvSpPr>
          <p:nvPr>
            <p:ph type="title"/>
          </p:nvPr>
        </p:nvSpPr>
        <p:spPr>
          <a:xfrm>
            <a:off x="1682268" y="1104407"/>
            <a:ext cx="5625903" cy="1303867"/>
          </a:xfrm>
        </p:spPr>
        <p:txBody>
          <a:bodyPr/>
          <a:lstStyle/>
          <a:p>
            <a:pPr algn="l"/>
            <a:r>
              <a:rPr lang="en-US" b="1" dirty="0"/>
              <a:t>Learning Outcomes:</a:t>
            </a:r>
          </a:p>
        </p:txBody>
      </p:sp>
      <p:sp>
        <p:nvSpPr>
          <p:cNvPr id="3" name="Content Placeholder 2">
            <a:extLst>
              <a:ext uri="{FF2B5EF4-FFF2-40B4-BE49-F238E27FC236}">
                <a16:creationId xmlns:a16="http://schemas.microsoft.com/office/drawing/2014/main" xmlns="" id="{D01A6C50-49F0-4605-B7DF-878E6E662551}"/>
              </a:ext>
            </a:extLst>
          </p:cNvPr>
          <p:cNvSpPr>
            <a:spLocks noGrp="1"/>
          </p:cNvSpPr>
          <p:nvPr>
            <p:ph sz="half" idx="1"/>
          </p:nvPr>
        </p:nvSpPr>
        <p:spPr/>
        <p:txBody>
          <a:bodyPr>
            <a:noAutofit/>
          </a:bodyPr>
          <a:lstStyle/>
          <a:p>
            <a:r>
              <a:rPr lang="en-US" sz="3200" b="1" dirty="0"/>
              <a:t>Unit 3: </a:t>
            </a:r>
            <a:r>
              <a:rPr lang="en-US" sz="3200" dirty="0"/>
              <a:t>What are Authoring Systems?</a:t>
            </a:r>
          </a:p>
          <a:p>
            <a:r>
              <a:rPr lang="en-US" sz="3200" b="1" dirty="0"/>
              <a:t>Unit 4</a:t>
            </a:r>
            <a:r>
              <a:rPr lang="en-US" sz="3200" dirty="0"/>
              <a:t>: Evolution of Authoring Systems</a:t>
            </a:r>
          </a:p>
          <a:p>
            <a:r>
              <a:rPr lang="en-US" sz="3200" dirty="0"/>
              <a:t>Advantages of Authoring Systems</a:t>
            </a:r>
          </a:p>
          <a:p>
            <a:endParaRPr lang="en-US" sz="3200" dirty="0"/>
          </a:p>
          <a:p>
            <a:endParaRPr lang="en-US" sz="3200" dirty="0"/>
          </a:p>
          <a:p>
            <a:endParaRPr lang="en-US" sz="3200" dirty="0"/>
          </a:p>
        </p:txBody>
      </p:sp>
      <p:pic>
        <p:nvPicPr>
          <p:cNvPr id="8" name="Picture 4" descr="Komenda College of Education Admission Requirements 2020/2021 | GH ...">
            <a:extLst>
              <a:ext uri="{FF2B5EF4-FFF2-40B4-BE49-F238E27FC236}">
                <a16:creationId xmlns:a16="http://schemas.microsoft.com/office/drawing/2014/main" xmlns="" id="{89C5AA52-D54A-4DE6-B12B-9C56B6BDF84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2842" y="619165"/>
            <a:ext cx="1069426" cy="97048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Footer Placeholder 3">
            <a:extLst>
              <a:ext uri="{FF2B5EF4-FFF2-40B4-BE49-F238E27FC236}">
                <a16:creationId xmlns:a16="http://schemas.microsoft.com/office/drawing/2014/main" xmlns="" id="{7C2E50AE-4CE0-403D-AD24-64833AC3BBC6}"/>
              </a:ext>
            </a:extLst>
          </p:cNvPr>
          <p:cNvSpPr>
            <a:spLocks noGrp="1"/>
          </p:cNvSpPr>
          <p:nvPr>
            <p:ph type="ftr" sz="quarter" idx="11"/>
          </p:nvPr>
        </p:nvSpPr>
        <p:spPr/>
        <p:txBody>
          <a:bodyPr/>
          <a:lstStyle/>
          <a:p>
            <a:r>
              <a:rPr lang="en-US"/>
              <a:t>danielpaakorsah@hotmail.com</a:t>
            </a:r>
          </a:p>
        </p:txBody>
      </p:sp>
      <p:sp>
        <p:nvSpPr>
          <p:cNvPr id="6" name="Content Placeholder 2">
            <a:extLst>
              <a:ext uri="{FF2B5EF4-FFF2-40B4-BE49-F238E27FC236}">
                <a16:creationId xmlns:a16="http://schemas.microsoft.com/office/drawing/2014/main" xmlns="" id="{FA1F845B-EB8B-4F6D-89D3-D32E087BC163}"/>
              </a:ext>
            </a:extLst>
          </p:cNvPr>
          <p:cNvSpPr txBox="1">
            <a:spLocks/>
          </p:cNvSpPr>
          <p:nvPr/>
        </p:nvSpPr>
        <p:spPr>
          <a:xfrm>
            <a:off x="6118580" y="2609596"/>
            <a:ext cx="4718304" cy="3310128"/>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200" b="1" dirty="0"/>
              <a:t>Unit 5: </a:t>
            </a:r>
            <a:r>
              <a:rPr lang="en-US" sz="3200" dirty="0"/>
              <a:t>Authoring Interface 	</a:t>
            </a:r>
          </a:p>
          <a:p>
            <a:pPr lvl="1"/>
            <a:r>
              <a:rPr lang="en-US" sz="2800" dirty="0"/>
              <a:t>Slide Show Metaphor </a:t>
            </a:r>
          </a:p>
          <a:p>
            <a:pPr lvl="1"/>
            <a:r>
              <a:rPr lang="en-US" sz="2800" dirty="0"/>
              <a:t> Book Metaphor </a:t>
            </a:r>
          </a:p>
          <a:p>
            <a:pPr lvl="1"/>
            <a:r>
              <a:rPr lang="en-US" sz="2800" dirty="0"/>
              <a:t> Timeline Metaphor </a:t>
            </a:r>
          </a:p>
          <a:p>
            <a:pPr lvl="1"/>
            <a:r>
              <a:rPr lang="en-US" sz="2800" dirty="0"/>
              <a:t>Icon Metaphor 	</a:t>
            </a:r>
          </a:p>
          <a:p>
            <a:endParaRPr lang="en-US" sz="3200" dirty="0"/>
          </a:p>
          <a:p>
            <a:endParaRPr lang="en-US" sz="3200" dirty="0"/>
          </a:p>
          <a:p>
            <a:endParaRPr lang="en-US" sz="3200" dirty="0"/>
          </a:p>
        </p:txBody>
      </p:sp>
    </p:spTree>
    <p:extLst>
      <p:ext uri="{BB962C8B-B14F-4D97-AF65-F5344CB8AC3E}">
        <p14:creationId xmlns:p14="http://schemas.microsoft.com/office/powerpoint/2010/main" xmlns="" val="16263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2B4F5A-2B4C-466D-A6B5-90738C009DC3}"/>
              </a:ext>
            </a:extLst>
          </p:cNvPr>
          <p:cNvSpPr>
            <a:spLocks noGrp="1"/>
          </p:cNvSpPr>
          <p:nvPr>
            <p:ph type="title"/>
          </p:nvPr>
        </p:nvSpPr>
        <p:spPr/>
        <p:txBody>
          <a:bodyPr>
            <a:normAutofit fontScale="90000"/>
          </a:bodyPr>
          <a:lstStyle/>
          <a:p>
            <a:r>
              <a:rPr lang="en-US" dirty="0"/>
              <a:t>Examples of Multimedia Authoring Systems</a:t>
            </a:r>
          </a:p>
        </p:txBody>
      </p:sp>
      <p:sp>
        <p:nvSpPr>
          <p:cNvPr id="3" name="Content Placeholder 2">
            <a:extLst>
              <a:ext uri="{FF2B5EF4-FFF2-40B4-BE49-F238E27FC236}">
                <a16:creationId xmlns:a16="http://schemas.microsoft.com/office/drawing/2014/main" xmlns="" id="{DE5CBA63-63A2-41BE-8C21-49C0250D9591}"/>
              </a:ext>
            </a:extLst>
          </p:cNvPr>
          <p:cNvSpPr>
            <a:spLocks noGrp="1"/>
          </p:cNvSpPr>
          <p:nvPr>
            <p:ph idx="1"/>
          </p:nvPr>
        </p:nvSpPr>
        <p:spPr/>
        <p:txBody>
          <a:bodyPr/>
          <a:lstStyle/>
          <a:p>
            <a:r>
              <a:rPr lang="en-US" dirty="0"/>
              <a:t>Examples of Video Editing Program</a:t>
            </a:r>
          </a:p>
          <a:p>
            <a:r>
              <a:rPr lang="en-US" dirty="0"/>
              <a:t>Adobe Premiere</a:t>
            </a:r>
          </a:p>
          <a:p>
            <a:r>
              <a:rPr lang="en-US" dirty="0"/>
              <a:t>• Pinnacle Studio</a:t>
            </a:r>
          </a:p>
          <a:p>
            <a:r>
              <a:rPr lang="en-US" dirty="0"/>
              <a:t>• Video Studio</a:t>
            </a:r>
          </a:p>
          <a:p>
            <a:r>
              <a:rPr lang="en-US" dirty="0"/>
              <a:t>• Windows Movie Maker</a:t>
            </a:r>
          </a:p>
        </p:txBody>
      </p:sp>
      <p:sp>
        <p:nvSpPr>
          <p:cNvPr id="4" name="Footer Placeholder 3">
            <a:extLst>
              <a:ext uri="{FF2B5EF4-FFF2-40B4-BE49-F238E27FC236}">
                <a16:creationId xmlns:a16="http://schemas.microsoft.com/office/drawing/2014/main" xmlns="" id="{48A8829D-7F62-4FC1-9040-2866390F3054}"/>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3706533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46038-2E1D-4BDE-8F65-1D21A0C6EEDB}"/>
              </a:ext>
            </a:extLst>
          </p:cNvPr>
          <p:cNvSpPr>
            <a:spLocks noGrp="1"/>
          </p:cNvSpPr>
          <p:nvPr>
            <p:ph type="title"/>
          </p:nvPr>
        </p:nvSpPr>
        <p:spPr/>
        <p:txBody>
          <a:bodyPr>
            <a:normAutofit/>
          </a:bodyPr>
          <a:lstStyle/>
          <a:p>
            <a:r>
              <a:rPr lang="en-US" dirty="0"/>
              <a:t>What are Authoring Systems?</a:t>
            </a:r>
          </a:p>
        </p:txBody>
      </p:sp>
      <p:sp>
        <p:nvSpPr>
          <p:cNvPr id="3" name="Content Placeholder 2">
            <a:extLst>
              <a:ext uri="{FF2B5EF4-FFF2-40B4-BE49-F238E27FC236}">
                <a16:creationId xmlns:a16="http://schemas.microsoft.com/office/drawing/2014/main" xmlns="" id="{66D8D3BC-87D9-4640-BEA2-0475F438A18A}"/>
              </a:ext>
            </a:extLst>
          </p:cNvPr>
          <p:cNvSpPr>
            <a:spLocks noGrp="1"/>
          </p:cNvSpPr>
          <p:nvPr>
            <p:ph idx="1"/>
          </p:nvPr>
        </p:nvSpPr>
        <p:spPr/>
        <p:txBody>
          <a:bodyPr>
            <a:normAutofit/>
          </a:bodyPr>
          <a:lstStyle/>
          <a:p>
            <a:r>
              <a:rPr lang="en-US" sz="2800" dirty="0"/>
              <a:t> </a:t>
            </a:r>
            <a:r>
              <a:rPr lang="en-US" sz="2800" b="1" dirty="0"/>
              <a:t>Authoring systems</a:t>
            </a:r>
            <a:r>
              <a:rPr lang="en-US" sz="2800" dirty="0"/>
              <a:t> can be defined as software that allows its user to create </a:t>
            </a:r>
            <a:r>
              <a:rPr lang="en-US" sz="2800" b="1" dirty="0"/>
              <a:t>multimedia</a:t>
            </a:r>
            <a:r>
              <a:rPr lang="en-US" sz="2800" dirty="0"/>
              <a:t> applications for manipulating </a:t>
            </a:r>
            <a:r>
              <a:rPr lang="en-US" sz="2800" b="1" dirty="0"/>
              <a:t>multimedia</a:t>
            </a:r>
            <a:r>
              <a:rPr lang="en-US" sz="2800" dirty="0"/>
              <a:t> objects.</a:t>
            </a:r>
          </a:p>
          <a:p>
            <a:r>
              <a:rPr lang="en-US" sz="2800" dirty="0"/>
              <a:t>An </a:t>
            </a:r>
            <a:r>
              <a:rPr lang="en-US" sz="2800" b="1" dirty="0"/>
              <a:t>authoring environment</a:t>
            </a:r>
            <a:r>
              <a:rPr lang="en-US" sz="2800" dirty="0"/>
              <a:t> is toolkit to build software or digital contents.</a:t>
            </a:r>
          </a:p>
          <a:p>
            <a:endParaRPr lang="en-US" sz="2800" dirty="0"/>
          </a:p>
          <a:p>
            <a:endParaRPr lang="en-US" sz="2800" dirty="0"/>
          </a:p>
        </p:txBody>
      </p:sp>
      <p:sp>
        <p:nvSpPr>
          <p:cNvPr id="4" name="Footer Placeholder 3">
            <a:extLst>
              <a:ext uri="{FF2B5EF4-FFF2-40B4-BE49-F238E27FC236}">
                <a16:creationId xmlns:a16="http://schemas.microsoft.com/office/drawing/2014/main" xmlns="" id="{3F817EAD-AFDB-4E2C-9CC3-C051A3F7E7C4}"/>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0194864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6002-79E6-4D24-A070-67A186DC98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02439A9-2BD4-41C9-932F-CAB0C07C7583}"/>
              </a:ext>
            </a:extLst>
          </p:cNvPr>
          <p:cNvSpPr>
            <a:spLocks noGrp="1"/>
          </p:cNvSpPr>
          <p:nvPr>
            <p:ph idx="1"/>
          </p:nvPr>
        </p:nvSpPr>
        <p:spPr/>
        <p:txBody>
          <a:bodyPr>
            <a:normAutofit/>
          </a:bodyPr>
          <a:lstStyle/>
          <a:p>
            <a:r>
              <a:rPr lang="en-US" sz="3200" dirty="0"/>
              <a:t>In the development of </a:t>
            </a:r>
            <a:r>
              <a:rPr lang="en-US" sz="3200" dirty="0">
                <a:hlinkClick r:id="rId2" tooltip="Educational software"/>
              </a:rPr>
              <a:t>educational software</a:t>
            </a:r>
            <a:r>
              <a:rPr lang="en-US" sz="3200" dirty="0"/>
              <a:t>, an authoring system is a program that allows a non-programmer, usually an instructional designer or technologist, to easily create software with programming features. </a:t>
            </a:r>
          </a:p>
        </p:txBody>
      </p:sp>
      <p:sp>
        <p:nvSpPr>
          <p:cNvPr id="4" name="Footer Placeholder 3">
            <a:extLst>
              <a:ext uri="{FF2B5EF4-FFF2-40B4-BE49-F238E27FC236}">
                <a16:creationId xmlns:a16="http://schemas.microsoft.com/office/drawing/2014/main" xmlns="" id="{C25E51CD-14F2-40C1-8B33-CFAE3849AC3D}"/>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42526785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48FA0-E83D-4C2E-B91D-0FA65F1387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83B3244-BD25-4C2D-8A67-86C44267B7D4}"/>
              </a:ext>
            </a:extLst>
          </p:cNvPr>
          <p:cNvSpPr>
            <a:spLocks noGrp="1"/>
          </p:cNvSpPr>
          <p:nvPr>
            <p:ph idx="1"/>
          </p:nvPr>
        </p:nvSpPr>
        <p:spPr/>
        <p:txBody>
          <a:bodyPr>
            <a:normAutofit/>
          </a:bodyPr>
          <a:lstStyle/>
          <a:p>
            <a:r>
              <a:rPr lang="en-US" sz="3200" dirty="0"/>
              <a:t>The programming features are built in but hidden behind buttons and other tools, so the author does not need to know how to program.</a:t>
            </a:r>
          </a:p>
        </p:txBody>
      </p:sp>
      <p:sp>
        <p:nvSpPr>
          <p:cNvPr id="4" name="Footer Placeholder 3">
            <a:extLst>
              <a:ext uri="{FF2B5EF4-FFF2-40B4-BE49-F238E27FC236}">
                <a16:creationId xmlns:a16="http://schemas.microsoft.com/office/drawing/2014/main" xmlns="" id="{BCA3C2E6-14CA-4778-80E0-CBEAF95C6223}"/>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810117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A6B48B-AAF9-4B4A-8D83-463CD2A8F6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4470F57E-8684-4398-9020-BEACF1134363}"/>
              </a:ext>
            </a:extLst>
          </p:cNvPr>
          <p:cNvSpPr>
            <a:spLocks noGrp="1"/>
          </p:cNvSpPr>
          <p:nvPr>
            <p:ph idx="1"/>
          </p:nvPr>
        </p:nvSpPr>
        <p:spPr/>
        <p:txBody>
          <a:bodyPr/>
          <a:lstStyle/>
          <a:p>
            <a:r>
              <a:rPr lang="en-US" dirty="0"/>
              <a:t>The premise behind authoring tools is the absence of a programmer or the ability of designers with little or no programming experience to develop and design instructional applications" </a:t>
            </a:r>
          </a:p>
        </p:txBody>
      </p:sp>
      <p:sp>
        <p:nvSpPr>
          <p:cNvPr id="4" name="Footer Placeholder 3">
            <a:extLst>
              <a:ext uri="{FF2B5EF4-FFF2-40B4-BE49-F238E27FC236}">
                <a16:creationId xmlns:a16="http://schemas.microsoft.com/office/drawing/2014/main" xmlns="" id="{19A3DA2F-52E7-4FD4-88CB-05AFE4FDB8E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06485023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CBB625-49F5-452F-B02E-186D57758D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2429F4C-11F8-437D-BED9-CF79FCE4121A}"/>
              </a:ext>
            </a:extLst>
          </p:cNvPr>
          <p:cNvSpPr>
            <a:spLocks noGrp="1"/>
          </p:cNvSpPr>
          <p:nvPr>
            <p:ph idx="1"/>
          </p:nvPr>
        </p:nvSpPr>
        <p:spPr/>
        <p:txBody>
          <a:bodyPr/>
          <a:lstStyle/>
          <a:p>
            <a:r>
              <a:rPr lang="en-US" dirty="0"/>
              <a:t>In essence authoring tools are an accelerated application or simplified form of programming by virtue of their inclusion of pre-programmed elements for the development of interactive multimedia and the &amp;</a:t>
            </a:r>
            <a:r>
              <a:rPr lang="en-US" dirty="0" err="1"/>
              <a:t>ployment</a:t>
            </a:r>
            <a:r>
              <a:rPr lang="en-US" dirty="0"/>
              <a:t> of a point and click user interface to activate these elements</a:t>
            </a:r>
          </a:p>
        </p:txBody>
      </p:sp>
      <p:sp>
        <p:nvSpPr>
          <p:cNvPr id="4" name="Footer Placeholder 3">
            <a:extLst>
              <a:ext uri="{FF2B5EF4-FFF2-40B4-BE49-F238E27FC236}">
                <a16:creationId xmlns:a16="http://schemas.microsoft.com/office/drawing/2014/main" xmlns="" id="{FA22A608-0F0B-4C48-BF2F-18423C1930C5}"/>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63258941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DF7D9-7DAF-46E4-AD26-7B795B188A6D}"/>
              </a:ext>
            </a:extLst>
          </p:cNvPr>
          <p:cNvSpPr>
            <a:spLocks noGrp="1"/>
          </p:cNvSpPr>
          <p:nvPr>
            <p:ph type="title"/>
          </p:nvPr>
        </p:nvSpPr>
        <p:spPr>
          <a:xfrm>
            <a:off x="1309250" y="617451"/>
            <a:ext cx="9601196" cy="1303867"/>
          </a:xfrm>
        </p:spPr>
        <p:txBody>
          <a:bodyPr/>
          <a:lstStyle/>
          <a:p>
            <a:r>
              <a:rPr lang="en-US" dirty="0"/>
              <a:t>What are Authoring Systems?</a:t>
            </a:r>
          </a:p>
        </p:txBody>
      </p:sp>
      <p:sp>
        <p:nvSpPr>
          <p:cNvPr id="3" name="Content Placeholder 2">
            <a:extLst>
              <a:ext uri="{FF2B5EF4-FFF2-40B4-BE49-F238E27FC236}">
                <a16:creationId xmlns:a16="http://schemas.microsoft.com/office/drawing/2014/main" xmlns="" id="{843E1CDB-D4FF-496B-AA11-F0F977C8A276}"/>
              </a:ext>
            </a:extLst>
          </p:cNvPr>
          <p:cNvSpPr>
            <a:spLocks noGrp="1"/>
          </p:cNvSpPr>
          <p:nvPr>
            <p:ph idx="1"/>
          </p:nvPr>
        </p:nvSpPr>
        <p:spPr>
          <a:xfrm>
            <a:off x="1309250" y="2076813"/>
            <a:ext cx="9601196" cy="3318936"/>
          </a:xfrm>
        </p:spPr>
        <p:txBody>
          <a:bodyPr>
            <a:normAutofit/>
          </a:bodyPr>
          <a:lstStyle/>
          <a:p>
            <a:r>
              <a:rPr lang="en-US" sz="2800" dirty="0"/>
              <a:t>Some of these paradigms include the scripting metaphor, the card-scripting metaphor, iconic/flow control, hypermedia linkage, the frame metaphor, the cast-score metaphor, the hierarchical object metaphor etc.</a:t>
            </a:r>
          </a:p>
        </p:txBody>
      </p:sp>
      <p:sp>
        <p:nvSpPr>
          <p:cNvPr id="4" name="Footer Placeholder 3">
            <a:extLst>
              <a:ext uri="{FF2B5EF4-FFF2-40B4-BE49-F238E27FC236}">
                <a16:creationId xmlns:a16="http://schemas.microsoft.com/office/drawing/2014/main" xmlns="" id="{05978A49-51F1-43BB-AAE1-1B56F0501E69}"/>
              </a:ext>
            </a:extLst>
          </p:cNvPr>
          <p:cNvSpPr>
            <a:spLocks noGrp="1"/>
          </p:cNvSpPr>
          <p:nvPr>
            <p:ph type="ftr" sz="quarter" idx="11"/>
          </p:nvPr>
        </p:nvSpPr>
        <p:spPr/>
        <p:txBody>
          <a:bodyPr/>
          <a:lstStyle/>
          <a:p>
            <a:r>
              <a:rPr lang="en-US"/>
              <a:t>danielpaakorsah@hotmail.com</a:t>
            </a:r>
            <a:endParaRPr lang="en-US" dirty="0"/>
          </a:p>
        </p:txBody>
      </p:sp>
      <p:pic>
        <p:nvPicPr>
          <p:cNvPr id="4098" name="Picture 2" descr="WELCOME TO COMPUTER NETWORK: Multimedia Software">
            <a:extLst>
              <a:ext uri="{FF2B5EF4-FFF2-40B4-BE49-F238E27FC236}">
                <a16:creationId xmlns:a16="http://schemas.microsoft.com/office/drawing/2014/main" xmlns="" id="{DA77D8AC-1AB0-4E43-9A99-44423823BE2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11670" y="4113299"/>
            <a:ext cx="6227380" cy="1847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865542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1E3C0-B24E-40FC-9114-32B74850F1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F2762A0-9515-4729-8966-1FCF07F7494A}"/>
              </a:ext>
            </a:extLst>
          </p:cNvPr>
          <p:cNvSpPr>
            <a:spLocks noGrp="1"/>
          </p:cNvSpPr>
          <p:nvPr>
            <p:ph idx="1"/>
          </p:nvPr>
        </p:nvSpPr>
        <p:spPr/>
        <p:txBody>
          <a:bodyPr/>
          <a:lstStyle/>
          <a:p>
            <a:r>
              <a:rPr lang="en-US" dirty="0"/>
              <a:t>The functionality offered by the authoring language may be programming functionality for use by programmers or domain representation functionality for use by subject experts. There is overlap between authoring languages with domain representation functionality and </a:t>
            </a:r>
            <a:r>
              <a:rPr lang="en-US" dirty="0">
                <a:hlinkClick r:id="rId2" tooltip="Domain-specific language"/>
              </a:rPr>
              <a:t>domain-specific languages</a:t>
            </a:r>
            <a:r>
              <a:rPr lang="en-US" dirty="0"/>
              <a:t>.</a:t>
            </a:r>
          </a:p>
        </p:txBody>
      </p:sp>
      <p:sp>
        <p:nvSpPr>
          <p:cNvPr id="4" name="Footer Placeholder 3">
            <a:extLst>
              <a:ext uri="{FF2B5EF4-FFF2-40B4-BE49-F238E27FC236}">
                <a16:creationId xmlns:a16="http://schemas.microsoft.com/office/drawing/2014/main" xmlns="" id="{9B6EA59B-16E3-4F10-8458-2A6EB1EEECF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9691711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AC701-8155-4E76-B53F-21A2F40F8E43}"/>
              </a:ext>
            </a:extLst>
          </p:cNvPr>
          <p:cNvSpPr>
            <a:spLocks noGrp="1"/>
          </p:cNvSpPr>
          <p:nvPr>
            <p:ph type="title"/>
          </p:nvPr>
        </p:nvSpPr>
        <p:spPr/>
        <p:txBody>
          <a:bodyPr>
            <a:normAutofit/>
          </a:bodyPr>
          <a:lstStyle/>
          <a:p>
            <a:r>
              <a:rPr lang="en-US" b="1" dirty="0"/>
              <a:t>Multimedia Authoring Paradigms</a:t>
            </a:r>
            <a:endParaRPr lang="en-US" dirty="0"/>
          </a:p>
        </p:txBody>
      </p:sp>
      <p:sp>
        <p:nvSpPr>
          <p:cNvPr id="3" name="Content Placeholder 2">
            <a:extLst>
              <a:ext uri="{FF2B5EF4-FFF2-40B4-BE49-F238E27FC236}">
                <a16:creationId xmlns:a16="http://schemas.microsoft.com/office/drawing/2014/main" xmlns="" id="{279510BD-0C0D-47BD-9E63-68B98434E028}"/>
              </a:ext>
            </a:extLst>
          </p:cNvPr>
          <p:cNvSpPr>
            <a:spLocks noGrp="1"/>
          </p:cNvSpPr>
          <p:nvPr>
            <p:ph idx="1"/>
          </p:nvPr>
        </p:nvSpPr>
        <p:spPr/>
        <p:txBody>
          <a:bodyPr>
            <a:normAutofit lnSpcReduction="10000"/>
          </a:bodyPr>
          <a:lstStyle/>
          <a:p>
            <a:r>
              <a:rPr lang="en-US" dirty="0"/>
              <a:t>The </a:t>
            </a:r>
            <a:r>
              <a:rPr lang="en-US" b="1" i="1" dirty="0"/>
              <a:t>authoring paradigm</a:t>
            </a:r>
            <a:r>
              <a:rPr lang="en-US" dirty="0"/>
              <a:t>, or </a:t>
            </a:r>
            <a:r>
              <a:rPr lang="en-US" b="1" i="1" dirty="0"/>
              <a:t>authoring metaphor</a:t>
            </a:r>
            <a:r>
              <a:rPr lang="en-US" dirty="0"/>
              <a:t>, is the methodology by which the authoring system accomplishes its task.</a:t>
            </a:r>
          </a:p>
          <a:p>
            <a:r>
              <a:rPr lang="en-US" dirty="0"/>
              <a:t>There are various paradigms, including:</a:t>
            </a:r>
          </a:p>
          <a:p>
            <a:r>
              <a:rPr lang="en-US" b="1" dirty="0"/>
              <a:t>Scripting Language     </a:t>
            </a:r>
          </a:p>
          <a:p>
            <a:r>
              <a:rPr lang="en-US" b="1" dirty="0"/>
              <a:t>Iconic/Flow Control</a:t>
            </a:r>
          </a:p>
          <a:p>
            <a:r>
              <a:rPr lang="en-US" b="1" dirty="0"/>
              <a:t>Card/scripting metaphor</a:t>
            </a:r>
          </a:p>
          <a:p>
            <a:r>
              <a:rPr lang="en-US" b="1" dirty="0"/>
              <a:t>Frame metaphor</a:t>
            </a:r>
          </a:p>
        </p:txBody>
      </p:sp>
      <p:sp>
        <p:nvSpPr>
          <p:cNvPr id="4" name="Footer Placeholder 3">
            <a:extLst>
              <a:ext uri="{FF2B5EF4-FFF2-40B4-BE49-F238E27FC236}">
                <a16:creationId xmlns:a16="http://schemas.microsoft.com/office/drawing/2014/main" xmlns="" id="{DEBF3299-3A40-4A94-BCF3-D6AD623F418B}"/>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19724734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EE345-CACA-4BE4-BB5A-AE2F0B0C4A5F}"/>
              </a:ext>
            </a:extLst>
          </p:cNvPr>
          <p:cNvSpPr>
            <a:spLocks noGrp="1"/>
          </p:cNvSpPr>
          <p:nvPr>
            <p:ph type="title"/>
          </p:nvPr>
        </p:nvSpPr>
        <p:spPr/>
        <p:txBody>
          <a:bodyPr>
            <a:normAutofit fontScale="90000"/>
          </a:bodyPr>
          <a:lstStyle/>
          <a:p>
            <a:r>
              <a:rPr lang="en-US" b="1" dirty="0"/>
              <a:t>Unit 4: </a:t>
            </a:r>
            <a:br>
              <a:rPr lang="en-US" b="1" dirty="0"/>
            </a:br>
            <a:r>
              <a:rPr lang="en-US" b="1" dirty="0"/>
              <a:t>Evolution of Authoring Systems</a:t>
            </a:r>
          </a:p>
        </p:txBody>
      </p:sp>
      <p:sp>
        <p:nvSpPr>
          <p:cNvPr id="3" name="Content Placeholder 2">
            <a:extLst>
              <a:ext uri="{FF2B5EF4-FFF2-40B4-BE49-F238E27FC236}">
                <a16:creationId xmlns:a16="http://schemas.microsoft.com/office/drawing/2014/main" xmlns="" id="{C98F93F2-7A0D-4DD3-BE6D-C6F28B58E9A3}"/>
              </a:ext>
            </a:extLst>
          </p:cNvPr>
          <p:cNvSpPr>
            <a:spLocks noGrp="1"/>
          </p:cNvSpPr>
          <p:nvPr>
            <p:ph idx="1"/>
          </p:nvPr>
        </p:nvSpPr>
        <p:spPr>
          <a:xfrm>
            <a:off x="1295402" y="2118675"/>
            <a:ext cx="9601196" cy="3318936"/>
          </a:xfrm>
        </p:spPr>
        <p:txBody>
          <a:bodyPr/>
          <a:lstStyle/>
          <a:p>
            <a:r>
              <a:rPr lang="en-US" sz="3200" dirty="0"/>
              <a:t>Authoring tools have evolved over the last decade based on technological and pedagogical innovations </a:t>
            </a:r>
            <a:endParaRPr lang="en-US" dirty="0"/>
          </a:p>
        </p:txBody>
      </p:sp>
      <p:sp>
        <p:nvSpPr>
          <p:cNvPr id="4" name="Footer Placeholder 3">
            <a:extLst>
              <a:ext uri="{FF2B5EF4-FFF2-40B4-BE49-F238E27FC236}">
                <a16:creationId xmlns:a16="http://schemas.microsoft.com/office/drawing/2014/main" xmlns="" id="{5CBDDC47-F048-4873-95F0-FBE979256069}"/>
              </a:ext>
            </a:extLst>
          </p:cNvPr>
          <p:cNvSpPr>
            <a:spLocks noGrp="1"/>
          </p:cNvSpPr>
          <p:nvPr>
            <p:ph type="ftr" sz="quarter" idx="11"/>
          </p:nvPr>
        </p:nvSpPr>
        <p:spPr/>
        <p:txBody>
          <a:bodyPr/>
          <a:lstStyle/>
          <a:p>
            <a:r>
              <a:rPr lang="en-US"/>
              <a:t>danielpaakorsah@hotmail.com</a:t>
            </a:r>
            <a:endParaRPr lang="en-US" dirty="0"/>
          </a:p>
        </p:txBody>
      </p:sp>
      <p:pic>
        <p:nvPicPr>
          <p:cNvPr id="4098" name="Picture 2" descr="BioEdge: Will IVF affect human evolution?">
            <a:extLst>
              <a:ext uri="{FF2B5EF4-FFF2-40B4-BE49-F238E27FC236}">
                <a16:creationId xmlns:a16="http://schemas.microsoft.com/office/drawing/2014/main" xmlns="" id="{22FA9F64-3714-4768-8261-D9AE68D76FF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67767" y="3273512"/>
            <a:ext cx="5417004" cy="2343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0296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6D895E-786B-42C0-B427-C794DA233A7D}"/>
              </a:ext>
            </a:extLst>
          </p:cNvPr>
          <p:cNvSpPr>
            <a:spLocks noGrp="1"/>
          </p:cNvSpPr>
          <p:nvPr>
            <p:ph type="title"/>
          </p:nvPr>
        </p:nvSpPr>
        <p:spPr>
          <a:xfrm>
            <a:off x="1281554" y="929459"/>
            <a:ext cx="9601196" cy="1303867"/>
          </a:xfrm>
        </p:spPr>
        <p:txBody>
          <a:bodyPr/>
          <a:lstStyle/>
          <a:p>
            <a:r>
              <a:rPr lang="en-US" b="1" dirty="0"/>
              <a:t>What is Multimedia Authoring? </a:t>
            </a:r>
          </a:p>
        </p:txBody>
      </p:sp>
      <p:sp>
        <p:nvSpPr>
          <p:cNvPr id="3" name="Content Placeholder 2">
            <a:extLst>
              <a:ext uri="{FF2B5EF4-FFF2-40B4-BE49-F238E27FC236}">
                <a16:creationId xmlns:a16="http://schemas.microsoft.com/office/drawing/2014/main" xmlns="" id="{B499DB39-9E28-4E02-B322-EFF923C8D329}"/>
              </a:ext>
            </a:extLst>
          </p:cNvPr>
          <p:cNvSpPr>
            <a:spLocks noGrp="1"/>
          </p:cNvSpPr>
          <p:nvPr>
            <p:ph idx="1"/>
          </p:nvPr>
        </p:nvSpPr>
        <p:spPr>
          <a:xfrm>
            <a:off x="1309250" y="1944494"/>
            <a:ext cx="9601196" cy="3318936"/>
          </a:xfrm>
        </p:spPr>
        <p:txBody>
          <a:bodyPr>
            <a:normAutofit/>
          </a:bodyPr>
          <a:lstStyle/>
          <a:p>
            <a:r>
              <a:rPr lang="en-US" sz="3200" dirty="0"/>
              <a:t>It is a process of assembling different types of media contents like text, audio, image, animations and video as a single stream of information with the help of various software tools</a:t>
            </a:r>
          </a:p>
        </p:txBody>
      </p:sp>
      <p:sp>
        <p:nvSpPr>
          <p:cNvPr id="4" name="Footer Placeholder 3">
            <a:extLst>
              <a:ext uri="{FF2B5EF4-FFF2-40B4-BE49-F238E27FC236}">
                <a16:creationId xmlns:a16="http://schemas.microsoft.com/office/drawing/2014/main" xmlns="" id="{04D40988-C312-4C7C-9F43-F7BCF43817B2}"/>
              </a:ext>
            </a:extLst>
          </p:cNvPr>
          <p:cNvSpPr>
            <a:spLocks noGrp="1"/>
          </p:cNvSpPr>
          <p:nvPr>
            <p:ph type="ftr" sz="quarter" idx="11"/>
          </p:nvPr>
        </p:nvSpPr>
        <p:spPr/>
        <p:txBody>
          <a:bodyPr/>
          <a:lstStyle/>
          <a:p>
            <a:r>
              <a:rPr lang="en-US"/>
              <a:t>danielpaakorsah@hotmail.com</a:t>
            </a:r>
            <a:endParaRPr lang="en-US" dirty="0"/>
          </a:p>
        </p:txBody>
      </p:sp>
      <p:pic>
        <p:nvPicPr>
          <p:cNvPr id="1026" name="Picture 2" descr="ELearning Authoring Tools - Edge Learning">
            <a:extLst>
              <a:ext uri="{FF2B5EF4-FFF2-40B4-BE49-F238E27FC236}">
                <a16:creationId xmlns:a16="http://schemas.microsoft.com/office/drawing/2014/main" xmlns="" id="{B1461A4A-6F8C-4F77-AC8B-49DC96C3F4F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68414" y="4005944"/>
            <a:ext cx="4256690" cy="17417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2295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B34FF4-2C13-4534-BCAE-558F70F8F3E5}"/>
              </a:ext>
            </a:extLst>
          </p:cNvPr>
          <p:cNvSpPr>
            <a:spLocks noGrp="1"/>
          </p:cNvSpPr>
          <p:nvPr>
            <p:ph type="title"/>
          </p:nvPr>
        </p:nvSpPr>
        <p:spPr/>
        <p:txBody>
          <a:bodyPr/>
          <a:lstStyle/>
          <a:p>
            <a:r>
              <a:rPr lang="en-US" b="1" dirty="0"/>
              <a:t>Evolution of Authoring Systems</a:t>
            </a:r>
          </a:p>
        </p:txBody>
      </p:sp>
      <p:sp>
        <p:nvSpPr>
          <p:cNvPr id="3" name="Content Placeholder 2">
            <a:extLst>
              <a:ext uri="{FF2B5EF4-FFF2-40B4-BE49-F238E27FC236}">
                <a16:creationId xmlns:a16="http://schemas.microsoft.com/office/drawing/2014/main" xmlns="" id="{EF741AC6-259E-4FBC-8D3D-C57C93BF43CF}"/>
              </a:ext>
            </a:extLst>
          </p:cNvPr>
          <p:cNvSpPr>
            <a:spLocks noGrp="1"/>
          </p:cNvSpPr>
          <p:nvPr>
            <p:ph idx="1"/>
          </p:nvPr>
        </p:nvSpPr>
        <p:spPr>
          <a:xfrm>
            <a:off x="1309250" y="2285999"/>
            <a:ext cx="9601196" cy="3318936"/>
          </a:xfrm>
        </p:spPr>
        <p:txBody>
          <a:bodyPr>
            <a:normAutofit/>
          </a:bodyPr>
          <a:lstStyle/>
          <a:p>
            <a:pPr marL="0" indent="0">
              <a:buNone/>
            </a:pPr>
            <a:r>
              <a:rPr lang="en-US" sz="3200" dirty="0"/>
              <a:t>From authoring bounded (created with one specific authoring system), program-controlled learning systems such as Computer-Based Instruction (CBI) to authoring unbounded, learner-centered environments such as Web-Based Instruction (WBI). </a:t>
            </a:r>
          </a:p>
          <a:p>
            <a:endParaRPr lang="en-US" sz="3200" dirty="0"/>
          </a:p>
        </p:txBody>
      </p:sp>
      <p:sp>
        <p:nvSpPr>
          <p:cNvPr id="4" name="Footer Placeholder 3">
            <a:extLst>
              <a:ext uri="{FF2B5EF4-FFF2-40B4-BE49-F238E27FC236}">
                <a16:creationId xmlns:a16="http://schemas.microsoft.com/office/drawing/2014/main" xmlns="" id="{A469AC60-C655-4119-AE00-CE094B6BD96B}"/>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048259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F2D6F-7A0E-4202-8AB4-02FD9B192AC5}"/>
              </a:ext>
            </a:extLst>
          </p:cNvPr>
          <p:cNvSpPr>
            <a:spLocks noGrp="1"/>
          </p:cNvSpPr>
          <p:nvPr>
            <p:ph type="title"/>
          </p:nvPr>
        </p:nvSpPr>
        <p:spPr/>
        <p:txBody>
          <a:bodyPr/>
          <a:lstStyle/>
          <a:p>
            <a:r>
              <a:rPr lang="en-US" b="1" dirty="0"/>
              <a:t>What has Changed?</a:t>
            </a:r>
          </a:p>
        </p:txBody>
      </p:sp>
      <p:sp>
        <p:nvSpPr>
          <p:cNvPr id="3" name="Content Placeholder 2">
            <a:extLst>
              <a:ext uri="{FF2B5EF4-FFF2-40B4-BE49-F238E27FC236}">
                <a16:creationId xmlns:a16="http://schemas.microsoft.com/office/drawing/2014/main" xmlns="" id="{27E5220F-A254-4034-B89E-95AA10B4C7E3}"/>
              </a:ext>
            </a:extLst>
          </p:cNvPr>
          <p:cNvSpPr>
            <a:spLocks noGrp="1"/>
          </p:cNvSpPr>
          <p:nvPr>
            <p:ph idx="1"/>
          </p:nvPr>
        </p:nvSpPr>
        <p:spPr>
          <a:xfrm>
            <a:off x="1309250" y="2285999"/>
            <a:ext cx="9601196" cy="3318936"/>
          </a:xfrm>
        </p:spPr>
        <p:txBody>
          <a:bodyPr>
            <a:normAutofit/>
          </a:bodyPr>
          <a:lstStyle/>
          <a:p>
            <a:r>
              <a:rPr lang="en-US" sz="3200" dirty="0">
                <a:effectLst/>
                <a:latin typeface="Times New Roman" panose="02020603050405020304" pitchFamily="18" charset="0"/>
                <a:ea typeface="Times New Roman" panose="02020603050405020304" pitchFamily="18" charset="0"/>
              </a:rPr>
              <a:t>Ten years ago there were no smartphones or tablets. </a:t>
            </a:r>
          </a:p>
          <a:p>
            <a:r>
              <a:rPr lang="en-US" sz="3200" dirty="0">
                <a:latin typeface="Times New Roman" panose="02020603050405020304" pitchFamily="18" charset="0"/>
              </a:rPr>
              <a:t>Only desktops and laptops – these are </a:t>
            </a:r>
            <a:r>
              <a:rPr lang="en-US" sz="1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identical devices in terms of playing back eLearning content</a:t>
            </a:r>
            <a:endParaRPr lang="en-US" sz="4000" dirty="0"/>
          </a:p>
        </p:txBody>
      </p:sp>
      <p:sp>
        <p:nvSpPr>
          <p:cNvPr id="4" name="Footer Placeholder 3">
            <a:extLst>
              <a:ext uri="{FF2B5EF4-FFF2-40B4-BE49-F238E27FC236}">
                <a16:creationId xmlns:a16="http://schemas.microsoft.com/office/drawing/2014/main" xmlns="" id="{D4AA86FB-B59C-4652-A57A-7D78090DB14E}"/>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456515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F93AF-3190-4911-8D7D-F1F6D794BF63}"/>
              </a:ext>
            </a:extLst>
          </p:cNvPr>
          <p:cNvSpPr>
            <a:spLocks noGrp="1"/>
          </p:cNvSpPr>
          <p:nvPr>
            <p:ph type="title"/>
          </p:nvPr>
        </p:nvSpPr>
        <p:spPr/>
        <p:txBody>
          <a:bodyPr>
            <a:normAutofit/>
          </a:bodyPr>
          <a:lstStyle/>
          <a:p>
            <a:r>
              <a:rPr lang="en-US" b="1" dirty="0"/>
              <a:t>What has changed? </a:t>
            </a:r>
          </a:p>
        </p:txBody>
      </p:sp>
      <p:sp>
        <p:nvSpPr>
          <p:cNvPr id="3" name="Content Placeholder 2">
            <a:extLst>
              <a:ext uri="{FF2B5EF4-FFF2-40B4-BE49-F238E27FC236}">
                <a16:creationId xmlns:a16="http://schemas.microsoft.com/office/drawing/2014/main" xmlns="" id="{1885CA05-3A64-422A-8C0E-D909501C9BB9}"/>
              </a:ext>
            </a:extLst>
          </p:cNvPr>
          <p:cNvSpPr>
            <a:spLocks noGrp="1"/>
          </p:cNvSpPr>
          <p:nvPr>
            <p:ph idx="1"/>
          </p:nvPr>
        </p:nvSpPr>
        <p:spPr/>
        <p:txBody>
          <a:bodyPr>
            <a:normAutofit/>
          </a:bodyPr>
          <a:lstStyle/>
          <a:p>
            <a:r>
              <a:rPr lang="en-US" sz="3600" dirty="0"/>
              <a:t>Then came flash -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 technology that allowed for rich eLearning interactions and, more importantly, rendered identically across all browsers. </a:t>
            </a:r>
            <a:endParaRPr lang="en-US" sz="3600" dirty="0"/>
          </a:p>
        </p:txBody>
      </p:sp>
      <p:sp>
        <p:nvSpPr>
          <p:cNvPr id="4" name="Footer Placeholder 3">
            <a:extLst>
              <a:ext uri="{FF2B5EF4-FFF2-40B4-BE49-F238E27FC236}">
                <a16:creationId xmlns:a16="http://schemas.microsoft.com/office/drawing/2014/main" xmlns="" id="{8079132E-6BF3-474A-A315-5CAA42A89E6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864581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D991C-F6BF-4235-A5A6-79F45BC14C1D}"/>
              </a:ext>
            </a:extLst>
          </p:cNvPr>
          <p:cNvSpPr>
            <a:spLocks noGrp="1"/>
          </p:cNvSpPr>
          <p:nvPr>
            <p:ph type="title"/>
          </p:nvPr>
        </p:nvSpPr>
        <p:spPr/>
        <p:txBody>
          <a:bodyPr/>
          <a:lstStyle/>
          <a:p>
            <a:r>
              <a:rPr lang="en-US" b="1" dirty="0"/>
              <a:t>What has changed? </a:t>
            </a:r>
            <a:endParaRPr lang="en-US" dirty="0"/>
          </a:p>
        </p:txBody>
      </p:sp>
      <p:sp>
        <p:nvSpPr>
          <p:cNvPr id="3" name="Content Placeholder 2">
            <a:extLst>
              <a:ext uri="{FF2B5EF4-FFF2-40B4-BE49-F238E27FC236}">
                <a16:creationId xmlns:a16="http://schemas.microsoft.com/office/drawing/2014/main" xmlns="" id="{7D1DB6CF-C9E9-481F-A9C4-F7D7A8CB14D4}"/>
              </a:ext>
            </a:extLst>
          </p:cNvPr>
          <p:cNvSpPr>
            <a:spLocks noGrp="1"/>
          </p:cNvSpPr>
          <p:nvPr>
            <p:ph idx="1"/>
          </p:nvPr>
        </p:nvSpPr>
        <p:spPr/>
        <p:txBody>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All we had to do was create a tool that could output in Flash at a resolution of 1024×768 and everyone was happy.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xmlns="" id="{4D3F58C1-04A0-4649-9BBD-873F74528E7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445105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C648C-DEFC-4568-9CD0-E7C38103D2EC}"/>
              </a:ext>
            </a:extLst>
          </p:cNvPr>
          <p:cNvSpPr>
            <a:spLocks noGrp="1"/>
          </p:cNvSpPr>
          <p:nvPr>
            <p:ph type="title"/>
          </p:nvPr>
        </p:nvSpPr>
        <p:spPr/>
        <p:txBody>
          <a:bodyPr/>
          <a:lstStyle/>
          <a:p>
            <a:r>
              <a:rPr lang="en-US" b="1" dirty="0"/>
              <a:t>Evolution of Authoring Systems</a:t>
            </a:r>
            <a:endParaRPr lang="en-US" dirty="0"/>
          </a:p>
        </p:txBody>
      </p:sp>
      <p:sp>
        <p:nvSpPr>
          <p:cNvPr id="3" name="Content Placeholder 2">
            <a:extLst>
              <a:ext uri="{FF2B5EF4-FFF2-40B4-BE49-F238E27FC236}">
                <a16:creationId xmlns:a16="http://schemas.microsoft.com/office/drawing/2014/main" xmlns="" id="{9CC991EC-29A1-4039-90AD-5AAB9DF9C1C2}"/>
              </a:ext>
            </a:extLst>
          </p:cNvPr>
          <p:cNvSpPr>
            <a:spLocks noGrp="1"/>
          </p:cNvSpPr>
          <p:nvPr>
            <p:ph idx="1"/>
          </p:nvPr>
        </p:nvSpPr>
        <p:spPr/>
        <p:txBody>
          <a:bodyPr>
            <a:normAutofit/>
          </a:bodyPr>
          <a:lstStyle/>
          <a:p>
            <a:r>
              <a:rPr lang="en-US" sz="4000" dirty="0"/>
              <a:t>Now, flash has disappeared from the multimedia environment – flash has been discontinued (no longer supported) as its been </a:t>
            </a:r>
            <a:r>
              <a:rPr lang="en-US" sz="4000"/>
              <a:t>replaced with HTML 5. </a:t>
            </a:r>
            <a:endParaRPr lang="en-US" sz="4000" dirty="0"/>
          </a:p>
        </p:txBody>
      </p:sp>
      <p:sp>
        <p:nvSpPr>
          <p:cNvPr id="4" name="Footer Placeholder 3">
            <a:extLst>
              <a:ext uri="{FF2B5EF4-FFF2-40B4-BE49-F238E27FC236}">
                <a16:creationId xmlns:a16="http://schemas.microsoft.com/office/drawing/2014/main" xmlns="" id="{A987DE83-17D0-456C-8F61-A5634667A194}"/>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127978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88DE6-78E0-4C48-B936-8F938C8734FE}"/>
              </a:ext>
            </a:extLst>
          </p:cNvPr>
          <p:cNvSpPr>
            <a:spLocks noGrp="1"/>
          </p:cNvSpPr>
          <p:nvPr>
            <p:ph type="title"/>
          </p:nvPr>
        </p:nvSpPr>
        <p:spPr/>
        <p:txBody>
          <a:bodyPr/>
          <a:lstStyle/>
          <a:p>
            <a:r>
              <a:rPr lang="en-US" b="1" dirty="0"/>
              <a:t>Evolution of Authoring Systems</a:t>
            </a:r>
            <a:endParaRPr lang="en-US" dirty="0"/>
          </a:p>
        </p:txBody>
      </p:sp>
      <p:sp>
        <p:nvSpPr>
          <p:cNvPr id="3" name="Content Placeholder 2">
            <a:extLst>
              <a:ext uri="{FF2B5EF4-FFF2-40B4-BE49-F238E27FC236}">
                <a16:creationId xmlns:a16="http://schemas.microsoft.com/office/drawing/2014/main" xmlns="" id="{5559DEB5-E6C5-4FA3-A731-F8C69AF7E2E2}"/>
              </a:ext>
            </a:extLst>
          </p:cNvPr>
          <p:cNvSpPr>
            <a:spLocks noGrp="1"/>
          </p:cNvSpPr>
          <p:nvPr>
            <p:ph idx="1"/>
          </p:nvPr>
        </p:nvSpPr>
        <p:spPr/>
        <p:txBody>
          <a:bodyPr>
            <a:normAutofit lnSpcReduction="10000"/>
          </a:bodyPr>
          <a:lstStyle/>
          <a:p>
            <a:r>
              <a:rPr lang="en-US" sz="2800" u="sng" dirty="0"/>
              <a:t>PLATO</a:t>
            </a:r>
            <a:r>
              <a:rPr lang="en-US" sz="2800" dirty="0"/>
              <a:t>-like systems</a:t>
            </a:r>
          </a:p>
          <a:p>
            <a:r>
              <a:rPr lang="en-US" sz="2800" dirty="0"/>
              <a:t>Programming toolkits for Videodisks</a:t>
            </a:r>
          </a:p>
          <a:p>
            <a:r>
              <a:rPr lang="en-US" sz="2800" dirty="0"/>
              <a:t>Programming toolkits with multimedia extensions</a:t>
            </a:r>
          </a:p>
          <a:p>
            <a:r>
              <a:rPr lang="en-US" sz="2800" dirty="0"/>
              <a:t>Multimedia authoring systems</a:t>
            </a:r>
          </a:p>
          <a:p>
            <a:r>
              <a:rPr lang="en-US" sz="2800" dirty="0"/>
              <a:t>Web authoring systems</a:t>
            </a:r>
          </a:p>
          <a:p>
            <a:r>
              <a:rPr lang="en-US" sz="2800" dirty="0"/>
              <a:t>Learning object repository and educational object communities</a:t>
            </a:r>
          </a:p>
          <a:p>
            <a:endParaRPr lang="en-US" sz="2800" dirty="0"/>
          </a:p>
        </p:txBody>
      </p:sp>
      <p:sp>
        <p:nvSpPr>
          <p:cNvPr id="4" name="Footer Placeholder 3">
            <a:extLst>
              <a:ext uri="{FF2B5EF4-FFF2-40B4-BE49-F238E27FC236}">
                <a16:creationId xmlns:a16="http://schemas.microsoft.com/office/drawing/2014/main" xmlns="" id="{F2ED4E26-9CE4-4527-9DB5-BB12DADDCE6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05900853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4F73F-5729-441D-AABF-D5048998764B}"/>
              </a:ext>
            </a:extLst>
          </p:cNvPr>
          <p:cNvSpPr>
            <a:spLocks noGrp="1"/>
          </p:cNvSpPr>
          <p:nvPr>
            <p:ph type="title"/>
          </p:nvPr>
        </p:nvSpPr>
        <p:spPr/>
        <p:txBody>
          <a:bodyPr/>
          <a:lstStyle/>
          <a:p>
            <a:r>
              <a:rPr lang="en-US" b="1" dirty="0"/>
              <a:t>Evolution of Authoring Systems</a:t>
            </a:r>
            <a:endParaRPr lang="en-US" dirty="0"/>
          </a:p>
        </p:txBody>
      </p:sp>
      <p:sp>
        <p:nvSpPr>
          <p:cNvPr id="3" name="Content Placeholder 2">
            <a:extLst>
              <a:ext uri="{FF2B5EF4-FFF2-40B4-BE49-F238E27FC236}">
                <a16:creationId xmlns:a16="http://schemas.microsoft.com/office/drawing/2014/main" xmlns="" id="{562F52B5-9DCD-4DA8-91A5-79DBE42319F4}"/>
              </a:ext>
            </a:extLst>
          </p:cNvPr>
          <p:cNvSpPr>
            <a:spLocks noGrp="1"/>
          </p:cNvSpPr>
          <p:nvPr>
            <p:ph idx="1"/>
          </p:nvPr>
        </p:nvSpPr>
        <p:spPr/>
        <p:txBody>
          <a:bodyPr>
            <a:normAutofit fontScale="92500" lnSpcReduction="20000"/>
          </a:bodyPr>
          <a:lstStyle/>
          <a:p>
            <a:r>
              <a:rPr lang="en-US" b="1" dirty="0"/>
              <a:t>PLATO'</a:t>
            </a:r>
            <a:r>
              <a:rPr lang="en-US" b="1" i="1" dirty="0"/>
              <a:t>, an acronym for </a:t>
            </a:r>
            <a:r>
              <a:rPr lang="en-US" b="1" dirty="0"/>
              <a:t>Programmed Logic for Automatic Teaching Operations</a:t>
            </a:r>
            <a:r>
              <a:rPr lang="en-US" dirty="0"/>
              <a:t> was an early </a:t>
            </a:r>
            <a:r>
              <a:rPr lang="en-US" dirty="0">
                <a:hlinkClick r:id="rId2" tooltip="Computer-based training"/>
              </a:rPr>
              <a:t>Computer-based training</a:t>
            </a:r>
            <a:r>
              <a:rPr lang="en-US" dirty="0"/>
              <a:t> system.</a:t>
            </a:r>
          </a:p>
          <a:p>
            <a:r>
              <a:rPr lang="en-US" dirty="0"/>
              <a:t>First a single user system in 1960, it became multi-user in the mid-sixties. </a:t>
            </a:r>
            <a:r>
              <a:rPr lang="en-US" dirty="0" err="1">
                <a:hlinkClick r:id="rId3" tooltip="User:DSchneider"/>
              </a:rPr>
              <a:t>DSchneider</a:t>
            </a:r>
            <a:r>
              <a:rPr lang="en-US" dirty="0"/>
              <a:t> believes that PLATO was the first </a:t>
            </a:r>
            <a:r>
              <a:rPr lang="en-US" dirty="0">
                <a:hlinkClick r:id="rId4" tooltip="E-learning"/>
              </a:rPr>
              <a:t>e-learning</a:t>
            </a:r>
            <a:r>
              <a:rPr lang="en-US" dirty="0"/>
              <a:t> platform. Principles behind courseware were not too different from modern-day content-based main-stream e-learning.</a:t>
            </a:r>
          </a:p>
          <a:p>
            <a:r>
              <a:rPr lang="en-US" dirty="0"/>
              <a:t>The only difference is that early PLATO systems did not incorporate the typical </a:t>
            </a:r>
            <a:r>
              <a:rPr lang="en-US" dirty="0">
                <a:hlinkClick r:id="rId5" tooltip="CMC"/>
              </a:rPr>
              <a:t>CMC</a:t>
            </a:r>
            <a:r>
              <a:rPr lang="en-US" dirty="0"/>
              <a:t> components a modern </a:t>
            </a:r>
            <a:r>
              <a:rPr lang="en-US" dirty="0">
                <a:hlinkClick r:id="rId6" tooltip="Learning management system"/>
              </a:rPr>
              <a:t>Learning management system</a:t>
            </a:r>
            <a:r>
              <a:rPr lang="en-US" dirty="0"/>
              <a:t> has. But already by the mid-70's, PLATO featured on-line talk and messaging. Plato also included some of the first online games and multi-user virtual environments.</a:t>
            </a:r>
          </a:p>
          <a:p>
            <a:endParaRPr lang="en-US" dirty="0"/>
          </a:p>
        </p:txBody>
      </p:sp>
      <p:sp>
        <p:nvSpPr>
          <p:cNvPr id="4" name="Footer Placeholder 3">
            <a:extLst>
              <a:ext uri="{FF2B5EF4-FFF2-40B4-BE49-F238E27FC236}">
                <a16:creationId xmlns:a16="http://schemas.microsoft.com/office/drawing/2014/main" xmlns="" id="{25A328F6-E724-429B-9DA2-ED21270FEAF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65583121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05494-8D84-4B88-A95B-1541434CBF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6F80EA3-AE70-4FC6-8488-D80A37C8D32E}"/>
              </a:ext>
            </a:extLst>
          </p:cNvPr>
          <p:cNvSpPr>
            <a:spLocks noGrp="1"/>
          </p:cNvSpPr>
          <p:nvPr>
            <p:ph idx="1"/>
          </p:nvPr>
        </p:nvSpPr>
        <p:spPr/>
        <p:txBody>
          <a:bodyPr/>
          <a:lstStyle/>
          <a:p>
            <a:r>
              <a:rPr lang="en-US" dirty="0"/>
              <a:t>After PLATO came Programming toolkits for Videodisks</a:t>
            </a:r>
          </a:p>
          <a:p>
            <a:r>
              <a:rPr lang="en-US" dirty="0"/>
              <a:t>A </a:t>
            </a:r>
            <a:r>
              <a:rPr lang="en-US" b="1" dirty="0"/>
              <a:t>Videodisk</a:t>
            </a:r>
            <a:r>
              <a:rPr lang="en-US" dirty="0"/>
              <a:t> (or </a:t>
            </a:r>
            <a:r>
              <a:rPr lang="en-US" b="1" dirty="0"/>
              <a:t>videodisc</a:t>
            </a:r>
            <a:r>
              <a:rPr lang="en-US" dirty="0"/>
              <a:t>) is a digital recording (e.g. video or audio) on an optical disk that can be played on a computer or a television set.</a:t>
            </a:r>
          </a:p>
          <a:p>
            <a:r>
              <a:rPr lang="en-US" dirty="0"/>
              <a:t>This technology has been replaced by DVDs, but there are still working installations in use for training.</a:t>
            </a:r>
          </a:p>
          <a:p>
            <a:endParaRPr lang="en-US" dirty="0"/>
          </a:p>
        </p:txBody>
      </p:sp>
      <p:sp>
        <p:nvSpPr>
          <p:cNvPr id="4" name="Footer Placeholder 3">
            <a:extLst>
              <a:ext uri="{FF2B5EF4-FFF2-40B4-BE49-F238E27FC236}">
                <a16:creationId xmlns:a16="http://schemas.microsoft.com/office/drawing/2014/main" xmlns="" id="{9968C690-7E11-473F-996C-59747EC44EDF}"/>
              </a:ext>
            </a:extLst>
          </p:cNvPr>
          <p:cNvSpPr>
            <a:spLocks noGrp="1"/>
          </p:cNvSpPr>
          <p:nvPr>
            <p:ph type="ftr" sz="quarter" idx="11"/>
          </p:nvPr>
        </p:nvSpPr>
        <p:spPr/>
        <p:txBody>
          <a:bodyPr/>
          <a:lstStyle/>
          <a:p>
            <a:r>
              <a:rPr lang="en-US"/>
              <a:t>danielpaakorsah@hotmail.com</a:t>
            </a:r>
            <a:endParaRPr lang="en-US" dirty="0"/>
          </a:p>
        </p:txBody>
      </p:sp>
      <p:pic>
        <p:nvPicPr>
          <p:cNvPr id="4098" name="Picture 2" descr="videodiscs | Tumblr">
            <a:extLst>
              <a:ext uri="{FF2B5EF4-FFF2-40B4-BE49-F238E27FC236}">
                <a16:creationId xmlns:a16="http://schemas.microsoft.com/office/drawing/2014/main" xmlns="" id="{13C9CDFD-EC5E-4EB8-ABE7-77F4212F643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96487" y="4434719"/>
            <a:ext cx="1840261" cy="14034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929036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DE427-9450-4CBD-B817-7D106AA97F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E246507-35A1-4172-A086-B2E653E702DC}"/>
              </a:ext>
            </a:extLst>
          </p:cNvPr>
          <p:cNvSpPr>
            <a:spLocks noGrp="1"/>
          </p:cNvSpPr>
          <p:nvPr>
            <p:ph idx="1"/>
          </p:nvPr>
        </p:nvSpPr>
        <p:spPr/>
        <p:txBody>
          <a:bodyPr>
            <a:normAutofit fontScale="92500"/>
          </a:bodyPr>
          <a:lstStyle/>
          <a:p>
            <a:r>
              <a:rPr lang="en-US" b="1" dirty="0"/>
              <a:t>Programming toolkits</a:t>
            </a:r>
          </a:p>
          <a:p>
            <a:r>
              <a:rPr lang="en-US" b="1" dirty="0"/>
              <a:t>Programming toolkits</a:t>
            </a:r>
            <a:r>
              <a:rPr lang="en-US" dirty="0"/>
              <a:t> are tools that help </a:t>
            </a:r>
            <a:r>
              <a:rPr lang="en-US" dirty="0">
                <a:hlinkClick r:id="rId2" tooltip="Programming"/>
              </a:rPr>
              <a:t>programming</a:t>
            </a:r>
            <a:r>
              <a:rPr lang="en-US" dirty="0"/>
              <a:t> with a given </a:t>
            </a:r>
            <a:r>
              <a:rPr lang="en-US" dirty="0">
                <a:hlinkClick r:id="rId3" tooltip="Programming language (page does not exist)"/>
              </a:rPr>
              <a:t>programming language</a:t>
            </a:r>
            <a:r>
              <a:rPr lang="en-US" dirty="0"/>
              <a:t> with the help of some </a:t>
            </a:r>
            <a:r>
              <a:rPr lang="en-US" dirty="0">
                <a:hlinkClick r:id="rId4" tooltip="Software engineering"/>
              </a:rPr>
              <a:t>software engineering</a:t>
            </a:r>
            <a:r>
              <a:rPr lang="en-US" dirty="0"/>
              <a:t> method.</a:t>
            </a:r>
          </a:p>
          <a:p>
            <a:r>
              <a:rPr lang="en-US" dirty="0"/>
              <a:t>A </a:t>
            </a:r>
            <a:r>
              <a:rPr lang="en-US" b="1" dirty="0"/>
              <a:t>toolkit</a:t>
            </a:r>
            <a:r>
              <a:rPr lang="en-US" dirty="0"/>
              <a:t> is a collection of tools that are useful in a given </a:t>
            </a:r>
            <a:r>
              <a:rPr lang="en-US" b="1" dirty="0"/>
              <a:t>programming</a:t>
            </a:r>
            <a:r>
              <a:rPr lang="en-US" dirty="0"/>
              <a:t> environment. Examples include: code compilers, resource compilers, code generators, code formatters, build systems. Exactly which tools are provided by a </a:t>
            </a:r>
            <a:r>
              <a:rPr lang="en-US" b="1" dirty="0"/>
              <a:t>toolkit</a:t>
            </a:r>
            <a:r>
              <a:rPr lang="en-US" dirty="0"/>
              <a:t> will depend on the nature of the platform involved.</a:t>
            </a:r>
          </a:p>
        </p:txBody>
      </p:sp>
      <p:sp>
        <p:nvSpPr>
          <p:cNvPr id="4" name="Footer Placeholder 3">
            <a:extLst>
              <a:ext uri="{FF2B5EF4-FFF2-40B4-BE49-F238E27FC236}">
                <a16:creationId xmlns:a16="http://schemas.microsoft.com/office/drawing/2014/main" xmlns="" id="{56906C16-9DD2-472A-BCBA-CE8235710A6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10400522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9F129-5B4F-411D-9FEB-E1754BFDB6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FEBA7A2-797A-49D1-B106-22DA917F85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E7818313-7BAE-4015-A69E-C1788C985225}"/>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580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F25357-3BF2-4F42-A292-3E2ADB5C9840}"/>
              </a:ext>
            </a:extLst>
          </p:cNvPr>
          <p:cNvSpPr>
            <a:spLocks noGrp="1"/>
          </p:cNvSpPr>
          <p:nvPr>
            <p:ph type="title"/>
          </p:nvPr>
        </p:nvSpPr>
        <p:spPr/>
        <p:txBody>
          <a:bodyPr/>
          <a:lstStyle/>
          <a:p>
            <a:r>
              <a:rPr lang="en-US" dirty="0"/>
              <a:t>What are Authoring Systems?</a:t>
            </a:r>
          </a:p>
        </p:txBody>
      </p:sp>
      <p:sp>
        <p:nvSpPr>
          <p:cNvPr id="4" name="Footer Placeholder 3">
            <a:extLst>
              <a:ext uri="{FF2B5EF4-FFF2-40B4-BE49-F238E27FC236}">
                <a16:creationId xmlns:a16="http://schemas.microsoft.com/office/drawing/2014/main" xmlns="" id="{285506B9-124A-410A-8BDE-7DE72002CF89}"/>
              </a:ext>
            </a:extLst>
          </p:cNvPr>
          <p:cNvSpPr>
            <a:spLocks noGrp="1"/>
          </p:cNvSpPr>
          <p:nvPr>
            <p:ph type="ftr" sz="quarter" idx="11"/>
          </p:nvPr>
        </p:nvSpPr>
        <p:spPr/>
        <p:txBody>
          <a:bodyPr/>
          <a:lstStyle/>
          <a:p>
            <a:r>
              <a:rPr lang="en-US"/>
              <a:t>danielpaakorsah@hotmail.com</a:t>
            </a:r>
            <a:endParaRPr lang="en-US" dirty="0"/>
          </a:p>
        </p:txBody>
      </p:sp>
      <p:pic>
        <p:nvPicPr>
          <p:cNvPr id="5" name="Picture 2" descr="Think GIF - Find on GIFER">
            <a:extLst>
              <a:ext uri="{FF2B5EF4-FFF2-40B4-BE49-F238E27FC236}">
                <a16:creationId xmlns:a16="http://schemas.microsoft.com/office/drawing/2014/main" xmlns="" id="{B932F795-6C6B-47B3-9719-B5E741D1C501}"/>
              </a:ext>
            </a:extLst>
          </p:cNvPr>
          <p:cNvPicPr>
            <a:picLocks noGrp="1" noChangeAspect="1" noChangeArrowheads="1" noCro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975757" y="1894454"/>
            <a:ext cx="7756072" cy="37229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67179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8E575-CF4C-4051-ACAE-1141ADE8D63F}"/>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a16="http://schemas.microsoft.com/office/drawing/2014/main" xmlns="" id="{51326F39-0915-4156-872E-06C923B54A44}"/>
              </a:ext>
            </a:extLst>
          </p:cNvPr>
          <p:cNvSpPr>
            <a:spLocks noGrp="1"/>
          </p:cNvSpPr>
          <p:nvPr>
            <p:ph idx="1"/>
          </p:nvPr>
        </p:nvSpPr>
        <p:spPr>
          <a:xfrm>
            <a:off x="1295401" y="2210637"/>
            <a:ext cx="9601196" cy="3637521"/>
          </a:xfrm>
        </p:spPr>
        <p:txBody>
          <a:bodyPr>
            <a:normAutofit/>
          </a:bodyPr>
          <a:lstStyle/>
          <a:p>
            <a:r>
              <a:rPr lang="en-US" sz="3200" dirty="0"/>
              <a:t>1. </a:t>
            </a:r>
            <a:r>
              <a:rPr lang="en-US" sz="3200" b="1" dirty="0"/>
              <a:t>Simplicity of use</a:t>
            </a:r>
            <a:endParaRPr lang="en-US" sz="3200" dirty="0"/>
          </a:p>
          <a:p>
            <a:r>
              <a:rPr lang="en-US" dirty="0">
                <a:solidFill>
                  <a:srgbClr val="FF0000"/>
                </a:solidFill>
              </a:rPr>
              <a:t>For Teachers</a:t>
            </a:r>
          </a:p>
          <a:p>
            <a:r>
              <a:rPr lang="en-US" sz="2800" dirty="0"/>
              <a:t>They are generally easier to use as compared to using programming languages to create multimedia and other educational applications.</a:t>
            </a:r>
          </a:p>
        </p:txBody>
      </p:sp>
      <p:sp>
        <p:nvSpPr>
          <p:cNvPr id="4" name="Footer Placeholder 3">
            <a:extLst>
              <a:ext uri="{FF2B5EF4-FFF2-40B4-BE49-F238E27FC236}">
                <a16:creationId xmlns:a16="http://schemas.microsoft.com/office/drawing/2014/main" xmlns="" id="{47CBAC04-B83D-4BC0-9935-E006B3DAD7C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325670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1EA99-5530-482C-8176-E7F0B10A6E10}"/>
              </a:ext>
            </a:extLst>
          </p:cNvPr>
          <p:cNvSpPr>
            <a:spLocks noGrp="1"/>
          </p:cNvSpPr>
          <p:nvPr>
            <p:ph type="title"/>
          </p:nvPr>
        </p:nvSpPr>
        <p:spPr/>
        <p:txBody>
          <a:bodyPr>
            <a:normAutofit/>
          </a:bodyPr>
          <a:lstStyle/>
          <a:p>
            <a:r>
              <a:rPr lang="en-US" dirty="0">
                <a:solidFill>
                  <a:srgbClr val="FF0000"/>
                </a:solidFill>
              </a:rPr>
              <a:t>For Learners</a:t>
            </a:r>
            <a:endParaRPr lang="en-US" dirty="0"/>
          </a:p>
        </p:txBody>
      </p:sp>
      <p:sp>
        <p:nvSpPr>
          <p:cNvPr id="3" name="Content Placeholder 2">
            <a:extLst>
              <a:ext uri="{FF2B5EF4-FFF2-40B4-BE49-F238E27FC236}">
                <a16:creationId xmlns:a16="http://schemas.microsoft.com/office/drawing/2014/main" xmlns="" id="{5AFCD541-E7EC-45D1-BE5C-61CA3F095A1B}"/>
              </a:ext>
            </a:extLst>
          </p:cNvPr>
          <p:cNvSpPr>
            <a:spLocks noGrp="1"/>
          </p:cNvSpPr>
          <p:nvPr>
            <p:ph idx="1"/>
          </p:nvPr>
        </p:nvSpPr>
        <p:spPr/>
        <p:txBody>
          <a:bodyPr>
            <a:normAutofit/>
          </a:bodyPr>
          <a:lstStyle/>
          <a:p>
            <a:r>
              <a:rPr lang="en-US" sz="2800" dirty="0"/>
              <a:t>24/7 access from any device </a:t>
            </a:r>
          </a:p>
          <a:p>
            <a:r>
              <a:rPr lang="en-US" sz="2800" dirty="0"/>
              <a:t>Also easy to access interactive content such as games, audio, videos </a:t>
            </a:r>
            <a:r>
              <a:rPr lang="en-US" sz="2800" dirty="0" err="1"/>
              <a:t>etc</a:t>
            </a:r>
            <a:r>
              <a:rPr lang="en-US" sz="2800" dirty="0"/>
              <a:t>, </a:t>
            </a:r>
          </a:p>
          <a:p>
            <a:r>
              <a:rPr lang="en-US" sz="2800" dirty="0"/>
              <a:t>Vertical scrolling for reading on smartphones</a:t>
            </a:r>
          </a:p>
          <a:p>
            <a:r>
              <a:rPr lang="en-US" sz="2800" dirty="0"/>
              <a:t>Today’s authoring tools provide users with a hassle-free and engaging multi-device experience.</a:t>
            </a:r>
          </a:p>
          <a:p>
            <a:endParaRPr lang="en-US" sz="2800" dirty="0"/>
          </a:p>
        </p:txBody>
      </p:sp>
      <p:sp>
        <p:nvSpPr>
          <p:cNvPr id="4" name="Footer Placeholder 3">
            <a:extLst>
              <a:ext uri="{FF2B5EF4-FFF2-40B4-BE49-F238E27FC236}">
                <a16:creationId xmlns:a16="http://schemas.microsoft.com/office/drawing/2014/main" xmlns="" id="{0CA73C6B-7404-4DD3-9FBB-97C7154DC6C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168398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9190BE-F8F6-47E7-84B6-16109359490F}"/>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a16="http://schemas.microsoft.com/office/drawing/2014/main" xmlns="" id="{E16BD93E-14AA-4BF4-A56A-0605FC85AB7D}"/>
              </a:ext>
            </a:extLst>
          </p:cNvPr>
          <p:cNvSpPr>
            <a:spLocks noGrp="1"/>
          </p:cNvSpPr>
          <p:nvPr>
            <p:ph idx="1"/>
          </p:nvPr>
        </p:nvSpPr>
        <p:spPr/>
        <p:txBody>
          <a:bodyPr/>
          <a:lstStyle/>
          <a:p>
            <a:r>
              <a:rPr lang="en-US" b="1" dirty="0"/>
              <a:t> Developing Multimedia Applications without advanced Programming Knowledge</a:t>
            </a:r>
          </a:p>
          <a:p>
            <a:pPr lvl="1"/>
            <a:r>
              <a:rPr lang="en-US" dirty="0"/>
              <a:t>Multimedia authoring tools allows teachers to</a:t>
            </a:r>
            <a:r>
              <a:rPr lang="en-US" b="1" dirty="0"/>
              <a:t> effortlessly create attractive and dynamic applications that impact their audiences in a big way.</a:t>
            </a:r>
          </a:p>
          <a:p>
            <a:pPr lvl="1"/>
            <a:r>
              <a:rPr lang="en-US" dirty="0"/>
              <a:t>Thanks to an intuitive, easy-to-use interface, editors can </a:t>
            </a:r>
            <a:r>
              <a:rPr lang="en-US" b="1" dirty="0"/>
              <a:t>modify elements, move layouts, and customize even the smallest details</a:t>
            </a:r>
            <a:r>
              <a:rPr lang="en-US" dirty="0"/>
              <a:t> of their presentations in a few simple clicks, without needing to have technical or design knowledge.</a:t>
            </a:r>
          </a:p>
        </p:txBody>
      </p:sp>
      <p:sp>
        <p:nvSpPr>
          <p:cNvPr id="4" name="Footer Placeholder 3">
            <a:extLst>
              <a:ext uri="{FF2B5EF4-FFF2-40B4-BE49-F238E27FC236}">
                <a16:creationId xmlns:a16="http://schemas.microsoft.com/office/drawing/2014/main" xmlns="" id="{4550D03F-2885-4E5A-B0A2-720A1A94A3CD}"/>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91806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A7CCA-3A93-4F76-884C-1940D47993BB}"/>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a16="http://schemas.microsoft.com/office/drawing/2014/main" xmlns="" id="{F66C8231-609B-4C98-AFB0-F64441B3069A}"/>
              </a:ext>
            </a:extLst>
          </p:cNvPr>
          <p:cNvSpPr>
            <a:spLocks noGrp="1"/>
          </p:cNvSpPr>
          <p:nvPr>
            <p:ph idx="1"/>
          </p:nvPr>
        </p:nvSpPr>
        <p:spPr/>
        <p:txBody>
          <a:bodyPr>
            <a:normAutofit/>
          </a:bodyPr>
          <a:lstStyle/>
          <a:p>
            <a:r>
              <a:rPr lang="en-US" sz="3200" b="1" dirty="0"/>
              <a:t>Multi-device compatibility</a:t>
            </a:r>
            <a:endParaRPr lang="en-US" sz="3200" dirty="0"/>
          </a:p>
          <a:p>
            <a:r>
              <a:rPr lang="en-US" sz="3200" dirty="0"/>
              <a:t>They can be used to design multimedia presentations that can run on smart phones, tablets as well as personal computers</a:t>
            </a:r>
          </a:p>
        </p:txBody>
      </p:sp>
      <p:sp>
        <p:nvSpPr>
          <p:cNvPr id="4" name="Footer Placeholder 3">
            <a:extLst>
              <a:ext uri="{FF2B5EF4-FFF2-40B4-BE49-F238E27FC236}">
                <a16:creationId xmlns:a16="http://schemas.microsoft.com/office/drawing/2014/main" xmlns="" id="{94600D56-77BB-4043-B3AD-0EABBDEA257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509560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45CD46-D0ED-4B5E-829E-36A8AAD01B1E}"/>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a16="http://schemas.microsoft.com/office/drawing/2014/main" xmlns="" id="{82FB14F6-21B2-49B5-8C95-68130C6FB49C}"/>
              </a:ext>
            </a:extLst>
          </p:cNvPr>
          <p:cNvSpPr>
            <a:spLocks noGrp="1"/>
          </p:cNvSpPr>
          <p:nvPr>
            <p:ph idx="1"/>
          </p:nvPr>
        </p:nvSpPr>
        <p:spPr/>
        <p:txBody>
          <a:bodyPr/>
          <a:lstStyle/>
          <a:p>
            <a:r>
              <a:rPr lang="en-US" sz="2800" dirty="0"/>
              <a:t>Content </a:t>
            </a:r>
            <a:r>
              <a:rPr lang="en-US" sz="2800" b="1" dirty="0"/>
              <a:t>adapts automatically to different devices</a:t>
            </a:r>
            <a:r>
              <a:rPr lang="en-US" sz="2800" dirty="0"/>
              <a:t> without compromising on exceptional usability and quality. This enables users to access information immediately and on demand, whether they’re on the subway heading to work or at home relaxing on the sofa.</a:t>
            </a:r>
          </a:p>
          <a:p>
            <a:endParaRPr lang="en-US" dirty="0"/>
          </a:p>
        </p:txBody>
      </p:sp>
      <p:sp>
        <p:nvSpPr>
          <p:cNvPr id="4" name="Footer Placeholder 3">
            <a:extLst>
              <a:ext uri="{FF2B5EF4-FFF2-40B4-BE49-F238E27FC236}">
                <a16:creationId xmlns:a16="http://schemas.microsoft.com/office/drawing/2014/main" xmlns="" id="{A82A8CC8-D56A-4867-A31D-E9C5BC6FAFE3}"/>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820642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BA7B0-C251-4D1F-B460-C4C24CA59A7E}"/>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a16="http://schemas.microsoft.com/office/drawing/2014/main" xmlns="" id="{98C85522-96B6-4C61-8968-FDF8E7759EAB}"/>
              </a:ext>
            </a:extLst>
          </p:cNvPr>
          <p:cNvSpPr>
            <a:spLocks noGrp="1"/>
          </p:cNvSpPr>
          <p:nvPr>
            <p:ph idx="1"/>
          </p:nvPr>
        </p:nvSpPr>
        <p:spPr/>
        <p:txBody>
          <a:bodyPr>
            <a:normAutofit/>
          </a:bodyPr>
          <a:lstStyle/>
          <a:p>
            <a:r>
              <a:rPr lang="en-US" sz="2800" b="1" dirty="0"/>
              <a:t>Interactive multimedia content</a:t>
            </a:r>
            <a:endParaRPr lang="en-US" sz="2800" dirty="0"/>
          </a:p>
          <a:p>
            <a:r>
              <a:rPr lang="en-US" sz="2800" dirty="0"/>
              <a:t>All this interactive content, when paired with well-written text, has the </a:t>
            </a:r>
            <a:r>
              <a:rPr lang="en-US" sz="2800" b="1" dirty="0"/>
              <a:t>power to engage your students</a:t>
            </a:r>
            <a:r>
              <a:rPr lang="en-US" sz="2800" dirty="0"/>
              <a:t>, giving authoring tools the advantage over other traditional tools when it comes to creating e-learning courses.</a:t>
            </a:r>
          </a:p>
        </p:txBody>
      </p:sp>
      <p:sp>
        <p:nvSpPr>
          <p:cNvPr id="4" name="Footer Placeholder 3">
            <a:extLst>
              <a:ext uri="{FF2B5EF4-FFF2-40B4-BE49-F238E27FC236}">
                <a16:creationId xmlns:a16="http://schemas.microsoft.com/office/drawing/2014/main" xmlns="" id="{AF783577-B468-4019-B453-DD4B983640F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440868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25AB6-3E44-426F-B1BA-C3FF8821731E}"/>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a16="http://schemas.microsoft.com/office/drawing/2014/main" xmlns="" id="{D8994629-84A3-409B-9833-BAEF6B9BE2D9}"/>
              </a:ext>
            </a:extLst>
          </p:cNvPr>
          <p:cNvSpPr>
            <a:spLocks noGrp="1"/>
          </p:cNvSpPr>
          <p:nvPr>
            <p:ph idx="1"/>
          </p:nvPr>
        </p:nvSpPr>
        <p:spPr/>
        <p:txBody>
          <a:bodyPr>
            <a:normAutofit/>
          </a:bodyPr>
          <a:lstStyle/>
          <a:p>
            <a:r>
              <a:rPr lang="en-US" sz="2800" b="1" dirty="0"/>
              <a:t>Collaboration and Teamwork</a:t>
            </a:r>
            <a:endParaRPr lang="en-US" sz="2800" dirty="0"/>
          </a:p>
          <a:p>
            <a:r>
              <a:rPr lang="en-US" sz="2800" dirty="0"/>
              <a:t>The newest authoring tools utilize cloud technology to allow multiple users to </a:t>
            </a:r>
            <a:r>
              <a:rPr lang="en-US" sz="2800" b="1" dirty="0"/>
              <a:t>work simultaneously on creating e-learning courses</a:t>
            </a:r>
            <a:r>
              <a:rPr lang="en-US" sz="2800" dirty="0"/>
              <a:t>.</a:t>
            </a:r>
          </a:p>
          <a:p>
            <a:r>
              <a:rPr lang="en-US" sz="2800" dirty="0"/>
              <a:t>This collaboration extends not merely to the same project or section, but even to the same presentation slide</a:t>
            </a:r>
          </a:p>
        </p:txBody>
      </p:sp>
      <p:sp>
        <p:nvSpPr>
          <p:cNvPr id="4" name="Footer Placeholder 3">
            <a:extLst>
              <a:ext uri="{FF2B5EF4-FFF2-40B4-BE49-F238E27FC236}">
                <a16:creationId xmlns:a16="http://schemas.microsoft.com/office/drawing/2014/main" xmlns="" id="{AD1727F1-0242-4AAC-8602-16BFD680F75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819621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FD677-691B-42ED-8805-1377D6681B96}"/>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a16="http://schemas.microsoft.com/office/drawing/2014/main" xmlns="" id="{459BDAC8-BD08-45B3-90FD-07DB4CD874F2}"/>
              </a:ext>
            </a:extLst>
          </p:cNvPr>
          <p:cNvSpPr>
            <a:spLocks noGrp="1"/>
          </p:cNvSpPr>
          <p:nvPr>
            <p:ph idx="1"/>
          </p:nvPr>
        </p:nvSpPr>
        <p:spPr/>
        <p:txBody>
          <a:bodyPr>
            <a:normAutofit/>
          </a:bodyPr>
          <a:lstStyle/>
          <a:p>
            <a:r>
              <a:rPr lang="en-US" sz="3200" b="1" dirty="0"/>
              <a:t>Availability</a:t>
            </a:r>
          </a:p>
          <a:p>
            <a:r>
              <a:rPr lang="en-US" sz="3200" dirty="0"/>
              <a:t>Multimedia tools like MS PowerPoint, Adobe Flash (deprecated) and Macromedia Dreamweaver are readily available</a:t>
            </a:r>
          </a:p>
        </p:txBody>
      </p:sp>
      <p:sp>
        <p:nvSpPr>
          <p:cNvPr id="4" name="Footer Placeholder 3">
            <a:extLst>
              <a:ext uri="{FF2B5EF4-FFF2-40B4-BE49-F238E27FC236}">
                <a16:creationId xmlns:a16="http://schemas.microsoft.com/office/drawing/2014/main" xmlns="" id="{BE396122-9048-4534-8476-8687A6D5739F}"/>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881369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3DF9E-CF4C-49C2-B158-102CBDFE5AC5}"/>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a16="http://schemas.microsoft.com/office/drawing/2014/main" xmlns="" id="{3AD92644-2D74-469A-B69E-6DD09FD1D11F}"/>
              </a:ext>
            </a:extLst>
          </p:cNvPr>
          <p:cNvSpPr>
            <a:spLocks noGrp="1"/>
          </p:cNvSpPr>
          <p:nvPr>
            <p:ph idx="1"/>
          </p:nvPr>
        </p:nvSpPr>
        <p:spPr/>
        <p:txBody>
          <a:bodyPr>
            <a:normAutofit/>
          </a:bodyPr>
          <a:lstStyle/>
          <a:p>
            <a:r>
              <a:rPr lang="en-US" sz="2800" b="1" dirty="0"/>
              <a:t>Reducing Cost of Buying Software</a:t>
            </a:r>
          </a:p>
          <a:p>
            <a:r>
              <a:rPr lang="en-US" sz="2800" dirty="0"/>
              <a:t>When authoring tools are embedded with an eLearning platform, the cost of using additional software, and media elements is reduced. These tools help to design short and crisp content which is easier to understand and recall.</a:t>
            </a:r>
            <a:endParaRPr lang="en-US" sz="2800" b="1" dirty="0"/>
          </a:p>
        </p:txBody>
      </p:sp>
      <p:sp>
        <p:nvSpPr>
          <p:cNvPr id="4" name="Footer Placeholder 3">
            <a:extLst>
              <a:ext uri="{FF2B5EF4-FFF2-40B4-BE49-F238E27FC236}">
                <a16:creationId xmlns:a16="http://schemas.microsoft.com/office/drawing/2014/main" xmlns="" id="{3CFCD5CC-0977-49FB-AE01-703BF1D81330}"/>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40449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766BF5C3-65E2-4619-9835-9AEB3B9DA91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20125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46038-2E1D-4BDE-8F65-1D21A0C6EEDB}"/>
              </a:ext>
            </a:extLst>
          </p:cNvPr>
          <p:cNvSpPr>
            <a:spLocks noGrp="1"/>
          </p:cNvSpPr>
          <p:nvPr>
            <p:ph type="title"/>
          </p:nvPr>
        </p:nvSpPr>
        <p:spPr>
          <a:xfrm>
            <a:off x="1295402" y="714947"/>
            <a:ext cx="9601196" cy="1303867"/>
          </a:xfrm>
        </p:spPr>
        <p:txBody>
          <a:bodyPr>
            <a:normAutofit/>
          </a:bodyPr>
          <a:lstStyle/>
          <a:p>
            <a:r>
              <a:rPr lang="en-US" b="1" dirty="0"/>
              <a:t>What are Authoring Systems?</a:t>
            </a:r>
          </a:p>
        </p:txBody>
      </p:sp>
      <p:sp>
        <p:nvSpPr>
          <p:cNvPr id="3" name="Content Placeholder 2">
            <a:extLst>
              <a:ext uri="{FF2B5EF4-FFF2-40B4-BE49-F238E27FC236}">
                <a16:creationId xmlns:a16="http://schemas.microsoft.com/office/drawing/2014/main" xmlns="" id="{66D8D3BC-87D9-4640-BEA2-0475F438A18A}"/>
              </a:ext>
            </a:extLst>
          </p:cNvPr>
          <p:cNvSpPr>
            <a:spLocks noGrp="1"/>
          </p:cNvSpPr>
          <p:nvPr>
            <p:ph idx="1"/>
          </p:nvPr>
        </p:nvSpPr>
        <p:spPr>
          <a:xfrm>
            <a:off x="1295402" y="1799697"/>
            <a:ext cx="9601196" cy="3318936"/>
          </a:xfrm>
        </p:spPr>
        <p:txBody>
          <a:bodyPr>
            <a:normAutofit/>
          </a:bodyPr>
          <a:lstStyle/>
          <a:p>
            <a:r>
              <a:rPr lang="en-US" sz="3600" b="1" dirty="0"/>
              <a:t>Authoring tools enable non-professional programmers like educators, teachers and learners to design interactive multimedia and hypermedia learning environments.</a:t>
            </a:r>
          </a:p>
        </p:txBody>
      </p:sp>
      <p:sp>
        <p:nvSpPr>
          <p:cNvPr id="4" name="Footer Placeholder 3">
            <a:extLst>
              <a:ext uri="{FF2B5EF4-FFF2-40B4-BE49-F238E27FC236}">
                <a16:creationId xmlns:a16="http://schemas.microsoft.com/office/drawing/2014/main" xmlns="" id="{3F817EAD-AFDB-4E2C-9CC3-C051A3F7E7C4}"/>
              </a:ext>
            </a:extLst>
          </p:cNvPr>
          <p:cNvSpPr>
            <a:spLocks noGrp="1"/>
          </p:cNvSpPr>
          <p:nvPr>
            <p:ph type="ftr" sz="quarter" idx="11"/>
          </p:nvPr>
        </p:nvSpPr>
        <p:spPr/>
        <p:txBody>
          <a:bodyPr/>
          <a:lstStyle/>
          <a:p>
            <a:r>
              <a:rPr lang="en-US"/>
              <a:t>danielpaakorsah@hotmail.com</a:t>
            </a:r>
            <a:endParaRPr lang="en-US" dirty="0"/>
          </a:p>
        </p:txBody>
      </p:sp>
      <p:pic>
        <p:nvPicPr>
          <p:cNvPr id="2050" name="Picture 2" descr="The Best Elearning Authoring Tools &amp; Software (2021 Update)">
            <a:extLst>
              <a:ext uri="{FF2B5EF4-FFF2-40B4-BE49-F238E27FC236}">
                <a16:creationId xmlns:a16="http://schemas.microsoft.com/office/drawing/2014/main" xmlns="" id="{138AE090-09DA-4E58-8EED-03177AC16EF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04457" y="4245429"/>
            <a:ext cx="5965372" cy="15376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8314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9E3A54-0610-4D80-BA25-A33261726F09}"/>
              </a:ext>
            </a:extLst>
          </p:cNvPr>
          <p:cNvSpPr>
            <a:spLocks noGrp="1"/>
          </p:cNvSpPr>
          <p:nvPr>
            <p:ph type="title"/>
          </p:nvPr>
        </p:nvSpPr>
        <p:spPr/>
        <p:txBody>
          <a:bodyPr/>
          <a:lstStyle/>
          <a:p>
            <a:r>
              <a:rPr lang="en-US" b="1" dirty="0"/>
              <a:t>Unit 5: Authoring Interface</a:t>
            </a:r>
          </a:p>
        </p:txBody>
      </p:sp>
      <p:sp>
        <p:nvSpPr>
          <p:cNvPr id="3" name="Content Placeholder 2">
            <a:extLst>
              <a:ext uri="{FF2B5EF4-FFF2-40B4-BE49-F238E27FC236}">
                <a16:creationId xmlns:a16="http://schemas.microsoft.com/office/drawing/2014/main" xmlns="" id="{948A5175-EE22-43F4-830A-901FF72C0AC1}"/>
              </a:ext>
            </a:extLst>
          </p:cNvPr>
          <p:cNvSpPr>
            <a:spLocks noGrp="1"/>
          </p:cNvSpPr>
          <p:nvPr>
            <p:ph idx="1"/>
          </p:nvPr>
        </p:nvSpPr>
        <p:spPr/>
        <p:txBody>
          <a:bodyPr/>
          <a:lstStyle/>
          <a:p>
            <a:r>
              <a:rPr lang="en-US" sz="3200" b="1" dirty="0"/>
              <a:t>User Interface Design </a:t>
            </a:r>
            <a:r>
              <a:rPr lang="en-US" sz="3200" dirty="0"/>
              <a:t>Multi media applications contain user interface design. </a:t>
            </a:r>
            <a:endParaRPr lang="en-US" sz="3200" b="1" i="1" dirty="0"/>
          </a:p>
          <a:p>
            <a:endParaRPr lang="en-US" b="1" i="1" dirty="0"/>
          </a:p>
          <a:p>
            <a:endParaRPr lang="en-US" dirty="0"/>
          </a:p>
          <a:p>
            <a:endParaRPr lang="en-US" dirty="0"/>
          </a:p>
        </p:txBody>
      </p:sp>
      <p:sp>
        <p:nvSpPr>
          <p:cNvPr id="4" name="Footer Placeholder 3">
            <a:extLst>
              <a:ext uri="{FF2B5EF4-FFF2-40B4-BE49-F238E27FC236}">
                <a16:creationId xmlns:a16="http://schemas.microsoft.com/office/drawing/2014/main" xmlns="" id="{8DDCC779-D0BD-44AB-B563-01D5CFC360C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591611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DFA2BC-158B-4B45-9412-F48812E645D0}"/>
              </a:ext>
            </a:extLst>
          </p:cNvPr>
          <p:cNvSpPr>
            <a:spLocks noGrp="1"/>
          </p:cNvSpPr>
          <p:nvPr>
            <p:ph type="title"/>
          </p:nvPr>
        </p:nvSpPr>
        <p:spPr/>
        <p:txBody>
          <a:bodyPr/>
          <a:lstStyle/>
          <a:p>
            <a:r>
              <a:rPr lang="en-US" b="1" dirty="0"/>
              <a:t>Authoring Interface</a:t>
            </a:r>
            <a:endParaRPr lang="en-US" dirty="0"/>
          </a:p>
        </p:txBody>
      </p:sp>
      <p:sp>
        <p:nvSpPr>
          <p:cNvPr id="4" name="Footer Placeholder 3">
            <a:extLst>
              <a:ext uri="{FF2B5EF4-FFF2-40B4-BE49-F238E27FC236}">
                <a16:creationId xmlns:a16="http://schemas.microsoft.com/office/drawing/2014/main" xmlns="" id="{3AB423F7-18B2-417D-8F78-85A6EF1FE021}"/>
              </a:ext>
            </a:extLst>
          </p:cNvPr>
          <p:cNvSpPr>
            <a:spLocks noGrp="1"/>
          </p:cNvSpPr>
          <p:nvPr>
            <p:ph type="ftr" sz="quarter" idx="11"/>
          </p:nvPr>
        </p:nvSpPr>
        <p:spPr/>
        <p:txBody>
          <a:bodyPr/>
          <a:lstStyle/>
          <a:p>
            <a:r>
              <a:rPr lang="en-US" dirty="0"/>
              <a:t>danielpaakorsah@hotmail.com</a:t>
            </a:r>
          </a:p>
        </p:txBody>
      </p:sp>
      <p:sp>
        <p:nvSpPr>
          <p:cNvPr id="6" name="Rectangle 5">
            <a:extLst>
              <a:ext uri="{FF2B5EF4-FFF2-40B4-BE49-F238E27FC236}">
                <a16:creationId xmlns:a16="http://schemas.microsoft.com/office/drawing/2014/main" xmlns="" id="{E9227118-95A6-486C-80C2-809236D5B16D}"/>
              </a:ext>
            </a:extLst>
          </p:cNvPr>
          <p:cNvSpPr/>
          <p:nvPr/>
        </p:nvSpPr>
        <p:spPr>
          <a:xfrm>
            <a:off x="1309250" y="2182549"/>
            <a:ext cx="9587348" cy="3693319"/>
          </a:xfrm>
          <a:prstGeom prst="rect">
            <a:avLst/>
          </a:prstGeom>
        </p:spPr>
        <p:txBody>
          <a:bodyPr wrap="square">
            <a:spAutoFit/>
          </a:bodyPr>
          <a:lstStyle/>
          <a:p>
            <a:pPr lvl="0" algn="just" defTabSz="914400" eaLnBrk="0" fontAlgn="base" hangingPunct="0">
              <a:spcBef>
                <a:spcPct val="0"/>
              </a:spcBef>
              <a:spcAft>
                <a:spcPct val="0"/>
              </a:spcAft>
            </a:pPr>
            <a:r>
              <a:rPr lang="en-US" altLang="en-US" sz="2800" b="1" dirty="0">
                <a:solidFill>
                  <a:srgbClr val="333333"/>
                </a:solidFill>
                <a:latin typeface="Times New Roman" panose="02020603050405020304" pitchFamily="18" charset="0"/>
                <a:cs typeface="Times New Roman" panose="02020603050405020304" pitchFamily="18" charset="0"/>
              </a:rPr>
              <a:t>Designing user Interfaces</a:t>
            </a:r>
            <a:endParaRPr lang="en-US" altLang="en-US" dirty="0"/>
          </a:p>
          <a:p>
            <a:pPr lvl="0" algn="just" defTabSz="914400" eaLnBrk="0" fontAlgn="base" hangingPunct="0">
              <a:spcBef>
                <a:spcPct val="0"/>
              </a:spcBef>
              <a:spcAft>
                <a:spcPct val="0"/>
              </a:spcAft>
            </a:pPr>
            <a:endParaRPr lang="en-US" altLang="en-US" dirty="0"/>
          </a:p>
          <a:p>
            <a:pPr lvl="0" algn="just" defTabSz="914400" eaLnBrk="0" fontAlgn="base" hangingPunct="0">
              <a:spcBef>
                <a:spcPct val="0"/>
              </a:spcBef>
              <a:spcAft>
                <a:spcPct val="0"/>
              </a:spcAft>
            </a:pPr>
            <a:r>
              <a:rPr lang="en-US" altLang="en-US" sz="2400" dirty="0">
                <a:solidFill>
                  <a:srgbClr val="333333"/>
                </a:solidFill>
                <a:latin typeface="Times New Roman" panose="02020603050405020304" pitchFamily="18" charset="0"/>
                <a:cs typeface="Times New Roman" panose="02020603050405020304" pitchFamily="18" charset="0"/>
              </a:rPr>
              <a:t>User Interface should be designed by structured following design guidelines as follows:</a:t>
            </a:r>
            <a:endParaRPr lang="en-US" altLang="en-US" dirty="0"/>
          </a:p>
          <a:p>
            <a:pPr lvl="0" algn="just" defTabSz="914400" eaLnBrk="0" fontAlgn="base" hangingPunct="0">
              <a:spcBef>
                <a:spcPct val="0"/>
              </a:spcBef>
              <a:spcAft>
                <a:spcPct val="0"/>
              </a:spcAft>
            </a:pPr>
            <a:r>
              <a:rPr lang="en-US" altLang="en-US" sz="2400" dirty="0">
                <a:solidFill>
                  <a:srgbClr val="7A7778"/>
                </a:solidFill>
                <a:latin typeface="Times New Roman" panose="02020603050405020304" pitchFamily="18" charset="0"/>
                <a:cs typeface="Times New Roman" panose="02020603050405020304" pitchFamily="18" charset="0"/>
              </a:rPr>
              <a:t>1.</a:t>
            </a:r>
            <a:r>
              <a:rPr lang="en-US" altLang="en-US" sz="2400" dirty="0">
                <a:solidFill>
                  <a:srgbClr val="000000"/>
                </a:solidFill>
                <a:latin typeface="Times New Roman" panose="02020603050405020304" pitchFamily="18" charset="0"/>
                <a:cs typeface="Times New Roman" panose="02020603050405020304" pitchFamily="18" charset="0"/>
              </a:rPr>
              <a:t>Planning the overall structure of the application</a:t>
            </a:r>
            <a:endParaRPr lang="en-US" altLang="en-US" dirty="0"/>
          </a:p>
          <a:p>
            <a:pPr lvl="0" algn="just" defTabSz="914400" eaLnBrk="0" fontAlgn="base" hangingPunct="0">
              <a:spcBef>
                <a:spcPct val="0"/>
              </a:spcBef>
              <a:spcAft>
                <a:spcPct val="0"/>
              </a:spcAft>
            </a:pPr>
            <a:r>
              <a:rPr lang="en-US" altLang="en-US" sz="2400" dirty="0">
                <a:solidFill>
                  <a:srgbClr val="7A7778"/>
                </a:solidFill>
                <a:latin typeface="Times New Roman" panose="02020603050405020304" pitchFamily="18" charset="0"/>
                <a:cs typeface="Times New Roman" panose="02020603050405020304" pitchFamily="18" charset="0"/>
              </a:rPr>
              <a:t>2.</a:t>
            </a:r>
            <a:r>
              <a:rPr lang="en-US" altLang="en-US" sz="2400" dirty="0">
                <a:solidFill>
                  <a:srgbClr val="000000"/>
                </a:solidFill>
                <a:latin typeface="Times New Roman" panose="02020603050405020304" pitchFamily="18" charset="0"/>
                <a:cs typeface="Times New Roman" panose="02020603050405020304" pitchFamily="18" charset="0"/>
              </a:rPr>
              <a:t>Planning the content of the application</a:t>
            </a:r>
            <a:endParaRPr lang="en-US" altLang="en-US" dirty="0"/>
          </a:p>
          <a:p>
            <a:pPr lvl="0" algn="just" defTabSz="914400" eaLnBrk="0" fontAlgn="base" hangingPunct="0">
              <a:spcBef>
                <a:spcPct val="0"/>
              </a:spcBef>
              <a:spcAft>
                <a:spcPct val="0"/>
              </a:spcAft>
            </a:pPr>
            <a:r>
              <a:rPr lang="en-US" altLang="en-US" sz="2400" dirty="0">
                <a:solidFill>
                  <a:srgbClr val="7A7778"/>
                </a:solidFill>
                <a:latin typeface="Times New Roman" panose="02020603050405020304" pitchFamily="18" charset="0"/>
                <a:cs typeface="Times New Roman" panose="02020603050405020304" pitchFamily="18" charset="0"/>
              </a:rPr>
              <a:t>3.</a:t>
            </a:r>
            <a:r>
              <a:rPr lang="en-US" altLang="en-US" sz="2400" dirty="0">
                <a:solidFill>
                  <a:srgbClr val="000000"/>
                </a:solidFill>
                <a:latin typeface="Times New Roman" panose="02020603050405020304" pitchFamily="18" charset="0"/>
                <a:cs typeface="Times New Roman" panose="02020603050405020304" pitchFamily="18" charset="0"/>
              </a:rPr>
              <a:t>Planning the interactive behavior</a:t>
            </a:r>
            <a:endParaRPr lang="en-US" altLang="en-US" dirty="0"/>
          </a:p>
          <a:p>
            <a:pPr lvl="0" algn="just" defTabSz="914400" eaLnBrk="0" fontAlgn="base" hangingPunct="0">
              <a:spcBef>
                <a:spcPct val="0"/>
              </a:spcBef>
              <a:spcAft>
                <a:spcPct val="0"/>
              </a:spcAft>
            </a:pPr>
            <a:r>
              <a:rPr lang="en-US" altLang="en-US" sz="2400" dirty="0">
                <a:solidFill>
                  <a:srgbClr val="7A7778"/>
                </a:solidFill>
                <a:latin typeface="Times New Roman" panose="02020603050405020304" pitchFamily="18" charset="0"/>
                <a:cs typeface="Times New Roman" panose="02020603050405020304" pitchFamily="18" charset="0"/>
              </a:rPr>
              <a:t>4.</a:t>
            </a:r>
            <a:r>
              <a:rPr lang="en-US" altLang="en-US" sz="2400" dirty="0">
                <a:solidFill>
                  <a:srgbClr val="000000"/>
                </a:solidFill>
                <a:latin typeface="Times New Roman" panose="02020603050405020304" pitchFamily="18" charset="0"/>
                <a:cs typeface="Times New Roman" panose="02020603050405020304" pitchFamily="18" charset="0"/>
              </a:rPr>
              <a:t>Planning the look and feel of the application</a:t>
            </a:r>
            <a:endParaRPr lang="en-US" altLang="en-US" dirty="0"/>
          </a:p>
          <a:p>
            <a:pPr lvl="0" algn="just" defTabSz="914400" eaLnBrk="0" fontAlgn="base" hangingPunct="0">
              <a:spcBef>
                <a:spcPct val="0"/>
              </a:spcBef>
              <a:spcAft>
                <a:spcPct val="0"/>
              </a:spcAft>
            </a:pPr>
            <a:r>
              <a:rPr lang="en-US" altLang="en-US" sz="2000" dirty="0">
                <a:solidFill>
                  <a:srgbClr val="333333"/>
                </a:solidFill>
                <a:latin typeface="Times New Roman" panose="02020603050405020304" pitchFamily="18" charset="0"/>
                <a:cs typeface="Times New Roman" panose="02020603050405020304" pitchFamily="18" charset="0"/>
              </a:rPr>
              <a:t> </a:t>
            </a:r>
            <a:endParaRPr lang="en-US" altLang="en-US" dirty="0"/>
          </a:p>
          <a:p>
            <a:pPr lvl="0" algn="just" defTabSz="914400" eaLnBrk="0" fontAlgn="base" hangingPunct="0">
              <a:spcBef>
                <a:spcPct val="0"/>
              </a:spcBef>
              <a:spcAft>
                <a:spcPct val="0"/>
              </a:spcAft>
            </a:pPr>
            <a:r>
              <a:rPr lang="en-US" altLang="en-US" sz="2400" dirty="0">
                <a:solidFill>
                  <a:srgbClr val="333333"/>
                </a:solidFill>
                <a:latin typeface="Times New Roman" panose="02020603050405020304" pitchFamily="18" charset="0"/>
                <a:cs typeface="Times New Roman" panose="02020603050405020304" pitchFamily="18" charset="0"/>
              </a:rPr>
              <a:t>A good user interface must be efficient and intuitive by most users</a:t>
            </a:r>
            <a:endParaRPr lang="en-US" altLang="en-US" sz="3200" dirty="0">
              <a:latin typeface="Arial" panose="020B0604020202020204" pitchFamily="34" charset="0"/>
            </a:endParaRPr>
          </a:p>
        </p:txBody>
      </p:sp>
    </p:spTree>
    <p:extLst>
      <p:ext uri="{BB962C8B-B14F-4D97-AF65-F5344CB8AC3E}">
        <p14:creationId xmlns:p14="http://schemas.microsoft.com/office/powerpoint/2010/main" xmlns="" val="3657574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4117C-78AC-4D55-B9A3-0E99103D84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D0B1BBB-9450-4F15-A4BE-9455A48DEEF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 </a:t>
            </a:r>
            <a:r>
              <a:rPr lang="en-US" dirty="0">
                <a:solidFill>
                  <a:srgbClr val="202124"/>
                </a:solidFill>
                <a:latin typeface="arial" panose="020B0604020202020204" pitchFamily="34" charset="0"/>
              </a:rPr>
              <a:t>T</a:t>
            </a:r>
            <a:r>
              <a:rPr lang="en-US" b="0" i="0" dirty="0">
                <a:solidFill>
                  <a:srgbClr val="202124"/>
                </a:solidFill>
                <a:effectLst/>
                <a:latin typeface="arial" panose="020B0604020202020204" pitchFamily="34" charset="0"/>
              </a:rPr>
              <a:t>he methodology by which the </a:t>
            </a:r>
            <a:r>
              <a:rPr lang="en-US" b="1" i="0" dirty="0">
                <a:solidFill>
                  <a:srgbClr val="202124"/>
                </a:solidFill>
                <a:effectLst/>
                <a:latin typeface="arial" panose="020B0604020202020204" pitchFamily="34" charset="0"/>
              </a:rPr>
              <a:t>authoring</a:t>
            </a:r>
            <a:r>
              <a:rPr lang="en-US" b="0" i="0" dirty="0">
                <a:solidFill>
                  <a:srgbClr val="202124"/>
                </a:solidFill>
                <a:effectLst/>
                <a:latin typeface="arial" panose="020B0604020202020204" pitchFamily="34" charset="0"/>
              </a:rPr>
              <a:t> system accomplishes its task is known as it’s authoring metaphor</a:t>
            </a:r>
          </a:p>
          <a:p>
            <a:r>
              <a:rPr lang="en-US" dirty="0">
                <a:solidFill>
                  <a:srgbClr val="202124"/>
                </a:solidFill>
                <a:latin typeface="arial" panose="020B0604020202020204" pitchFamily="34" charset="0"/>
              </a:rPr>
              <a:t>Metaphors for multimedia applications include:</a:t>
            </a:r>
          </a:p>
          <a:p>
            <a:r>
              <a:rPr lang="en-US" sz="1800" b="0" i="0" u="none" strike="noStrike" baseline="0" dirty="0">
                <a:solidFill>
                  <a:srgbClr val="000000"/>
                </a:solidFill>
                <a:latin typeface="Times New Roman" panose="02020603050405020304" pitchFamily="18" charset="0"/>
              </a:rPr>
              <a:t>Slide Show Metaphor </a:t>
            </a:r>
          </a:p>
          <a:p>
            <a:r>
              <a:rPr lang="en-US" sz="1800" b="0" i="0" u="none" strike="noStrike" baseline="0" dirty="0">
                <a:solidFill>
                  <a:srgbClr val="000000"/>
                </a:solidFill>
                <a:latin typeface="Times New Roman" panose="02020603050405020304" pitchFamily="18" charset="0"/>
              </a:rPr>
              <a:t> Book Metaphor </a:t>
            </a:r>
          </a:p>
          <a:p>
            <a:r>
              <a:rPr lang="en-US" sz="1800" b="0" i="0" u="none" strike="noStrike" baseline="0" dirty="0">
                <a:solidFill>
                  <a:srgbClr val="000000"/>
                </a:solidFill>
                <a:latin typeface="Times New Roman" panose="02020603050405020304" pitchFamily="18" charset="0"/>
              </a:rPr>
              <a:t>Timeline Metaphor </a:t>
            </a:r>
          </a:p>
          <a:p>
            <a:r>
              <a:rPr lang="en-US" sz="1800" b="0" i="0" u="none" strike="noStrike" baseline="0" dirty="0">
                <a:solidFill>
                  <a:srgbClr val="000000"/>
                </a:solidFill>
                <a:latin typeface="Times New Roman" panose="02020603050405020304" pitchFamily="18" charset="0"/>
              </a:rPr>
              <a:t>Icon Metaphor 	</a:t>
            </a:r>
          </a:p>
          <a:p>
            <a:endParaRPr lang="en-US" dirty="0">
              <a:solidFill>
                <a:srgbClr val="202124"/>
              </a:solidFill>
              <a:latin typeface="arial" panose="020B0604020202020204" pitchFamily="34" charset="0"/>
            </a:endParaRPr>
          </a:p>
        </p:txBody>
      </p:sp>
      <p:sp>
        <p:nvSpPr>
          <p:cNvPr id="4" name="Footer Placeholder 3">
            <a:extLst>
              <a:ext uri="{FF2B5EF4-FFF2-40B4-BE49-F238E27FC236}">
                <a16:creationId xmlns:a16="http://schemas.microsoft.com/office/drawing/2014/main" xmlns="" id="{34951B19-93D2-4BC2-B2C3-32B698922D2C}"/>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342456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4995F-4CB3-408A-8883-D1A8228C097D}"/>
              </a:ext>
            </a:extLst>
          </p:cNvPr>
          <p:cNvSpPr>
            <a:spLocks noGrp="1"/>
          </p:cNvSpPr>
          <p:nvPr>
            <p:ph type="title"/>
          </p:nvPr>
        </p:nvSpPr>
        <p:spPr/>
        <p:txBody>
          <a:bodyPr>
            <a:normAutofit/>
          </a:bodyPr>
          <a:lstStyle/>
          <a:p>
            <a:r>
              <a:rPr lang="en-US" b="1" dirty="0"/>
              <a:t>TimeLine –Metaphor</a:t>
            </a:r>
          </a:p>
        </p:txBody>
      </p:sp>
      <p:sp>
        <p:nvSpPr>
          <p:cNvPr id="3" name="Content Placeholder 2">
            <a:extLst>
              <a:ext uri="{FF2B5EF4-FFF2-40B4-BE49-F238E27FC236}">
                <a16:creationId xmlns:a16="http://schemas.microsoft.com/office/drawing/2014/main" xmlns="" id="{E0EFA95C-4220-48AC-A564-4D3CB473BA96}"/>
              </a:ext>
            </a:extLst>
          </p:cNvPr>
          <p:cNvSpPr>
            <a:spLocks noGrp="1"/>
          </p:cNvSpPr>
          <p:nvPr>
            <p:ph idx="1"/>
          </p:nvPr>
        </p:nvSpPr>
        <p:spPr/>
        <p:txBody>
          <a:bodyPr>
            <a:normAutofit/>
          </a:bodyPr>
          <a:lstStyle/>
          <a:p>
            <a:r>
              <a:rPr lang="en-US" dirty="0"/>
              <a:t>In a timeline based authoring system, objects are placed along a timeline. The timeline can be drawn on the screen in a window in a graphic manner, or it created using a script in a mann.er similar to a project plan. But, the user must specify a resource object and position it in the timeline.</a:t>
            </a:r>
          </a:p>
          <a:p>
            <a:pPr marL="0" indent="0">
              <a:buNone/>
            </a:pPr>
            <a:endParaRPr lang="en-US" dirty="0"/>
          </a:p>
          <a:p>
            <a:r>
              <a:rPr lang="en-US" dirty="0"/>
              <a:t>On playback, the object starts playing at that point in the time Scale. </a:t>
            </a:r>
            <a:r>
              <a:rPr lang="en-US" dirty="0" err="1"/>
              <a:t>Fig:TimeLinebased</a:t>
            </a:r>
            <a:r>
              <a:rPr lang="en-US" dirty="0"/>
              <a:t> authoring</a:t>
            </a:r>
          </a:p>
        </p:txBody>
      </p:sp>
      <p:sp>
        <p:nvSpPr>
          <p:cNvPr id="4" name="Footer Placeholder 3">
            <a:extLst>
              <a:ext uri="{FF2B5EF4-FFF2-40B4-BE49-F238E27FC236}">
                <a16:creationId xmlns:a16="http://schemas.microsoft.com/office/drawing/2014/main" xmlns="" id="{804A3854-EB57-4CA5-9345-C11DB6C9AD5E}"/>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436087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92DC3-4978-45C4-89AF-F9CE3C2E58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E5FA8DC-CEEF-47A9-B0DC-36BEE05D77BE}"/>
              </a:ext>
            </a:extLst>
          </p:cNvPr>
          <p:cNvSpPr>
            <a:spLocks noGrp="1"/>
          </p:cNvSpPr>
          <p:nvPr>
            <p:ph idx="1"/>
          </p:nvPr>
        </p:nvSpPr>
        <p:spPr/>
        <p:txBody>
          <a:bodyPr/>
          <a:lstStyle/>
          <a:p>
            <a:r>
              <a:rPr lang="en-US" dirty="0"/>
              <a:t>In most timeline based approaches, once the multimedia object has been captured in a </a:t>
            </a:r>
            <a:r>
              <a:rPr lang="en-US" dirty="0" err="1"/>
              <a:t>timeline,.it</a:t>
            </a:r>
            <a:r>
              <a:rPr lang="en-US" dirty="0"/>
              <a:t> is fixed in location and cannot be manipulated easily, So, a single timeline causes loss of information about the relative time lines for each individual object.</a:t>
            </a:r>
          </a:p>
          <a:p>
            <a:endParaRPr lang="en-US" dirty="0"/>
          </a:p>
        </p:txBody>
      </p:sp>
      <p:sp>
        <p:nvSpPr>
          <p:cNvPr id="4" name="Footer Placeholder 3">
            <a:extLst>
              <a:ext uri="{FF2B5EF4-FFF2-40B4-BE49-F238E27FC236}">
                <a16:creationId xmlns:a16="http://schemas.microsoft.com/office/drawing/2014/main" xmlns="" id="{543F221D-9471-48C3-BF61-FB100A262813}"/>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924846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D028F-3E17-4A88-B075-A9901DF27354}"/>
              </a:ext>
            </a:extLst>
          </p:cNvPr>
          <p:cNvSpPr>
            <a:spLocks noGrp="1"/>
          </p:cNvSpPr>
          <p:nvPr>
            <p:ph type="title"/>
          </p:nvPr>
        </p:nvSpPr>
        <p:spPr/>
        <p:txBody>
          <a:bodyPr/>
          <a:lstStyle/>
          <a:p>
            <a:r>
              <a:rPr lang="en-US" dirty="0"/>
              <a:t>Slide Show Metaphor</a:t>
            </a:r>
          </a:p>
        </p:txBody>
      </p:sp>
      <p:sp>
        <p:nvSpPr>
          <p:cNvPr id="3" name="Content Placeholder 2">
            <a:extLst>
              <a:ext uri="{FF2B5EF4-FFF2-40B4-BE49-F238E27FC236}">
                <a16:creationId xmlns:a16="http://schemas.microsoft.com/office/drawing/2014/main" xmlns="" id="{5B4C4E93-BF95-4571-8B7B-745E44824BFB}"/>
              </a:ext>
            </a:extLst>
          </p:cNvPr>
          <p:cNvSpPr>
            <a:spLocks noGrp="1"/>
          </p:cNvSpPr>
          <p:nvPr>
            <p:ph idx="1"/>
          </p:nvPr>
        </p:nvSpPr>
        <p:spPr/>
        <p:txBody>
          <a:bodyPr/>
          <a:lstStyle/>
          <a:p>
            <a:r>
              <a:rPr lang="en-US" dirty="0"/>
              <a:t>One of the most common approaches used by first-time developers as well as for creating linear presentations is Slide Show Metaphor. </a:t>
            </a:r>
          </a:p>
          <a:p>
            <a:r>
              <a:rPr lang="en-US" dirty="0"/>
              <a:t>A linear </a:t>
            </a:r>
            <a:r>
              <a:rPr lang="en-US" b="1" dirty="0"/>
              <a:t>presentation</a:t>
            </a:r>
            <a:r>
              <a:rPr lang="en-US" dirty="0"/>
              <a:t> by default, although tools exist to perform jumps in </a:t>
            </a:r>
            <a:r>
              <a:rPr lang="en-US" b="1" dirty="0"/>
              <a:t>slide shows</a:t>
            </a:r>
            <a:r>
              <a:rPr lang="en-US" dirty="0"/>
              <a:t>.</a:t>
            </a:r>
          </a:p>
        </p:txBody>
      </p:sp>
      <p:sp>
        <p:nvSpPr>
          <p:cNvPr id="4" name="Footer Placeholder 3">
            <a:extLst>
              <a:ext uri="{FF2B5EF4-FFF2-40B4-BE49-F238E27FC236}">
                <a16:creationId xmlns:a16="http://schemas.microsoft.com/office/drawing/2014/main" xmlns="" id="{2AE80623-AD85-4D3B-A5F8-5BAA35CDB6F1}"/>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123041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264B2A-7855-4CA4-A51E-E51228A0722C}"/>
              </a:ext>
            </a:extLst>
          </p:cNvPr>
          <p:cNvSpPr>
            <a:spLocks noGrp="1"/>
          </p:cNvSpPr>
          <p:nvPr>
            <p:ph type="title"/>
          </p:nvPr>
        </p:nvSpPr>
        <p:spPr/>
        <p:txBody>
          <a:bodyPr/>
          <a:lstStyle/>
          <a:p>
            <a:r>
              <a:rPr lang="en-US" dirty="0"/>
              <a:t>Advantages of Slide Show Metaphor</a:t>
            </a:r>
          </a:p>
        </p:txBody>
      </p:sp>
      <p:sp>
        <p:nvSpPr>
          <p:cNvPr id="3" name="Content Placeholder 2">
            <a:extLst>
              <a:ext uri="{FF2B5EF4-FFF2-40B4-BE49-F238E27FC236}">
                <a16:creationId xmlns:a16="http://schemas.microsoft.com/office/drawing/2014/main" xmlns="" id="{CD9C088F-CA53-4243-80D8-28FE0B4FB212}"/>
              </a:ext>
            </a:extLst>
          </p:cNvPr>
          <p:cNvSpPr>
            <a:spLocks noGrp="1"/>
          </p:cNvSpPr>
          <p:nvPr>
            <p:ph idx="1"/>
          </p:nvPr>
        </p:nvSpPr>
        <p:spPr>
          <a:xfrm>
            <a:off x="1295401" y="2130251"/>
            <a:ext cx="9601196" cy="3717907"/>
          </a:xfrm>
        </p:spPr>
        <p:txBody>
          <a:bodyPr>
            <a:normAutofit lnSpcReduction="10000"/>
          </a:bodyPr>
          <a:lstStyle/>
          <a:p>
            <a:r>
              <a:rPr lang="en-US" dirty="0"/>
              <a:t>Inexpensive</a:t>
            </a:r>
          </a:p>
          <a:p>
            <a:r>
              <a:rPr lang="en-US" dirty="0"/>
              <a:t>Easy to Learn</a:t>
            </a:r>
          </a:p>
          <a:p>
            <a:r>
              <a:rPr lang="en-US" dirty="0"/>
              <a:t>Easy to Use</a:t>
            </a:r>
          </a:p>
          <a:p>
            <a:r>
              <a:rPr lang="en-US" dirty="0"/>
              <a:t>Cross-Platform</a:t>
            </a:r>
          </a:p>
          <a:p>
            <a:r>
              <a:rPr lang="en-US" sz="3600" b="1" dirty="0"/>
              <a:t>Disadvantages</a:t>
            </a:r>
          </a:p>
          <a:p>
            <a:r>
              <a:rPr lang="en-US" sz="2800" dirty="0"/>
              <a:t>Linear</a:t>
            </a:r>
          </a:p>
          <a:p>
            <a:r>
              <a:rPr lang="en-US" sz="2800" dirty="0"/>
              <a:t>Non-Interactive</a:t>
            </a:r>
            <a:endParaRPr lang="en-US" sz="3200" dirty="0"/>
          </a:p>
        </p:txBody>
      </p:sp>
      <p:sp>
        <p:nvSpPr>
          <p:cNvPr id="4" name="Footer Placeholder 3">
            <a:extLst>
              <a:ext uri="{FF2B5EF4-FFF2-40B4-BE49-F238E27FC236}">
                <a16:creationId xmlns:a16="http://schemas.microsoft.com/office/drawing/2014/main" xmlns="" id="{54D93EB4-CB5D-4BB9-9EC9-A107E29614B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910293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D69EC-F780-460D-9D1D-14C231FDFA93}"/>
              </a:ext>
            </a:extLst>
          </p:cNvPr>
          <p:cNvSpPr>
            <a:spLocks noGrp="1"/>
          </p:cNvSpPr>
          <p:nvPr>
            <p:ph type="title"/>
          </p:nvPr>
        </p:nvSpPr>
        <p:spPr/>
        <p:txBody>
          <a:bodyPr/>
          <a:lstStyle/>
          <a:p>
            <a:r>
              <a:rPr lang="en-US" dirty="0"/>
              <a:t>Software that uses Slide Show Metaphor</a:t>
            </a:r>
          </a:p>
        </p:txBody>
      </p:sp>
      <p:sp>
        <p:nvSpPr>
          <p:cNvPr id="3" name="Content Placeholder 2">
            <a:extLst>
              <a:ext uri="{FF2B5EF4-FFF2-40B4-BE49-F238E27FC236}">
                <a16:creationId xmlns:a16="http://schemas.microsoft.com/office/drawing/2014/main" xmlns="" id="{026C0D9A-5778-434A-B3A6-7612B582458D}"/>
              </a:ext>
            </a:extLst>
          </p:cNvPr>
          <p:cNvSpPr>
            <a:spLocks noGrp="1"/>
          </p:cNvSpPr>
          <p:nvPr>
            <p:ph idx="1"/>
          </p:nvPr>
        </p:nvSpPr>
        <p:spPr/>
        <p:txBody>
          <a:bodyPr/>
          <a:lstStyle/>
          <a:p>
            <a:r>
              <a:rPr lang="en-US" dirty="0"/>
              <a:t>MS </a:t>
            </a:r>
            <a:r>
              <a:rPr lang="en-US" dirty="0" err="1"/>
              <a:t>Powerpoint</a:t>
            </a:r>
            <a:endParaRPr lang="en-US" dirty="0"/>
          </a:p>
          <a:p>
            <a:r>
              <a:rPr lang="en-US" dirty="0"/>
              <a:t>Camtasia</a:t>
            </a:r>
          </a:p>
          <a:p>
            <a:r>
              <a:rPr lang="en-US" dirty="0"/>
              <a:t>Adobe Flash (Replaced with Animate)</a:t>
            </a:r>
          </a:p>
          <a:p>
            <a:r>
              <a:rPr lang="en-US" dirty="0"/>
              <a:t>Slide Share</a:t>
            </a:r>
          </a:p>
          <a:p>
            <a:r>
              <a:rPr lang="en-US" dirty="0"/>
              <a:t>Live to Video</a:t>
            </a:r>
          </a:p>
          <a:p>
            <a:r>
              <a:rPr lang="en-US" dirty="0"/>
              <a:t>Prezi</a:t>
            </a:r>
          </a:p>
        </p:txBody>
      </p:sp>
      <p:sp>
        <p:nvSpPr>
          <p:cNvPr id="4" name="Footer Placeholder 3">
            <a:extLst>
              <a:ext uri="{FF2B5EF4-FFF2-40B4-BE49-F238E27FC236}">
                <a16:creationId xmlns:a16="http://schemas.microsoft.com/office/drawing/2014/main" xmlns="" id="{6B2AE8E7-6F07-43B5-9E4D-F94352C74C2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970277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9D5CB-C74E-4BBC-AF43-46B30F56A65B}"/>
              </a:ext>
            </a:extLst>
          </p:cNvPr>
          <p:cNvSpPr>
            <a:spLocks noGrp="1"/>
          </p:cNvSpPr>
          <p:nvPr>
            <p:ph type="title"/>
          </p:nvPr>
        </p:nvSpPr>
        <p:spPr/>
        <p:txBody>
          <a:bodyPr/>
          <a:lstStyle/>
          <a:p>
            <a:r>
              <a:rPr lang="en-US" dirty="0"/>
              <a:t>PowerPoint for Multimedia</a:t>
            </a:r>
          </a:p>
        </p:txBody>
      </p:sp>
      <p:sp>
        <p:nvSpPr>
          <p:cNvPr id="3" name="Content Placeholder 2">
            <a:extLst>
              <a:ext uri="{FF2B5EF4-FFF2-40B4-BE49-F238E27FC236}">
                <a16:creationId xmlns:a16="http://schemas.microsoft.com/office/drawing/2014/main" xmlns="" id="{31F110E2-F7D9-40DD-9D3D-8ADEFCB52D1B}"/>
              </a:ext>
            </a:extLst>
          </p:cNvPr>
          <p:cNvSpPr>
            <a:spLocks noGrp="1"/>
          </p:cNvSpPr>
          <p:nvPr>
            <p:ph idx="1"/>
          </p:nvPr>
        </p:nvSpPr>
        <p:spPr/>
        <p:txBody>
          <a:bodyPr/>
          <a:lstStyle/>
          <a:p>
            <a:r>
              <a:rPr lang="en-US" dirty="0"/>
              <a:t>PowerPoint is a powerful tool for creating multimedia applications for the classroom. It is one of the most frequently </a:t>
            </a:r>
            <a:r>
              <a:rPr lang="en-US" b="1" dirty="0"/>
              <a:t>used</a:t>
            </a:r>
            <a:r>
              <a:rPr lang="en-US" dirty="0"/>
              <a:t> tools to present </a:t>
            </a:r>
            <a:r>
              <a:rPr lang="en-US" b="1" dirty="0"/>
              <a:t>multimedia</a:t>
            </a:r>
            <a:r>
              <a:rPr lang="en-US" dirty="0"/>
              <a:t> for educational purposes.</a:t>
            </a:r>
          </a:p>
        </p:txBody>
      </p:sp>
      <p:sp>
        <p:nvSpPr>
          <p:cNvPr id="4" name="Footer Placeholder 3">
            <a:extLst>
              <a:ext uri="{FF2B5EF4-FFF2-40B4-BE49-F238E27FC236}">
                <a16:creationId xmlns:a16="http://schemas.microsoft.com/office/drawing/2014/main" xmlns="" id="{D7B127C0-A7B9-450A-9844-BEE25CC88601}"/>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35855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13514-9A80-40C7-B84A-90A94FCC3BB1}"/>
              </a:ext>
            </a:extLst>
          </p:cNvPr>
          <p:cNvSpPr>
            <a:spLocks noGrp="1"/>
          </p:cNvSpPr>
          <p:nvPr>
            <p:ph type="title"/>
          </p:nvPr>
        </p:nvSpPr>
        <p:spPr/>
        <p:txBody>
          <a:bodyPr/>
          <a:lstStyle/>
          <a:p>
            <a:r>
              <a:rPr lang="en-US" dirty="0"/>
              <a:t>Camtasia for Multimedia Presentations</a:t>
            </a:r>
          </a:p>
        </p:txBody>
      </p:sp>
      <p:sp>
        <p:nvSpPr>
          <p:cNvPr id="3" name="Content Placeholder 2">
            <a:extLst>
              <a:ext uri="{FF2B5EF4-FFF2-40B4-BE49-F238E27FC236}">
                <a16:creationId xmlns:a16="http://schemas.microsoft.com/office/drawing/2014/main" xmlns="" id="{693BB6ED-1746-4164-A5D7-77550876343F}"/>
              </a:ext>
            </a:extLst>
          </p:cNvPr>
          <p:cNvSpPr>
            <a:spLocks noGrp="1"/>
          </p:cNvSpPr>
          <p:nvPr>
            <p:ph idx="1"/>
          </p:nvPr>
        </p:nvSpPr>
        <p:spPr/>
        <p:txBody>
          <a:bodyPr/>
          <a:lstStyle/>
          <a:p>
            <a:r>
              <a:rPr lang="en-US" b="1" dirty="0"/>
              <a:t>Camtasia ( formerly Camtasia Studio ) is a software suite , It is created &amp; published by TechSmith , It is used for creating video tutorials &amp; presentations directly via the screen-cast or via the direct recording plug-in to </a:t>
            </a:r>
            <a:r>
              <a:rPr lang="en-US" b="1" u="sng" dirty="0"/>
              <a:t>Microsoft PowerPoint</a:t>
            </a:r>
            <a:r>
              <a:rPr lang="en-US" b="1" dirty="0"/>
              <a:t> </a:t>
            </a:r>
            <a:endParaRPr lang="en-US" dirty="0"/>
          </a:p>
        </p:txBody>
      </p:sp>
      <p:sp>
        <p:nvSpPr>
          <p:cNvPr id="4" name="Footer Placeholder 3">
            <a:extLst>
              <a:ext uri="{FF2B5EF4-FFF2-40B4-BE49-F238E27FC236}">
                <a16:creationId xmlns:a16="http://schemas.microsoft.com/office/drawing/2014/main" xmlns="" id="{2F19FD74-1CBC-4131-830A-DC5A1B3BC84B}"/>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38503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C6EFF9-3471-49B9-BEF0-556ED4CFEF84}"/>
              </a:ext>
            </a:extLst>
          </p:cNvPr>
          <p:cNvSpPr>
            <a:spLocks noGrp="1"/>
          </p:cNvSpPr>
          <p:nvPr>
            <p:ph type="title"/>
          </p:nvPr>
        </p:nvSpPr>
        <p:spPr/>
        <p:txBody>
          <a:bodyPr/>
          <a:lstStyle/>
          <a:p>
            <a:r>
              <a:rPr lang="en-US" b="1" dirty="0"/>
              <a:t>What are Authoring Systems?</a:t>
            </a:r>
            <a:endParaRPr lang="en-US" dirty="0"/>
          </a:p>
        </p:txBody>
      </p:sp>
      <p:sp>
        <p:nvSpPr>
          <p:cNvPr id="3" name="Content Placeholder 2">
            <a:extLst>
              <a:ext uri="{FF2B5EF4-FFF2-40B4-BE49-F238E27FC236}">
                <a16:creationId xmlns:a16="http://schemas.microsoft.com/office/drawing/2014/main" xmlns="" id="{5723531F-B991-4FC5-87E4-BA565B57C38C}"/>
              </a:ext>
            </a:extLst>
          </p:cNvPr>
          <p:cNvSpPr>
            <a:spLocks noGrp="1"/>
          </p:cNvSpPr>
          <p:nvPr>
            <p:ph idx="1"/>
          </p:nvPr>
        </p:nvSpPr>
        <p:spPr>
          <a:xfrm>
            <a:off x="1309250" y="2050250"/>
            <a:ext cx="9601196" cy="3318936"/>
          </a:xfrm>
        </p:spPr>
        <p:txBody>
          <a:bodyPr>
            <a:normAutofit/>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Multimedia authoring tools provide the framework for organizing and editing the elements of a multimedia project. </a:t>
            </a:r>
          </a:p>
          <a:p>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sp>
        <p:nvSpPr>
          <p:cNvPr id="4" name="Footer Placeholder 3">
            <a:extLst>
              <a:ext uri="{FF2B5EF4-FFF2-40B4-BE49-F238E27FC236}">
                <a16:creationId xmlns:a16="http://schemas.microsoft.com/office/drawing/2014/main" xmlns="" id="{3DE293F7-AAAE-4FB1-9819-4086B2FD4D5B}"/>
              </a:ext>
            </a:extLst>
          </p:cNvPr>
          <p:cNvSpPr>
            <a:spLocks noGrp="1"/>
          </p:cNvSpPr>
          <p:nvPr>
            <p:ph type="ftr" sz="quarter" idx="11"/>
          </p:nvPr>
        </p:nvSpPr>
        <p:spPr/>
        <p:txBody>
          <a:bodyPr/>
          <a:lstStyle/>
          <a:p>
            <a:r>
              <a:rPr lang="en-US"/>
              <a:t>danielpaakorsah@hotmail.com</a:t>
            </a:r>
            <a:endParaRPr lang="en-US" dirty="0"/>
          </a:p>
        </p:txBody>
      </p:sp>
      <p:pic>
        <p:nvPicPr>
          <p:cNvPr id="1026" name="Picture 2" descr="Multimedia Authoring - Photos | Facebook">
            <a:extLst>
              <a:ext uri="{FF2B5EF4-FFF2-40B4-BE49-F238E27FC236}">
                <a16:creationId xmlns:a16="http://schemas.microsoft.com/office/drawing/2014/main" xmlns="" id="{300DF1DD-29E3-46A1-AA11-96EFBB62EE9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43150" y="3457577"/>
            <a:ext cx="4572000" cy="2228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07567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C9744B-F976-42EB-A76E-4F6A503605B4}"/>
              </a:ext>
            </a:extLst>
          </p:cNvPr>
          <p:cNvSpPr>
            <a:spLocks noGrp="1"/>
          </p:cNvSpPr>
          <p:nvPr>
            <p:ph type="title"/>
          </p:nvPr>
        </p:nvSpPr>
        <p:spPr/>
        <p:txBody>
          <a:bodyPr/>
          <a:lstStyle/>
          <a:p>
            <a:r>
              <a:rPr lang="en-US" dirty="0"/>
              <a:t>Slide Show Metaphor</a:t>
            </a:r>
          </a:p>
        </p:txBody>
      </p:sp>
      <p:sp>
        <p:nvSpPr>
          <p:cNvPr id="3" name="Content Placeholder 2">
            <a:extLst>
              <a:ext uri="{FF2B5EF4-FFF2-40B4-BE49-F238E27FC236}">
                <a16:creationId xmlns:a16="http://schemas.microsoft.com/office/drawing/2014/main" xmlns="" id="{CFEFDF8D-B317-4017-A1B6-2AF8CBE45B38}"/>
              </a:ext>
            </a:extLst>
          </p:cNvPr>
          <p:cNvSpPr>
            <a:spLocks noGrp="1"/>
          </p:cNvSpPr>
          <p:nvPr>
            <p:ph idx="1"/>
          </p:nvPr>
        </p:nvSpPr>
        <p:spPr/>
        <p:txBody>
          <a:bodyPr/>
          <a:lstStyle/>
          <a:p>
            <a:r>
              <a:rPr lang="en-US" b="1" dirty="0"/>
              <a:t>Camtasia consists of two main components which are Camtasia Recorder &amp; Camtasia editor , Camtasia Recorder is a separate tool for capturing screen audio &amp; video.</a:t>
            </a:r>
          </a:p>
          <a:p>
            <a:r>
              <a:rPr lang="en-US" b="1" dirty="0"/>
              <a:t>  Camtasia editor is the component for which the entire product is named , that is a multimedia authoring tool with the industry standard “timeline” interface for managing multiple clips in a stacked track form plus many enhancements .</a:t>
            </a:r>
            <a:endParaRPr lang="en-US" dirty="0"/>
          </a:p>
        </p:txBody>
      </p:sp>
      <p:sp>
        <p:nvSpPr>
          <p:cNvPr id="4" name="Footer Placeholder 3">
            <a:extLst>
              <a:ext uri="{FF2B5EF4-FFF2-40B4-BE49-F238E27FC236}">
                <a16:creationId xmlns:a16="http://schemas.microsoft.com/office/drawing/2014/main" xmlns="" id="{A1C4F2C2-D8AF-40C1-8615-EA0DCFBD94B0}"/>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718551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3BDB8-4F72-4168-8AC5-E6A15BC76F3D}"/>
              </a:ext>
            </a:extLst>
          </p:cNvPr>
          <p:cNvSpPr>
            <a:spLocks noGrp="1"/>
          </p:cNvSpPr>
          <p:nvPr>
            <p:ph type="title"/>
          </p:nvPr>
        </p:nvSpPr>
        <p:spPr/>
        <p:txBody>
          <a:bodyPr/>
          <a:lstStyle/>
          <a:p>
            <a:r>
              <a:rPr lang="en-US" dirty="0"/>
              <a:t>Slide Show Metaphor</a:t>
            </a:r>
          </a:p>
        </p:txBody>
      </p:sp>
      <p:sp>
        <p:nvSpPr>
          <p:cNvPr id="3" name="Content Placeholder 2">
            <a:extLst>
              <a:ext uri="{FF2B5EF4-FFF2-40B4-BE49-F238E27FC236}">
                <a16:creationId xmlns:a16="http://schemas.microsoft.com/office/drawing/2014/main" xmlns="" id="{0C4E27B8-CE74-4CFB-9201-2BBE9C2A6A28}"/>
              </a:ext>
            </a:extLst>
          </p:cNvPr>
          <p:cNvSpPr>
            <a:spLocks noGrp="1"/>
          </p:cNvSpPr>
          <p:nvPr>
            <p:ph idx="1"/>
          </p:nvPr>
        </p:nvSpPr>
        <p:spPr/>
        <p:txBody>
          <a:bodyPr/>
          <a:lstStyle/>
          <a:p>
            <a:r>
              <a:rPr lang="en-US" dirty="0"/>
              <a:t>Slide Show Metaphor applications include MS PowerPoint and </a:t>
            </a:r>
            <a:r>
              <a:rPr lang="en-US" dirty="0" err="1"/>
              <a:t>ImageQ</a:t>
            </a:r>
            <a:endParaRPr lang="en-US" dirty="0"/>
          </a:p>
        </p:txBody>
      </p:sp>
      <p:sp>
        <p:nvSpPr>
          <p:cNvPr id="4" name="Footer Placeholder 3">
            <a:extLst>
              <a:ext uri="{FF2B5EF4-FFF2-40B4-BE49-F238E27FC236}">
                <a16:creationId xmlns:a16="http://schemas.microsoft.com/office/drawing/2014/main" xmlns="" id="{BD92B5A8-CFCC-43F2-9E27-2DAA2C0DE259}"/>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7273807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22FCB-1236-4935-B323-0A02D980DAB2}"/>
              </a:ext>
            </a:extLst>
          </p:cNvPr>
          <p:cNvSpPr>
            <a:spLocks noGrp="1"/>
          </p:cNvSpPr>
          <p:nvPr>
            <p:ph type="title"/>
          </p:nvPr>
        </p:nvSpPr>
        <p:spPr/>
        <p:txBody>
          <a:bodyPr/>
          <a:lstStyle/>
          <a:p>
            <a:r>
              <a:rPr lang="en-US" dirty="0"/>
              <a:t>Book Metaphor</a:t>
            </a:r>
          </a:p>
        </p:txBody>
      </p:sp>
      <p:sp>
        <p:nvSpPr>
          <p:cNvPr id="3" name="Content Placeholder 2">
            <a:extLst>
              <a:ext uri="{FF2B5EF4-FFF2-40B4-BE49-F238E27FC236}">
                <a16:creationId xmlns:a16="http://schemas.microsoft.com/office/drawing/2014/main" xmlns="" id="{1C74FBBF-7342-47D3-BF37-F62294DC4F6B}"/>
              </a:ext>
            </a:extLst>
          </p:cNvPr>
          <p:cNvSpPr>
            <a:spLocks noGrp="1"/>
          </p:cNvSpPr>
          <p:nvPr>
            <p:ph idx="1"/>
          </p:nvPr>
        </p:nvSpPr>
        <p:spPr/>
        <p:txBody>
          <a:bodyPr/>
          <a:lstStyle/>
          <a:p>
            <a:r>
              <a:rPr lang="en-US" dirty="0"/>
              <a:t>Many of the representation authoring products use the slide show metaphor including Lotus Freelance and Software Publishing’s Harvard Graphics. </a:t>
            </a:r>
          </a:p>
        </p:txBody>
      </p:sp>
      <p:sp>
        <p:nvSpPr>
          <p:cNvPr id="4" name="Footer Placeholder 3">
            <a:extLst>
              <a:ext uri="{FF2B5EF4-FFF2-40B4-BE49-F238E27FC236}">
                <a16:creationId xmlns:a16="http://schemas.microsoft.com/office/drawing/2014/main" xmlns="" id="{2151FE59-5156-4445-A1EA-F1CFA2171371}"/>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8664433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5E196-89E4-4ABA-9FDC-3BA0EC8323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8316C71-2F96-476D-AA13-ABEAC9D5A25A}"/>
              </a:ext>
            </a:extLst>
          </p:cNvPr>
          <p:cNvSpPr>
            <a:spLocks noGrp="1"/>
          </p:cNvSpPr>
          <p:nvPr>
            <p:ph idx="1"/>
          </p:nvPr>
        </p:nvSpPr>
        <p:spPr/>
        <p:txBody>
          <a:bodyPr/>
          <a:lstStyle/>
          <a:p>
            <a:r>
              <a:rPr lang="en-US" dirty="0"/>
              <a:t>While this approach is excellent for authoring linear presentations, it is not optimum when random interactivity is needed, because you are constrained only to jumping around in a straight line of slides</a:t>
            </a:r>
          </a:p>
        </p:txBody>
      </p:sp>
      <p:sp>
        <p:nvSpPr>
          <p:cNvPr id="4" name="Footer Placeholder 3">
            <a:extLst>
              <a:ext uri="{FF2B5EF4-FFF2-40B4-BE49-F238E27FC236}">
                <a16:creationId xmlns:a16="http://schemas.microsoft.com/office/drawing/2014/main" xmlns="" id="{88F5DA97-1881-42D4-89F1-34506D3B496F}"/>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179787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23149-74F8-488F-AE93-7B910BFCBB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74E8F0B-2EFF-4CC9-8239-E35A50B423C7}"/>
              </a:ext>
            </a:extLst>
          </p:cNvPr>
          <p:cNvSpPr>
            <a:spLocks noGrp="1"/>
          </p:cNvSpPr>
          <p:nvPr>
            <p:ph idx="1"/>
          </p:nvPr>
        </p:nvSpPr>
        <p:spPr/>
        <p:txBody>
          <a:bodyPr/>
          <a:lstStyle/>
          <a:p>
            <a:r>
              <a:rPr lang="en-US" dirty="0"/>
              <a:t>he Book Metaphor/Page metaphor To build an application more complex than a linear presentation, with navigational and user interactivity facilities one could select the Page metaphor. For better interactivity you need to build a multidimensional structure. </a:t>
            </a:r>
          </a:p>
        </p:txBody>
      </p:sp>
      <p:sp>
        <p:nvSpPr>
          <p:cNvPr id="4" name="Footer Placeholder 3">
            <a:extLst>
              <a:ext uri="{FF2B5EF4-FFF2-40B4-BE49-F238E27FC236}">
                <a16:creationId xmlns:a16="http://schemas.microsoft.com/office/drawing/2014/main" xmlns="" id="{9ABF2C43-2175-4BEF-AE04-8584681A753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6860137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FFC64-5C2A-4FDF-999D-E194ACC6A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2EB8D43-0CAA-4672-85BD-FBDB962F0E40}"/>
              </a:ext>
            </a:extLst>
          </p:cNvPr>
          <p:cNvSpPr>
            <a:spLocks noGrp="1"/>
          </p:cNvSpPr>
          <p:nvPr>
            <p:ph idx="1"/>
          </p:nvPr>
        </p:nvSpPr>
        <p:spPr/>
        <p:txBody>
          <a:bodyPr/>
          <a:lstStyle/>
          <a:p>
            <a:r>
              <a:rPr lang="en-US" dirty="0"/>
              <a:t>One metaphor for that is the book. One such tool is the Asymetrix </a:t>
            </a:r>
            <a:r>
              <a:rPr lang="en-US" dirty="0" err="1"/>
              <a:t>ToolBook</a:t>
            </a:r>
            <a:r>
              <a:rPr lang="en-US" dirty="0"/>
              <a:t>. In this metaphor you think of an application as a book containing any number of pages or discreet units of information/interaction linked together to form a sort of a book. Each page is a screen shown in its own window</a:t>
            </a:r>
          </a:p>
        </p:txBody>
      </p:sp>
      <p:sp>
        <p:nvSpPr>
          <p:cNvPr id="4" name="Footer Placeholder 3">
            <a:extLst>
              <a:ext uri="{FF2B5EF4-FFF2-40B4-BE49-F238E27FC236}">
                <a16:creationId xmlns:a16="http://schemas.microsoft.com/office/drawing/2014/main" xmlns="" id="{B1B0CFF8-9AE4-484C-8D0C-CFB51300558D}"/>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750536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BB051F-A1FD-4937-91E4-558F4AFACBC8}"/>
              </a:ext>
            </a:extLst>
          </p:cNvPr>
          <p:cNvSpPr>
            <a:spLocks noGrp="1"/>
          </p:cNvSpPr>
          <p:nvPr>
            <p:ph type="title"/>
          </p:nvPr>
        </p:nvSpPr>
        <p:spPr/>
        <p:txBody>
          <a:bodyPr/>
          <a:lstStyle/>
          <a:p>
            <a:r>
              <a:rPr lang="en-US" dirty="0"/>
              <a:t>Timeline/Flow Chart Metaphor</a:t>
            </a:r>
          </a:p>
        </p:txBody>
      </p:sp>
      <p:sp>
        <p:nvSpPr>
          <p:cNvPr id="3" name="Content Placeholder 2">
            <a:extLst>
              <a:ext uri="{FF2B5EF4-FFF2-40B4-BE49-F238E27FC236}">
                <a16:creationId xmlns:a16="http://schemas.microsoft.com/office/drawing/2014/main" xmlns="" id="{AB7B50C8-A8D6-414B-BAEF-5300988412E5}"/>
              </a:ext>
            </a:extLst>
          </p:cNvPr>
          <p:cNvSpPr>
            <a:spLocks noGrp="1"/>
          </p:cNvSpPr>
          <p:nvPr>
            <p:ph idx="1"/>
          </p:nvPr>
        </p:nvSpPr>
        <p:spPr/>
        <p:txBody>
          <a:bodyPr/>
          <a:lstStyle/>
          <a:p>
            <a:r>
              <a:rPr lang="en-US" dirty="0"/>
              <a:t>they let you assemble materials into a sequence, as if you were creating a sort of “movie”. This metaphor can be useful for a project that has definite starting point, path, ending point, such as a presentation, animation or game. </a:t>
            </a:r>
          </a:p>
        </p:txBody>
      </p:sp>
      <p:sp>
        <p:nvSpPr>
          <p:cNvPr id="4" name="Footer Placeholder 3">
            <a:extLst>
              <a:ext uri="{FF2B5EF4-FFF2-40B4-BE49-F238E27FC236}">
                <a16:creationId xmlns:a16="http://schemas.microsoft.com/office/drawing/2014/main" xmlns="" id="{836626D4-9D2A-41FA-9E25-B91D8A759B5F}"/>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412809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805427-562F-41BA-B601-D893589EC3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FF20665-4523-4642-AA1B-FF6CB2CE319D}"/>
              </a:ext>
            </a:extLst>
          </p:cNvPr>
          <p:cNvSpPr>
            <a:spLocks noGrp="1"/>
          </p:cNvSpPr>
          <p:nvPr>
            <p:ph idx="1"/>
          </p:nvPr>
        </p:nvSpPr>
        <p:spPr/>
        <p:txBody>
          <a:bodyPr/>
          <a:lstStyle/>
          <a:p>
            <a:r>
              <a:rPr lang="en-US" dirty="0"/>
              <a:t>Tools using this paradigm are Action, Macromedia Director, Stanford University’s </a:t>
            </a:r>
            <a:r>
              <a:rPr lang="en-US" dirty="0" err="1"/>
              <a:t>MAEstro</a:t>
            </a:r>
            <a:r>
              <a:rPr lang="en-US" dirty="0"/>
              <a:t>. This is also called the Cast/Score/Scripting paradigm where the synchronous elements are shown in various horizontal tracks, which are simultaneously shown via the vertical columns.</a:t>
            </a:r>
          </a:p>
          <a:p>
            <a:endParaRPr lang="en-US" dirty="0"/>
          </a:p>
        </p:txBody>
      </p:sp>
      <p:sp>
        <p:nvSpPr>
          <p:cNvPr id="4" name="Footer Placeholder 3">
            <a:extLst>
              <a:ext uri="{FF2B5EF4-FFF2-40B4-BE49-F238E27FC236}">
                <a16:creationId xmlns:a16="http://schemas.microsoft.com/office/drawing/2014/main" xmlns="" id="{5110AC86-10FA-4F4E-81E5-D507678B2C4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296589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AD76C-E251-4E01-AE82-D97D751406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D8FADBE-B292-40C9-960E-73919E2B3AE7}"/>
              </a:ext>
            </a:extLst>
          </p:cNvPr>
          <p:cNvSpPr>
            <a:spLocks noGrp="1"/>
          </p:cNvSpPr>
          <p:nvPr>
            <p:ph idx="1"/>
          </p:nvPr>
        </p:nvSpPr>
        <p:spPr/>
        <p:txBody>
          <a:bodyPr/>
          <a:lstStyle/>
          <a:p>
            <a:r>
              <a:rPr lang="en-US" dirty="0"/>
              <a:t>Some applications, or parts of applications, lend themselves to timeline authoring. With this metaphor you work with a time scale diagram and you place objects and events on the time scale in correct relationship to each other.</a:t>
            </a:r>
          </a:p>
        </p:txBody>
      </p:sp>
      <p:sp>
        <p:nvSpPr>
          <p:cNvPr id="4" name="Footer Placeholder 3">
            <a:extLst>
              <a:ext uri="{FF2B5EF4-FFF2-40B4-BE49-F238E27FC236}">
                <a16:creationId xmlns:a16="http://schemas.microsoft.com/office/drawing/2014/main" xmlns="" id="{C94892B1-70EC-4255-9C12-0C46EEB69B7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641006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535C5-0ED9-463F-9432-783FFAA121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CD53378-F9CB-423D-BC50-2A66E09D8668}"/>
              </a:ext>
            </a:extLst>
          </p:cNvPr>
          <p:cNvSpPr>
            <a:spLocks noGrp="1"/>
          </p:cNvSpPr>
          <p:nvPr>
            <p:ph idx="1"/>
          </p:nvPr>
        </p:nvSpPr>
        <p:spPr/>
        <p:txBody>
          <a:bodyPr/>
          <a:lstStyle/>
          <a:p>
            <a:r>
              <a:rPr lang="en-US" dirty="0"/>
              <a:t>This is especially valuable when you are dealing with a lot of animation or other dynamic activity. Macromedia Action! and Director are good examples of presentation assembly program that contain the timeline approach</a:t>
            </a:r>
          </a:p>
        </p:txBody>
      </p:sp>
      <p:sp>
        <p:nvSpPr>
          <p:cNvPr id="4" name="Footer Placeholder 3">
            <a:extLst>
              <a:ext uri="{FF2B5EF4-FFF2-40B4-BE49-F238E27FC236}">
                <a16:creationId xmlns:a16="http://schemas.microsoft.com/office/drawing/2014/main" xmlns="" id="{ABED72E6-CF75-4873-AB97-41DAB6FBC34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97838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0FB75-C72A-46D6-A961-53DAB0A578AD}"/>
              </a:ext>
            </a:extLst>
          </p:cNvPr>
          <p:cNvSpPr>
            <a:spLocks noGrp="1"/>
          </p:cNvSpPr>
          <p:nvPr>
            <p:ph type="title"/>
          </p:nvPr>
        </p:nvSpPr>
        <p:spPr/>
        <p:txBody>
          <a:bodyPr/>
          <a:lstStyle/>
          <a:p>
            <a:r>
              <a:rPr lang="en-US" b="1" dirty="0"/>
              <a:t>What are Authoring Systems?</a:t>
            </a:r>
            <a:endParaRPr lang="en-US" dirty="0"/>
          </a:p>
        </p:txBody>
      </p:sp>
      <p:sp>
        <p:nvSpPr>
          <p:cNvPr id="3" name="Content Placeholder 2">
            <a:extLst>
              <a:ext uri="{FF2B5EF4-FFF2-40B4-BE49-F238E27FC236}">
                <a16:creationId xmlns:a16="http://schemas.microsoft.com/office/drawing/2014/main" xmlns="" id="{93011C81-3CE0-4111-8B5C-CF5545DE0E8A}"/>
              </a:ext>
            </a:extLst>
          </p:cNvPr>
          <p:cNvSpPr>
            <a:spLocks noGrp="1"/>
          </p:cNvSpPr>
          <p:nvPr>
            <p:ph idx="1"/>
          </p:nvPr>
        </p:nvSpPr>
        <p:spPr>
          <a:xfrm>
            <a:off x="1295402" y="2093793"/>
            <a:ext cx="9601196" cy="3318936"/>
          </a:xfrm>
        </p:spPr>
        <p:txBody>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Authoring software provides an integrated environment for combining the content and functions of a project.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xmlns="" id="{A4D510F8-B018-499F-97DA-1395D2DC1CDD}"/>
              </a:ext>
            </a:extLst>
          </p:cNvPr>
          <p:cNvSpPr>
            <a:spLocks noGrp="1"/>
          </p:cNvSpPr>
          <p:nvPr>
            <p:ph type="ftr" sz="quarter" idx="11"/>
          </p:nvPr>
        </p:nvSpPr>
        <p:spPr>
          <a:xfrm>
            <a:off x="1349833" y="5938765"/>
            <a:ext cx="7305900" cy="279400"/>
          </a:xfrm>
        </p:spPr>
        <p:txBody>
          <a:bodyPr/>
          <a:lstStyle/>
          <a:p>
            <a:r>
              <a:rPr lang="en-US"/>
              <a:t>danielpaakorsah@hotmail.com</a:t>
            </a:r>
            <a:endParaRPr lang="en-US" dirty="0"/>
          </a:p>
        </p:txBody>
      </p:sp>
      <p:pic>
        <p:nvPicPr>
          <p:cNvPr id="2050" name="Picture 2" descr="Authoring &amp; Browser Software">
            <a:extLst>
              <a:ext uri="{FF2B5EF4-FFF2-40B4-BE49-F238E27FC236}">
                <a16:creationId xmlns:a16="http://schemas.microsoft.com/office/drawing/2014/main" xmlns="" id="{7359611C-7924-44CD-A8A7-2D0E6D9B810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8630" y="3397660"/>
            <a:ext cx="4985656" cy="22629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86478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48DC99-41CD-4AF5-B509-1CCA4DD82F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6987819-3A86-4090-A487-906E4A3ECCED}"/>
              </a:ext>
            </a:extLst>
          </p:cNvPr>
          <p:cNvSpPr>
            <a:spLocks noGrp="1"/>
          </p:cNvSpPr>
          <p:nvPr>
            <p:ph idx="1"/>
          </p:nvPr>
        </p:nvSpPr>
        <p:spPr/>
        <p:txBody>
          <a:bodyPr/>
          <a:lstStyle/>
          <a:p>
            <a:r>
              <a:rPr lang="en-US" dirty="0"/>
              <a:t>It is generally accepted that the Flowchart/timeline metaphor is less than ideal for CBT projects. CBT authors indicate that a flowchart is the least desirable feature in a CBT</a:t>
            </a:r>
          </a:p>
          <a:p>
            <a:endParaRPr lang="en-US" dirty="0"/>
          </a:p>
          <a:p>
            <a:endParaRPr lang="en-US" dirty="0"/>
          </a:p>
        </p:txBody>
      </p:sp>
      <p:sp>
        <p:nvSpPr>
          <p:cNvPr id="4" name="Footer Placeholder 3">
            <a:extLst>
              <a:ext uri="{FF2B5EF4-FFF2-40B4-BE49-F238E27FC236}">
                <a16:creationId xmlns:a16="http://schemas.microsoft.com/office/drawing/2014/main" xmlns="" id="{4632E620-D8A1-4325-B8B3-7E84AD1A5F7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7938140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E104A-FF56-475A-BDF7-04607A007A8F}"/>
              </a:ext>
            </a:extLst>
          </p:cNvPr>
          <p:cNvSpPr>
            <a:spLocks noGrp="1"/>
          </p:cNvSpPr>
          <p:nvPr>
            <p:ph type="title"/>
          </p:nvPr>
        </p:nvSpPr>
        <p:spPr/>
        <p:txBody>
          <a:bodyPr/>
          <a:lstStyle/>
          <a:p>
            <a:r>
              <a:rPr lang="en-US" dirty="0"/>
              <a:t>Icon Metaphor</a:t>
            </a:r>
          </a:p>
        </p:txBody>
      </p:sp>
      <p:sp>
        <p:nvSpPr>
          <p:cNvPr id="3" name="Content Placeholder 2">
            <a:extLst>
              <a:ext uri="{FF2B5EF4-FFF2-40B4-BE49-F238E27FC236}">
                <a16:creationId xmlns:a16="http://schemas.microsoft.com/office/drawing/2014/main" xmlns="" id="{0A3EADDA-C2CC-49FC-877C-1D70923897C0}"/>
              </a:ext>
            </a:extLst>
          </p:cNvPr>
          <p:cNvSpPr>
            <a:spLocks noGrp="1"/>
          </p:cNvSpPr>
          <p:nvPr>
            <p:ph idx="1"/>
          </p:nvPr>
        </p:nvSpPr>
        <p:spPr/>
        <p:txBody>
          <a:bodyPr/>
          <a:lstStyle/>
          <a:p>
            <a:r>
              <a:rPr lang="en-US" dirty="0"/>
              <a:t>The Icon Metaphor An authoring metaphor that is particularly suited to authoring by non-programmers is the Icon metaphor. Most authoring tools use icons in one form or another. An icon is a pictorial representation of an object, container or process. An authoring system may contain icons for text, buttons, pictures etc.; often clicking on an icon lets you then modify the item it represents.</a:t>
            </a:r>
          </a:p>
        </p:txBody>
      </p:sp>
      <p:sp>
        <p:nvSpPr>
          <p:cNvPr id="4" name="Footer Placeholder 3">
            <a:extLst>
              <a:ext uri="{FF2B5EF4-FFF2-40B4-BE49-F238E27FC236}">
                <a16:creationId xmlns:a16="http://schemas.microsoft.com/office/drawing/2014/main" xmlns="" id="{FAB0C0C3-3C6F-4962-97DC-6706B7B51760}"/>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4249848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16C65-4507-4246-A2FD-C3992D5265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CDF06F6-CAB7-416D-BCB8-1DFE3B564847}"/>
              </a:ext>
            </a:extLst>
          </p:cNvPr>
          <p:cNvSpPr>
            <a:spLocks noGrp="1"/>
          </p:cNvSpPr>
          <p:nvPr>
            <p:ph idx="1"/>
          </p:nvPr>
        </p:nvSpPr>
        <p:spPr/>
        <p:txBody>
          <a:bodyPr/>
          <a:lstStyle/>
          <a:p>
            <a:r>
              <a:rPr lang="en-US" dirty="0"/>
              <a:t>This metaphor is the basis of Aimtech’s </a:t>
            </a:r>
            <a:r>
              <a:rPr lang="en-US" dirty="0" err="1"/>
              <a:t>IconAuthor</a:t>
            </a:r>
            <a:r>
              <a:rPr lang="en-US" dirty="0"/>
              <a:t> as well as Macromedia’s </a:t>
            </a:r>
            <a:r>
              <a:rPr lang="en-US" dirty="0" err="1"/>
              <a:t>Authorware</a:t>
            </a:r>
            <a:r>
              <a:rPr lang="en-US" dirty="0"/>
              <a:t> product. Here the application structure is built by dragging icons from an icon palette into the application workspace and connecting them to create the logic of the application. This is usually done as a flowchart. Then each icon is “opened” to reveal a dialog box that allows the properties and the content of that object to be defined. No scripting is required, and there is no language.</a:t>
            </a:r>
          </a:p>
        </p:txBody>
      </p:sp>
      <p:sp>
        <p:nvSpPr>
          <p:cNvPr id="4" name="Footer Placeholder 3">
            <a:extLst>
              <a:ext uri="{FF2B5EF4-FFF2-40B4-BE49-F238E27FC236}">
                <a16:creationId xmlns:a16="http://schemas.microsoft.com/office/drawing/2014/main" xmlns="" id="{CF92974C-BCF2-403B-B369-64F16908AE8B}"/>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730701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26CB9-8DA6-4B79-B66F-8C3D6C1967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42EC43C-750C-43E3-946B-63A4F8DFC004}"/>
              </a:ext>
            </a:extLst>
          </p:cNvPr>
          <p:cNvSpPr>
            <a:spLocks noGrp="1"/>
          </p:cNvSpPr>
          <p:nvPr>
            <p:ph idx="1"/>
          </p:nvPr>
        </p:nvSpPr>
        <p:spPr/>
        <p:txBody>
          <a:bodyPr/>
          <a:lstStyle/>
          <a:p>
            <a:r>
              <a:rPr lang="en-US" dirty="0"/>
              <a:t>There are about 50 types of icons in </a:t>
            </a:r>
            <a:r>
              <a:rPr lang="en-US" dirty="0" err="1"/>
              <a:t>IconAuthor</a:t>
            </a:r>
            <a:r>
              <a:rPr lang="en-US" dirty="0"/>
              <a:t>, which provide support for all computer functions and all multimedia functions. Audio, video and animation are supported via MCI. DDE is also supported. Most of the flexibility of a language is provided in </a:t>
            </a:r>
            <a:r>
              <a:rPr lang="en-US" dirty="0" err="1"/>
              <a:t>IconAuthor</a:t>
            </a:r>
            <a:r>
              <a:rPr lang="en-US" dirty="0"/>
              <a:t>, without requiring any programming</a:t>
            </a:r>
          </a:p>
        </p:txBody>
      </p:sp>
      <p:sp>
        <p:nvSpPr>
          <p:cNvPr id="4" name="Footer Placeholder 3">
            <a:extLst>
              <a:ext uri="{FF2B5EF4-FFF2-40B4-BE49-F238E27FC236}">
                <a16:creationId xmlns:a16="http://schemas.microsoft.com/office/drawing/2014/main" xmlns="" id="{90B979E8-AEC3-4405-B8EA-E5D5C88C47D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2757355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51AF7-EEA5-4F49-BFDA-FDA7DF3186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2041523-6233-404A-B9DF-DF30D225588D}"/>
              </a:ext>
            </a:extLst>
          </p:cNvPr>
          <p:cNvSpPr>
            <a:spLocks noGrp="1"/>
          </p:cNvSpPr>
          <p:nvPr>
            <p:ph idx="1"/>
          </p:nvPr>
        </p:nvSpPr>
        <p:spPr/>
        <p:txBody>
          <a:bodyPr/>
          <a:lstStyle/>
          <a:p>
            <a:r>
              <a:rPr lang="en-US" dirty="0"/>
              <a:t>However developing sophisticated applications is still a difficult and complex task, but the author can concentrate on the application logic and content rather than on the details of programming and language syntax. But concentrating on logic still embodies some of the structural concepts of programming - an author planning to do complex applications will need training in the concepts, loops, data structures, nesting etc.</a:t>
            </a:r>
          </a:p>
          <a:p>
            <a:endParaRPr lang="en-US" dirty="0"/>
          </a:p>
        </p:txBody>
      </p:sp>
      <p:sp>
        <p:nvSpPr>
          <p:cNvPr id="4" name="Footer Placeholder 3">
            <a:extLst>
              <a:ext uri="{FF2B5EF4-FFF2-40B4-BE49-F238E27FC236}">
                <a16:creationId xmlns:a16="http://schemas.microsoft.com/office/drawing/2014/main" xmlns="" id="{2AC524D6-FD30-4228-83D4-C6AE422C5C0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500034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A853C-D4AC-4886-BDC7-6E755DEAEC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BC46D44-B878-4F25-B946-E5EB1ACE0F4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E8A17081-A9BD-4200-A209-355CAA7A602C}"/>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9973883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06A37-9DD7-4238-B480-7B4A0ABCAB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1B78061-4B48-499B-85F4-9510F2CBC1C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3B02CB54-063E-41E5-8A90-CC54FA92FAE9}"/>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0511540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B568A-C142-4B79-A13E-B7A3A95D8545}"/>
              </a:ext>
            </a:extLst>
          </p:cNvPr>
          <p:cNvSpPr>
            <a:spLocks noGrp="1"/>
          </p:cNvSpPr>
          <p:nvPr>
            <p:ph type="title"/>
          </p:nvPr>
        </p:nvSpPr>
        <p:spPr/>
        <p:txBody>
          <a:bodyPr>
            <a:normAutofit fontScale="90000"/>
          </a:bodyPr>
          <a:lstStyle/>
          <a:p>
            <a:r>
              <a:rPr lang="en-US" dirty="0"/>
              <a:t>Factors to consider in choosing a Metaphor</a:t>
            </a:r>
          </a:p>
        </p:txBody>
      </p:sp>
      <p:sp>
        <p:nvSpPr>
          <p:cNvPr id="3" name="Content Placeholder 2">
            <a:extLst>
              <a:ext uri="{FF2B5EF4-FFF2-40B4-BE49-F238E27FC236}">
                <a16:creationId xmlns:a16="http://schemas.microsoft.com/office/drawing/2014/main" xmlns="" id="{050D66C2-12FE-4BA1-AD00-082157E7B25E}"/>
              </a:ext>
            </a:extLst>
          </p:cNvPr>
          <p:cNvSpPr>
            <a:spLocks noGrp="1"/>
          </p:cNvSpPr>
          <p:nvPr>
            <p:ph idx="1"/>
          </p:nvPr>
        </p:nvSpPr>
        <p:spPr/>
        <p:txBody>
          <a:bodyPr>
            <a:normAutofit/>
          </a:bodyPr>
          <a:lstStyle/>
          <a:p>
            <a:r>
              <a:rPr lang="en-US" dirty="0"/>
              <a:t>Each metaphor has advantages and disadvantages; the choice between them depends on the kinds of work you will be doing and on your personal preferences. </a:t>
            </a:r>
          </a:p>
        </p:txBody>
      </p:sp>
      <p:sp>
        <p:nvSpPr>
          <p:cNvPr id="4" name="Footer Placeholder 3">
            <a:extLst>
              <a:ext uri="{FF2B5EF4-FFF2-40B4-BE49-F238E27FC236}">
                <a16:creationId xmlns:a16="http://schemas.microsoft.com/office/drawing/2014/main" xmlns="" id="{F7C2A5D8-7FBE-47EA-808E-0D702AC17F64}"/>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205122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8C506-87E2-4238-9FF7-AFCC2A753E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5059546-89A3-40EA-A522-91AFEFB931D4}"/>
              </a:ext>
            </a:extLst>
          </p:cNvPr>
          <p:cNvSpPr>
            <a:spLocks noGrp="1"/>
          </p:cNvSpPr>
          <p:nvPr>
            <p:ph idx="1"/>
          </p:nvPr>
        </p:nvSpPr>
        <p:spPr/>
        <p:txBody>
          <a:bodyPr>
            <a:normAutofit/>
          </a:bodyPr>
          <a:lstStyle/>
          <a:p>
            <a:r>
              <a:rPr lang="en-US" dirty="0"/>
              <a:t>One can also ask oneself the following classes: • What is my expertise in programming? • What is the expertise within my team? • What is the purpose of the proposed application? • How fast does my client want this project done? • What is the budget? • How fancy does the application need to be? </a:t>
            </a:r>
          </a:p>
        </p:txBody>
      </p:sp>
      <p:sp>
        <p:nvSpPr>
          <p:cNvPr id="4" name="Footer Placeholder 3">
            <a:extLst>
              <a:ext uri="{FF2B5EF4-FFF2-40B4-BE49-F238E27FC236}">
                <a16:creationId xmlns:a16="http://schemas.microsoft.com/office/drawing/2014/main" xmlns="" id="{40E2F5DA-AFED-432E-92D4-E8CCFD0594FC}"/>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413827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8D322-31BB-44A9-9D2F-B1EED14C0B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2E1291C-95AB-4FF4-B256-AB6F48CEEC1C}"/>
              </a:ext>
            </a:extLst>
          </p:cNvPr>
          <p:cNvSpPr>
            <a:spLocks noGrp="1"/>
          </p:cNvSpPr>
          <p:nvPr>
            <p:ph idx="1"/>
          </p:nvPr>
        </p:nvSpPr>
        <p:spPr/>
        <p:txBody>
          <a:bodyPr/>
          <a:lstStyle/>
          <a:p>
            <a:r>
              <a:rPr lang="en-US" dirty="0"/>
              <a:t>Suggested software for different uses: Proposed Use Suggested Software Business Astound Macromedia Action Macromedia </a:t>
            </a:r>
            <a:r>
              <a:rPr lang="en-US" dirty="0" err="1"/>
              <a:t>Authorware</a:t>
            </a:r>
            <a:r>
              <a:rPr lang="en-US" dirty="0"/>
              <a:t> Education Macromedia Director 5.0 Macromedia </a:t>
            </a:r>
            <a:r>
              <a:rPr lang="en-US" dirty="0" err="1"/>
              <a:t>Authorware</a:t>
            </a:r>
            <a:r>
              <a:rPr lang="en-US" dirty="0"/>
              <a:t> Asymetrix </a:t>
            </a:r>
            <a:r>
              <a:rPr lang="en-US" dirty="0" err="1"/>
              <a:t>ToolBook</a:t>
            </a:r>
            <a:r>
              <a:rPr lang="en-US" dirty="0"/>
              <a:t> HyperCard Games Macromedia Director 5.0</a:t>
            </a:r>
          </a:p>
        </p:txBody>
      </p:sp>
      <p:sp>
        <p:nvSpPr>
          <p:cNvPr id="4" name="Footer Placeholder 3">
            <a:extLst>
              <a:ext uri="{FF2B5EF4-FFF2-40B4-BE49-F238E27FC236}">
                <a16:creationId xmlns:a16="http://schemas.microsoft.com/office/drawing/2014/main" xmlns="" id="{91A4EBEC-AF8A-4D00-9A1D-B90EF3E365A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36264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B2CEC-3847-4BE1-858B-F5D16BA01CAE}"/>
              </a:ext>
            </a:extLst>
          </p:cNvPr>
          <p:cNvSpPr>
            <a:spLocks noGrp="1"/>
          </p:cNvSpPr>
          <p:nvPr>
            <p:ph type="title"/>
          </p:nvPr>
        </p:nvSpPr>
        <p:spPr/>
        <p:txBody>
          <a:bodyPr/>
          <a:lstStyle/>
          <a:p>
            <a:r>
              <a:rPr lang="en-US" b="1" dirty="0"/>
              <a:t>What are Authoring Systems?</a:t>
            </a:r>
            <a:endParaRPr lang="en-US" dirty="0"/>
          </a:p>
        </p:txBody>
      </p:sp>
      <p:sp>
        <p:nvSpPr>
          <p:cNvPr id="3" name="Content Placeholder 2">
            <a:extLst>
              <a:ext uri="{FF2B5EF4-FFF2-40B4-BE49-F238E27FC236}">
                <a16:creationId xmlns:a16="http://schemas.microsoft.com/office/drawing/2014/main" xmlns="" id="{A6AC8801-F356-444E-92EF-F7E51A1C6955}"/>
              </a:ext>
            </a:extLst>
          </p:cNvPr>
          <p:cNvSpPr>
            <a:spLocks noGrp="1"/>
          </p:cNvSpPr>
          <p:nvPr>
            <p:ph idx="1"/>
          </p:nvPr>
        </p:nvSpPr>
        <p:spPr>
          <a:xfrm>
            <a:off x="1502230" y="2019903"/>
            <a:ext cx="9601196" cy="3318936"/>
          </a:xfrm>
        </p:spPr>
        <p:txBody>
          <a:bodyPr>
            <a:normAutofit/>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It enables the developer to combine text, graphics, audio, video and animation to create an interactive presentation/project. E.g. MS PowerPoint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4" name="Footer Placeholder 3">
            <a:extLst>
              <a:ext uri="{FF2B5EF4-FFF2-40B4-BE49-F238E27FC236}">
                <a16:creationId xmlns:a16="http://schemas.microsoft.com/office/drawing/2014/main" xmlns="" id="{BCC2DCF8-6B42-4618-B4F6-02EA8C4735C8}"/>
              </a:ext>
            </a:extLst>
          </p:cNvPr>
          <p:cNvSpPr>
            <a:spLocks noGrp="1"/>
          </p:cNvSpPr>
          <p:nvPr>
            <p:ph type="ftr" sz="quarter" idx="11"/>
          </p:nvPr>
        </p:nvSpPr>
        <p:spPr/>
        <p:txBody>
          <a:bodyPr/>
          <a:lstStyle/>
          <a:p>
            <a:r>
              <a:rPr lang="en-US"/>
              <a:t>danielpaakorsah@hotmail.com</a:t>
            </a:r>
            <a:endParaRPr lang="en-US" dirty="0"/>
          </a:p>
        </p:txBody>
      </p:sp>
      <p:pic>
        <p:nvPicPr>
          <p:cNvPr id="3074" name="Picture 2" descr="PDF] Course Microsoft PowerPoint basics for beginners PDF - PowerPoint  courses">
            <a:extLst>
              <a:ext uri="{FF2B5EF4-FFF2-40B4-BE49-F238E27FC236}">
                <a16:creationId xmlns:a16="http://schemas.microsoft.com/office/drawing/2014/main" xmlns="" id="{4EFACE49-40D0-42ED-90B4-0FEB2A1197E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16742" y="3679371"/>
            <a:ext cx="4641687" cy="22817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179771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626227-E35E-43A7-B86B-D174D4A501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6AA9BA3-BB9F-49B5-B8D9-1A2D0D376BCB}"/>
              </a:ext>
            </a:extLst>
          </p:cNvPr>
          <p:cNvSpPr>
            <a:spLocks noGrp="1"/>
          </p:cNvSpPr>
          <p:nvPr>
            <p:ph idx="1"/>
          </p:nvPr>
        </p:nvSpPr>
        <p:spPr/>
        <p:txBody>
          <a:bodyPr/>
          <a:lstStyle/>
          <a:p>
            <a:r>
              <a:rPr lang="en-US" dirty="0"/>
              <a:t>In general Macromedia </a:t>
            </a:r>
            <a:r>
              <a:rPr lang="en-US" dirty="0" err="1"/>
              <a:t>Authorware</a:t>
            </a:r>
            <a:r>
              <a:rPr lang="en-US" dirty="0"/>
              <a:t> and Asymetrix </a:t>
            </a:r>
            <a:r>
              <a:rPr lang="en-US" dirty="0" err="1"/>
              <a:t>ToolBook</a:t>
            </a:r>
            <a:r>
              <a:rPr lang="en-US" dirty="0"/>
              <a:t> are good in terms of overall interactivity</a:t>
            </a:r>
          </a:p>
        </p:txBody>
      </p:sp>
      <p:sp>
        <p:nvSpPr>
          <p:cNvPr id="4" name="Footer Placeholder 3">
            <a:extLst>
              <a:ext uri="{FF2B5EF4-FFF2-40B4-BE49-F238E27FC236}">
                <a16:creationId xmlns:a16="http://schemas.microsoft.com/office/drawing/2014/main" xmlns="" id="{612CBF9B-D63E-44E1-B19C-D58CEFE00A55}"/>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203381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8C96F-D0C8-4452-83E6-6FC8606AB6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6185790-9195-49ED-9B52-4A7BA131986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B876C3B2-BD9C-4A13-843F-4EC430C9F4E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33103779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5EE7C-BBE7-45C6-ACE9-82D7E95A4692}"/>
              </a:ext>
            </a:extLst>
          </p:cNvPr>
          <p:cNvSpPr>
            <a:spLocks noGrp="1"/>
          </p:cNvSpPr>
          <p:nvPr>
            <p:ph type="title"/>
          </p:nvPr>
        </p:nvSpPr>
        <p:spPr/>
        <p:txBody>
          <a:bodyPr>
            <a:normAutofit/>
          </a:bodyPr>
          <a:lstStyle/>
          <a:p>
            <a:r>
              <a:rPr lang="en-US" b="1" dirty="0"/>
              <a:t>Compare</a:t>
            </a:r>
            <a:endParaRPr lang="en-US" dirty="0"/>
          </a:p>
        </p:txBody>
      </p:sp>
      <p:sp>
        <p:nvSpPr>
          <p:cNvPr id="6" name="Content Placeholder 5">
            <a:extLst>
              <a:ext uri="{FF2B5EF4-FFF2-40B4-BE49-F238E27FC236}">
                <a16:creationId xmlns:a16="http://schemas.microsoft.com/office/drawing/2014/main" xmlns="" id="{91FA00BD-43C6-49B4-93A9-C608D46985CE}"/>
              </a:ext>
            </a:extLst>
          </p:cNvPr>
          <p:cNvSpPr>
            <a:spLocks noGrp="1"/>
          </p:cNvSpPr>
          <p:nvPr>
            <p:ph sz="half" idx="1"/>
          </p:nvPr>
        </p:nvSpPr>
        <p:spPr>
          <a:xfrm>
            <a:off x="1292353" y="2455810"/>
            <a:ext cx="4718304" cy="3310128"/>
          </a:xfrm>
        </p:spPr>
        <p:txBody>
          <a:bodyPr>
            <a:normAutofit/>
          </a:bodyPr>
          <a:lstStyle/>
          <a:p>
            <a:endParaRPr lang="en-US" dirty="0"/>
          </a:p>
        </p:txBody>
      </p:sp>
      <p:sp>
        <p:nvSpPr>
          <p:cNvPr id="7" name="Content Placeholder 6">
            <a:extLst>
              <a:ext uri="{FF2B5EF4-FFF2-40B4-BE49-F238E27FC236}">
                <a16:creationId xmlns:a16="http://schemas.microsoft.com/office/drawing/2014/main" xmlns="" id="{DB27F7BF-EF2F-4E2B-BC06-6463B679DE62}"/>
              </a:ext>
            </a:extLst>
          </p:cNvPr>
          <p:cNvSpPr>
            <a:spLocks noGrp="1"/>
          </p:cNvSpPr>
          <p:nvPr>
            <p:ph sz="half" idx="2"/>
          </p:nvPr>
        </p:nvSpPr>
        <p:spPr/>
        <p:txBody>
          <a:bodyPr>
            <a:normAutofit/>
          </a:bodyPr>
          <a:lstStyle/>
          <a:p>
            <a:endParaRPr lang="en-US" sz="2600" dirty="0"/>
          </a:p>
          <a:p>
            <a:endParaRPr lang="en-US" dirty="0"/>
          </a:p>
        </p:txBody>
      </p:sp>
      <p:sp>
        <p:nvSpPr>
          <p:cNvPr id="5" name="Footer Placeholder 4">
            <a:extLst>
              <a:ext uri="{FF2B5EF4-FFF2-40B4-BE49-F238E27FC236}">
                <a16:creationId xmlns:a16="http://schemas.microsoft.com/office/drawing/2014/main" xmlns="" id="{0B0A5E5C-B048-42FC-A8EF-154FCC148E3D}"/>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110933605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766BF5C3-65E2-4619-9835-9AEB3B9DA91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xmlns="" val="247252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7B3A2-D8BB-496D-A1F8-45B130DF1251}"/>
              </a:ext>
            </a:extLst>
          </p:cNvPr>
          <p:cNvSpPr>
            <a:spLocks noGrp="1"/>
          </p:cNvSpPr>
          <p:nvPr>
            <p:ph type="title"/>
          </p:nvPr>
        </p:nvSpPr>
        <p:spPr>
          <a:xfrm>
            <a:off x="1309250" y="853301"/>
            <a:ext cx="9601196" cy="1303867"/>
          </a:xfrm>
        </p:spPr>
        <p:txBody>
          <a:bodyPr/>
          <a:lstStyle/>
          <a:p>
            <a:r>
              <a:rPr lang="en-US" b="1" dirty="0"/>
              <a:t>What are Authoring Systems?</a:t>
            </a:r>
            <a:endParaRPr lang="en-US" dirty="0"/>
          </a:p>
        </p:txBody>
      </p:sp>
      <p:sp>
        <p:nvSpPr>
          <p:cNvPr id="3" name="Content Placeholder 2">
            <a:extLst>
              <a:ext uri="{FF2B5EF4-FFF2-40B4-BE49-F238E27FC236}">
                <a16:creationId xmlns:a16="http://schemas.microsoft.com/office/drawing/2014/main" xmlns="" id="{2F2D5291-9CB6-479B-BD0B-2F465B4D32D2}"/>
              </a:ext>
            </a:extLst>
          </p:cNvPr>
          <p:cNvSpPr>
            <a:spLocks noGrp="1"/>
          </p:cNvSpPr>
          <p:nvPr>
            <p:ph idx="1"/>
          </p:nvPr>
        </p:nvSpPr>
        <p:spPr>
          <a:xfrm>
            <a:off x="1295402" y="2073724"/>
            <a:ext cx="9601196" cy="3318936"/>
          </a:xfrm>
        </p:spPr>
        <p:txBody>
          <a:bodyPr>
            <a:normAutofit/>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Authoring tools are used for designing interactivity and the user interface, for presenting your project on screen and assembling multimedia elements into a single project.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
        <p:nvSpPr>
          <p:cNvPr id="4" name="Footer Placeholder 3">
            <a:extLst>
              <a:ext uri="{FF2B5EF4-FFF2-40B4-BE49-F238E27FC236}">
                <a16:creationId xmlns:a16="http://schemas.microsoft.com/office/drawing/2014/main" xmlns="" id="{D9EF3DB5-885B-4F88-B20C-6282FFC167E7}"/>
              </a:ext>
            </a:extLst>
          </p:cNvPr>
          <p:cNvSpPr>
            <a:spLocks noGrp="1"/>
          </p:cNvSpPr>
          <p:nvPr>
            <p:ph type="ftr" sz="quarter" idx="11"/>
          </p:nvPr>
        </p:nvSpPr>
        <p:spPr>
          <a:xfrm>
            <a:off x="1309250" y="6004699"/>
            <a:ext cx="7305900" cy="279400"/>
          </a:xfrm>
        </p:spPr>
        <p:txBody>
          <a:bodyPr/>
          <a:lstStyle/>
          <a:p>
            <a:r>
              <a:rPr lang="en-US"/>
              <a:t>danielpaakorsah@hotmail.com</a:t>
            </a:r>
            <a:endParaRPr lang="en-US" dirty="0"/>
          </a:p>
        </p:txBody>
      </p:sp>
      <p:pic>
        <p:nvPicPr>
          <p:cNvPr id="5" name="Picture 2" descr="PDF] Course Microsoft PowerPoint basics for beginners PDF - PowerPoint  courses">
            <a:extLst>
              <a:ext uri="{FF2B5EF4-FFF2-40B4-BE49-F238E27FC236}">
                <a16:creationId xmlns:a16="http://schemas.microsoft.com/office/drawing/2014/main" xmlns="" id="{DD97DA57-EB4E-417F-A08B-80AC5B2F984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16742" y="3679371"/>
            <a:ext cx="4641687" cy="22817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6235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12475</TotalTime>
  <Words>2327</Words>
  <Application>Microsoft Office PowerPoint</Application>
  <PresentationFormat>Custom</PresentationFormat>
  <Paragraphs>307</Paragraphs>
  <Slides>83</Slides>
  <Notes>4</Notes>
  <HiddenSlides>15</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Organic</vt:lpstr>
      <vt:lpstr>Introduction to Authoring Systems </vt:lpstr>
      <vt:lpstr>Learning Outcomes:</vt:lpstr>
      <vt:lpstr>What is Multimedia Authoring? </vt:lpstr>
      <vt:lpstr>What are Authoring Systems?</vt:lpstr>
      <vt:lpstr>What are Authoring Systems?</vt:lpstr>
      <vt:lpstr>What are Authoring Systems?</vt:lpstr>
      <vt:lpstr>What are Authoring Systems?</vt:lpstr>
      <vt:lpstr>What are Authoring Systems?</vt:lpstr>
      <vt:lpstr>What are Authoring Systems?</vt:lpstr>
      <vt:lpstr>Features of Authoring Tools</vt:lpstr>
      <vt:lpstr>Authoring Systems are Similar to Programming Languages</vt:lpstr>
      <vt:lpstr>What are Authoring Systems?</vt:lpstr>
      <vt:lpstr>What are Authoring Systems?</vt:lpstr>
      <vt:lpstr>What are Authoring Systems?</vt:lpstr>
      <vt:lpstr>What are Authoring Systems?</vt:lpstr>
      <vt:lpstr>What are Authoring Systems?</vt:lpstr>
      <vt:lpstr>What are Authoring Systems?</vt:lpstr>
      <vt:lpstr>Examples of Multimedia Authoring Systems</vt:lpstr>
      <vt:lpstr>Examples of Multimedia Authoring Systems</vt:lpstr>
      <vt:lpstr>Examples of Multimedia Authoring Systems</vt:lpstr>
      <vt:lpstr>What are Authoring Systems?</vt:lpstr>
      <vt:lpstr>Slide 22</vt:lpstr>
      <vt:lpstr>Slide 23</vt:lpstr>
      <vt:lpstr>Slide 24</vt:lpstr>
      <vt:lpstr>Slide 25</vt:lpstr>
      <vt:lpstr>What are Authoring Systems?</vt:lpstr>
      <vt:lpstr>Slide 27</vt:lpstr>
      <vt:lpstr>Multimedia Authoring Paradigms</vt:lpstr>
      <vt:lpstr>Unit 4:  Evolution of Authoring Systems</vt:lpstr>
      <vt:lpstr>Evolution of Authoring Systems</vt:lpstr>
      <vt:lpstr>What has Changed?</vt:lpstr>
      <vt:lpstr>What has changed? </vt:lpstr>
      <vt:lpstr>What has changed? </vt:lpstr>
      <vt:lpstr>Evolution of Authoring Systems</vt:lpstr>
      <vt:lpstr>Evolution of Authoring Systems</vt:lpstr>
      <vt:lpstr>Evolution of Authoring Systems</vt:lpstr>
      <vt:lpstr>Slide 37</vt:lpstr>
      <vt:lpstr>Slide 38</vt:lpstr>
      <vt:lpstr>Slide 39</vt:lpstr>
      <vt:lpstr>Advantages of Authoring Systems</vt:lpstr>
      <vt:lpstr>For Learners</vt:lpstr>
      <vt:lpstr>Advantages of Authoring Systems</vt:lpstr>
      <vt:lpstr>Advantages of Authoring Systems</vt:lpstr>
      <vt:lpstr>Advantages of Authoring Systems</vt:lpstr>
      <vt:lpstr>Advantages of Authoring Systems</vt:lpstr>
      <vt:lpstr>Advantages of Authoring Systems</vt:lpstr>
      <vt:lpstr>Advantages of Authoring Systems</vt:lpstr>
      <vt:lpstr>Advantages of Authoring Systems</vt:lpstr>
      <vt:lpstr>Slide 49</vt:lpstr>
      <vt:lpstr>Unit 5: Authoring Interface</vt:lpstr>
      <vt:lpstr>Authoring Interface</vt:lpstr>
      <vt:lpstr>Slide 52</vt:lpstr>
      <vt:lpstr>TimeLine –Metaphor</vt:lpstr>
      <vt:lpstr>Slide 54</vt:lpstr>
      <vt:lpstr>Slide Show Metaphor</vt:lpstr>
      <vt:lpstr>Advantages of Slide Show Metaphor</vt:lpstr>
      <vt:lpstr>Software that uses Slide Show Metaphor</vt:lpstr>
      <vt:lpstr>PowerPoint for Multimedia</vt:lpstr>
      <vt:lpstr>Camtasia for Multimedia Presentations</vt:lpstr>
      <vt:lpstr>Slide Show Metaphor</vt:lpstr>
      <vt:lpstr>Slide Show Metaphor</vt:lpstr>
      <vt:lpstr>Book Metaphor</vt:lpstr>
      <vt:lpstr>Slide 63</vt:lpstr>
      <vt:lpstr>Slide 64</vt:lpstr>
      <vt:lpstr>Slide 65</vt:lpstr>
      <vt:lpstr>Timeline/Flow Chart Metaphor</vt:lpstr>
      <vt:lpstr>Slide 67</vt:lpstr>
      <vt:lpstr>Slide 68</vt:lpstr>
      <vt:lpstr>Slide 69</vt:lpstr>
      <vt:lpstr>Slide 70</vt:lpstr>
      <vt:lpstr>Icon Metaphor</vt:lpstr>
      <vt:lpstr>Slide 72</vt:lpstr>
      <vt:lpstr>Slide 73</vt:lpstr>
      <vt:lpstr>Slide 74</vt:lpstr>
      <vt:lpstr>Slide 75</vt:lpstr>
      <vt:lpstr>Slide 76</vt:lpstr>
      <vt:lpstr>Factors to consider in choosing a Metaphor</vt:lpstr>
      <vt:lpstr>Slide 78</vt:lpstr>
      <vt:lpstr>Slide 79</vt:lpstr>
      <vt:lpstr>Slide 80</vt:lpstr>
      <vt:lpstr>Slide 81</vt:lpstr>
      <vt:lpstr>Compare</vt:lpstr>
      <vt:lpstr>Slide 83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PapaKorsah</dc:creator>
  <cp:lastModifiedBy>scc101</cp:lastModifiedBy>
  <cp:revision>241</cp:revision>
  <dcterms:created xsi:type="dcterms:W3CDTF">2020-04-04T22:41:32Z</dcterms:created>
  <dcterms:modified xsi:type="dcterms:W3CDTF">2023-09-26T09:54:03Z</dcterms:modified>
</cp:coreProperties>
</file>