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6"/>
  </p:notesMasterIdLst>
  <p:sldIdLst>
    <p:sldId id="263" r:id="rId2"/>
    <p:sldId id="257" r:id="rId3"/>
    <p:sldId id="258" r:id="rId4"/>
    <p:sldId id="262" r:id="rId5"/>
  </p:sldIdLst>
  <p:sldSz cx="9144000" cy="5143500" type="screen16x9"/>
  <p:notesSz cx="6858000" cy="9144000"/>
  <p:embeddedFontLst>
    <p:embeddedFont>
      <p:font typeface="Impact" panose="020B0806030902050204" pitchFamily="34" charset="0"/>
      <p:regular r:id="rId7"/>
    </p:embeddedFont>
    <p:embeddedFont>
      <p:font typeface="Proxima Nova"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7541194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Developmental milestones</a:t>
            </a:r>
          </a:p>
          <a:p>
            <a:pPr lvl="0">
              <a:spcBef>
                <a:spcPts val="0"/>
              </a:spcBef>
              <a:buNone/>
            </a:pPr>
            <a:r>
              <a:rPr lang="en"/>
              <a:t>Create community</a:t>
            </a:r>
          </a:p>
          <a:p>
            <a:pPr lvl="0">
              <a:spcBef>
                <a:spcPts val="0"/>
              </a:spcBef>
              <a:buNone/>
            </a:pPr>
            <a:r>
              <a:rPr lang="en"/>
              <a:t>Focus on memories associated with developmental milestones</a:t>
            </a:r>
          </a:p>
        </p:txBody>
      </p:sp>
    </p:spTree>
    <p:extLst>
      <p:ext uri="{BB962C8B-B14F-4D97-AF65-F5344CB8AC3E}">
        <p14:creationId xmlns:p14="http://schemas.microsoft.com/office/powerpoint/2010/main" val="1404399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Listed in order of complexity → simple, medium, complex</a:t>
            </a:r>
          </a:p>
          <a:p>
            <a:pPr lvl="0">
              <a:spcBef>
                <a:spcPts val="0"/>
              </a:spcBef>
              <a:buNone/>
            </a:pPr>
            <a:endParaRPr dirty="0"/>
          </a:p>
          <a:p>
            <a:pPr lvl="0">
              <a:spcBef>
                <a:spcPts val="0"/>
              </a:spcBef>
              <a:buNone/>
            </a:pPr>
            <a:r>
              <a:rPr lang="en" dirty="0"/>
              <a:t>All tasks are simple by construction, but could see lightest users just using it to view goals, medium users just trying to find resources to meet goals, and power users storing memories in the form of pictures and videos.</a:t>
            </a:r>
          </a:p>
          <a:p>
            <a:pPr lvl="0">
              <a:spcBef>
                <a:spcPts val="0"/>
              </a:spcBef>
              <a:buNone/>
            </a:pPr>
            <a:endParaRPr dirty="0"/>
          </a:p>
          <a:p>
            <a:pPr lvl="0">
              <a:spcBef>
                <a:spcPts val="0"/>
              </a:spcBef>
              <a:buNone/>
            </a:pPr>
            <a:r>
              <a:rPr lang="en" dirty="0"/>
              <a:t>Be able to view goals by age</a:t>
            </a:r>
          </a:p>
          <a:p>
            <a:pPr lvl="0">
              <a:spcBef>
                <a:spcPts val="0"/>
              </a:spcBef>
              <a:buNone/>
            </a:pPr>
            <a:r>
              <a:rPr lang="en" dirty="0"/>
              <a:t>Be able to keep track of more than one kid</a:t>
            </a:r>
          </a:p>
          <a:p>
            <a:pPr lvl="0">
              <a:spcBef>
                <a:spcPts val="0"/>
              </a:spcBef>
              <a:buNone/>
            </a:pPr>
            <a:r>
              <a:rPr lang="en" dirty="0"/>
              <a:t>Resources include network of other parents</a:t>
            </a:r>
          </a:p>
        </p:txBody>
      </p:sp>
    </p:spTree>
    <p:extLst>
      <p:ext uri="{BB962C8B-B14F-4D97-AF65-F5344CB8AC3E}">
        <p14:creationId xmlns:p14="http://schemas.microsoft.com/office/powerpoint/2010/main" val="403415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2400300"/>
            <a:ext cx="7543800" cy="1143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3543300"/>
            <a:ext cx="6858000" cy="74295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sp>
        <p:nvSpPr>
          <p:cNvPr id="7" name="Rectangle 6"/>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514350"/>
            <a:ext cx="7239000" cy="291465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4/19/2017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514351"/>
            <a:ext cx="1828800" cy="405764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514351"/>
            <a:ext cx="5715000" cy="36576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7975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20" name="Shape 2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2457450"/>
            <a:ext cx="7543800" cy="12573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3714750"/>
            <a:ext cx="6858000" cy="6858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sp>
        <p:nvSpPr>
          <p:cNvPr id="8" name="Rectangle 7"/>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4/19/2017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cxnSp>
        <p:nvCxnSpPr>
          <p:cNvPr id="11" name="Straight Connector 10"/>
          <p:cNvCxnSpPr/>
          <p:nvPr/>
        </p:nvCxnSpPr>
        <p:spPr>
          <a:xfrm>
            <a:off x="7589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4/19/2017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4/19/2017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3429000"/>
            <a:ext cx="6784848" cy="120015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342900"/>
            <a:ext cx="4594934" cy="30860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2" y="342900"/>
            <a:ext cx="2673657" cy="30861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cxnSp>
        <p:nvCxnSpPr>
          <p:cNvPr id="10" name="Straight Connector 9"/>
          <p:cNvCxnSpPr/>
          <p:nvPr/>
        </p:nvCxnSpPr>
        <p:spPr>
          <a:xfrm rot="5400000">
            <a:off x="2153444" y="1885752"/>
            <a:ext cx="28575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3429000"/>
            <a:ext cx="6784848" cy="120015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342900"/>
            <a:ext cx="7543800" cy="21717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2628900"/>
            <a:ext cx="7391400" cy="603647"/>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3429000"/>
            <a:ext cx="6781800" cy="120015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514350"/>
            <a:ext cx="7543800" cy="291465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4656582"/>
            <a:ext cx="2133600" cy="273844"/>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4/19/2017</a:t>
            </a:fld>
            <a:endParaRPr lang="en-US"/>
          </a:p>
        </p:txBody>
      </p:sp>
      <p:sp>
        <p:nvSpPr>
          <p:cNvPr id="5" name="Footer Placeholder 4"/>
          <p:cNvSpPr>
            <a:spLocks noGrp="1"/>
          </p:cNvSpPr>
          <p:nvPr>
            <p:ph type="ftr" sz="quarter" idx="3"/>
          </p:nvPr>
        </p:nvSpPr>
        <p:spPr>
          <a:xfrm>
            <a:off x="762000" y="4656582"/>
            <a:ext cx="4873869" cy="273844"/>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4265676"/>
            <a:ext cx="762000" cy="273844"/>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pPr lvl="0" algn="r">
              <a:spcBef>
                <a:spcPts val="0"/>
              </a:spcBef>
              <a:buNone/>
            </a:pPr>
            <a:fld id="{00000000-1234-1234-1234-123412341234}" type="slidenum">
              <a:rPr lang="en" sz="1000" smtClean="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sp>
        <p:nvSpPr>
          <p:cNvPr id="8" name="Rectangle 7"/>
          <p:cNvSpPr/>
          <p:nvPr/>
        </p:nvSpPr>
        <p:spPr>
          <a:xfrm>
            <a:off x="777240" y="0"/>
            <a:ext cx="7543800"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952" y="2571750"/>
            <a:ext cx="7557464" cy="1728192"/>
          </a:xfrm>
        </p:spPr>
        <p:txBody>
          <a:bodyPr>
            <a:normAutofit fontScale="90000"/>
          </a:bodyPr>
          <a:lstStyle/>
          <a:p>
            <a:pPr algn="ctr"/>
            <a:r>
              <a:rPr lang="en-GB" dirty="0">
                <a:solidFill>
                  <a:schemeClr val="accent1"/>
                </a:solidFill>
              </a:rPr>
              <a:t>Save </a:t>
            </a:r>
            <a:r>
              <a:rPr lang="en-GB" dirty="0" smtClean="0">
                <a:solidFill>
                  <a:schemeClr val="accent1"/>
                </a:solidFill>
              </a:rPr>
              <a:t>Life: A </a:t>
            </a:r>
            <a:r>
              <a:rPr lang="en-GB" smtClean="0">
                <a:solidFill>
                  <a:schemeClr val="accent1"/>
                </a:solidFill>
              </a:rPr>
              <a:t>Blood </a:t>
            </a:r>
            <a:r>
              <a:rPr lang="en-GB" smtClean="0">
                <a:solidFill>
                  <a:schemeClr val="accent1"/>
                </a:solidFill>
              </a:rPr>
              <a:t>Bank </a:t>
            </a:r>
            <a:r>
              <a:rPr lang="en-GB" dirty="0" smtClean="0">
                <a:solidFill>
                  <a:schemeClr val="accent1"/>
                </a:solidFill>
              </a:rPr>
              <a:t>Application</a:t>
            </a:r>
            <a:endParaRPr lang="en-GB" dirty="0">
              <a:solidFill>
                <a:schemeClr val="accent1"/>
              </a:solidFill>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5114" b="5114"/>
          <a:stretch>
            <a:fillRect/>
          </a:stretch>
        </p:blipFill>
        <p:spPr>
          <a:xfrm>
            <a:off x="777240" y="342900"/>
            <a:ext cx="7543800" cy="2228850"/>
          </a:xfrm>
          <a:prstGeom prst="rect">
            <a:avLst/>
          </a:prstGeom>
        </p:spPr>
      </p:pic>
    </p:spTree>
    <p:extLst>
      <p:ext uri="{BB962C8B-B14F-4D97-AF65-F5344CB8AC3E}">
        <p14:creationId xmlns:p14="http://schemas.microsoft.com/office/powerpoint/2010/main" val="1392732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539552" y="411510"/>
            <a:ext cx="5797500" cy="2520279"/>
          </a:xfrm>
          <a:prstGeom prst="rect">
            <a:avLst/>
          </a:prstGeom>
        </p:spPr>
        <p:txBody>
          <a:bodyPr lIns="91425" tIns="91425" rIns="91425" bIns="91425" anchor="ctr" anchorCtr="0">
            <a:noAutofit/>
          </a:bodyPr>
          <a:lstStyle/>
          <a:p>
            <a:pPr lvl="0">
              <a:spcBef>
                <a:spcPts val="0"/>
              </a:spcBef>
              <a:buNone/>
            </a:pPr>
            <a:r>
              <a:rPr lang="en" dirty="0"/>
              <a:t>Value Proposition:</a:t>
            </a:r>
          </a:p>
          <a:p>
            <a:pPr lvl="0">
              <a:spcBef>
                <a:spcPts val="0"/>
              </a:spcBef>
              <a:buNone/>
            </a:pPr>
            <a:r>
              <a:rPr lang="en" dirty="0" smtClean="0"/>
              <a:t>Reducing Gap between Donors and Receipients</a:t>
            </a:r>
            <a:endParaRPr lang="en" dirty="0"/>
          </a:p>
        </p:txBody>
      </p:sp>
      <p:sp>
        <p:nvSpPr>
          <p:cNvPr id="66" name="Shape 66"/>
          <p:cNvSpPr txBox="1"/>
          <p:nvPr/>
        </p:nvSpPr>
        <p:spPr>
          <a:xfrm>
            <a:off x="3576262" y="2787774"/>
            <a:ext cx="5313000" cy="1746900"/>
          </a:xfrm>
          <a:prstGeom prst="rect">
            <a:avLst/>
          </a:prstGeom>
          <a:noFill/>
          <a:ln>
            <a:noFill/>
          </a:ln>
        </p:spPr>
        <p:txBody>
          <a:bodyPr lIns="91425" tIns="91425" rIns="91425" bIns="91425" anchor="t" anchorCtr="0">
            <a:noAutofit/>
          </a:bodyPr>
          <a:lstStyle/>
          <a:p>
            <a:pPr lvl="0" algn="r" rtl="0">
              <a:lnSpc>
                <a:spcPct val="115000"/>
              </a:lnSpc>
              <a:spcBef>
                <a:spcPts val="0"/>
              </a:spcBef>
              <a:buNone/>
            </a:pPr>
            <a:r>
              <a:rPr lang="en" sz="2000" i="1" dirty="0">
                <a:latin typeface="Proxima Nova"/>
                <a:ea typeface="Proxima Nova"/>
                <a:cs typeface="Proxima Nova"/>
                <a:sym typeface="Proxima Nova"/>
              </a:rPr>
              <a:t>Problem/solution overview</a:t>
            </a:r>
            <a:r>
              <a:rPr lang="en" sz="2000" i="1" dirty="0" smtClean="0">
                <a:latin typeface="Proxima Nova"/>
                <a:ea typeface="Proxima Nova"/>
                <a:cs typeface="Proxima Nova"/>
                <a:sym typeface="Proxima Nova"/>
              </a:rPr>
              <a:t>:</a:t>
            </a:r>
            <a:endParaRPr lang="en-GB" sz="1600" dirty="0" smtClean="0">
              <a:latin typeface="Proxima Nova"/>
              <a:ea typeface="Proxima Nova"/>
              <a:cs typeface="Proxima Nova"/>
              <a:sym typeface="Proxima Nova"/>
            </a:endParaRPr>
          </a:p>
          <a:p>
            <a:pPr lvl="0" algn="r">
              <a:lnSpc>
                <a:spcPct val="115000"/>
              </a:lnSpc>
            </a:pPr>
            <a:r>
              <a:rPr lang="en" sz="1600" dirty="0" smtClean="0">
                <a:latin typeface="Proxima Nova"/>
                <a:ea typeface="Proxima Nova"/>
                <a:cs typeface="Proxima Nova"/>
                <a:sym typeface="Proxima Nova"/>
              </a:rPr>
              <a:t>Targeted </a:t>
            </a:r>
            <a:r>
              <a:rPr lang="en" sz="1600" dirty="0">
                <a:latin typeface="Proxima Nova"/>
                <a:ea typeface="Proxima Nova"/>
                <a:cs typeface="Proxima Nova"/>
                <a:sym typeface="Proxima Nova"/>
              </a:rPr>
              <a:t>towards </a:t>
            </a:r>
            <a:r>
              <a:rPr lang="en" sz="1600" dirty="0" smtClean="0">
                <a:latin typeface="Proxima Nova"/>
                <a:ea typeface="Proxima Nova"/>
                <a:cs typeface="Proxima Nova"/>
                <a:sym typeface="Proxima Nova"/>
              </a:rPr>
              <a:t>users </a:t>
            </a:r>
            <a:r>
              <a:rPr lang="en" sz="1600" dirty="0">
                <a:latin typeface="Proxima Nova"/>
                <a:ea typeface="Proxima Nova"/>
                <a:cs typeface="Proxima Nova"/>
                <a:sym typeface="Proxima Nova"/>
              </a:rPr>
              <a:t>who </a:t>
            </a:r>
            <a:r>
              <a:rPr lang="en" sz="1600" dirty="0" smtClean="0">
                <a:latin typeface="Proxima Nova"/>
                <a:ea typeface="Proxima Nova"/>
                <a:cs typeface="Proxima Nova"/>
                <a:sym typeface="Proxima Nova"/>
              </a:rPr>
              <a:t>don’t find blood on time. We want </a:t>
            </a:r>
            <a:r>
              <a:rPr lang="en" sz="1600" dirty="0">
                <a:latin typeface="Proxima Nova"/>
                <a:ea typeface="Proxima Nova"/>
                <a:cs typeface="Proxima Nova"/>
                <a:sym typeface="Proxima Nova"/>
              </a:rPr>
              <a:t>this app to create a </a:t>
            </a:r>
            <a:r>
              <a:rPr lang="en" sz="1600" dirty="0" smtClean="0">
                <a:latin typeface="Proxima Nova"/>
                <a:ea typeface="Proxima Nova"/>
                <a:cs typeface="Proxima Nova"/>
                <a:sym typeface="Proxima Nova"/>
              </a:rPr>
              <a:t>bridge between people to help</a:t>
            </a:r>
          </a:p>
          <a:p>
            <a:pPr lvl="0" algn="r">
              <a:lnSpc>
                <a:spcPct val="115000"/>
              </a:lnSpc>
            </a:pPr>
            <a:r>
              <a:rPr lang="en" sz="1600" dirty="0" smtClean="0">
                <a:latin typeface="Proxima Nova"/>
                <a:ea typeface="Proxima Nova"/>
                <a:cs typeface="Proxima Nova"/>
                <a:sym typeface="Proxima Nova"/>
              </a:rPr>
              <a:t>them to get out out of the panic situation.</a:t>
            </a:r>
            <a:endParaRPr lang="en" sz="1600" dirty="0">
              <a:latin typeface="Proxima Nova"/>
              <a:ea typeface="Proxima Nova"/>
              <a:cs typeface="Proxima Nova"/>
              <a:sym typeface="Proxima Nova"/>
            </a:endParaRPr>
          </a:p>
        </p:txBody>
      </p:sp>
      <p:pic>
        <p:nvPicPr>
          <p:cNvPr id="67" name="Shape 67"/>
          <p:cNvPicPr preferRelativeResize="0"/>
          <p:nvPr/>
        </p:nvPicPr>
        <p:blipFill>
          <a:blip r:embed="rId3">
            <a:alphaModFix/>
          </a:blip>
          <a:stretch>
            <a:fillRect/>
          </a:stretch>
        </p:blipFill>
        <p:spPr>
          <a:xfrm>
            <a:off x="179512" y="3147814"/>
            <a:ext cx="1746899" cy="17468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sz="4800"/>
              <a:t>Three Tasks</a:t>
            </a:r>
          </a:p>
        </p:txBody>
      </p:sp>
      <p:sp>
        <p:nvSpPr>
          <p:cNvPr id="73" name="Shape 73"/>
          <p:cNvSpPr txBox="1">
            <a:spLocks noGrp="1"/>
          </p:cNvSpPr>
          <p:nvPr>
            <p:ph type="body" idx="1"/>
          </p:nvPr>
        </p:nvSpPr>
        <p:spPr>
          <a:xfrm>
            <a:off x="396600" y="1431474"/>
            <a:ext cx="5256300" cy="3156499"/>
          </a:xfrm>
          <a:prstGeom prst="rect">
            <a:avLst/>
          </a:prstGeom>
        </p:spPr>
        <p:txBody>
          <a:bodyPr lIns="91425" tIns="91425" rIns="91425" bIns="91425" anchor="t" anchorCtr="0">
            <a:noAutofit/>
          </a:bodyPr>
          <a:lstStyle/>
          <a:p>
            <a:pPr marL="457200" lvl="0" indent="-381000" rtl="0">
              <a:lnSpc>
                <a:spcPct val="115000"/>
              </a:lnSpc>
              <a:spcBef>
                <a:spcPts val="0"/>
              </a:spcBef>
              <a:spcAft>
                <a:spcPts val="1000"/>
              </a:spcAft>
              <a:buSzPct val="100000"/>
              <a:buAutoNum type="arabicPeriod"/>
            </a:pPr>
            <a:r>
              <a:rPr lang="en" sz="2400" dirty="0" smtClean="0"/>
              <a:t>Store Health Tips and Screening information</a:t>
            </a:r>
            <a:endParaRPr lang="en" sz="2400" dirty="0"/>
          </a:p>
          <a:p>
            <a:pPr marL="457200" lvl="0" indent="-381000" rtl="0">
              <a:lnSpc>
                <a:spcPct val="115000"/>
              </a:lnSpc>
              <a:spcBef>
                <a:spcPts val="0"/>
              </a:spcBef>
              <a:spcAft>
                <a:spcPts val="1000"/>
              </a:spcAft>
              <a:buSzPct val="100000"/>
              <a:buAutoNum type="arabicPeriod"/>
            </a:pPr>
            <a:r>
              <a:rPr lang="en" sz="2400" dirty="0" smtClean="0"/>
              <a:t>Provide quick response to receipients</a:t>
            </a:r>
          </a:p>
          <a:p>
            <a:pPr marL="457200" lvl="0" indent="-381000" rtl="0">
              <a:lnSpc>
                <a:spcPct val="115000"/>
              </a:lnSpc>
              <a:spcBef>
                <a:spcPts val="0"/>
              </a:spcBef>
              <a:spcAft>
                <a:spcPts val="1000"/>
              </a:spcAft>
              <a:buSzPct val="100000"/>
              <a:buAutoNum type="arabicPeriod"/>
            </a:pPr>
            <a:r>
              <a:rPr lang="en" sz="2400" dirty="0" smtClean="0"/>
              <a:t>Find Reliable donors and managing their information</a:t>
            </a:r>
            <a:endParaRPr lang="en" sz="2400" dirty="0"/>
          </a:p>
        </p:txBody>
      </p:sp>
      <p:pic>
        <p:nvPicPr>
          <p:cNvPr id="74" name="Shape 74"/>
          <p:cNvPicPr preferRelativeResize="0"/>
          <p:nvPr/>
        </p:nvPicPr>
        <p:blipFill>
          <a:blip r:embed="rId3">
            <a:alphaModFix/>
          </a:blip>
          <a:stretch>
            <a:fillRect/>
          </a:stretch>
        </p:blipFill>
        <p:spPr>
          <a:xfrm>
            <a:off x="6219975" y="2430675"/>
            <a:ext cx="2029000" cy="2029000"/>
          </a:xfrm>
          <a:prstGeom prst="rect">
            <a:avLst/>
          </a:prstGeom>
          <a:noFill/>
          <a:ln>
            <a:noFill/>
          </a:ln>
        </p:spPr>
      </p:pic>
      <p:sp>
        <p:nvSpPr>
          <p:cNvPr id="75" name="Shape 75"/>
          <p:cNvSpPr txBox="1"/>
          <p:nvPr/>
        </p:nvSpPr>
        <p:spPr>
          <a:xfrm>
            <a:off x="5508104" y="2571809"/>
            <a:ext cx="1067400" cy="339600"/>
          </a:xfrm>
          <a:prstGeom prst="rect">
            <a:avLst/>
          </a:prstGeom>
          <a:noFill/>
          <a:ln>
            <a:noFill/>
          </a:ln>
        </p:spPr>
        <p:txBody>
          <a:bodyPr lIns="91425" tIns="91425" rIns="91425" bIns="91425" anchor="t" anchorCtr="0">
            <a:noAutofit/>
          </a:bodyPr>
          <a:lstStyle/>
          <a:p>
            <a:pPr lvl="0">
              <a:spcBef>
                <a:spcPts val="0"/>
              </a:spcBef>
              <a:buNone/>
            </a:pPr>
            <a:r>
              <a:rPr lang="en" dirty="0">
                <a:solidFill>
                  <a:schemeClr val="accent4"/>
                </a:solidFill>
                <a:latin typeface="Proxima Nova"/>
                <a:ea typeface="Proxima Nova"/>
                <a:cs typeface="Proxima Nova"/>
                <a:sym typeface="Proxima Nova"/>
              </a:rPr>
              <a:t>(medium)</a:t>
            </a:r>
          </a:p>
          <a:p>
            <a:pPr lvl="0">
              <a:spcBef>
                <a:spcPts val="0"/>
              </a:spcBef>
              <a:buNone/>
            </a:pPr>
            <a:endParaRPr dirty="0"/>
          </a:p>
        </p:txBody>
      </p:sp>
      <p:sp>
        <p:nvSpPr>
          <p:cNvPr id="76" name="Shape 76"/>
          <p:cNvSpPr txBox="1"/>
          <p:nvPr/>
        </p:nvSpPr>
        <p:spPr>
          <a:xfrm>
            <a:off x="3203848" y="3579862"/>
            <a:ext cx="958500" cy="206100"/>
          </a:xfrm>
          <a:prstGeom prst="rect">
            <a:avLst/>
          </a:prstGeom>
          <a:noFill/>
          <a:ln>
            <a:noFill/>
          </a:ln>
        </p:spPr>
        <p:txBody>
          <a:bodyPr lIns="91425" tIns="91425" rIns="91425" bIns="91425" anchor="t" anchorCtr="0">
            <a:noAutofit/>
          </a:bodyPr>
          <a:lstStyle/>
          <a:p>
            <a:pPr lvl="0">
              <a:spcBef>
                <a:spcPts val="0"/>
              </a:spcBef>
              <a:buNone/>
            </a:pPr>
            <a:r>
              <a:rPr lang="en" dirty="0">
                <a:solidFill>
                  <a:schemeClr val="accent4"/>
                </a:solidFill>
                <a:latin typeface="Proxima Nova"/>
                <a:ea typeface="Proxima Nova"/>
                <a:cs typeface="Proxima Nova"/>
                <a:sym typeface="Proxima Nova"/>
              </a:rPr>
              <a:t>(complex)</a:t>
            </a:r>
          </a:p>
          <a:p>
            <a:pPr lvl="0">
              <a:spcBef>
                <a:spcPts val="0"/>
              </a:spcBef>
              <a:buNone/>
            </a:pPr>
            <a:endParaRPr dirty="0"/>
          </a:p>
        </p:txBody>
      </p:sp>
      <p:sp>
        <p:nvSpPr>
          <p:cNvPr id="77" name="Shape 77"/>
          <p:cNvSpPr txBox="1"/>
          <p:nvPr/>
        </p:nvSpPr>
        <p:spPr>
          <a:xfrm>
            <a:off x="2555776" y="1988025"/>
            <a:ext cx="837000" cy="206100"/>
          </a:xfrm>
          <a:prstGeom prst="rect">
            <a:avLst/>
          </a:prstGeom>
          <a:noFill/>
          <a:ln>
            <a:noFill/>
          </a:ln>
        </p:spPr>
        <p:txBody>
          <a:bodyPr lIns="91425" tIns="91425" rIns="91425" bIns="91425" anchor="t" anchorCtr="0">
            <a:noAutofit/>
          </a:bodyPr>
          <a:lstStyle/>
          <a:p>
            <a:pPr lvl="0">
              <a:spcBef>
                <a:spcPts val="0"/>
              </a:spcBef>
              <a:buNone/>
            </a:pPr>
            <a:r>
              <a:rPr lang="en" dirty="0">
                <a:solidFill>
                  <a:schemeClr val="accent4"/>
                </a:solidFill>
                <a:latin typeface="Proxima Nova"/>
                <a:ea typeface="Proxima Nova"/>
                <a:cs typeface="Proxima Nova"/>
                <a:sym typeface="Proxima Nova"/>
              </a:rPr>
              <a:t>(simple)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1"/>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Storyboarding</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555526"/>
            <a:ext cx="1406575" cy="2499742"/>
          </a:xfrm>
          <a:prstGeom prst="rect">
            <a:avLst/>
          </a:prstGeom>
        </p:spPr>
      </p:pic>
      <p:sp>
        <p:nvSpPr>
          <p:cNvPr id="4" name="Right Arrow 3"/>
          <p:cNvSpPr/>
          <p:nvPr/>
        </p:nvSpPr>
        <p:spPr>
          <a:xfrm>
            <a:off x="1979712" y="1491630"/>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555526"/>
            <a:ext cx="1512167" cy="2499742"/>
          </a:xfrm>
          <a:prstGeom prst="rect">
            <a:avLst/>
          </a:prstGeom>
        </p:spPr>
      </p:pic>
      <p:sp>
        <p:nvSpPr>
          <p:cNvPr id="6" name="Right Arrow 5"/>
          <p:cNvSpPr/>
          <p:nvPr/>
        </p:nvSpPr>
        <p:spPr>
          <a:xfrm>
            <a:off x="4355975" y="1491630"/>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4164" y="555526"/>
            <a:ext cx="1406105" cy="2499742"/>
          </a:xfrm>
          <a:prstGeom prst="rect">
            <a:avLst/>
          </a:prstGeom>
        </p:spPr>
      </p:pic>
      <p:sp>
        <p:nvSpPr>
          <p:cNvPr id="8" name="Right Arrow 7"/>
          <p:cNvSpPr/>
          <p:nvPr/>
        </p:nvSpPr>
        <p:spPr>
          <a:xfrm>
            <a:off x="6516216" y="1491630"/>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8264" y="555526"/>
            <a:ext cx="1375057" cy="2448272"/>
          </a:xfrm>
          <a:prstGeom prst="rect">
            <a:avLst/>
          </a:prstGeom>
        </p:spPr>
      </p:pic>
    </p:spTree>
    <p:extLst>
      <p:ext uri="{BB962C8B-B14F-4D97-AF65-F5344CB8AC3E}">
        <p14:creationId xmlns:p14="http://schemas.microsoft.com/office/powerpoint/2010/main" val="4087017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45</TotalTime>
  <Words>169</Words>
  <Application>Microsoft Office PowerPoint</Application>
  <PresentationFormat>On-screen Show (16:9)</PresentationFormat>
  <Paragraphs>24</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Impact</vt:lpstr>
      <vt:lpstr>Proxima Nova</vt:lpstr>
      <vt:lpstr>Times New Roman</vt:lpstr>
      <vt:lpstr>NewsPrint</vt:lpstr>
      <vt:lpstr>Save Life: A Blood Bank Application</vt:lpstr>
      <vt:lpstr>Value Proposition: Reducing Gap between Donors and Receipients</vt:lpstr>
      <vt:lpstr>Three Tasks</vt:lpstr>
      <vt:lpstr>Storyboarding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Flourish</dc:title>
  <cp:lastModifiedBy>Saad Anwar</cp:lastModifiedBy>
  <cp:revision>6</cp:revision>
  <dcterms:modified xsi:type="dcterms:W3CDTF">2017-04-19T16:52:11Z</dcterms:modified>
</cp:coreProperties>
</file>