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  <p:sldId id="261" r:id="rId6"/>
    <p:sldId id="283" r:id="rId7"/>
    <p:sldId id="284" r:id="rId8"/>
    <p:sldId id="268" r:id="rId9"/>
    <p:sldId id="295" r:id="rId10"/>
    <p:sldId id="285" r:id="rId11"/>
    <p:sldId id="286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78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18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Shelton" userId="4ffce2ed1cf6c3ec" providerId="LiveId" clId="{7CD7FB52-E18B-4137-B3A7-C40B476FFC69}"/>
    <pc:docChg chg="undo custSel addSld delSld modSld sldOrd">
      <pc:chgData name="Mark Shelton" userId="4ffce2ed1cf6c3ec" providerId="LiveId" clId="{7CD7FB52-E18B-4137-B3A7-C40B476FFC69}" dt="2017-11-09T09:52:24.935" v="971" actId="20577"/>
      <pc:docMkLst>
        <pc:docMk/>
      </pc:docMkLst>
      <pc:sldChg chg="modSp">
        <pc:chgData name="Mark Shelton" userId="4ffce2ed1cf6c3ec" providerId="LiveId" clId="{7CD7FB52-E18B-4137-B3A7-C40B476FFC69}" dt="2017-11-09T09:49:06.771" v="886" actId="20577"/>
        <pc:sldMkLst>
          <pc:docMk/>
          <pc:sldMk cId="2950954067" sldId="256"/>
        </pc:sldMkLst>
        <pc:spChg chg="mod">
          <ac:chgData name="Mark Shelton" userId="4ffce2ed1cf6c3ec" providerId="LiveId" clId="{7CD7FB52-E18B-4137-B3A7-C40B476FFC69}" dt="2017-11-09T09:49:06.771" v="886" actId="20577"/>
          <ac:spMkLst>
            <pc:docMk/>
            <pc:sldMk cId="2950954067" sldId="256"/>
            <ac:spMk id="3" creationId="{DA7BBD4A-4750-4F3F-A548-4D8E25FBACB9}"/>
          </ac:spMkLst>
        </pc:spChg>
      </pc:sldChg>
      <pc:sldChg chg="modSp">
        <pc:chgData name="Mark Shelton" userId="4ffce2ed1cf6c3ec" providerId="LiveId" clId="{7CD7FB52-E18B-4137-B3A7-C40B476FFC69}" dt="2017-11-09T09:50:07.860" v="911" actId="20577"/>
        <pc:sldMkLst>
          <pc:docMk/>
          <pc:sldMk cId="3759650728" sldId="257"/>
        </pc:sldMkLst>
        <pc:spChg chg="mod">
          <ac:chgData name="Mark Shelton" userId="4ffce2ed1cf6c3ec" providerId="LiveId" clId="{7CD7FB52-E18B-4137-B3A7-C40B476FFC69}" dt="2017-11-09T09:50:07.860" v="911" actId="20577"/>
          <ac:spMkLst>
            <pc:docMk/>
            <pc:sldMk cId="3759650728" sldId="257"/>
            <ac:spMk id="3" creationId="{6F4A8B36-DC71-4821-ABE9-B38AFCCC9337}"/>
          </ac:spMkLst>
        </pc:spChg>
      </pc:sldChg>
      <pc:sldChg chg="modSp">
        <pc:chgData name="Mark Shelton" userId="4ffce2ed1cf6c3ec" providerId="LiveId" clId="{7CD7FB52-E18B-4137-B3A7-C40B476FFC69}" dt="2017-11-09T09:48:21.130" v="885" actId="6549"/>
        <pc:sldMkLst>
          <pc:docMk/>
          <pc:sldMk cId="2239169078" sldId="258"/>
        </pc:sldMkLst>
        <pc:spChg chg="mod">
          <ac:chgData name="Mark Shelton" userId="4ffce2ed1cf6c3ec" providerId="LiveId" clId="{7CD7FB52-E18B-4137-B3A7-C40B476FFC69}" dt="2017-11-09T09:48:21.130" v="885" actId="6549"/>
          <ac:spMkLst>
            <pc:docMk/>
            <pc:sldMk cId="2239169078" sldId="258"/>
            <ac:spMk id="3" creationId="{24BAB3FB-C3E8-4F40-8617-B66489B995DB}"/>
          </ac:spMkLst>
        </pc:spChg>
      </pc:sldChg>
      <pc:sldChg chg="modSp">
        <pc:chgData name="Mark Shelton" userId="4ffce2ed1cf6c3ec" providerId="LiveId" clId="{7CD7FB52-E18B-4137-B3A7-C40B476FFC69}" dt="2017-11-09T09:51:00.741" v="935" actId="20577"/>
        <pc:sldMkLst>
          <pc:docMk/>
          <pc:sldMk cId="1473992762" sldId="259"/>
        </pc:sldMkLst>
        <pc:spChg chg="mod">
          <ac:chgData name="Mark Shelton" userId="4ffce2ed1cf6c3ec" providerId="LiveId" clId="{7CD7FB52-E18B-4137-B3A7-C40B476FFC69}" dt="2017-11-09T09:51:00.741" v="935" actId="20577"/>
          <ac:spMkLst>
            <pc:docMk/>
            <pc:sldMk cId="1473992762" sldId="259"/>
            <ac:spMk id="3" creationId="{6F4A8B36-DC71-4821-ABE9-B38AFCCC9337}"/>
          </ac:spMkLst>
        </pc:spChg>
      </pc:sldChg>
      <pc:sldChg chg="modSp">
        <pc:chgData name="Mark Shelton" userId="4ffce2ed1cf6c3ec" providerId="LiveId" clId="{7CD7FB52-E18B-4137-B3A7-C40B476FFC69}" dt="2017-11-09T09:47:11.649" v="794" actId="113"/>
        <pc:sldMkLst>
          <pc:docMk/>
          <pc:sldMk cId="3088502034" sldId="273"/>
        </pc:sldMkLst>
        <pc:spChg chg="mod">
          <ac:chgData name="Mark Shelton" userId="4ffce2ed1cf6c3ec" providerId="LiveId" clId="{7CD7FB52-E18B-4137-B3A7-C40B476FFC69}" dt="2017-11-09T09:47:11.649" v="794" actId="113"/>
          <ac:spMkLst>
            <pc:docMk/>
            <pc:sldMk cId="3088502034" sldId="273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34:24.889" v="49" actId="113"/>
          <ac:spMkLst>
            <pc:docMk/>
            <pc:sldMk cId="3088502034" sldId="273"/>
            <ac:spMk id="3" creationId="{24BAB3FB-C3E8-4F40-8617-B66489B995DB}"/>
          </ac:spMkLst>
        </pc:spChg>
      </pc:sldChg>
      <pc:sldChg chg="modSp">
        <pc:chgData name="Mark Shelton" userId="4ffce2ed1cf6c3ec" providerId="LiveId" clId="{7CD7FB52-E18B-4137-B3A7-C40B476FFC69}" dt="2017-11-09T09:47:07.925" v="793" actId="113"/>
        <pc:sldMkLst>
          <pc:docMk/>
          <pc:sldMk cId="2007551810" sldId="274"/>
        </pc:sldMkLst>
        <pc:spChg chg="mod">
          <ac:chgData name="Mark Shelton" userId="4ffce2ed1cf6c3ec" providerId="LiveId" clId="{7CD7FB52-E18B-4137-B3A7-C40B476FFC69}" dt="2017-11-09T09:47:07.925" v="793" actId="113"/>
          <ac:spMkLst>
            <pc:docMk/>
            <pc:sldMk cId="2007551810" sldId="274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34:21.992" v="47" actId="113"/>
          <ac:spMkLst>
            <pc:docMk/>
            <pc:sldMk cId="2007551810" sldId="274"/>
            <ac:spMk id="3" creationId="{24BAB3FB-C3E8-4F40-8617-B66489B995DB}"/>
          </ac:spMkLst>
        </pc:spChg>
      </pc:sldChg>
      <pc:sldChg chg="modSp">
        <pc:chgData name="Mark Shelton" userId="4ffce2ed1cf6c3ec" providerId="LiveId" clId="{7CD7FB52-E18B-4137-B3A7-C40B476FFC69}" dt="2017-11-09T09:47:05.165" v="792" actId="113"/>
        <pc:sldMkLst>
          <pc:docMk/>
          <pc:sldMk cId="383503952" sldId="275"/>
        </pc:sldMkLst>
        <pc:spChg chg="mod">
          <ac:chgData name="Mark Shelton" userId="4ffce2ed1cf6c3ec" providerId="LiveId" clId="{7CD7FB52-E18B-4137-B3A7-C40B476FFC69}" dt="2017-11-09T09:47:05.165" v="792" actId="113"/>
          <ac:spMkLst>
            <pc:docMk/>
            <pc:sldMk cId="383503952" sldId="275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34:17.664" v="45" actId="113"/>
          <ac:spMkLst>
            <pc:docMk/>
            <pc:sldMk cId="383503952" sldId="275"/>
            <ac:spMk id="3" creationId="{24BAB3FB-C3E8-4F40-8617-B66489B995DB}"/>
          </ac:spMkLst>
        </pc:spChg>
      </pc:sldChg>
      <pc:sldChg chg="modSp">
        <pc:chgData name="Mark Shelton" userId="4ffce2ed1cf6c3ec" providerId="LiveId" clId="{7CD7FB52-E18B-4137-B3A7-C40B476FFC69}" dt="2017-11-09T09:52:24.935" v="971" actId="20577"/>
        <pc:sldMkLst>
          <pc:docMk/>
          <pc:sldMk cId="2214641711" sldId="276"/>
        </pc:sldMkLst>
        <pc:spChg chg="mod">
          <ac:chgData name="Mark Shelton" userId="4ffce2ed1cf6c3ec" providerId="LiveId" clId="{7CD7FB52-E18B-4137-B3A7-C40B476FFC69}" dt="2017-11-09T09:52:04.490" v="950" actId="20577"/>
          <ac:spMkLst>
            <pc:docMk/>
            <pc:sldMk cId="2214641711" sldId="276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52:24.935" v="971" actId="20577"/>
          <ac:spMkLst>
            <pc:docMk/>
            <pc:sldMk cId="2214641711" sldId="276"/>
            <ac:spMk id="3" creationId="{24BAB3FB-C3E8-4F40-8617-B66489B995DB}"/>
          </ac:spMkLst>
        </pc:spChg>
      </pc:sldChg>
      <pc:sldChg chg="modSp add">
        <pc:chgData name="Mark Shelton" userId="4ffce2ed1cf6c3ec" providerId="LiveId" clId="{7CD7FB52-E18B-4137-B3A7-C40B476FFC69}" dt="2017-11-09T09:47:02.469" v="791" actId="113"/>
        <pc:sldMkLst>
          <pc:docMk/>
          <pc:sldMk cId="2693971898" sldId="278"/>
        </pc:sldMkLst>
        <pc:spChg chg="mod">
          <ac:chgData name="Mark Shelton" userId="4ffce2ed1cf6c3ec" providerId="LiveId" clId="{7CD7FB52-E18B-4137-B3A7-C40B476FFC69}" dt="2017-11-09T09:47:02.469" v="791" actId="113"/>
          <ac:spMkLst>
            <pc:docMk/>
            <pc:sldMk cId="2693971898" sldId="278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38:41.870" v="232" actId="20577"/>
          <ac:spMkLst>
            <pc:docMk/>
            <pc:sldMk cId="2693971898" sldId="278"/>
            <ac:spMk id="3" creationId="{24BAB3FB-C3E8-4F40-8617-B66489B995DB}"/>
          </ac:spMkLst>
        </pc:spChg>
      </pc:sldChg>
      <pc:sldChg chg="modSp add">
        <pc:chgData name="Mark Shelton" userId="4ffce2ed1cf6c3ec" providerId="LiveId" clId="{7CD7FB52-E18B-4137-B3A7-C40B476FFC69}" dt="2017-11-09T09:46:59.234" v="790" actId="113"/>
        <pc:sldMkLst>
          <pc:docMk/>
          <pc:sldMk cId="90548040" sldId="279"/>
        </pc:sldMkLst>
        <pc:spChg chg="mod">
          <ac:chgData name="Mark Shelton" userId="4ffce2ed1cf6c3ec" providerId="LiveId" clId="{7CD7FB52-E18B-4137-B3A7-C40B476FFC69}" dt="2017-11-09T09:46:59.234" v="790" actId="113"/>
          <ac:spMkLst>
            <pc:docMk/>
            <pc:sldMk cId="90548040" sldId="279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38:02.849" v="214" actId="20577"/>
          <ac:spMkLst>
            <pc:docMk/>
            <pc:sldMk cId="90548040" sldId="279"/>
            <ac:spMk id="3" creationId="{24BAB3FB-C3E8-4F40-8617-B66489B995DB}"/>
          </ac:spMkLst>
        </pc:spChg>
      </pc:sldChg>
      <pc:sldChg chg="modSp add">
        <pc:chgData name="Mark Shelton" userId="4ffce2ed1cf6c3ec" providerId="LiveId" clId="{7CD7FB52-E18B-4137-B3A7-C40B476FFC69}" dt="2017-11-09T09:46:42.741" v="783" actId="113"/>
        <pc:sldMkLst>
          <pc:docMk/>
          <pc:sldMk cId="1605584548" sldId="280"/>
        </pc:sldMkLst>
        <pc:spChg chg="mod">
          <ac:chgData name="Mark Shelton" userId="4ffce2ed1cf6c3ec" providerId="LiveId" clId="{7CD7FB52-E18B-4137-B3A7-C40B476FFC69}" dt="2017-11-09T09:40:24.480" v="283" actId="20577"/>
          <ac:spMkLst>
            <pc:docMk/>
            <pc:sldMk cId="1605584548" sldId="280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46:42.741" v="783" actId="113"/>
          <ac:spMkLst>
            <pc:docMk/>
            <pc:sldMk cId="1605584548" sldId="280"/>
            <ac:spMk id="3" creationId="{24BAB3FB-C3E8-4F40-8617-B66489B995DB}"/>
          </ac:spMkLst>
        </pc:spChg>
      </pc:sldChg>
      <pc:sldChg chg="add del">
        <pc:chgData name="Mark Shelton" userId="4ffce2ed1cf6c3ec" providerId="LiveId" clId="{7CD7FB52-E18B-4137-B3A7-C40B476FFC69}" dt="2017-11-09T09:40:06.319" v="234" actId="2696"/>
        <pc:sldMkLst>
          <pc:docMk/>
          <pc:sldMk cId="3749689932" sldId="280"/>
        </pc:sldMkLst>
      </pc:sldChg>
      <pc:sldChg chg="modSp add ord">
        <pc:chgData name="Mark Shelton" userId="4ffce2ed1cf6c3ec" providerId="LiveId" clId="{7CD7FB52-E18B-4137-B3A7-C40B476FFC69}" dt="2017-11-09T09:50:41.597" v="933" actId="20577"/>
        <pc:sldMkLst>
          <pc:docMk/>
          <pc:sldMk cId="237622304" sldId="281"/>
        </pc:sldMkLst>
        <pc:spChg chg="mod">
          <ac:chgData name="Mark Shelton" userId="4ffce2ed1cf6c3ec" providerId="LiveId" clId="{7CD7FB52-E18B-4137-B3A7-C40B476FFC69}" dt="2017-11-09T09:46:54.325" v="789" actId="20577"/>
          <ac:spMkLst>
            <pc:docMk/>
            <pc:sldMk cId="237622304" sldId="281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50:41.597" v="933" actId="20577"/>
          <ac:spMkLst>
            <pc:docMk/>
            <pc:sldMk cId="237622304" sldId="281"/>
            <ac:spMk id="3" creationId="{24BAB3FB-C3E8-4F40-8617-B66489B995DB}"/>
          </ac:spMkLst>
        </pc:spChg>
      </pc:sldChg>
      <pc:sldChg chg="modSp add">
        <pc:chgData name="Mark Shelton" userId="4ffce2ed1cf6c3ec" providerId="LiveId" clId="{7CD7FB52-E18B-4137-B3A7-C40B476FFC69}" dt="2017-11-09T09:52:13.538" v="966" actId="27636"/>
        <pc:sldMkLst>
          <pc:docMk/>
          <pc:sldMk cId="3341769227" sldId="282"/>
        </pc:sldMkLst>
        <pc:spChg chg="mod">
          <ac:chgData name="Mark Shelton" userId="4ffce2ed1cf6c3ec" providerId="LiveId" clId="{7CD7FB52-E18B-4137-B3A7-C40B476FFC69}" dt="2017-11-09T09:52:10.217" v="962" actId="20577"/>
          <ac:spMkLst>
            <pc:docMk/>
            <pc:sldMk cId="3341769227" sldId="282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52:13.538" v="966" actId="27636"/>
          <ac:spMkLst>
            <pc:docMk/>
            <pc:sldMk cId="3341769227" sldId="282"/>
            <ac:spMk id="3" creationId="{24BAB3FB-C3E8-4F40-8617-B66489B995DB}"/>
          </ac:spMkLst>
        </pc:spChg>
      </pc:sldChg>
    </pc:docChg>
  </pc:docChgLst>
  <pc:docChgLst>
    <pc:chgData name="Mark Shelton" userId="4ffce2ed1cf6c3ec" providerId="LiveId" clId="{6DD0A6CE-ED5A-4EEF-A442-1FE2F41D9C35}"/>
    <pc:docChg chg="undo custSel modSld">
      <pc:chgData name="Mark Shelton" userId="4ffce2ed1cf6c3ec" providerId="LiveId" clId="{6DD0A6CE-ED5A-4EEF-A442-1FE2F41D9C35}" dt="2017-11-09T11:23:38.763" v="89" actId="20577"/>
      <pc:docMkLst>
        <pc:docMk/>
      </pc:docMkLst>
      <pc:sldChg chg="modSp">
        <pc:chgData name="Mark Shelton" userId="4ffce2ed1cf6c3ec" providerId="LiveId" clId="{6DD0A6CE-ED5A-4EEF-A442-1FE2F41D9C35}" dt="2017-11-09T11:23:38.763" v="89" actId="20577"/>
        <pc:sldMkLst>
          <pc:docMk/>
          <pc:sldMk cId="3759650728" sldId="257"/>
        </pc:sldMkLst>
        <pc:spChg chg="mod">
          <ac:chgData name="Mark Shelton" userId="4ffce2ed1cf6c3ec" providerId="LiveId" clId="{6DD0A6CE-ED5A-4EEF-A442-1FE2F41D9C35}" dt="2017-11-09T11:23:38.763" v="89" actId="20577"/>
          <ac:spMkLst>
            <pc:docMk/>
            <pc:sldMk cId="3759650728" sldId="257"/>
            <ac:spMk id="3" creationId="{6F4A8B36-DC71-4821-ABE9-B38AFCCC93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7923778-D427-4F38-A95D-1E8FBB0BA0F0}" type="datetimeFigureOut">
              <a:rPr lang="en-AU" smtClean="0"/>
              <a:t>22-Nov-17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1190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22-Nov-17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34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22-Nov-17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353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22-Nov-17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627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22-Nov-17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914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22-Nov-17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719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22-Nov-17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867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22-Nov-17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178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22-Nov-17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848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22-Nov-17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38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22-Nov-17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162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7923778-D427-4F38-A95D-1E8FBB0BA0F0}" type="datetimeFigureOut">
              <a:rPr lang="en-AU" smtClean="0"/>
              <a:t>22-Nov-17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170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://elixir-lang.github.io/instal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p-uwa/intro-elixir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01C5-0063-4948-8E4F-6C87EB85B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10074183" cy="4041648"/>
          </a:xfrm>
        </p:spPr>
        <p:txBody>
          <a:bodyPr>
            <a:normAutofit/>
          </a:bodyPr>
          <a:lstStyle/>
          <a:p>
            <a:r>
              <a:rPr lang="en-AU" dirty="0">
                <a:latin typeface="Lato" panose="020F0502020204030203" pitchFamily="34" charset="0"/>
              </a:rPr>
              <a:t>Intro to </a:t>
            </a:r>
            <a:r>
              <a:rPr lang="en-AU" b="1" dirty="0">
                <a:latin typeface="Lato" panose="020F0502020204030203" pitchFamily="34" charset="0"/>
              </a:rPr>
              <a:t>Elixir</a:t>
            </a:r>
            <a:br>
              <a:rPr lang="en-AU" b="1" dirty="0">
                <a:latin typeface="Lato" panose="020F0502020204030203" pitchFamily="34" charset="0"/>
              </a:rPr>
            </a:br>
            <a:r>
              <a:rPr lang="en-AU" sz="4400" dirty="0">
                <a:latin typeface="Lato" panose="020F0502020204030203" pitchFamily="34" charset="0"/>
              </a:rPr>
              <a:t>Functional Programming Language</a:t>
            </a:r>
            <a:endParaRPr lang="en-AU" dirty="0">
              <a:latin typeface="Lato" panose="020F050202020403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BBD4A-4750-4F3F-A548-4D8E25FBA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AU" sz="2800" dirty="0">
                <a:solidFill>
                  <a:schemeClr val="tx1"/>
                </a:solidFill>
                <a:latin typeface="Lato" panose="020F0502020204030203" pitchFamily="34" charset="0"/>
              </a:rPr>
              <a:t>Mark Shelton | 17 November 2017</a:t>
            </a:r>
          </a:p>
        </p:txBody>
      </p:sp>
    </p:spTree>
    <p:extLst>
      <p:ext uri="{BB962C8B-B14F-4D97-AF65-F5344CB8AC3E}">
        <p14:creationId xmlns:p14="http://schemas.microsoft.com/office/powerpoint/2010/main" val="295095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Basics: </a:t>
            </a:r>
            <a:r>
              <a:rPr lang="en-AU" sz="5400" dirty="0">
                <a:solidFill>
                  <a:srgbClr val="000000"/>
                </a:solidFill>
                <a:latin typeface="Lato" panose="020F0502020204030203" pitchFamily="34" charset="0"/>
              </a:rPr>
              <a:t>Modules &amp; Functions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40903"/>
            <a:ext cx="9863329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800" dirty="0">
                <a:latin typeface="Consolas" panose="020B0609020204030204" pitchFamily="49" charset="0"/>
              </a:rPr>
              <a:t>#</a:t>
            </a:r>
            <a:r>
              <a:rPr lang="en-AU" sz="2800" dirty="0" err="1">
                <a:latin typeface="Consolas" panose="020B0609020204030204" pitchFamily="49" charset="0"/>
              </a:rPr>
              <a:t>math.exs</a:t>
            </a:r>
            <a:endParaRPr lang="en-AU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800" b="1" dirty="0" err="1">
                <a:latin typeface="Consolas" panose="020B0609020204030204" pitchFamily="49" charset="0"/>
              </a:rPr>
              <a:t>defmodule</a:t>
            </a:r>
            <a:r>
              <a:rPr lang="en-AU" sz="2800" dirty="0">
                <a:latin typeface="Consolas" panose="020B0609020204030204" pitchFamily="49" charset="0"/>
              </a:rPr>
              <a:t> Math </a:t>
            </a:r>
            <a:r>
              <a:rPr lang="en-AU" sz="2800" b="1" dirty="0">
                <a:latin typeface="Consolas" panose="020B0609020204030204" pitchFamily="49" charset="0"/>
              </a:rPr>
              <a:t>do</a:t>
            </a:r>
          </a:p>
          <a:p>
            <a:pPr marL="0" indent="0">
              <a:buNone/>
            </a:pPr>
            <a:r>
              <a:rPr lang="en-AU" sz="2800" b="1" dirty="0">
                <a:latin typeface="Consolas" panose="020B0609020204030204" pitchFamily="49" charset="0"/>
              </a:rPr>
              <a:t>	</a:t>
            </a:r>
            <a:r>
              <a:rPr lang="en-AU" sz="2800" dirty="0">
                <a:latin typeface="Consolas" panose="020B0609020204030204" pitchFamily="49" charset="0"/>
              </a:rPr>
              <a:t>#Named function</a:t>
            </a:r>
            <a:endParaRPr lang="en-AU" sz="2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800" b="1" dirty="0">
                <a:latin typeface="Consolas" panose="020B0609020204030204" pitchFamily="49" charset="0"/>
              </a:rPr>
              <a:t>	def</a:t>
            </a:r>
            <a:r>
              <a:rPr lang="en-AU" sz="2800" dirty="0">
                <a:latin typeface="Consolas" panose="020B0609020204030204" pitchFamily="49" charset="0"/>
              </a:rPr>
              <a:t> sum(a, b) </a:t>
            </a:r>
            <a:r>
              <a:rPr lang="en-AU" sz="2800" b="1" dirty="0">
                <a:latin typeface="Consolas" panose="020B0609020204030204" pitchFamily="49" charset="0"/>
              </a:rPr>
              <a:t>do </a:t>
            </a:r>
            <a:r>
              <a:rPr lang="en-AU" sz="2800" dirty="0">
                <a:latin typeface="Consolas" panose="020B0609020204030204" pitchFamily="49" charset="0"/>
              </a:rPr>
              <a:t>a + b </a:t>
            </a:r>
            <a:r>
              <a:rPr lang="en-AU" sz="2800" b="1" dirty="0"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r>
              <a:rPr lang="en-AU" sz="2800" b="1" dirty="0"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r>
              <a:rPr lang="en-AU" sz="2800" dirty="0">
                <a:latin typeface="Consolas" panose="020B0609020204030204" pitchFamily="49" charset="0"/>
              </a:rPr>
              <a:t>#Anonymous function</a:t>
            </a:r>
          </a:p>
          <a:p>
            <a:pPr marL="0" indent="0">
              <a:buNone/>
            </a:pPr>
            <a:r>
              <a:rPr lang="en-AU" sz="2800" dirty="0">
                <a:latin typeface="Consolas" panose="020B0609020204030204" pitchFamily="49" charset="0"/>
              </a:rPr>
              <a:t>sum </a:t>
            </a:r>
            <a:r>
              <a:rPr lang="en-AU" sz="2800" b="1" dirty="0">
                <a:latin typeface="Consolas" panose="020B0609020204030204" pitchFamily="49" charset="0"/>
              </a:rPr>
              <a:t>= </a:t>
            </a:r>
            <a:r>
              <a:rPr lang="en-AU" sz="2800" b="1" dirty="0" err="1">
                <a:latin typeface="Consolas" panose="020B0609020204030204" pitchFamily="49" charset="0"/>
              </a:rPr>
              <a:t>fn</a:t>
            </a:r>
            <a:r>
              <a:rPr lang="en-AU" sz="2800" dirty="0">
                <a:latin typeface="Consolas" panose="020B0609020204030204" pitchFamily="49" charset="0"/>
              </a:rPr>
              <a:t> </a:t>
            </a:r>
            <a:r>
              <a:rPr lang="en-AU" sz="2800" dirty="0" err="1">
                <a:latin typeface="Consolas" panose="020B0609020204030204" pitchFamily="49" charset="0"/>
              </a:rPr>
              <a:t>a,b</a:t>
            </a:r>
            <a:r>
              <a:rPr lang="en-AU" sz="2800" dirty="0">
                <a:latin typeface="Consolas" panose="020B0609020204030204" pitchFamily="49" charset="0"/>
              </a:rPr>
              <a:t> </a:t>
            </a:r>
            <a:r>
              <a:rPr lang="en-AU" sz="2800" b="1" dirty="0">
                <a:latin typeface="Consolas" panose="020B0609020204030204" pitchFamily="49" charset="0"/>
              </a:rPr>
              <a:t>-&gt;</a:t>
            </a:r>
            <a:r>
              <a:rPr lang="en-AU" sz="2800" dirty="0">
                <a:latin typeface="Consolas" panose="020B0609020204030204" pitchFamily="49" charset="0"/>
              </a:rPr>
              <a:t> a + b </a:t>
            </a:r>
            <a:r>
              <a:rPr lang="en-AU" sz="2800" b="1" dirty="0">
                <a:latin typeface="Consolas" panose="020B0609020204030204" pitchFamily="49" charset="0"/>
              </a:rPr>
              <a:t>end </a:t>
            </a:r>
            <a:r>
              <a:rPr lang="en-AU" sz="2800" dirty="0">
                <a:latin typeface="Consolas" panose="020B0609020204030204" pitchFamily="49" charset="0"/>
              </a:rPr>
              <a:t>#invoked as sum</a:t>
            </a:r>
            <a:r>
              <a:rPr lang="en-AU" sz="2800" b="1" u="sng" dirty="0">
                <a:latin typeface="Consolas" panose="020B0609020204030204" pitchFamily="49" charset="0"/>
              </a:rPr>
              <a:t>.</a:t>
            </a:r>
            <a:r>
              <a:rPr lang="en-AU" sz="2800" dirty="0">
                <a:latin typeface="Consolas" panose="020B0609020204030204" pitchFamily="49" charset="0"/>
              </a:rPr>
              <a:t>(</a:t>
            </a:r>
            <a:r>
              <a:rPr lang="en-AU" sz="2800" dirty="0" err="1">
                <a:latin typeface="Consolas" panose="020B0609020204030204" pitchFamily="49" charset="0"/>
              </a:rPr>
              <a:t>a,b</a:t>
            </a:r>
            <a:r>
              <a:rPr lang="en-AU" sz="2800" dirty="0">
                <a:latin typeface="Consolas" panose="020B0609020204030204" pitchFamily="49" charset="0"/>
              </a:rPr>
              <a:t>)</a:t>
            </a:r>
            <a:endParaRPr lang="en-AU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77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Basics: </a:t>
            </a:r>
            <a:r>
              <a:rPr lang="en-AU" sz="5400" dirty="0">
                <a:solidFill>
                  <a:srgbClr val="000000"/>
                </a:solidFill>
                <a:latin typeface="Lato" panose="020F0502020204030203" pitchFamily="34" charset="0"/>
              </a:rPr>
              <a:t>Data Structures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40903"/>
            <a:ext cx="986332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b="1" u="sng" dirty="0">
                <a:latin typeface="Consolas" panose="020B0609020204030204" pitchFamily="49" charset="0"/>
              </a:rPr>
              <a:t>Atoms (aka symbols):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:hello =&gt; :hello</a:t>
            </a:r>
          </a:p>
          <a:p>
            <a:pPr marL="0" indent="0">
              <a:buNone/>
            </a:pPr>
            <a:r>
              <a:rPr lang="en-AU" sz="3600" b="1" u="sng" dirty="0">
                <a:latin typeface="Consolas" panose="020B0609020204030204" pitchFamily="49" charset="0"/>
              </a:rPr>
              <a:t>Strings vs. </a:t>
            </a:r>
            <a:r>
              <a:rPr lang="en-AU" sz="3600" b="1" u="sng" dirty="0" err="1">
                <a:latin typeface="Consolas" panose="020B0609020204030204" pitchFamily="49" charset="0"/>
              </a:rPr>
              <a:t>charlists</a:t>
            </a:r>
            <a:endParaRPr lang="en-AU" sz="3600" b="1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"</a:t>
            </a:r>
            <a:r>
              <a:rPr lang="en-AU" sz="3600" dirty="0" err="1">
                <a:latin typeface="Consolas" panose="020B0609020204030204" pitchFamily="49" charset="0"/>
              </a:rPr>
              <a:t>hełło</a:t>
            </a:r>
            <a:r>
              <a:rPr lang="en-AU" sz="3600" dirty="0">
                <a:latin typeface="Consolas" panose="020B0609020204030204" pitchFamily="49" charset="0"/>
              </a:rPr>
              <a:t>" =&gt; "</a:t>
            </a:r>
            <a:r>
              <a:rPr lang="en-AU" sz="3600" dirty="0" err="1">
                <a:latin typeface="Consolas" panose="020B0609020204030204" pitchFamily="49" charset="0"/>
              </a:rPr>
              <a:t>hełło</a:t>
            </a:r>
            <a:r>
              <a:rPr lang="en-AU" sz="3600" dirty="0">
                <a:latin typeface="Consolas" panose="020B0609020204030204" pitchFamily="49" charset="0"/>
              </a:rPr>
              <a:t>“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'</a:t>
            </a:r>
            <a:r>
              <a:rPr lang="en-AU" sz="3600" dirty="0" err="1">
                <a:latin typeface="Consolas" panose="020B0609020204030204" pitchFamily="49" charset="0"/>
              </a:rPr>
              <a:t>hełło</a:t>
            </a:r>
            <a:r>
              <a:rPr lang="en-AU" sz="3600" dirty="0">
                <a:latin typeface="Consolas" panose="020B0609020204030204" pitchFamily="49" charset="0"/>
              </a:rPr>
              <a:t>' =&gt; [104, 101, 322, 322, 111]</a:t>
            </a:r>
          </a:p>
        </p:txBody>
      </p:sp>
    </p:spTree>
    <p:extLst>
      <p:ext uri="{BB962C8B-B14F-4D97-AF65-F5344CB8AC3E}">
        <p14:creationId xmlns:p14="http://schemas.microsoft.com/office/powerpoint/2010/main" val="3354330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Basics: </a:t>
            </a:r>
            <a:r>
              <a:rPr lang="en-AU" sz="5400" dirty="0">
                <a:solidFill>
                  <a:srgbClr val="000000"/>
                </a:solidFill>
                <a:latin typeface="Lato" panose="020F0502020204030203" pitchFamily="34" charset="0"/>
              </a:rPr>
              <a:t>Data Structures cont.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40903"/>
            <a:ext cx="986332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b="1" u="sng" dirty="0">
                <a:latin typeface="Consolas" panose="020B0609020204030204" pitchFamily="49" charset="0"/>
              </a:rPr>
              <a:t>(Linked) Lists:</a:t>
            </a:r>
            <a:r>
              <a:rPr lang="en-AU" sz="3600" dirty="0">
                <a:latin typeface="Consolas" panose="020B0609020204030204" pitchFamily="49" charset="0"/>
              </a:rPr>
              <a:t> list = [1,2]</a:t>
            </a:r>
            <a:endParaRPr lang="en-AU" sz="3600" b="1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[0] ++ list =&gt; [0,1,2] #fast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list ++ [3] =&gt; [1,2,3] #slow</a:t>
            </a:r>
          </a:p>
          <a:p>
            <a:pPr marL="0" indent="0">
              <a:buNone/>
            </a:pPr>
            <a:r>
              <a:rPr lang="en-AU" sz="3600" b="1" u="sng" dirty="0">
                <a:latin typeface="Consolas" panose="020B0609020204030204" pitchFamily="49" charset="0"/>
              </a:rPr>
              <a:t>Tuples:</a:t>
            </a:r>
            <a:r>
              <a:rPr lang="en-AU" sz="3600" dirty="0">
                <a:latin typeface="Consolas" panose="020B0609020204030204" pitchFamily="49" charset="0"/>
              </a:rPr>
              <a:t> tuple = {5,6}</a:t>
            </a:r>
          </a:p>
          <a:p>
            <a:pPr marL="0" indent="0">
              <a:buNone/>
            </a:pPr>
            <a:r>
              <a:rPr lang="en-AU" sz="3600" dirty="0" err="1">
                <a:latin typeface="Consolas" panose="020B0609020204030204" pitchFamily="49" charset="0"/>
              </a:rPr>
              <a:t>elem</a:t>
            </a:r>
            <a:r>
              <a:rPr lang="en-AU" sz="3600" dirty="0">
                <a:latin typeface="Consolas" panose="020B0609020204030204" pitchFamily="49" charset="0"/>
              </a:rPr>
              <a:t>(tuple, 1) =&gt; 6 #fast</a:t>
            </a:r>
          </a:p>
          <a:p>
            <a:pPr marL="0" indent="0">
              <a:buNone/>
            </a:pPr>
            <a:r>
              <a:rPr lang="en-AU" sz="3600" dirty="0" err="1">
                <a:latin typeface="Consolas" panose="020B0609020204030204" pitchFamily="49" charset="0"/>
              </a:rPr>
              <a:t>put_elem</a:t>
            </a:r>
            <a:r>
              <a:rPr lang="en-AU" sz="3600" dirty="0">
                <a:latin typeface="Consolas" panose="020B0609020204030204" pitchFamily="49" charset="0"/>
              </a:rPr>
              <a:t>(tuple,2,7) =&gt; {5,6,7} #slow</a:t>
            </a:r>
          </a:p>
        </p:txBody>
      </p:sp>
    </p:spTree>
    <p:extLst>
      <p:ext uri="{BB962C8B-B14F-4D97-AF65-F5344CB8AC3E}">
        <p14:creationId xmlns:p14="http://schemas.microsoft.com/office/powerpoint/2010/main" val="480615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AU" sz="6600">
                <a:solidFill>
                  <a:srgbClr val="000000"/>
                </a:solidFill>
                <a:latin typeface="Lato" panose="020F0502020204030203" pitchFamily="34" charset="0"/>
              </a:rPr>
              <a:t>Basics: </a:t>
            </a:r>
            <a:r>
              <a:rPr lang="en-AU" sz="5400">
                <a:solidFill>
                  <a:srgbClr val="000000"/>
                </a:solidFill>
                <a:latin typeface="Lato" panose="020F0502020204030203" pitchFamily="34" charset="0"/>
              </a:rPr>
              <a:t>Data Structures cont.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40903"/>
            <a:ext cx="986332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b="1" u="sng" dirty="0">
                <a:latin typeface="Consolas" panose="020B0609020204030204" pitchFamily="49" charset="0"/>
              </a:rPr>
              <a:t>Keyword Lists:</a:t>
            </a:r>
            <a:r>
              <a:rPr lang="en-AU" sz="36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list = [{:a, 1},{:b, 2}, {:a, 3}]</a:t>
            </a:r>
            <a:endParaRPr lang="en-AU" sz="3600" b="1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Used for options or when you need to preserve use ordering… For everything else, there are maps.</a:t>
            </a:r>
          </a:p>
          <a:p>
            <a:pPr marL="0" indent="0">
              <a:buNone/>
            </a:pPr>
            <a:r>
              <a:rPr lang="en-AU" sz="3600" b="1" u="sng" dirty="0">
                <a:latin typeface="Consolas" panose="020B0609020204030204" pitchFamily="49" charset="0"/>
              </a:rPr>
              <a:t>Maps:</a:t>
            </a:r>
            <a:r>
              <a:rPr lang="en-AU" sz="3600" dirty="0">
                <a:latin typeface="Consolas" panose="020B0609020204030204" pitchFamily="49" charset="0"/>
              </a:rPr>
              <a:t> map = %{:a =&gt; 1,2 =&gt; b}</a:t>
            </a:r>
          </a:p>
        </p:txBody>
      </p:sp>
    </p:spTree>
    <p:extLst>
      <p:ext uri="{BB962C8B-B14F-4D97-AF65-F5344CB8AC3E}">
        <p14:creationId xmlns:p14="http://schemas.microsoft.com/office/powerpoint/2010/main" val="1471543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Interesting features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40903"/>
            <a:ext cx="9863329" cy="4351337"/>
          </a:xfrm>
        </p:spPr>
        <p:txBody>
          <a:bodyPr>
            <a:normAutofit lnSpcReduction="10000"/>
          </a:bodyPr>
          <a:lstStyle/>
          <a:p>
            <a:r>
              <a:rPr lang="en-AU" sz="4000" dirty="0">
                <a:latin typeface="Consolas" panose="020B0609020204030204" pitchFamily="49" charset="0"/>
              </a:rPr>
              <a:t>Piping &amp; Captures</a:t>
            </a:r>
          </a:p>
          <a:p>
            <a:r>
              <a:rPr lang="en-AU" sz="4000" dirty="0">
                <a:latin typeface="Consolas" panose="020B0609020204030204" pitchFamily="49" charset="0"/>
              </a:rPr>
              <a:t>Pattern matching</a:t>
            </a:r>
          </a:p>
          <a:p>
            <a:r>
              <a:rPr lang="en-AU" sz="4000" dirty="0">
                <a:latin typeface="Consolas" panose="020B0609020204030204" pitchFamily="49" charset="0"/>
              </a:rPr>
              <a:t>Streams &amp; Lazy Evaluation</a:t>
            </a:r>
          </a:p>
          <a:p>
            <a:endParaRPr lang="en-AU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4000" dirty="0">
                <a:latin typeface="Consolas" panose="020B0609020204030204" pitchFamily="49" charset="0"/>
              </a:rPr>
              <a:t>We’ll learn these through the following examples.</a:t>
            </a:r>
          </a:p>
        </p:txBody>
      </p:sp>
    </p:spTree>
    <p:extLst>
      <p:ext uri="{BB962C8B-B14F-4D97-AF65-F5344CB8AC3E}">
        <p14:creationId xmlns:p14="http://schemas.microsoft.com/office/powerpoint/2010/main" val="1969835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Examples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 dirty="0">
                <a:latin typeface="Consolas" panose="020B0609020204030204" pitchFamily="49" charset="0"/>
              </a:rPr>
              <a:t>pluck</a:t>
            </a:r>
            <a:r>
              <a:rPr lang="en-AU" sz="2800" dirty="0">
                <a:latin typeface="Consolas" panose="020B0609020204030204" pitchFamily="49" charset="0"/>
              </a:rPr>
              <a:t> – map</a:t>
            </a:r>
          </a:p>
          <a:p>
            <a:pPr marL="0" indent="0">
              <a:buNone/>
            </a:pPr>
            <a:r>
              <a:rPr lang="en-AU" sz="2800" b="1" dirty="0">
                <a:latin typeface="Consolas" panose="020B0609020204030204" pitchFamily="49" charset="0"/>
              </a:rPr>
              <a:t>unique</a:t>
            </a:r>
            <a:r>
              <a:rPr lang="en-AU" sz="2800" dirty="0">
                <a:latin typeface="Consolas" panose="020B0609020204030204" pitchFamily="49" charset="0"/>
              </a:rPr>
              <a:t> – reduce</a:t>
            </a:r>
          </a:p>
          <a:p>
            <a:pPr marL="0" indent="0">
              <a:buNone/>
            </a:pPr>
            <a:r>
              <a:rPr lang="en-AU" sz="2800" b="1" dirty="0">
                <a:latin typeface="Consolas" panose="020B0609020204030204" pitchFamily="49" charset="0"/>
              </a:rPr>
              <a:t>match </a:t>
            </a:r>
            <a:r>
              <a:rPr lang="en-AU" sz="2800" dirty="0">
                <a:latin typeface="Consolas" panose="020B0609020204030204" pitchFamily="49" charset="0"/>
              </a:rPr>
              <a:t>– filter</a:t>
            </a:r>
          </a:p>
          <a:p>
            <a:pPr marL="0" indent="0">
              <a:buNone/>
            </a:pPr>
            <a:r>
              <a:rPr lang="en-AU" sz="2800" b="1" dirty="0">
                <a:latin typeface="Consolas" panose="020B0609020204030204" pitchFamily="49" charset="0"/>
              </a:rPr>
              <a:t>batsmen</a:t>
            </a:r>
            <a:r>
              <a:rPr lang="en-AU" sz="2800" dirty="0">
                <a:latin typeface="Consolas" panose="020B0609020204030204" pitchFamily="49" charset="0"/>
              </a:rPr>
              <a:t> – map, filter, sort, streams</a:t>
            </a:r>
          </a:p>
          <a:p>
            <a:pPr marL="0" indent="0">
              <a:buNone/>
            </a:pPr>
            <a:r>
              <a:rPr lang="en-AU" sz="2800" b="1" dirty="0" err="1">
                <a:latin typeface="Consolas" panose="020B0609020204030204" pitchFamily="49" charset="0"/>
              </a:rPr>
              <a:t>nucleotide_count</a:t>
            </a:r>
            <a:r>
              <a:rPr lang="en-AU" sz="2800" b="1" dirty="0">
                <a:latin typeface="Consolas" panose="020B0609020204030204" pitchFamily="49" charset="0"/>
              </a:rPr>
              <a:t> </a:t>
            </a:r>
            <a:r>
              <a:rPr lang="en-AU" sz="2800" dirty="0">
                <a:latin typeface="Consolas" panose="020B0609020204030204" pitchFamily="49" charset="0"/>
              </a:rPr>
              <a:t>– count, list comprehension</a:t>
            </a:r>
          </a:p>
          <a:p>
            <a:pPr marL="0" indent="0">
              <a:buNone/>
            </a:pPr>
            <a:r>
              <a:rPr lang="en-AU" sz="2800" b="1" dirty="0" err="1">
                <a:latin typeface="Consolas" panose="020B0609020204030204" pitchFamily="49" charset="0"/>
              </a:rPr>
              <a:t>secret_handshake</a:t>
            </a:r>
            <a:r>
              <a:rPr lang="en-AU" sz="2800" b="1" dirty="0">
                <a:latin typeface="Consolas" panose="020B0609020204030204" pitchFamily="49" charset="0"/>
              </a:rPr>
              <a:t> </a:t>
            </a:r>
            <a:r>
              <a:rPr lang="en-AU" sz="2800" dirty="0">
                <a:latin typeface="Consolas" panose="020B0609020204030204" pitchFamily="49" charset="0"/>
              </a:rPr>
              <a:t>– piping, pattern matching</a:t>
            </a:r>
            <a:endParaRPr lang="en-AU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06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b="1" dirty="0">
                <a:solidFill>
                  <a:srgbClr val="000000"/>
                </a:solidFill>
                <a:latin typeface="Lato" panose="020F0502020204030203" pitchFamily="34" charset="0"/>
              </a:rPr>
              <a:t>Example: </a:t>
            </a:r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pluck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35133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AU" sz="2800" dirty="0">
                <a:latin typeface="Consolas" panose="020B0609020204030204" pitchFamily="49" charset="0"/>
              </a:rPr>
              <a:t>Using </a:t>
            </a:r>
            <a:r>
              <a:rPr lang="en-AU" sz="2800" dirty="0" err="1">
                <a:latin typeface="Consolas" panose="020B0609020204030204" pitchFamily="49" charset="0"/>
              </a:rPr>
              <a:t>Enum.</a:t>
            </a:r>
            <a:r>
              <a:rPr lang="en-AU" sz="2800" b="1" dirty="0" err="1">
                <a:latin typeface="Consolas" panose="020B0609020204030204" pitchFamily="49" charset="0"/>
              </a:rPr>
              <a:t>map</a:t>
            </a:r>
            <a:r>
              <a:rPr lang="en-AU" sz="2800" dirty="0">
                <a:latin typeface="Consolas" panose="020B0609020204030204" pitchFamily="49" charset="0"/>
              </a:rPr>
              <a:t> write a function that accepts an array and a property and returns an array containing that property from each object.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sz="2800" b="1" dirty="0">
                <a:latin typeface="Consolas" panose="020B0609020204030204" pitchFamily="49" charset="0"/>
              </a:rPr>
              <a:t>open</a:t>
            </a:r>
            <a:r>
              <a:rPr lang="en-AU" sz="2800" dirty="0">
                <a:latin typeface="Consolas" panose="020B0609020204030204" pitchFamily="49" charset="0"/>
              </a:rPr>
              <a:t> ./lib/problems/</a:t>
            </a:r>
            <a:r>
              <a:rPr lang="en-AU" sz="2800" dirty="0" err="1">
                <a:latin typeface="Consolas" panose="020B0609020204030204" pitchFamily="49" charset="0"/>
              </a:rPr>
              <a:t>pluck.ex</a:t>
            </a:r>
            <a:br>
              <a:rPr lang="en-AU" sz="2800" dirty="0">
                <a:latin typeface="Consolas" panose="020B0609020204030204" pitchFamily="49" charset="0"/>
              </a:rPr>
            </a:br>
            <a:r>
              <a:rPr lang="en-AU" sz="2800" b="1" dirty="0">
                <a:latin typeface="Consolas" panose="020B0609020204030204" pitchFamily="49" charset="0"/>
              </a:rPr>
              <a:t>mix </a:t>
            </a:r>
            <a:r>
              <a:rPr lang="en-AU" sz="2800" dirty="0">
                <a:latin typeface="Consolas" panose="020B0609020204030204" pitchFamily="49" charset="0"/>
              </a:rPr>
              <a:t>test ./test/</a:t>
            </a:r>
            <a:r>
              <a:rPr lang="en-AU" sz="2800" dirty="0" err="1">
                <a:latin typeface="Consolas" panose="020B0609020204030204" pitchFamily="49" charset="0"/>
              </a:rPr>
              <a:t>pluck_test.exs</a:t>
            </a:r>
            <a:endParaRPr lang="en-AU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14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b="1" dirty="0">
                <a:solidFill>
                  <a:srgbClr val="000000"/>
                </a:solidFill>
                <a:latin typeface="Lato" panose="020F0502020204030203" pitchFamily="34" charset="0"/>
              </a:rPr>
              <a:t>Example:</a:t>
            </a:r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 unique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3513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AU" sz="2800" dirty="0">
                <a:latin typeface="Consolas" panose="020B0609020204030204" pitchFamily="49" charset="0"/>
              </a:rPr>
              <a:t>Using </a:t>
            </a:r>
            <a:r>
              <a:rPr lang="en-AU" sz="2800" dirty="0" err="1">
                <a:latin typeface="Consolas" panose="020B0609020204030204" pitchFamily="49" charset="0"/>
              </a:rPr>
              <a:t>Enum.</a:t>
            </a:r>
            <a:r>
              <a:rPr lang="en-AU" sz="2800" b="1" dirty="0" err="1">
                <a:latin typeface="Consolas" panose="020B0609020204030204" pitchFamily="49" charset="0"/>
              </a:rPr>
              <a:t>reduce</a:t>
            </a:r>
            <a:r>
              <a:rPr lang="en-AU" sz="2800" dirty="0">
                <a:latin typeface="Consolas" panose="020B0609020204030204" pitchFamily="49" charset="0"/>
              </a:rPr>
              <a:t> write a function that accepts an array and returns an array with all duplicates removed.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sz="2800" b="1" dirty="0">
                <a:latin typeface="Consolas" panose="020B0609020204030204" pitchFamily="49" charset="0"/>
              </a:rPr>
              <a:t>open</a:t>
            </a:r>
            <a:r>
              <a:rPr lang="en-AU" sz="2800" dirty="0">
                <a:latin typeface="Consolas" panose="020B0609020204030204" pitchFamily="49" charset="0"/>
              </a:rPr>
              <a:t> ./lib/problems/</a:t>
            </a:r>
            <a:r>
              <a:rPr lang="en-AU" sz="2800" dirty="0" err="1">
                <a:latin typeface="Consolas" panose="020B0609020204030204" pitchFamily="49" charset="0"/>
              </a:rPr>
              <a:t>unique.ex</a:t>
            </a:r>
            <a:br>
              <a:rPr lang="en-AU" sz="2800" dirty="0">
                <a:latin typeface="Consolas" panose="020B0609020204030204" pitchFamily="49" charset="0"/>
              </a:rPr>
            </a:br>
            <a:r>
              <a:rPr lang="en-AU" sz="2800" b="1" dirty="0">
                <a:latin typeface="Consolas" panose="020B0609020204030204" pitchFamily="49" charset="0"/>
              </a:rPr>
              <a:t>mix </a:t>
            </a:r>
            <a:r>
              <a:rPr lang="en-AU" sz="2800" dirty="0">
                <a:latin typeface="Consolas" panose="020B0609020204030204" pitchFamily="49" charset="0"/>
              </a:rPr>
              <a:t>test ./test/</a:t>
            </a:r>
            <a:r>
              <a:rPr lang="en-AU" sz="2800" dirty="0" err="1">
                <a:latin typeface="Consolas" panose="020B0609020204030204" pitchFamily="49" charset="0"/>
              </a:rPr>
              <a:t>unique_test.exs</a:t>
            </a:r>
            <a:endParaRPr lang="en-AU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91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b="1" dirty="0">
                <a:solidFill>
                  <a:srgbClr val="000000"/>
                </a:solidFill>
                <a:latin typeface="Lato" panose="020F0502020204030203" pitchFamily="34" charset="0"/>
              </a:rPr>
              <a:t>Example:</a:t>
            </a:r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 match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35133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AU" sz="2800" dirty="0">
                <a:latin typeface="Consolas" panose="020B0609020204030204" pitchFamily="49" charset="0"/>
              </a:rPr>
              <a:t>Using </a:t>
            </a:r>
            <a:r>
              <a:rPr lang="en-AU" sz="2800" dirty="0" err="1">
                <a:latin typeface="Consolas" panose="020B0609020204030204" pitchFamily="49" charset="0"/>
              </a:rPr>
              <a:t>Enum.</a:t>
            </a:r>
            <a:r>
              <a:rPr lang="en-AU" sz="2800" b="1" dirty="0" err="1">
                <a:latin typeface="Consolas" panose="020B0609020204030204" pitchFamily="49" charset="0"/>
              </a:rPr>
              <a:t>filter</a:t>
            </a:r>
            <a:r>
              <a:rPr lang="en-AU" sz="2800" dirty="0">
                <a:latin typeface="Consolas" panose="020B0609020204030204" pitchFamily="49" charset="0"/>
              </a:rPr>
              <a:t> write a function that accepts an array of objects and a property (key-value pair) and returns an array of all objects that match the given property.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sz="2800" b="1" dirty="0">
                <a:latin typeface="Consolas" panose="020B0609020204030204" pitchFamily="49" charset="0"/>
              </a:rPr>
              <a:t>open</a:t>
            </a:r>
            <a:r>
              <a:rPr lang="en-AU" sz="2800" dirty="0">
                <a:latin typeface="Consolas" panose="020B0609020204030204" pitchFamily="49" charset="0"/>
              </a:rPr>
              <a:t> ./lib/problems/</a:t>
            </a:r>
            <a:r>
              <a:rPr lang="en-AU" sz="2800" dirty="0" err="1">
                <a:latin typeface="Consolas" panose="020B0609020204030204" pitchFamily="49" charset="0"/>
              </a:rPr>
              <a:t>match.ex</a:t>
            </a:r>
            <a:br>
              <a:rPr lang="en-AU" sz="2800" dirty="0">
                <a:latin typeface="Consolas" panose="020B0609020204030204" pitchFamily="49" charset="0"/>
              </a:rPr>
            </a:br>
            <a:r>
              <a:rPr lang="en-AU" sz="2800" b="1" dirty="0">
                <a:latin typeface="Consolas" panose="020B0609020204030204" pitchFamily="49" charset="0"/>
              </a:rPr>
              <a:t>mix </a:t>
            </a:r>
            <a:r>
              <a:rPr lang="en-AU" sz="2800" dirty="0">
                <a:latin typeface="Consolas" panose="020B0609020204030204" pitchFamily="49" charset="0"/>
              </a:rPr>
              <a:t>test ./test/</a:t>
            </a:r>
            <a:r>
              <a:rPr lang="en-AU" sz="2800" dirty="0" err="1">
                <a:latin typeface="Consolas" panose="020B0609020204030204" pitchFamily="49" charset="0"/>
              </a:rPr>
              <a:t>match_test.exs</a:t>
            </a:r>
            <a:endParaRPr lang="en-AU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03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b="1" dirty="0">
                <a:solidFill>
                  <a:srgbClr val="000000"/>
                </a:solidFill>
                <a:latin typeface="Lato" panose="020F0502020204030203" pitchFamily="34" charset="0"/>
              </a:rPr>
              <a:t>Example:</a:t>
            </a:r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 batsmen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800" dirty="0">
                <a:latin typeface="Consolas" panose="020B0609020204030204" pitchFamily="49" charset="0"/>
              </a:rPr>
              <a:t>Read in batsmen from a file and convert </a:t>
            </a:r>
            <a:br>
              <a:rPr lang="en-AU" sz="2800" dirty="0">
                <a:latin typeface="Consolas" panose="020B0609020204030204" pitchFamily="49" charset="0"/>
              </a:rPr>
            </a:br>
            <a:r>
              <a:rPr lang="en-AU" sz="2800" dirty="0">
                <a:latin typeface="Consolas" panose="020B0609020204030204" pitchFamily="49" charset="0"/>
              </a:rPr>
              <a:t>them into a list of objects with initials, surnames, runs, and averages.</a:t>
            </a:r>
          </a:p>
          <a:p>
            <a:pPr marL="0" indent="0">
              <a:buNone/>
            </a:pPr>
            <a:r>
              <a:rPr lang="en-AU" sz="2800" dirty="0">
                <a:latin typeface="Consolas" panose="020B0609020204030204" pitchFamily="49" charset="0"/>
              </a:rPr>
              <a:t>Round averages to the nearest integer, sort batsmen in </a:t>
            </a:r>
            <a:r>
              <a:rPr lang="en-AU" sz="2800" dirty="0" err="1">
                <a:latin typeface="Consolas" panose="020B0609020204030204" pitchFamily="49" charset="0"/>
              </a:rPr>
              <a:t>desc</a:t>
            </a:r>
            <a:r>
              <a:rPr lang="en-AU" sz="2800" dirty="0">
                <a:latin typeface="Consolas" panose="020B0609020204030204" pitchFamily="49" charset="0"/>
              </a:rPr>
              <a:t> order by total runs and filter for surnames that start with C.</a:t>
            </a:r>
          </a:p>
          <a:p>
            <a:pPr marL="0" indent="0">
              <a:buNone/>
            </a:pPr>
            <a:r>
              <a:rPr lang="en-AU" sz="2800" b="1" dirty="0">
                <a:latin typeface="Consolas" panose="020B0609020204030204" pitchFamily="49" charset="0"/>
              </a:rPr>
              <a:t>open</a:t>
            </a:r>
            <a:r>
              <a:rPr lang="en-AU" sz="2800" dirty="0">
                <a:latin typeface="Consolas" panose="020B0609020204030204" pitchFamily="49" charset="0"/>
              </a:rPr>
              <a:t> ./lib/problems/</a:t>
            </a:r>
            <a:r>
              <a:rPr lang="en-AU" sz="2800" dirty="0" err="1">
                <a:latin typeface="Consolas" panose="020B0609020204030204" pitchFamily="49" charset="0"/>
              </a:rPr>
              <a:t>batsmen.ex</a:t>
            </a:r>
            <a:br>
              <a:rPr lang="en-AU" sz="2800" dirty="0">
                <a:latin typeface="Consolas" panose="020B0609020204030204" pitchFamily="49" charset="0"/>
              </a:rPr>
            </a:br>
            <a:r>
              <a:rPr lang="en-AU" sz="2800" b="1" dirty="0">
                <a:latin typeface="Consolas" panose="020B0609020204030204" pitchFamily="49" charset="0"/>
              </a:rPr>
              <a:t>mix </a:t>
            </a:r>
            <a:r>
              <a:rPr lang="en-AU" sz="2800" dirty="0">
                <a:latin typeface="Consolas" panose="020B0609020204030204" pitchFamily="49" charset="0"/>
              </a:rPr>
              <a:t>test test/</a:t>
            </a:r>
            <a:r>
              <a:rPr lang="en-AU" sz="2800" dirty="0" err="1">
                <a:latin typeface="Consolas" panose="020B0609020204030204" pitchFamily="49" charset="0"/>
              </a:rPr>
              <a:t>batsmen_test.exs</a:t>
            </a:r>
            <a:endParaRPr lang="en-AU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97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B265-0D67-4A03-901E-026EAE2B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600" dirty="0">
                <a:latin typeface="Lato" panose="020F0502020204030203" pitchFamily="34" charset="0"/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A8B36-DC71-4821-ABE9-B38AFCCC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535564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b="1" dirty="0">
                <a:latin typeface="Consolas" panose="020B0609020204030204" pitchFamily="49" charset="0"/>
              </a:rPr>
              <a:t>Install elixir (&amp; erlang)</a:t>
            </a:r>
          </a:p>
          <a:p>
            <a:pPr marL="0" indent="0">
              <a:buNone/>
            </a:pPr>
            <a:r>
              <a:rPr lang="en-AU" sz="4400" u="sng" dirty="0">
                <a:latin typeface="Consolas" panose="020B0609020204030204" pitchFamily="49" charset="0"/>
                <a:hlinkClick r:id="rId2"/>
              </a:rPr>
              <a:t>elixir-lang.github.io/install</a:t>
            </a:r>
            <a:r>
              <a:rPr lang="en-AU" sz="4400" u="sng" dirty="0">
                <a:latin typeface="Consolas" panose="020B0609020204030204" pitchFamily="49" charset="0"/>
              </a:rPr>
              <a:t>  </a:t>
            </a:r>
            <a:br>
              <a:rPr lang="en-AU" sz="4400" u="sng" dirty="0">
                <a:latin typeface="Consolas" panose="020B0609020204030204" pitchFamily="49" charset="0"/>
              </a:rPr>
            </a:br>
            <a:br>
              <a:rPr lang="en-AU" sz="4400" u="sng" dirty="0">
                <a:latin typeface="Consolas" panose="020B0609020204030204" pitchFamily="49" charset="0"/>
              </a:rPr>
            </a:br>
            <a:r>
              <a:rPr lang="en-AU" sz="4400" b="1" dirty="0">
                <a:latin typeface="Consolas" panose="020B0609020204030204" pitchFamily="49" charset="0"/>
              </a:rPr>
              <a:t>Install git client</a:t>
            </a:r>
          </a:p>
          <a:p>
            <a:pPr marL="0" indent="0">
              <a:buNone/>
            </a:pPr>
            <a:r>
              <a:rPr lang="en-AU" sz="4400" u="sng" dirty="0">
                <a:latin typeface="Consolas" panose="020B0609020204030204" pitchFamily="49" charset="0"/>
                <a:hlinkClick r:id="rId3"/>
              </a:rPr>
              <a:t>git-scm.com/downloads</a:t>
            </a:r>
            <a:endParaRPr lang="en-AU" sz="4400" u="sng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992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6600" b="1" dirty="0">
                <a:solidFill>
                  <a:srgbClr val="000000"/>
                </a:solidFill>
                <a:latin typeface="Lato" panose="020F0502020204030203" pitchFamily="34" charset="0"/>
              </a:rPr>
              <a:t>Example: </a:t>
            </a:r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nucleotide_count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35133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AU" sz="2800" dirty="0">
                <a:latin typeface="Consolas" panose="020B0609020204030204" pitchFamily="49" charset="0"/>
              </a:rPr>
              <a:t>Given a DNA string, compute how many times each nucleotide occurs in the string. DNA is represented by an alphabet of the following nucleotides: 'A', 'C', 'G','T’.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sz="2800" b="1" dirty="0">
                <a:latin typeface="Consolas" panose="020B0609020204030204" pitchFamily="49" charset="0"/>
              </a:rPr>
              <a:t>open</a:t>
            </a:r>
            <a:r>
              <a:rPr lang="en-AU" sz="2800" dirty="0">
                <a:latin typeface="Consolas" panose="020B0609020204030204" pitchFamily="49" charset="0"/>
              </a:rPr>
              <a:t> ./lib/problems/</a:t>
            </a:r>
            <a:r>
              <a:rPr lang="en-AU" sz="2800" dirty="0" err="1">
                <a:latin typeface="Consolas" panose="020B0609020204030204" pitchFamily="49" charset="0"/>
              </a:rPr>
              <a:t>nucleotide_count.ex</a:t>
            </a:r>
            <a:br>
              <a:rPr lang="en-AU" sz="2800" dirty="0">
                <a:latin typeface="Consolas" panose="020B0609020204030204" pitchFamily="49" charset="0"/>
              </a:rPr>
            </a:br>
            <a:r>
              <a:rPr lang="en-AU" sz="2800" b="1" dirty="0">
                <a:latin typeface="Consolas" panose="020B0609020204030204" pitchFamily="49" charset="0"/>
              </a:rPr>
              <a:t>mix</a:t>
            </a:r>
            <a:r>
              <a:rPr lang="en-AU" sz="2800" dirty="0">
                <a:latin typeface="Consolas" panose="020B0609020204030204" pitchFamily="49" charset="0"/>
              </a:rPr>
              <a:t> test test/</a:t>
            </a:r>
            <a:r>
              <a:rPr lang="en-AU" sz="2800" dirty="0" err="1">
                <a:latin typeface="Consolas" panose="020B0609020204030204" pitchFamily="49" charset="0"/>
              </a:rPr>
              <a:t>nucleotide_count_test.exs</a:t>
            </a:r>
            <a:endParaRPr lang="en-AU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502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6600" b="1" dirty="0">
                <a:solidFill>
                  <a:srgbClr val="000000"/>
                </a:solidFill>
                <a:latin typeface="Lato" panose="020F0502020204030203" pitchFamily="34" charset="0"/>
              </a:rPr>
              <a:t>Example:</a:t>
            </a:r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-AU" sz="6600" dirty="0" err="1">
                <a:solidFill>
                  <a:srgbClr val="000000"/>
                </a:solidFill>
                <a:latin typeface="Lato" panose="020F0502020204030203" pitchFamily="34" charset="0"/>
              </a:rPr>
              <a:t>secret_handshake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3513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AU" sz="2800" dirty="0">
                <a:latin typeface="Consolas" panose="020B0609020204030204" pitchFamily="49" charset="0"/>
              </a:rPr>
              <a:t>Given a decimal number, convert it to binary and then to the appropriate sequence of events for a secret handshake.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sz="2800" b="1" dirty="0">
                <a:latin typeface="Consolas" panose="020B0609020204030204" pitchFamily="49" charset="0"/>
              </a:rPr>
              <a:t>open</a:t>
            </a:r>
            <a:r>
              <a:rPr lang="en-AU" sz="2800" dirty="0">
                <a:latin typeface="Consolas" panose="020B0609020204030204" pitchFamily="49" charset="0"/>
              </a:rPr>
              <a:t> ./lib/problems/</a:t>
            </a:r>
            <a:r>
              <a:rPr lang="en-AU" sz="2800" dirty="0" err="1">
                <a:latin typeface="Consolas" panose="020B0609020204030204" pitchFamily="49" charset="0"/>
              </a:rPr>
              <a:t>secret_handshake.ex</a:t>
            </a:r>
            <a:br>
              <a:rPr lang="en-AU" sz="2800" dirty="0">
                <a:latin typeface="Consolas" panose="020B0609020204030204" pitchFamily="49" charset="0"/>
              </a:rPr>
            </a:br>
            <a:r>
              <a:rPr lang="en-AU" sz="2800" b="1" dirty="0">
                <a:latin typeface="Consolas" panose="020B0609020204030204" pitchFamily="49" charset="0"/>
              </a:rPr>
              <a:t>mix </a:t>
            </a:r>
            <a:r>
              <a:rPr lang="en-AU" sz="2800" dirty="0">
                <a:latin typeface="Consolas" panose="020B0609020204030204" pitchFamily="49" charset="0"/>
              </a:rPr>
              <a:t>test</a:t>
            </a:r>
            <a:r>
              <a:rPr lang="en-AU" sz="2800" b="1" dirty="0">
                <a:latin typeface="Consolas" panose="020B0609020204030204" pitchFamily="49" charset="0"/>
              </a:rPr>
              <a:t> </a:t>
            </a:r>
            <a:r>
              <a:rPr lang="en-AU" sz="2800" dirty="0">
                <a:latin typeface="Consolas" panose="020B0609020204030204" pitchFamily="49" charset="0"/>
              </a:rPr>
              <a:t>test/</a:t>
            </a:r>
            <a:r>
              <a:rPr lang="en-AU" sz="2800" dirty="0" err="1">
                <a:latin typeface="Consolas" panose="020B0609020204030204" pitchFamily="49" charset="0"/>
              </a:rPr>
              <a:t>secret_handshake_test.exs</a:t>
            </a:r>
            <a:endParaRPr lang="en-AU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55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B265-0D67-4A03-901E-026EAE2B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600" dirty="0">
                <a:latin typeface="Lato" panose="020F0502020204030203" pitchFamily="34" charset="0"/>
              </a:rPr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A8B36-DC71-4821-ABE9-B38AFCCC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520428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b="1" dirty="0">
                <a:latin typeface="Consolas" panose="020B0609020204030204" pitchFamily="49" charset="0"/>
              </a:rPr>
              <a:t>git </a:t>
            </a:r>
            <a:r>
              <a:rPr lang="en-AU" sz="4400" dirty="0">
                <a:latin typeface="Consolas" panose="020B0609020204030204" pitchFamily="49" charset="0"/>
              </a:rPr>
              <a:t>clone</a:t>
            </a:r>
            <a:r>
              <a:rPr lang="en-AU" sz="4400" b="1" dirty="0">
                <a:latin typeface="Consolas" panose="020B0609020204030204" pitchFamily="49" charset="0"/>
              </a:rPr>
              <a:t> </a:t>
            </a:r>
            <a:r>
              <a:rPr lang="en-AU" sz="4400" u="sng" dirty="0">
                <a:latin typeface="Consolas" panose="020B0609020204030204" pitchFamily="49" charset="0"/>
                <a:hlinkClick r:id="rId2"/>
              </a:rPr>
              <a:t>https://github.com/</a:t>
            </a:r>
            <a:br>
              <a:rPr lang="en-AU" sz="4400" u="sng" dirty="0">
                <a:latin typeface="Consolas" panose="020B0609020204030204" pitchFamily="49" charset="0"/>
                <a:hlinkClick r:id="rId2"/>
              </a:rPr>
            </a:br>
            <a:r>
              <a:rPr lang="en-AU" sz="4400" u="sng" dirty="0" err="1">
                <a:latin typeface="Consolas" panose="020B0609020204030204" pitchFamily="49" charset="0"/>
                <a:hlinkClick r:id="rId2"/>
              </a:rPr>
              <a:t>fp-uwa</a:t>
            </a:r>
            <a:r>
              <a:rPr lang="en-AU" sz="4400" u="sng" dirty="0">
                <a:latin typeface="Consolas" panose="020B0609020204030204" pitchFamily="49" charset="0"/>
                <a:hlinkClick r:id="rId2"/>
              </a:rPr>
              <a:t>/intro-</a:t>
            </a:r>
            <a:r>
              <a:rPr lang="en-AU" sz="4400" u="sng" dirty="0" err="1">
                <a:latin typeface="Consolas" panose="020B0609020204030204" pitchFamily="49" charset="0"/>
                <a:hlinkClick r:id="rId2"/>
              </a:rPr>
              <a:t>elixir.git</a:t>
            </a:r>
            <a:endParaRPr lang="en-AU" sz="44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4400" b="1" dirty="0">
                <a:latin typeface="Consolas" panose="020B0609020204030204" pitchFamily="49" charset="0"/>
              </a:rPr>
              <a:t>cd </a:t>
            </a:r>
            <a:r>
              <a:rPr lang="en-AU" sz="4400" dirty="0">
                <a:latin typeface="Consolas" panose="020B0609020204030204" pitchFamily="49" charset="0"/>
              </a:rPr>
              <a:t>intro-elixir/examples</a:t>
            </a:r>
            <a:endParaRPr lang="en-AU" sz="4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4400" b="1" dirty="0">
                <a:latin typeface="Consolas" panose="020B0609020204030204" pitchFamily="49" charset="0"/>
              </a:rPr>
              <a:t>mix </a:t>
            </a:r>
            <a:r>
              <a:rPr lang="en-AU" sz="4400" dirty="0">
                <a:latin typeface="Consolas" panose="020B0609020204030204" pitchFamily="49" charset="0"/>
              </a:rPr>
              <a:t>compile</a:t>
            </a:r>
          </a:p>
        </p:txBody>
      </p:sp>
    </p:spTree>
    <p:extLst>
      <p:ext uri="{BB962C8B-B14F-4D97-AF65-F5344CB8AC3E}">
        <p14:creationId xmlns:p14="http://schemas.microsoft.com/office/powerpoint/2010/main" val="375965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This Seminar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40903"/>
            <a:ext cx="9692640" cy="43513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sz="4000" dirty="0">
                <a:latin typeface="Consolas" panose="020B0609020204030204" pitchFamily="49" charset="0"/>
              </a:rPr>
              <a:t>Introduction to Elixir</a:t>
            </a:r>
          </a:p>
          <a:p>
            <a:pPr marL="0" indent="0">
              <a:buNone/>
            </a:pPr>
            <a:r>
              <a:rPr lang="en-AU" sz="4000" dirty="0">
                <a:latin typeface="Consolas" panose="020B0609020204030204" pitchFamily="49" charset="0"/>
              </a:rPr>
              <a:t>History of Elixir &amp; Erlang</a:t>
            </a:r>
          </a:p>
          <a:p>
            <a:pPr marL="0" indent="0">
              <a:buNone/>
            </a:pPr>
            <a:r>
              <a:rPr lang="en-AU" sz="4000" dirty="0">
                <a:latin typeface="Consolas" panose="020B0609020204030204" pitchFamily="49" charset="0"/>
              </a:rPr>
              <a:t>Comparisons to other languages</a:t>
            </a:r>
          </a:p>
          <a:p>
            <a:pPr marL="0" indent="0">
              <a:buNone/>
            </a:pPr>
            <a:r>
              <a:rPr lang="en-AU" sz="4000" dirty="0">
                <a:latin typeface="Consolas" panose="020B0609020204030204" pitchFamily="49" charset="0"/>
              </a:rPr>
              <a:t>Basics: Functions, Data Structures</a:t>
            </a:r>
          </a:p>
          <a:p>
            <a:pPr marL="0" indent="0">
              <a:buNone/>
            </a:pPr>
            <a:r>
              <a:rPr lang="en-AU" sz="4000" dirty="0">
                <a:latin typeface="Consolas" panose="020B0609020204030204" pitchFamily="49" charset="0"/>
              </a:rPr>
              <a:t>Piping, Patterns, Captures, Streams</a:t>
            </a:r>
          </a:p>
        </p:txBody>
      </p:sp>
    </p:spTree>
    <p:extLst>
      <p:ext uri="{BB962C8B-B14F-4D97-AF65-F5344CB8AC3E}">
        <p14:creationId xmlns:p14="http://schemas.microsoft.com/office/powerpoint/2010/main" val="223916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Intro to Elixir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Functional 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Dynamic &amp; strongly typed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Built on top of the Erlang Virtual Machine (BEAM)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Scalable, fault-tolerant</a:t>
            </a:r>
          </a:p>
        </p:txBody>
      </p:sp>
    </p:spTree>
    <p:extLst>
      <p:ext uri="{BB962C8B-B14F-4D97-AF65-F5344CB8AC3E}">
        <p14:creationId xmlns:p14="http://schemas.microsoft.com/office/powerpoint/2010/main" val="315264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History of Elixir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560616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Erlang: Ericsson in 1986</a:t>
            </a:r>
          </a:p>
          <a:p>
            <a:pPr lvl="1"/>
            <a:r>
              <a:rPr lang="en-AU" sz="4400" dirty="0">
                <a:latin typeface="Consolas" panose="020B0609020204030204" pitchFamily="49" charset="0"/>
              </a:rPr>
              <a:t>Everything is a process</a:t>
            </a:r>
          </a:p>
          <a:p>
            <a:pPr lvl="1"/>
            <a:r>
              <a:rPr lang="en-AU" sz="4400" dirty="0">
                <a:latin typeface="Consolas" panose="020B0609020204030204" pitchFamily="49" charset="0"/>
              </a:rPr>
              <a:t>Processes are isolated</a:t>
            </a:r>
          </a:p>
          <a:p>
            <a:r>
              <a:rPr lang="en-AU" sz="4400" dirty="0">
                <a:latin typeface="Consolas" panose="020B0609020204030204" pitchFamily="49" charset="0"/>
              </a:rPr>
              <a:t>Elixir: 2011, modern Erlang (nicer syntax, tooling etc.)</a:t>
            </a:r>
          </a:p>
        </p:txBody>
      </p:sp>
    </p:spTree>
    <p:extLst>
      <p:ext uri="{BB962C8B-B14F-4D97-AF65-F5344CB8AC3E}">
        <p14:creationId xmlns:p14="http://schemas.microsoft.com/office/powerpoint/2010/main" val="400543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Comparisons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560616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Why </a:t>
            </a:r>
            <a:r>
              <a:rPr lang="en-AU" sz="4400" b="1" dirty="0">
                <a:latin typeface="Consolas" panose="020B0609020204030204" pitchFamily="49" charset="0"/>
              </a:rPr>
              <a:t>Elixir</a:t>
            </a:r>
            <a:r>
              <a:rPr lang="en-AU" sz="4400" dirty="0">
                <a:latin typeface="Consolas" panose="020B0609020204030204" pitchFamily="49" charset="0"/>
              </a:rPr>
              <a:t>? Concurrency.</a:t>
            </a:r>
          </a:p>
          <a:p>
            <a:r>
              <a:rPr lang="en-AU" sz="4400" dirty="0">
                <a:latin typeface="Consolas" panose="020B0609020204030204" pitchFamily="49" charset="0"/>
              </a:rPr>
              <a:t>vs. </a:t>
            </a:r>
            <a:r>
              <a:rPr lang="en-AU" sz="4400" b="1" dirty="0">
                <a:latin typeface="Consolas" panose="020B0609020204030204" pitchFamily="49" charset="0"/>
              </a:rPr>
              <a:t>Haskell</a:t>
            </a:r>
            <a:r>
              <a:rPr lang="en-AU" sz="4400" dirty="0">
                <a:latin typeface="Consolas" panose="020B0609020204030204" pitchFamily="49" charset="0"/>
              </a:rPr>
              <a:t> – Static Typing</a:t>
            </a:r>
          </a:p>
          <a:p>
            <a:r>
              <a:rPr lang="en-AU" sz="4400" dirty="0">
                <a:latin typeface="Consolas" panose="020B0609020204030204" pitchFamily="49" charset="0"/>
              </a:rPr>
              <a:t>vs. </a:t>
            </a:r>
            <a:r>
              <a:rPr lang="en-AU" sz="4400" b="1" dirty="0">
                <a:latin typeface="Consolas" panose="020B0609020204030204" pitchFamily="49" charset="0"/>
              </a:rPr>
              <a:t>Clojure</a:t>
            </a:r>
            <a:r>
              <a:rPr lang="en-AU" sz="4400" dirty="0">
                <a:latin typeface="Consolas" panose="020B0609020204030204" pitchFamily="49" charset="0"/>
              </a:rPr>
              <a:t> – Lisp, Java</a:t>
            </a:r>
          </a:p>
          <a:p>
            <a:r>
              <a:rPr lang="en-AU" sz="4400" dirty="0">
                <a:latin typeface="Consolas" panose="020B0609020204030204" pitchFamily="49" charset="0"/>
              </a:rPr>
              <a:t>vs. </a:t>
            </a:r>
            <a:r>
              <a:rPr lang="en-AU" sz="4400" b="1" dirty="0">
                <a:latin typeface="Consolas" panose="020B0609020204030204" pitchFamily="49" charset="0"/>
              </a:rPr>
              <a:t>Go</a:t>
            </a:r>
            <a:r>
              <a:rPr lang="en-AU" sz="4400" dirty="0">
                <a:latin typeface="Consolas" panose="020B0609020204030204" pitchFamily="49" charset="0"/>
              </a:rPr>
              <a:t> – Imperative, Google </a:t>
            </a:r>
          </a:p>
        </p:txBody>
      </p:sp>
    </p:spTree>
    <p:extLst>
      <p:ext uri="{BB962C8B-B14F-4D97-AF65-F5344CB8AC3E}">
        <p14:creationId xmlns:p14="http://schemas.microsoft.com/office/powerpoint/2010/main" val="366995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Basics: </a:t>
            </a:r>
            <a:r>
              <a:rPr lang="en-AU" sz="5400" dirty="0">
                <a:solidFill>
                  <a:srgbClr val="000000"/>
                </a:solidFill>
                <a:latin typeface="Lato" panose="020F0502020204030203" pitchFamily="34" charset="0"/>
              </a:rPr>
              <a:t>Execution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40903"/>
            <a:ext cx="986332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000" b="1" u="sng" dirty="0">
                <a:latin typeface="Consolas" panose="020B0609020204030204" pitchFamily="49" charset="0"/>
              </a:rPr>
              <a:t>Compilation Mode:</a:t>
            </a:r>
            <a:endParaRPr lang="en-AU" sz="3600" b="1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600" b="1" dirty="0" err="1">
                <a:latin typeface="Consolas" panose="020B0609020204030204" pitchFamily="49" charset="0"/>
              </a:rPr>
              <a:t>elixirc</a:t>
            </a:r>
            <a:r>
              <a:rPr lang="en-AU" sz="3600" b="1" dirty="0">
                <a:latin typeface="Consolas" panose="020B0609020204030204" pitchFamily="49" charset="0"/>
              </a:rPr>
              <a:t> </a:t>
            </a:r>
            <a:r>
              <a:rPr lang="en-AU" sz="3600" dirty="0">
                <a:latin typeface="Consolas" panose="020B0609020204030204" pitchFamily="49" charset="0"/>
              </a:rPr>
              <a:t>&lt;filename&gt;</a:t>
            </a:r>
            <a:r>
              <a:rPr lang="en-AU" sz="3600" b="1" dirty="0">
                <a:latin typeface="Consolas" panose="020B0609020204030204" pitchFamily="49" charset="0"/>
              </a:rPr>
              <a:t>.ex </a:t>
            </a:r>
            <a:r>
              <a:rPr lang="en-AU" sz="3600" dirty="0">
                <a:latin typeface="Consolas" panose="020B0609020204030204" pitchFamily="49" charset="0"/>
              </a:rPr>
              <a:t>#compile file</a:t>
            </a:r>
          </a:p>
          <a:p>
            <a:pPr marL="0" indent="0">
              <a:buNone/>
            </a:pPr>
            <a:r>
              <a:rPr lang="en-AU" sz="3600" b="1" dirty="0">
                <a:latin typeface="Consolas" panose="020B0609020204030204" pitchFamily="49" charset="0"/>
              </a:rPr>
              <a:t>	</a:t>
            </a:r>
            <a:r>
              <a:rPr lang="en-AU" sz="3600" b="1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AU" sz="3600" dirty="0">
                <a:latin typeface="Consolas" panose="020B0609020204030204" pitchFamily="49" charset="0"/>
                <a:sym typeface="Wingdings" panose="05000000000000000000" pitchFamily="2" charset="2"/>
              </a:rPr>
              <a:t>Elixir.&lt;module&gt;</a:t>
            </a:r>
            <a:r>
              <a:rPr lang="en-AU" sz="3600" b="1" dirty="0">
                <a:latin typeface="Consolas" panose="020B0609020204030204" pitchFamily="49" charset="0"/>
                <a:sym typeface="Wingdings" panose="05000000000000000000" pitchFamily="2" charset="2"/>
              </a:rPr>
              <a:t>.beam </a:t>
            </a:r>
            <a:r>
              <a:rPr lang="en-AU" sz="3600" dirty="0">
                <a:latin typeface="Consolas" panose="020B0609020204030204" pitchFamily="49" charset="0"/>
                <a:sym typeface="Wingdings" panose="05000000000000000000" pitchFamily="2" charset="2"/>
              </a:rPr>
              <a:t>#erlang</a:t>
            </a:r>
            <a:endParaRPr lang="en-AU" sz="3600" b="1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sz="36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iex</a:t>
            </a:r>
            <a:r>
              <a:rPr lang="en-AU" sz="3600" b="1" dirty="0">
                <a:latin typeface="Consolas" panose="020B0609020204030204" pitchFamily="49" charset="0"/>
                <a:sym typeface="Wingdings" panose="05000000000000000000" pitchFamily="2" charset="2"/>
              </a:rPr>
              <a:t>&gt; </a:t>
            </a:r>
            <a:r>
              <a:rPr lang="en-AU" sz="3600" dirty="0">
                <a:latin typeface="Consolas" panose="020B0609020204030204" pitchFamily="49" charset="0"/>
                <a:sym typeface="Wingdings" panose="05000000000000000000" pitchFamily="2" charset="2"/>
              </a:rPr>
              <a:t>&lt;module&gt;.&lt;</a:t>
            </a:r>
            <a:r>
              <a:rPr lang="en-AU" sz="3600" dirty="0" err="1">
                <a:latin typeface="Consolas" panose="020B0609020204030204" pitchFamily="49" charset="0"/>
                <a:sym typeface="Wingdings" panose="05000000000000000000" pitchFamily="2" charset="2"/>
              </a:rPr>
              <a:t>func</a:t>
            </a:r>
            <a:r>
              <a:rPr lang="en-AU" sz="3600" dirty="0">
                <a:latin typeface="Consolas" panose="020B0609020204030204" pitchFamily="49" charset="0"/>
                <a:sym typeface="Wingdings" panose="05000000000000000000" pitchFamily="2" charset="2"/>
              </a:rPr>
              <a:t>&gt;(..) #invoke</a:t>
            </a:r>
          </a:p>
          <a:p>
            <a:pPr marL="0" indent="0">
              <a:buNone/>
            </a:pPr>
            <a:r>
              <a:rPr lang="en-AU" sz="4000" b="1" u="sng" dirty="0">
                <a:latin typeface="Consolas" panose="020B0609020204030204" pitchFamily="49" charset="0"/>
                <a:sym typeface="Wingdings" panose="05000000000000000000" pitchFamily="2" charset="2"/>
              </a:rPr>
              <a:t>Script Mode:</a:t>
            </a:r>
          </a:p>
          <a:p>
            <a:pPr marL="0" indent="0">
              <a:buNone/>
            </a:pPr>
            <a:r>
              <a:rPr lang="en-AU" sz="3600" b="1" dirty="0">
                <a:latin typeface="Consolas" panose="020B0609020204030204" pitchFamily="49" charset="0"/>
              </a:rPr>
              <a:t>elixir </a:t>
            </a:r>
            <a:r>
              <a:rPr lang="en-AU" sz="3600" dirty="0">
                <a:latin typeface="Consolas" panose="020B0609020204030204" pitchFamily="49" charset="0"/>
              </a:rPr>
              <a:t>&lt;filename&gt;.</a:t>
            </a:r>
            <a:r>
              <a:rPr lang="en-AU" sz="3600" b="1" dirty="0" err="1">
                <a:latin typeface="Consolas" panose="020B0609020204030204" pitchFamily="49" charset="0"/>
              </a:rPr>
              <a:t>exs</a:t>
            </a:r>
            <a:r>
              <a:rPr lang="en-AU" sz="3600" b="1" dirty="0">
                <a:latin typeface="Consolas" panose="020B0609020204030204" pitchFamily="49" charset="0"/>
              </a:rPr>
              <a:t> </a:t>
            </a:r>
            <a:r>
              <a:rPr lang="en-AU" sz="3600" dirty="0">
                <a:latin typeface="Consolas" panose="020B0609020204030204" pitchFamily="49" charset="0"/>
              </a:rPr>
              <a:t>#run script</a:t>
            </a:r>
          </a:p>
        </p:txBody>
      </p:sp>
    </p:spTree>
    <p:extLst>
      <p:ext uri="{BB962C8B-B14F-4D97-AF65-F5344CB8AC3E}">
        <p14:creationId xmlns:p14="http://schemas.microsoft.com/office/powerpoint/2010/main" val="12156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But wait… there’s more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40903"/>
            <a:ext cx="9863329" cy="435133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u="sng" dirty="0">
                <a:latin typeface="Consolas" panose="020B0609020204030204" pitchFamily="49" charset="0"/>
              </a:rPr>
              <a:t>Mix</a:t>
            </a:r>
            <a:r>
              <a:rPr lang="en-US" sz="2800" dirty="0">
                <a:latin typeface="Consolas" panose="020B0609020204030204" pitchFamily="49" charset="0"/>
              </a:rPr>
              <a:t> is a build tool for Elixir that provides tasks for creating, compiling, testing your application, managing its dependencies and more.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Consolas" panose="020B0609020204030204" pitchFamily="49" charset="0"/>
              </a:rPr>
              <a:t>Create project: &gt; mix </a:t>
            </a:r>
            <a:r>
              <a:rPr lang="en-US" sz="2800" dirty="0">
                <a:latin typeface="Consolas" panose="020B0609020204030204" pitchFamily="49" charset="0"/>
              </a:rPr>
              <a:t>new &lt;</a:t>
            </a:r>
            <a:r>
              <a:rPr lang="en-US" sz="2800" dirty="0" err="1">
                <a:latin typeface="Consolas" panose="020B0609020204030204" pitchFamily="49" charset="0"/>
              </a:rPr>
              <a:t>project_name</a:t>
            </a:r>
            <a:r>
              <a:rPr lang="en-US" sz="2800" dirty="0">
                <a:latin typeface="Consolas" panose="020B0609020204030204" pitchFamily="49" charset="0"/>
              </a:rPr>
              <a:t>&gt;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Build files: &gt; mix</a:t>
            </a:r>
            <a:r>
              <a:rPr lang="en-US" sz="2800" dirty="0">
                <a:latin typeface="Consolas" panose="020B0609020204030204" pitchFamily="49" charset="0"/>
              </a:rPr>
              <a:t> compile</a:t>
            </a:r>
            <a:br>
              <a:rPr lang="en-AU" sz="2800" dirty="0">
                <a:latin typeface="Consolas" panose="020B0609020204030204" pitchFamily="49" charset="0"/>
              </a:rPr>
            </a:br>
            <a:r>
              <a:rPr lang="en-AU" sz="2800" b="1" dirty="0">
                <a:latin typeface="Consolas" panose="020B0609020204030204" pitchFamily="49" charset="0"/>
              </a:rPr>
              <a:t>Run tests: &gt; mix </a:t>
            </a:r>
            <a:r>
              <a:rPr lang="en-AU" sz="2800" dirty="0">
                <a:latin typeface="Consolas" panose="020B0609020204030204" pitchFamily="49" charset="0"/>
              </a:rPr>
              <a:t>test [&lt;</a:t>
            </a:r>
            <a:r>
              <a:rPr lang="en-AU" sz="2800" dirty="0" err="1">
                <a:latin typeface="Consolas" panose="020B0609020204030204" pitchFamily="49" charset="0"/>
              </a:rPr>
              <a:t>test_name</a:t>
            </a:r>
            <a:r>
              <a:rPr lang="en-AU" sz="2800" dirty="0">
                <a:latin typeface="Consolas" panose="020B0609020204030204" pitchFamily="49" charset="0"/>
              </a:rPr>
              <a:t>&gt;:&lt;</a:t>
            </a:r>
            <a:r>
              <a:rPr lang="en-AU" sz="2800" dirty="0" err="1">
                <a:latin typeface="Consolas" panose="020B0609020204030204" pitchFamily="49" charset="0"/>
              </a:rPr>
              <a:t>line_number</a:t>
            </a:r>
            <a:r>
              <a:rPr lang="en-AU" sz="2800" dirty="0">
                <a:latin typeface="Consolas" panose="020B0609020204030204" pitchFamily="49" charset="0"/>
              </a:rPr>
              <a:t>&gt;]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3266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284</TotalTime>
  <Words>633</Words>
  <Application>Microsoft Office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Lato</vt:lpstr>
      <vt:lpstr>Arial</vt:lpstr>
      <vt:lpstr>Century Schoolbook</vt:lpstr>
      <vt:lpstr>Consolas</vt:lpstr>
      <vt:lpstr>Wingdings</vt:lpstr>
      <vt:lpstr>Wingdings 2</vt:lpstr>
      <vt:lpstr>View</vt:lpstr>
      <vt:lpstr>Intro to Elixir Functional Programming Language</vt:lpstr>
      <vt:lpstr>Prerequisites</vt:lpstr>
      <vt:lpstr>Setup</vt:lpstr>
      <vt:lpstr>This Seminar</vt:lpstr>
      <vt:lpstr>Intro to Elixir</vt:lpstr>
      <vt:lpstr>History of Elixir</vt:lpstr>
      <vt:lpstr>Comparisons</vt:lpstr>
      <vt:lpstr>Basics: Execution</vt:lpstr>
      <vt:lpstr>But wait… there’s more</vt:lpstr>
      <vt:lpstr>Basics: Modules &amp; Functions</vt:lpstr>
      <vt:lpstr>Basics: Data Structures</vt:lpstr>
      <vt:lpstr>Basics: Data Structures cont.</vt:lpstr>
      <vt:lpstr>Basics: Data Structures cont.</vt:lpstr>
      <vt:lpstr>Interesting features</vt:lpstr>
      <vt:lpstr>Examples</vt:lpstr>
      <vt:lpstr>Example: pluck</vt:lpstr>
      <vt:lpstr>Example: unique</vt:lpstr>
      <vt:lpstr>Example: match</vt:lpstr>
      <vt:lpstr>Example: batsmen</vt:lpstr>
      <vt:lpstr>Example: nucleotide_count</vt:lpstr>
      <vt:lpstr>Example: secret_handshake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 with JavaScript</dc:title>
  <dc:creator>Mark Shelton</dc:creator>
  <cp:lastModifiedBy>Mark Shelton</cp:lastModifiedBy>
  <cp:revision>30</cp:revision>
  <dcterms:created xsi:type="dcterms:W3CDTF">2017-11-09T08:12:22Z</dcterms:created>
  <dcterms:modified xsi:type="dcterms:W3CDTF">2017-11-22T02:56:32Z</dcterms:modified>
</cp:coreProperties>
</file>