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4660"/>
  </p:normalViewPr>
  <p:slideViewPr>
    <p:cSldViewPr snapToGrid="0">
      <p:cViewPr>
        <p:scale>
          <a:sx n="75" d="100"/>
          <a:sy n="75" d="100"/>
        </p:scale>
        <p:origin x="163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F5D3-2298-22E1-5F65-A5D7275E8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89B18-6E55-A8EC-DEFF-F63458100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9FE2-FC0B-5000-CAE9-7B1963C15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79C62-4655-BFBE-5E58-DB53C5D30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A408A-17BF-D52A-E57D-54F5920B8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328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94AD-E4AD-9413-BD53-2098931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F7C77-12DD-3913-79F8-CFFF9086A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D8F2E-0210-3C4F-F3E2-790D27638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1FEA0-152C-FF34-4B2E-233B9159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B89D-C3CD-96E5-F9C8-DBF74FEC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0800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7785F4-5F0C-CCFC-A21A-00AE9C6E8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99EA6-622C-0EEE-5A8E-B456740E5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0BF20-9D5B-3928-3F53-761015505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517AD-5DC8-047B-93A1-9E8CEE326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93D22-5382-41C0-DA3E-F7EFD514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67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A93A-4826-7760-AF64-2991CB252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83C6-8884-F9A8-35DB-5420EBA74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70FA9-7D2C-2E20-EACC-74ACB5DE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DC576-C3C5-368F-9A3D-93A0C4A9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57E6-84FD-EBBA-A863-83FA63C6B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464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9A825-745C-A2B6-D04F-567FB8EF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BEFD4-C286-B219-950A-B3C0FA587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EC688-CEEC-3F32-36E2-63A02F1DC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9CB15-008B-5201-66B4-3555EDB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D3F-67FA-EEFE-9094-57ED1DBE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55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A4287-B33B-9FEE-F3BD-261378F69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FAA0-D35C-DA69-1EAD-1F2D947EE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0FEA86-0AA4-AC4C-D996-0FBB89C5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217B-6231-79E4-1C91-63D70B91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EC1C5D-E872-547A-3A24-7A952931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B4827-2745-526C-D020-234F7029F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442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DA0DD-3412-3FEF-76C1-A33363BA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02492-763A-2BF3-36E8-D5EA42293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F56DD-F8C5-B2C3-BEC3-2AE3F4386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92636F-2AA6-5866-0FA3-100E43666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1FD0B0-EC7B-410C-79C5-B04DC292F9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19EFD-4CFB-191A-DB7A-BAC1872D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ED440F-1E2D-722F-6554-BA2B4866E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A6DCC-C1D1-AA9B-1B30-C404E123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512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DDE1-CE08-493C-D287-04D8777C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9FC07-5315-C881-7D28-F2FD92D5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1BD98-A05D-27B6-A494-537D4F2C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B7648-7D8E-8662-7B1B-DC8FEC9E6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57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04EE66-5D37-FB56-BD47-D287ABD5C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1CE9CB-F8FE-02C2-5E66-57AA01FB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D5D88-5D5D-72AB-E598-CD5E25E2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598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74D7-FDB3-9830-8F2E-8D8C2EF8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B4DFA-9A06-73D7-04A4-A3413C6FA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6B361-E15A-BDE7-6D7A-368A013D3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3CBBD-DB1A-FA85-F138-3027103F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42999-5EFE-452F-87A3-74F1CBC4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F6EBA-08FE-2AE4-FC97-6CB20880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083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94DCB-BAEF-F089-9A9A-BBC43DC68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8CB88-5EED-C940-E070-D7FFD86730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9A54B-D0A8-4610-0DD5-CBD91756E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DA928-B3A4-337D-8045-8C890297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177E2-6D1F-DC63-8338-88C03C866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EF66B-CABC-7EBE-1291-E20EFF85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88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02E35-2CCC-B2DD-3CA3-3B37199F3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1CFD7-17F2-0948-52DC-57EC4A0D3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1463A-AF08-F306-B732-E7868E64A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70168E-CC17-457E-A6A2-E3B9AC485DA0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F46AF-1D5C-7967-5A4A-4B2EDFE00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FCFF6-991A-E469-5B0B-9588AF231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80B775-E7A1-4A0D-84CB-58557BAE9C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3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29DBC4-53C3-6BB7-002C-F6D7351B7B37}"/>
              </a:ext>
            </a:extLst>
          </p:cNvPr>
          <p:cNvSpPr txBox="1"/>
          <p:nvPr/>
        </p:nvSpPr>
        <p:spPr>
          <a:xfrm>
            <a:off x="569843" y="516835"/>
            <a:ext cx="182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Dataset – ALS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244F2C-9A6B-43F6-0563-FC2E28B6C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4883"/>
              </p:ext>
            </p:extLst>
          </p:nvPr>
        </p:nvGraphicFramePr>
        <p:xfrm>
          <a:off x="569842" y="886167"/>
          <a:ext cx="952522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0217">
                  <a:extLst>
                    <a:ext uri="{9D8B030D-6E8A-4147-A177-3AD203B41FA5}">
                      <a16:colId xmlns:a16="http://schemas.microsoft.com/office/drawing/2014/main" val="850333776"/>
                    </a:ext>
                  </a:extLst>
                </a:gridCol>
                <a:gridCol w="1864805">
                  <a:extLst>
                    <a:ext uri="{9D8B030D-6E8A-4147-A177-3AD203B41FA5}">
                      <a16:colId xmlns:a16="http://schemas.microsoft.com/office/drawing/2014/main" val="1344038427"/>
                    </a:ext>
                  </a:extLst>
                </a:gridCol>
                <a:gridCol w="1912239">
                  <a:extLst>
                    <a:ext uri="{9D8B030D-6E8A-4147-A177-3AD203B41FA5}">
                      <a16:colId xmlns:a16="http://schemas.microsoft.com/office/drawing/2014/main" val="1417926481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2688316102"/>
                    </a:ext>
                  </a:extLst>
                </a:gridCol>
                <a:gridCol w="1471622">
                  <a:extLst>
                    <a:ext uri="{9D8B030D-6E8A-4147-A177-3AD203B41FA5}">
                      <a16:colId xmlns:a16="http://schemas.microsoft.com/office/drawing/2014/main" val="2239634194"/>
                    </a:ext>
                  </a:extLst>
                </a:gridCol>
                <a:gridCol w="1471622">
                  <a:extLst>
                    <a:ext uri="{9D8B030D-6E8A-4147-A177-3AD203B41FA5}">
                      <a16:colId xmlns:a16="http://schemas.microsoft.com/office/drawing/2014/main" val="3002664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0" dirty="0" err="1"/>
                        <a:t>Participants</a:t>
                      </a:r>
                      <a:endParaRPr lang="en-GB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/>
                        <a:t>S</a:t>
                      </a:r>
                      <a:r>
                        <a:rPr lang="en-GB" dirty="0" err="1"/>
                        <a:t>peech</a:t>
                      </a:r>
                      <a:r>
                        <a:rPr lang="en-GB" dirty="0"/>
                        <a:t> &lt;4 </a:t>
                      </a:r>
                    </a:p>
                    <a:p>
                      <a:pPr algn="ctr"/>
                      <a:r>
                        <a:rPr lang="en-GB" dirty="0"/>
                        <a:t>(class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Swallowing</a:t>
                      </a:r>
                      <a:r>
                        <a:rPr lang="it-IT" dirty="0"/>
                        <a:t> &lt;4 </a:t>
                      </a:r>
                    </a:p>
                    <a:p>
                      <a:pPr algn="ctr"/>
                      <a:r>
                        <a:rPr lang="it-IT" dirty="0"/>
                        <a:t>(class 1)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Bulbar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Phonation</a:t>
                      </a:r>
                      <a:r>
                        <a:rPr lang="it-IT" dirty="0"/>
                        <a:t> (a, e, i, o, u)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/>
                        <a:t>Syllables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</a:t>
                      </a:r>
                      <a:r>
                        <a:rPr lang="it-IT" dirty="0" err="1"/>
                        <a:t>pa</a:t>
                      </a:r>
                      <a:r>
                        <a:rPr lang="it-IT" dirty="0"/>
                        <a:t>, </a:t>
                      </a:r>
                      <a:r>
                        <a:rPr lang="it-IT" dirty="0" err="1"/>
                        <a:t>ta</a:t>
                      </a:r>
                      <a:r>
                        <a:rPr lang="it-IT" dirty="0"/>
                        <a:t>, ka)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>
                          <a:sym typeface="Wingdings" panose="05000000000000000000" pitchFamily="2" charset="2"/>
                        </a:rPr>
                        <a:t>100 (37 F)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52</a:t>
                      </a:r>
                    </a:p>
                    <a:p>
                      <a:pPr algn="l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/>
                        <a:t>56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0: 33</a:t>
                      </a:r>
                    </a:p>
                    <a:p>
                      <a:pPr algn="l"/>
                      <a:r>
                        <a:rPr lang="it-IT" dirty="0"/>
                        <a:t>1: 31</a:t>
                      </a:r>
                    </a:p>
                    <a:p>
                      <a:pPr algn="l"/>
                      <a:r>
                        <a:rPr lang="it-IT" dirty="0"/>
                        <a:t>2: 13</a:t>
                      </a:r>
                    </a:p>
                    <a:p>
                      <a:pPr algn="l"/>
                      <a:r>
                        <a:rPr lang="it-IT" dirty="0"/>
                        <a:t>3: 15</a:t>
                      </a:r>
                    </a:p>
                    <a:p>
                      <a:pPr algn="l"/>
                      <a:r>
                        <a:rPr lang="it-IT" dirty="0"/>
                        <a:t>4: 8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53 features per task</a:t>
                      </a:r>
                    </a:p>
                    <a:p>
                      <a:pPr algn="l"/>
                      <a:endParaRPr lang="it-IT" dirty="0"/>
                    </a:p>
                    <a:p>
                      <a:pPr algn="l"/>
                      <a:r>
                        <a:rPr lang="it-IT" dirty="0"/>
                        <a:t>265 features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/>
                        <a:t>63 features per task</a:t>
                      </a:r>
                    </a:p>
                    <a:p>
                      <a:pPr algn="l"/>
                      <a:endParaRPr lang="it-IT" dirty="0"/>
                    </a:p>
                    <a:p>
                      <a:pPr algn="l"/>
                      <a:r>
                        <a:rPr lang="it-IT" dirty="0"/>
                        <a:t>189 features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731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1E82AC2-53EB-3F89-E92A-D20C6019B856}"/>
              </a:ext>
            </a:extLst>
          </p:cNvPr>
          <p:cNvSpPr txBox="1"/>
          <p:nvPr/>
        </p:nvSpPr>
        <p:spPr>
          <a:xfrm>
            <a:off x="569843" y="3465449"/>
            <a:ext cx="5599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Analyses</a:t>
            </a:r>
            <a:endParaRPr lang="it-IT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5CE329-B87B-AFB3-5522-EEB23A30C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9339651"/>
              </p:ext>
            </p:extLst>
          </p:nvPr>
        </p:nvGraphicFramePr>
        <p:xfrm>
          <a:off x="282607" y="4599047"/>
          <a:ext cx="116267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0930">
                  <a:extLst>
                    <a:ext uri="{9D8B030D-6E8A-4147-A177-3AD203B41FA5}">
                      <a16:colId xmlns:a16="http://schemas.microsoft.com/office/drawing/2014/main" val="850333776"/>
                    </a:ext>
                  </a:extLst>
                </a:gridCol>
                <a:gridCol w="2040826">
                  <a:extLst>
                    <a:ext uri="{9D8B030D-6E8A-4147-A177-3AD203B41FA5}">
                      <a16:colId xmlns:a16="http://schemas.microsoft.com/office/drawing/2014/main" val="1366356397"/>
                    </a:ext>
                  </a:extLst>
                </a:gridCol>
                <a:gridCol w="3192208">
                  <a:extLst>
                    <a:ext uri="{9D8B030D-6E8A-4147-A177-3AD203B41FA5}">
                      <a16:colId xmlns:a16="http://schemas.microsoft.com/office/drawing/2014/main" val="35072005"/>
                    </a:ext>
                  </a:extLst>
                </a:gridCol>
                <a:gridCol w="2696972">
                  <a:extLst>
                    <a:ext uri="{9D8B030D-6E8A-4147-A177-3AD203B41FA5}">
                      <a16:colId xmlns:a16="http://schemas.microsoft.com/office/drawing/2014/main" val="871319398"/>
                    </a:ext>
                  </a:extLst>
                </a:gridCol>
                <a:gridCol w="2355850">
                  <a:extLst>
                    <a:ext uri="{9D8B030D-6E8A-4147-A177-3AD203B41FA5}">
                      <a16:colId xmlns:a16="http://schemas.microsoft.com/office/drawing/2014/main" val="1329286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i="0" dirty="0"/>
                        <a:t>Target</a:t>
                      </a:r>
                      <a:endParaRPr lang="en-GB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/>
                        <a:t>Feature </a:t>
                      </a:r>
                      <a:r>
                        <a:rPr lang="it-IT" i="0" dirty="0" err="1"/>
                        <a:t>selection</a:t>
                      </a:r>
                      <a:endParaRPr lang="en-GB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 err="1"/>
                        <a:t>Number</a:t>
                      </a:r>
                      <a:r>
                        <a:rPr lang="it-IT" i="0" dirty="0"/>
                        <a:t> of features </a:t>
                      </a:r>
                      <a:r>
                        <a:rPr lang="it-IT" i="0" dirty="0" err="1"/>
                        <a:t>selected</a:t>
                      </a:r>
                      <a:endParaRPr lang="en-GB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/>
                        <a:t>Models</a:t>
                      </a:r>
                      <a:endParaRPr lang="en-GB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i="0" dirty="0" err="1"/>
                        <a:t>Hyperparameters</a:t>
                      </a:r>
                      <a:endParaRPr lang="en-GB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3943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Speech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mRMR</a:t>
                      </a:r>
                      <a:r>
                        <a:rPr lang="it-IT" i="0" dirty="0"/>
                        <a:t>, RFE*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5 per task, 10%, Free (min 5)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SVM, RF, XGB, KNN, MLP 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GridSearchCV</a:t>
                      </a:r>
                      <a:r>
                        <a:rPr lang="it-IT" i="0" dirty="0"/>
                        <a:t> (5 </a:t>
                      </a:r>
                      <a:r>
                        <a:rPr lang="it-IT" i="0" dirty="0" err="1"/>
                        <a:t>fold</a:t>
                      </a:r>
                      <a:r>
                        <a:rPr lang="it-IT" i="0" dirty="0"/>
                        <a:t>)</a:t>
                      </a:r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27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Swallowing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mRMR</a:t>
                      </a:r>
                      <a:r>
                        <a:rPr lang="it-IT" i="0" dirty="0"/>
                        <a:t>, RFE*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5 per task, 10%, Free (min 5)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SVM, RF, XGB, KNN, MLP 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GridSearchCV</a:t>
                      </a:r>
                      <a:r>
                        <a:rPr lang="it-IT" i="0" dirty="0"/>
                        <a:t> (5 </a:t>
                      </a:r>
                      <a:r>
                        <a:rPr lang="it-IT" i="0" dirty="0" err="1"/>
                        <a:t>fold</a:t>
                      </a:r>
                      <a:r>
                        <a:rPr lang="it-IT" i="0" dirty="0"/>
                        <a:t>)</a:t>
                      </a:r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39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Bulbar</a:t>
                      </a:r>
                      <a:r>
                        <a:rPr lang="it-IT" i="0" dirty="0"/>
                        <a:t>**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RFE*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5 per task, 10%, Free (min 5)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/>
                        <a:t>SVM, RF, XGB, KNN, MLP </a:t>
                      </a:r>
                      <a:endParaRPr lang="en-GB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i="0" dirty="0" err="1"/>
                        <a:t>GridSearchCV</a:t>
                      </a:r>
                      <a:r>
                        <a:rPr lang="it-IT" i="0" dirty="0"/>
                        <a:t> (5 </a:t>
                      </a:r>
                      <a:r>
                        <a:rPr lang="it-IT" i="0" dirty="0" err="1"/>
                        <a:t>fold</a:t>
                      </a:r>
                      <a:r>
                        <a:rPr lang="it-IT" i="0" dirty="0"/>
                        <a:t>)</a:t>
                      </a:r>
                      <a:endParaRPr lang="en-GB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298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63EC512-654A-FA6E-3CE2-6D7C7E0901F1}"/>
              </a:ext>
            </a:extLst>
          </p:cNvPr>
          <p:cNvSpPr txBox="1"/>
          <p:nvPr/>
        </p:nvSpPr>
        <p:spPr>
          <a:xfrm>
            <a:off x="569842" y="383478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Train: 80 % (20% </a:t>
            </a:r>
            <a:r>
              <a:rPr lang="it-IT" b="1" dirty="0" err="1"/>
              <a:t>Validation</a:t>
            </a:r>
            <a:r>
              <a:rPr lang="it-IT" b="1" dirty="0"/>
              <a:t>, 60% Train)</a:t>
            </a:r>
          </a:p>
          <a:p>
            <a:r>
              <a:rPr lang="it-IT" b="1" dirty="0"/>
              <a:t>Test: 20%</a:t>
            </a:r>
            <a:endParaRPr lang="en-GB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2D8ECEAB-2424-860A-85A6-946A3AEB6D6D}"/>
              </a:ext>
            </a:extLst>
          </p:cNvPr>
          <p:cNvSpPr/>
          <p:nvPr/>
        </p:nvSpPr>
        <p:spPr>
          <a:xfrm>
            <a:off x="4603583" y="3763825"/>
            <a:ext cx="498504" cy="717287"/>
          </a:xfrm>
          <a:prstGeom prst="rightBrace">
            <a:avLst>
              <a:gd name="adj1" fmla="val 17638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4C6E16-C45B-8AD1-BF60-687B39F005D0}"/>
              </a:ext>
            </a:extLst>
          </p:cNvPr>
          <p:cNvSpPr txBox="1"/>
          <p:nvPr/>
        </p:nvSpPr>
        <p:spPr>
          <a:xfrm>
            <a:off x="5201478" y="3937802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~ </a:t>
            </a:r>
            <a:r>
              <a:rPr lang="it-IT" b="1" dirty="0" err="1"/>
              <a:t>proportions</a:t>
            </a:r>
            <a:r>
              <a:rPr lang="it-IT" b="1" dirty="0"/>
              <a:t> </a:t>
            </a:r>
            <a:r>
              <a:rPr lang="it-IT" b="1" dirty="0" err="1"/>
              <a:t>normal</a:t>
            </a:r>
            <a:r>
              <a:rPr lang="it-IT" b="1" dirty="0"/>
              <a:t>/</a:t>
            </a:r>
            <a:r>
              <a:rPr lang="it-IT" b="1" dirty="0" err="1"/>
              <a:t>impaired</a:t>
            </a:r>
            <a:endParaRPr lang="it-IT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E0126DA-29EF-910E-79E2-D02AEF0F19A8}"/>
              </a:ext>
            </a:extLst>
          </p:cNvPr>
          <p:cNvCxnSpPr/>
          <p:nvPr/>
        </p:nvCxnSpPr>
        <p:spPr>
          <a:xfrm>
            <a:off x="9289774" y="2888974"/>
            <a:ext cx="0" cy="5400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C67F786-2944-5630-F923-A60DD34D3ABD}"/>
              </a:ext>
            </a:extLst>
          </p:cNvPr>
          <p:cNvSpPr txBox="1"/>
          <p:nvPr/>
        </p:nvSpPr>
        <p:spPr>
          <a:xfrm>
            <a:off x="7467600" y="3437793"/>
            <a:ext cx="3644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 err="1"/>
              <a:t>Average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repetitions</a:t>
            </a:r>
            <a:endParaRPr lang="it-I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0209D4-DFEC-C4B3-6A24-98CEDE214419}"/>
              </a:ext>
            </a:extLst>
          </p:cNvPr>
          <p:cNvSpPr txBox="1"/>
          <p:nvPr/>
        </p:nvSpPr>
        <p:spPr>
          <a:xfrm>
            <a:off x="282606" y="6189654"/>
            <a:ext cx="3202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* </a:t>
            </a:r>
            <a:r>
              <a:rPr lang="it-IT" dirty="0" err="1"/>
              <a:t>LogisticRegression</a:t>
            </a:r>
            <a:endParaRPr lang="it-IT" dirty="0"/>
          </a:p>
          <a:p>
            <a:r>
              <a:rPr lang="it-IT" dirty="0"/>
              <a:t>**LOO</a:t>
            </a:r>
          </a:p>
        </p:txBody>
      </p:sp>
    </p:spTree>
    <p:extLst>
      <p:ext uri="{BB962C8B-B14F-4D97-AF65-F5344CB8AC3E}">
        <p14:creationId xmlns:p14="http://schemas.microsoft.com/office/powerpoint/2010/main" val="20027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0C7B76-781A-8788-F9ED-FD888577A74A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Hyperparameters</a:t>
            </a:r>
            <a:r>
              <a:rPr lang="it-IT" b="1" dirty="0"/>
              <a:t> (Speech &amp; </a:t>
            </a:r>
            <a:r>
              <a:rPr lang="it-IT" b="1" dirty="0" err="1"/>
              <a:t>Swallowing</a:t>
            </a:r>
            <a:r>
              <a:rPr lang="it-IT" b="1" dirty="0"/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910EB-3959-5924-D57A-E28C2A1267C8}"/>
              </a:ext>
            </a:extLst>
          </p:cNvPr>
          <p:cNvSpPr txBox="1"/>
          <p:nvPr/>
        </p:nvSpPr>
        <p:spPr>
          <a:xfrm>
            <a:off x="463825" y="846413"/>
            <a:ext cx="4724401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i="1" dirty="0"/>
              <a:t>SVM: </a:t>
            </a:r>
            <a:endParaRPr lang="it-IT" sz="1400" dirty="0"/>
          </a:p>
          <a:p>
            <a:r>
              <a:rPr lang="en-GB" sz="1400" dirty="0"/>
              <a:t>    parameters = {</a:t>
            </a:r>
          </a:p>
          <a:p>
            <a:r>
              <a:rPr lang="en-GB" sz="1400" dirty="0"/>
              <a:t>        'C': [0.0001, 0.01, 0.02, 0.1, 0.2, 1, 2, 10, 20, 100, 1000],</a:t>
            </a:r>
          </a:p>
          <a:p>
            <a:r>
              <a:rPr lang="en-GB" sz="1400" dirty="0"/>
              <a:t>        'kernel': ['linear', '</a:t>
            </a:r>
            <a:r>
              <a:rPr lang="en-GB" sz="1400" dirty="0" err="1"/>
              <a:t>rbf</a:t>
            </a:r>
            <a:r>
              <a:rPr lang="en-GB" sz="1400" dirty="0"/>
              <a:t>', 'sigmoid', 'poly'],</a:t>
            </a:r>
          </a:p>
          <a:p>
            <a:r>
              <a:rPr lang="en-GB" sz="1400" dirty="0"/>
              <a:t>        'gamma': [0.0001, 0.001, 0.01, 0.1, 1],</a:t>
            </a:r>
          </a:p>
          <a:p>
            <a:r>
              <a:rPr lang="en-GB" sz="1400" dirty="0"/>
              <a:t>        'degree': [2, 3, 4],</a:t>
            </a:r>
          </a:p>
          <a:p>
            <a:r>
              <a:rPr lang="en-GB" sz="1400" dirty="0"/>
              <a:t>    }</a:t>
            </a:r>
          </a:p>
          <a:p>
            <a:endParaRPr lang="en-GB" sz="1400" i="1" dirty="0"/>
          </a:p>
          <a:p>
            <a:r>
              <a:rPr lang="en-GB" sz="1400" i="1" dirty="0"/>
              <a:t>XGB:</a:t>
            </a:r>
          </a:p>
          <a:p>
            <a:r>
              <a:rPr lang="en-GB" sz="1400" dirty="0"/>
              <a:t>    parameters = {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n_estimators</a:t>
            </a:r>
            <a:r>
              <a:rPr lang="en-GB" sz="1400" dirty="0"/>
              <a:t>': [10, 20, 30, 40, 50, 100, 200],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max_depth</a:t>
            </a:r>
            <a:r>
              <a:rPr lang="en-GB" sz="1400" dirty="0"/>
              <a:t>': [2, 3, 5, 7, 9],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learning_rate</a:t>
            </a:r>
            <a:r>
              <a:rPr lang="en-GB" sz="1400" dirty="0"/>
              <a:t>': [0.01, 0.1, 0.2, 0.5, 0.7, 1.0],</a:t>
            </a:r>
          </a:p>
          <a:p>
            <a:r>
              <a:rPr lang="en-GB" sz="1400" dirty="0"/>
              <a:t>        'subsample': [0.1, 0.2, 0.3, 0.5, 0.7, 1.0],</a:t>
            </a:r>
          </a:p>
          <a:p>
            <a:r>
              <a:rPr lang="en-GB" sz="1400" dirty="0"/>
              <a:t>    }</a:t>
            </a:r>
          </a:p>
          <a:p>
            <a:endParaRPr lang="en-GB" sz="1400" i="1" dirty="0"/>
          </a:p>
          <a:p>
            <a:r>
              <a:rPr lang="en-GB" sz="1400" i="1" dirty="0"/>
              <a:t>MLP:</a:t>
            </a:r>
          </a:p>
          <a:p>
            <a:r>
              <a:rPr lang="en-GB" sz="1400" dirty="0"/>
              <a:t>    parameters = {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hidden_layer_sizes</a:t>
            </a:r>
            <a:r>
              <a:rPr lang="en-GB" sz="1400" dirty="0"/>
              <a:t>': [(64,), (32,), (16,), (8,), (64,32), (32, 16), (16, 8)],</a:t>
            </a:r>
          </a:p>
          <a:p>
            <a:r>
              <a:rPr lang="en-GB" sz="1400" dirty="0"/>
              <a:t>        'activation': ['</a:t>
            </a:r>
            <a:r>
              <a:rPr lang="en-GB" sz="1400" dirty="0" err="1"/>
              <a:t>relu</a:t>
            </a:r>
            <a:r>
              <a:rPr lang="en-GB" sz="1400" dirty="0"/>
              <a:t>', 'tanh', 'sigmoid'],</a:t>
            </a:r>
          </a:p>
          <a:p>
            <a:r>
              <a:rPr lang="en-GB" sz="1400" dirty="0"/>
              <a:t>        'alpha': [0.0001, 0.001],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learning_rate</a:t>
            </a:r>
            <a:r>
              <a:rPr lang="en-GB" sz="1400" dirty="0"/>
              <a:t>': ['constant', 'adaptive'],</a:t>
            </a:r>
          </a:p>
          <a:p>
            <a:r>
              <a:rPr lang="en-GB" sz="1400" dirty="0"/>
              <a:t>   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4A399-440A-028C-44DA-090001D9F6FD}"/>
              </a:ext>
            </a:extLst>
          </p:cNvPr>
          <p:cNvSpPr txBox="1"/>
          <p:nvPr/>
        </p:nvSpPr>
        <p:spPr>
          <a:xfrm>
            <a:off x="6096000" y="2244518"/>
            <a:ext cx="472440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i="1" dirty="0"/>
              <a:t>RF:</a:t>
            </a:r>
          </a:p>
          <a:p>
            <a:r>
              <a:rPr lang="en-GB" sz="1400" dirty="0"/>
              <a:t>    parameters = {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n_estimators</a:t>
            </a:r>
            <a:r>
              <a:rPr lang="en-GB" sz="1400" dirty="0"/>
              <a:t>': [10, 20, 30, 40, 50, 60, 70, 100],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max_depth</a:t>
            </a:r>
            <a:r>
              <a:rPr lang="en-GB" sz="1400" dirty="0"/>
              <a:t>': [None, 10, 20, 30],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min_samples_split</a:t>
            </a:r>
            <a:r>
              <a:rPr lang="en-GB" sz="1400" dirty="0"/>
              <a:t>': [2, 5, 10],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min_samples_leaf</a:t>
            </a:r>
            <a:r>
              <a:rPr lang="en-GB" sz="1400" dirty="0"/>
              <a:t>': [1, 2, 4],</a:t>
            </a:r>
          </a:p>
          <a:p>
            <a:r>
              <a:rPr lang="en-GB" sz="1400" dirty="0"/>
              <a:t>    }</a:t>
            </a:r>
          </a:p>
          <a:p>
            <a:endParaRPr lang="en-GB" sz="1400" i="1" dirty="0"/>
          </a:p>
          <a:p>
            <a:r>
              <a:rPr lang="en-GB" sz="1400" i="1" dirty="0"/>
              <a:t>KNN:</a:t>
            </a:r>
          </a:p>
          <a:p>
            <a:r>
              <a:rPr lang="en-GB" sz="1400" dirty="0"/>
              <a:t>    parameters = {</a:t>
            </a:r>
          </a:p>
          <a:p>
            <a:r>
              <a:rPr lang="en-GB" sz="1400" dirty="0"/>
              <a:t>        '</a:t>
            </a:r>
            <a:r>
              <a:rPr lang="en-GB" sz="1400" dirty="0" err="1"/>
              <a:t>n_neighbors</a:t>
            </a:r>
            <a:r>
              <a:rPr lang="en-GB" sz="1400" dirty="0"/>
              <a:t>': [2, 3, 4, 5, 6, 7, 8, 9, 10, 15],</a:t>
            </a:r>
          </a:p>
          <a:p>
            <a:r>
              <a:rPr lang="en-GB" sz="1400" dirty="0"/>
              <a:t>        'weights': ['uniform', 'distance'],</a:t>
            </a:r>
          </a:p>
          <a:p>
            <a:r>
              <a:rPr lang="en-GB" sz="1400" dirty="0"/>
              <a:t>        'metric': ['</a:t>
            </a:r>
            <a:r>
              <a:rPr lang="en-GB" sz="1400" dirty="0" err="1"/>
              <a:t>euclidean</a:t>
            </a:r>
            <a:r>
              <a:rPr lang="en-GB" sz="1400" dirty="0"/>
              <a:t>', '</a:t>
            </a:r>
            <a:r>
              <a:rPr lang="en-GB" sz="1400" dirty="0" err="1"/>
              <a:t>manhattan</a:t>
            </a:r>
            <a:r>
              <a:rPr lang="en-GB" sz="1400" dirty="0"/>
              <a:t>', '</a:t>
            </a:r>
            <a:r>
              <a:rPr lang="en-GB" sz="1400" dirty="0" err="1"/>
              <a:t>minkowski</a:t>
            </a:r>
            <a:r>
              <a:rPr lang="en-GB" sz="1400" dirty="0"/>
              <a:t>'],</a:t>
            </a:r>
          </a:p>
          <a:p>
            <a:r>
              <a:rPr lang="en-GB" sz="1400" dirty="0"/>
              <a:t>    }</a:t>
            </a:r>
          </a:p>
        </p:txBody>
      </p:sp>
    </p:spTree>
    <p:extLst>
      <p:ext uri="{BB962C8B-B14F-4D97-AF65-F5344CB8AC3E}">
        <p14:creationId xmlns:p14="http://schemas.microsoft.com/office/powerpoint/2010/main" val="2519915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456B8-C434-07BB-4A21-16C1A887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7A1B03-461E-DB75-B810-55BC66AA4209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Speech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C54488E-06AA-1F64-94B2-C4A4EFC67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359997"/>
              </p:ext>
            </p:extLst>
          </p:nvPr>
        </p:nvGraphicFramePr>
        <p:xfrm>
          <a:off x="578125" y="642858"/>
          <a:ext cx="11184436" cy="530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697">
                  <a:extLst>
                    <a:ext uri="{9D8B030D-6E8A-4147-A177-3AD203B41FA5}">
                      <a16:colId xmlns:a16="http://schemas.microsoft.com/office/drawing/2014/main" val="403427917"/>
                    </a:ext>
                  </a:extLst>
                </a:gridCol>
                <a:gridCol w="1356561">
                  <a:extLst>
                    <a:ext uri="{9D8B030D-6E8A-4147-A177-3AD203B41FA5}">
                      <a16:colId xmlns:a16="http://schemas.microsoft.com/office/drawing/2014/main" val="2961055744"/>
                    </a:ext>
                  </a:extLst>
                </a:gridCol>
                <a:gridCol w="1089207">
                  <a:extLst>
                    <a:ext uri="{9D8B030D-6E8A-4147-A177-3AD203B41FA5}">
                      <a16:colId xmlns:a16="http://schemas.microsoft.com/office/drawing/2014/main" val="1451665281"/>
                    </a:ext>
                  </a:extLst>
                </a:gridCol>
                <a:gridCol w="853694">
                  <a:extLst>
                    <a:ext uri="{9D8B030D-6E8A-4147-A177-3AD203B41FA5}">
                      <a16:colId xmlns:a16="http://schemas.microsoft.com/office/drawing/2014/main" val="1764860615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654237635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1796491478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1561771903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3595408651"/>
                    </a:ext>
                  </a:extLst>
                </a:gridCol>
                <a:gridCol w="976122">
                  <a:extLst>
                    <a:ext uri="{9D8B030D-6E8A-4147-A177-3AD203B41FA5}">
                      <a16:colId xmlns:a16="http://schemas.microsoft.com/office/drawing/2014/main" val="793710013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1348431371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3129963909"/>
                    </a:ext>
                  </a:extLst>
                </a:gridCol>
              </a:tblGrid>
              <a:tr h="61874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set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  <a:r>
                        <a:rPr lang="it-IT" sz="1400" b="1" dirty="0" err="1">
                          <a:latin typeface="+mn-lt"/>
                        </a:rPr>
                        <a:t>selection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Best models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F1-Train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F1-test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Accuracy</a:t>
                      </a:r>
                      <a:r>
                        <a:rPr lang="it-IT" sz="1400" b="1" dirty="0">
                          <a:latin typeface="+mn-lt"/>
                        </a:rPr>
                        <a:t> 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Recall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Precision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Specificity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err="1">
                          <a:latin typeface="+mn-lt"/>
                        </a:rPr>
                        <a:t>Sensitivity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725807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Phonation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0.08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5609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 ± 0.07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43592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0.06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12575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MRMR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9423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0.05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0.03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178511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0.13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7070319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Syllabels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 ± 0.11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9561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 ± 0.06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08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 ± 0.14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88742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MRMR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0.08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77051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0.13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00123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 ± 0.12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0.21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0.21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1218329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Multimodal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0.15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0,16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5756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0.05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5869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45458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MRMR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3524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64025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0.12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± 0.20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960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628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94ED4E-DFD6-6EDB-5E52-1CD1EF747FE4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Feature </a:t>
            </a:r>
            <a:r>
              <a:rPr lang="it-IT" b="1" dirty="0" err="1"/>
              <a:t>importance</a:t>
            </a:r>
            <a:r>
              <a:rPr lang="it-IT" b="1" dirty="0"/>
              <a:t> (speech) </a:t>
            </a:r>
            <a:endParaRPr lang="en-GB" dirty="0"/>
          </a:p>
        </p:txBody>
      </p:sp>
      <p:pic>
        <p:nvPicPr>
          <p:cNvPr id="7" name="Picture 6" descr="A graph of red and black text&#10;&#10;AI-generated content may be incorrect.">
            <a:extLst>
              <a:ext uri="{FF2B5EF4-FFF2-40B4-BE49-F238E27FC236}">
                <a16:creationId xmlns:a16="http://schemas.microsoft.com/office/drawing/2014/main" id="{CBC75917-C755-2837-2CFD-9C9E4937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89" y="500130"/>
            <a:ext cx="3897325" cy="2664000"/>
          </a:xfrm>
          <a:prstGeom prst="rect">
            <a:avLst/>
          </a:prstGeom>
        </p:spPr>
      </p:pic>
      <p:pic>
        <p:nvPicPr>
          <p:cNvPr id="9" name="Picture 8" descr="A graph of a graph with text&#10;&#10;AI-generated content may be incorrect.">
            <a:extLst>
              <a:ext uri="{FF2B5EF4-FFF2-40B4-BE49-F238E27FC236}">
                <a16:creationId xmlns:a16="http://schemas.microsoft.com/office/drawing/2014/main" id="{7F086D0A-4831-8047-9CCE-1A4005AC7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75" y="500130"/>
            <a:ext cx="3777709" cy="266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6A6699-E61C-549B-5F53-16825A6CEC1F}"/>
              </a:ext>
            </a:extLst>
          </p:cNvPr>
          <p:cNvSpPr txBox="1"/>
          <p:nvPr/>
        </p:nvSpPr>
        <p:spPr>
          <a:xfrm>
            <a:off x="8833125" y="1496048"/>
            <a:ext cx="2743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RFE – </a:t>
            </a:r>
            <a:r>
              <a:rPr lang="it-IT" dirty="0" err="1"/>
              <a:t>Multimodal</a:t>
            </a:r>
            <a:r>
              <a:rPr lang="it-IT" dirty="0"/>
              <a:t> RF (5)</a:t>
            </a:r>
            <a:endParaRPr lang="en-GB" dirty="0"/>
          </a:p>
        </p:txBody>
      </p:sp>
      <p:pic>
        <p:nvPicPr>
          <p:cNvPr id="12" name="Picture 11" descr="A graph of a number of red bars&#10;&#10;AI-generated content may be incorrect.">
            <a:extLst>
              <a:ext uri="{FF2B5EF4-FFF2-40B4-BE49-F238E27FC236}">
                <a16:creationId xmlns:a16="http://schemas.microsoft.com/office/drawing/2014/main" id="{87B47099-911F-0BC7-0E8D-F1BFE0FC9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25" y="3693870"/>
            <a:ext cx="3892400" cy="2664000"/>
          </a:xfrm>
          <a:prstGeom prst="rect">
            <a:avLst/>
          </a:prstGeom>
        </p:spPr>
      </p:pic>
      <p:pic>
        <p:nvPicPr>
          <p:cNvPr id="16" name="Picture 15" descr="A graph of blue and purple shapes&#10;&#10;AI-generated content may be incorrect.">
            <a:extLst>
              <a:ext uri="{FF2B5EF4-FFF2-40B4-BE49-F238E27FC236}">
                <a16:creationId xmlns:a16="http://schemas.microsoft.com/office/drawing/2014/main" id="{C87F1C5F-E547-C985-C8F5-F54A96C9B5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043" y="3693870"/>
            <a:ext cx="3820541" cy="2664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88301F5-C606-0D27-963B-A2ED295BB9EE}"/>
              </a:ext>
            </a:extLst>
          </p:cNvPr>
          <p:cNvSpPr txBox="1"/>
          <p:nvPr/>
        </p:nvSpPr>
        <p:spPr>
          <a:xfrm>
            <a:off x="8833125" y="4385298"/>
            <a:ext cx="274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MRMR – </a:t>
            </a:r>
            <a:r>
              <a:rPr lang="it-IT" dirty="0" err="1"/>
              <a:t>Multimodal</a:t>
            </a:r>
            <a:r>
              <a:rPr lang="it-IT" dirty="0"/>
              <a:t> RF (Free)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861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BFE7-FACF-70C5-9934-FFCFBBA8A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DA1B12-3CDA-374A-5717-0E073A6D9AA0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Swallowing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2F4FF1-6F6A-9242-C415-57625B895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175928"/>
              </p:ext>
            </p:extLst>
          </p:nvPr>
        </p:nvGraphicFramePr>
        <p:xfrm>
          <a:off x="578125" y="642858"/>
          <a:ext cx="11184436" cy="53070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7697">
                  <a:extLst>
                    <a:ext uri="{9D8B030D-6E8A-4147-A177-3AD203B41FA5}">
                      <a16:colId xmlns:a16="http://schemas.microsoft.com/office/drawing/2014/main" val="403427917"/>
                    </a:ext>
                  </a:extLst>
                </a:gridCol>
                <a:gridCol w="1356561">
                  <a:extLst>
                    <a:ext uri="{9D8B030D-6E8A-4147-A177-3AD203B41FA5}">
                      <a16:colId xmlns:a16="http://schemas.microsoft.com/office/drawing/2014/main" val="2961055744"/>
                    </a:ext>
                  </a:extLst>
                </a:gridCol>
                <a:gridCol w="1089207">
                  <a:extLst>
                    <a:ext uri="{9D8B030D-6E8A-4147-A177-3AD203B41FA5}">
                      <a16:colId xmlns:a16="http://schemas.microsoft.com/office/drawing/2014/main" val="1451665281"/>
                    </a:ext>
                  </a:extLst>
                </a:gridCol>
                <a:gridCol w="853694">
                  <a:extLst>
                    <a:ext uri="{9D8B030D-6E8A-4147-A177-3AD203B41FA5}">
                      <a16:colId xmlns:a16="http://schemas.microsoft.com/office/drawing/2014/main" val="1764860615"/>
                    </a:ext>
                  </a:extLst>
                </a:gridCol>
                <a:gridCol w="785368">
                  <a:extLst>
                    <a:ext uri="{9D8B030D-6E8A-4147-A177-3AD203B41FA5}">
                      <a16:colId xmlns:a16="http://schemas.microsoft.com/office/drawing/2014/main" val="2654237635"/>
                    </a:ext>
                  </a:extLst>
                </a:gridCol>
                <a:gridCol w="1007349">
                  <a:extLst>
                    <a:ext uri="{9D8B030D-6E8A-4147-A177-3AD203B41FA5}">
                      <a16:colId xmlns:a16="http://schemas.microsoft.com/office/drawing/2014/main" val="1796491478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1561771903"/>
                    </a:ext>
                  </a:extLst>
                </a:gridCol>
                <a:gridCol w="923926">
                  <a:extLst>
                    <a:ext uri="{9D8B030D-6E8A-4147-A177-3AD203B41FA5}">
                      <a16:colId xmlns:a16="http://schemas.microsoft.com/office/drawing/2014/main" val="3595408651"/>
                    </a:ext>
                  </a:extLst>
                </a:gridCol>
                <a:gridCol w="976122">
                  <a:extLst>
                    <a:ext uri="{9D8B030D-6E8A-4147-A177-3AD203B41FA5}">
                      <a16:colId xmlns:a16="http://schemas.microsoft.com/office/drawing/2014/main" val="793710013"/>
                    </a:ext>
                  </a:extLst>
                </a:gridCol>
                <a:gridCol w="1076643">
                  <a:extLst>
                    <a:ext uri="{9D8B030D-6E8A-4147-A177-3AD203B41FA5}">
                      <a16:colId xmlns:a16="http://schemas.microsoft.com/office/drawing/2014/main" val="1348431371"/>
                    </a:ext>
                  </a:extLst>
                </a:gridCol>
                <a:gridCol w="1063943">
                  <a:extLst>
                    <a:ext uri="{9D8B030D-6E8A-4147-A177-3AD203B41FA5}">
                      <a16:colId xmlns:a16="http://schemas.microsoft.com/office/drawing/2014/main" val="3129963909"/>
                    </a:ext>
                  </a:extLst>
                </a:gridCol>
              </a:tblGrid>
              <a:tr h="61874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set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  <a:r>
                        <a:rPr lang="it-IT" sz="1400" b="1" dirty="0" err="1">
                          <a:latin typeface="+mn-lt"/>
                        </a:rPr>
                        <a:t>selection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Best models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F1-Train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F1-test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Accuracy</a:t>
                      </a:r>
                      <a:r>
                        <a:rPr lang="it-IT" sz="1400" b="1" dirty="0">
                          <a:latin typeface="+mn-lt"/>
                        </a:rPr>
                        <a:t> 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F1</a:t>
                      </a:r>
                    </a:p>
                  </a:txBody>
                  <a:tcPr marL="4763" marR="4763" marT="4763" marB="0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Recall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Precision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Specificity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1" dirty="0" err="1">
                          <a:latin typeface="+mn-lt"/>
                        </a:rPr>
                        <a:t>Sensitivity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725807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Phonation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 ± 0.12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75609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 ± 0.07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43592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0.10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1912575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  <a:latin typeface="+mn-lt"/>
                        </a:rPr>
                        <a:t>MRMR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99423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(Free*)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178511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0.69 ± 0.06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± 0.04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67070319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Syllabels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0.05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 ± 0.07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 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409561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 ± 0.07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 ± 0.22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 ± 0.22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9844086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  ± 0.04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0.68 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 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188742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  <a:latin typeface="+mn-lt"/>
                        </a:rPr>
                        <a:t>MRMR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(Free*)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± 0.07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 ± 0.05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177051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KNN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0.59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0.62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2800123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± 0.05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0.65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0.66 ± 0.19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1218329"/>
                  </a:ext>
                </a:extLst>
              </a:tr>
              <a:tr h="260464">
                <a:tc rowSpan="6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Multimodal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RFE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(5)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0.79 ± 0.08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0.82 ± 0.20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15756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SVM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0.83 ± 0.07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0.91 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0.16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95869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/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(10%)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0.08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0.67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0.81 ± 0.13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0.86 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± 0.20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845458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solidFill>
                            <a:schemeClr val="tx1"/>
                          </a:solidFill>
                          <a:latin typeface="+mn-lt"/>
                        </a:rPr>
                        <a:t>MRMR</a:t>
                      </a:r>
                      <a:endParaRPr lang="en-GB" sz="14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0.77 ± 0.10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0.12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0.75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 ± 0.11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7735249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XGB (Free)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 ± 0.08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0.72 ± 0.08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± 0.17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0.73 ± 0.15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264025"/>
                  </a:ext>
                </a:extLst>
              </a:tr>
              <a:tr h="260464">
                <a:tc vMerge="1">
                  <a:txBody>
                    <a:bodyPr/>
                    <a:lstStyle/>
                    <a:p>
                      <a:pPr algn="ctr"/>
                      <a:endParaRPr lang="it-IT" sz="1400" dirty="0"/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RF (Free*)</a:t>
                      </a: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0.76 ± 0.09</a:t>
                      </a:r>
                    </a:p>
                  </a:txBody>
                  <a:tcPr marL="4763" marR="4763" marT="4763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0.70 </a:t>
                      </a: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± 0.14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0.74 ± 0.06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0.80 ± 0.09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0.71 ± 0.22</a:t>
                      </a: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9602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325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45134-9101-8352-A7D7-1C66339B9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8A704-D95C-BD23-79B8-6AF4F5C98024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/>
              <a:t>Feature </a:t>
            </a:r>
            <a:r>
              <a:rPr lang="it-IT" b="1" dirty="0" err="1"/>
              <a:t>importance</a:t>
            </a:r>
            <a:r>
              <a:rPr lang="it-IT" b="1" dirty="0"/>
              <a:t> (</a:t>
            </a:r>
            <a:r>
              <a:rPr lang="it-IT" b="1" dirty="0" err="1"/>
              <a:t>swallowing</a:t>
            </a:r>
            <a:r>
              <a:rPr lang="it-IT" b="1" dirty="0"/>
              <a:t>) </a:t>
            </a:r>
            <a:endParaRPr lang="en-GB" dirty="0"/>
          </a:p>
        </p:txBody>
      </p:sp>
      <p:pic>
        <p:nvPicPr>
          <p:cNvPr id="3" name="Picture 2" descr="A graph of blue and pink colored shapes&#10;&#10;AI-generated content may be incorrect.">
            <a:extLst>
              <a:ext uri="{FF2B5EF4-FFF2-40B4-BE49-F238E27FC236}">
                <a16:creationId xmlns:a16="http://schemas.microsoft.com/office/drawing/2014/main" id="{47814415-E72F-2D72-A11A-FA1A8F036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8" y="765000"/>
            <a:ext cx="3820538" cy="2664000"/>
          </a:xfrm>
          <a:prstGeom prst="rect">
            <a:avLst/>
          </a:prstGeom>
        </p:spPr>
      </p:pic>
      <p:pic>
        <p:nvPicPr>
          <p:cNvPr id="6" name="Picture 5" descr="A graph of a number of red lines&#10;&#10;AI-generated content may be incorrect.">
            <a:extLst>
              <a:ext uri="{FF2B5EF4-FFF2-40B4-BE49-F238E27FC236}">
                <a16:creationId xmlns:a16="http://schemas.microsoft.com/office/drawing/2014/main" id="{BE69AEF0-1C11-FE96-3B6B-982845D297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1" y="765000"/>
            <a:ext cx="3892400" cy="266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A6E7D-2F9D-8BE7-8F1A-A1D34980D796}"/>
              </a:ext>
            </a:extLst>
          </p:cNvPr>
          <p:cNvSpPr txBox="1"/>
          <p:nvPr/>
        </p:nvSpPr>
        <p:spPr>
          <a:xfrm>
            <a:off x="8833125" y="1496048"/>
            <a:ext cx="274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RFE – </a:t>
            </a:r>
            <a:r>
              <a:rPr lang="it-IT" dirty="0" err="1"/>
              <a:t>Multimodal</a:t>
            </a:r>
            <a:r>
              <a:rPr lang="it-IT" dirty="0"/>
              <a:t> SVM (10%)</a:t>
            </a:r>
            <a:endParaRPr lang="en-GB" dirty="0"/>
          </a:p>
        </p:txBody>
      </p:sp>
      <p:pic>
        <p:nvPicPr>
          <p:cNvPr id="9" name="Picture 8" descr="A graph of a graph&#10;&#10;AI-generated content may be incorrect.">
            <a:extLst>
              <a:ext uri="{FF2B5EF4-FFF2-40B4-BE49-F238E27FC236}">
                <a16:creationId xmlns:a16="http://schemas.microsoft.com/office/drawing/2014/main" id="{F94C59EE-0A9D-C5D1-683B-F195782A00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018" y="3860800"/>
            <a:ext cx="3820542" cy="2664000"/>
          </a:xfrm>
          <a:prstGeom prst="rect">
            <a:avLst/>
          </a:prstGeom>
        </p:spPr>
      </p:pic>
      <p:pic>
        <p:nvPicPr>
          <p:cNvPr id="11" name="Picture 10" descr="A graph of red and white text&#10;&#10;AI-generated content may be incorrect.">
            <a:extLst>
              <a:ext uri="{FF2B5EF4-FFF2-40B4-BE49-F238E27FC236}">
                <a16:creationId xmlns:a16="http://schemas.microsoft.com/office/drawing/2014/main" id="{1DFE508E-0C91-7269-61D1-9AE1B7B578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1" y="3860800"/>
            <a:ext cx="3902266" cy="2664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C182C0-EBBF-3261-1A87-87D073BD2F9C}"/>
              </a:ext>
            </a:extLst>
          </p:cNvPr>
          <p:cNvSpPr txBox="1"/>
          <p:nvPr/>
        </p:nvSpPr>
        <p:spPr>
          <a:xfrm>
            <a:off x="8833125" y="4546469"/>
            <a:ext cx="27430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MRMR – </a:t>
            </a:r>
            <a:r>
              <a:rPr lang="it-IT" dirty="0" err="1"/>
              <a:t>Multimodal</a:t>
            </a:r>
            <a:r>
              <a:rPr lang="it-IT" dirty="0"/>
              <a:t> RFE (Free)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1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A043E-4714-6DB3-7CDE-9C0F8B7C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CB1193-1DD6-1559-2AF0-0B4A02810089}"/>
              </a:ext>
            </a:extLst>
          </p:cNvPr>
          <p:cNvSpPr txBox="1"/>
          <p:nvPr/>
        </p:nvSpPr>
        <p:spPr>
          <a:xfrm>
            <a:off x="463825" y="1307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Bulbar</a:t>
            </a:r>
            <a:r>
              <a:rPr lang="it-IT" b="1" dirty="0"/>
              <a:t> (</a:t>
            </a:r>
            <a:r>
              <a:rPr lang="it-IT" b="1" dirty="0" err="1"/>
              <a:t>only</a:t>
            </a:r>
            <a:r>
              <a:rPr lang="it-IT" b="1" dirty="0"/>
              <a:t> RFE, </a:t>
            </a:r>
            <a:r>
              <a:rPr lang="it-IT" b="1" dirty="0" err="1"/>
              <a:t>syllables</a:t>
            </a:r>
            <a:r>
              <a:rPr lang="it-IT" b="1" dirty="0"/>
              <a:t>)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F49C2FD-0C7F-0494-884A-88D71C2B62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41285"/>
              </p:ext>
            </p:extLst>
          </p:nvPr>
        </p:nvGraphicFramePr>
        <p:xfrm>
          <a:off x="571775" y="1188844"/>
          <a:ext cx="3739516" cy="3890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575">
                  <a:extLst>
                    <a:ext uri="{9D8B030D-6E8A-4147-A177-3AD203B41FA5}">
                      <a16:colId xmlns:a16="http://schemas.microsoft.com/office/drawing/2014/main" val="403427917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961055744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451665281"/>
                    </a:ext>
                  </a:extLst>
                </a:gridCol>
                <a:gridCol w="1037781">
                  <a:extLst>
                    <a:ext uri="{9D8B030D-6E8A-4147-A177-3AD203B41FA5}">
                      <a16:colId xmlns:a16="http://schemas.microsoft.com/office/drawing/2014/main" val="1764860615"/>
                    </a:ext>
                  </a:extLst>
                </a:gridCol>
              </a:tblGrid>
              <a:tr h="61874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</a:p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set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Models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</a:p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selection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RMSE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725807"/>
                  </a:ext>
                </a:extLst>
              </a:tr>
              <a:tr h="108094">
                <a:tc rowSpan="15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Syllabels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SVM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560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44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919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36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8433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99608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XGB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288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158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43689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KNN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994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7985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532333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MLP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640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857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94011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3D1A941-BBE1-6887-BD0B-AE01EFBF188C}"/>
              </a:ext>
            </a:extLst>
          </p:cNvPr>
          <p:cNvSpPr txBox="1"/>
          <p:nvPr/>
        </p:nvSpPr>
        <p:spPr>
          <a:xfrm>
            <a:off x="463825" y="753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 err="1"/>
              <a:t>Continuous</a:t>
            </a:r>
            <a:r>
              <a:rPr lang="it-IT" i="1" dirty="0"/>
              <a:t> </a:t>
            </a:r>
            <a:r>
              <a:rPr lang="it-IT" i="1" dirty="0" err="1"/>
              <a:t>values</a:t>
            </a:r>
            <a:endParaRPr lang="en-GB" i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84AF3F-A37F-4118-8246-70017534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667154"/>
              </p:ext>
            </p:extLst>
          </p:nvPr>
        </p:nvGraphicFramePr>
        <p:xfrm>
          <a:off x="5867674" y="1214244"/>
          <a:ext cx="5006660" cy="38905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13575">
                  <a:extLst>
                    <a:ext uri="{9D8B030D-6E8A-4147-A177-3AD203B41FA5}">
                      <a16:colId xmlns:a16="http://schemas.microsoft.com/office/drawing/2014/main" val="403427917"/>
                    </a:ext>
                  </a:extLst>
                </a:gridCol>
                <a:gridCol w="814705">
                  <a:extLst>
                    <a:ext uri="{9D8B030D-6E8A-4147-A177-3AD203B41FA5}">
                      <a16:colId xmlns:a16="http://schemas.microsoft.com/office/drawing/2014/main" val="2961055744"/>
                    </a:ext>
                  </a:extLst>
                </a:gridCol>
                <a:gridCol w="973455">
                  <a:extLst>
                    <a:ext uri="{9D8B030D-6E8A-4147-A177-3AD203B41FA5}">
                      <a16:colId xmlns:a16="http://schemas.microsoft.com/office/drawing/2014/main" val="1451665281"/>
                    </a:ext>
                  </a:extLst>
                </a:gridCol>
                <a:gridCol w="749566">
                  <a:extLst>
                    <a:ext uri="{9D8B030D-6E8A-4147-A177-3AD203B41FA5}">
                      <a16:colId xmlns:a16="http://schemas.microsoft.com/office/drawing/2014/main" val="1764860615"/>
                    </a:ext>
                  </a:extLst>
                </a:gridCol>
                <a:gridCol w="1555359">
                  <a:extLst>
                    <a:ext uri="{9D8B030D-6E8A-4147-A177-3AD203B41FA5}">
                      <a16:colId xmlns:a16="http://schemas.microsoft.com/office/drawing/2014/main" val="2559224594"/>
                    </a:ext>
                  </a:extLst>
                </a:gridCol>
              </a:tblGrid>
              <a:tr h="618742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</a:p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set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Models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Feature </a:t>
                      </a:r>
                    </a:p>
                    <a:p>
                      <a:pPr algn="ctr"/>
                      <a:r>
                        <a:rPr lang="it-IT" sz="1400" b="1" dirty="0" err="1">
                          <a:latin typeface="+mn-lt"/>
                        </a:rPr>
                        <a:t>selection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RMSE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Mean </a:t>
                      </a:r>
                      <a:r>
                        <a:rPr lang="it-IT" sz="1400" b="1" dirty="0" err="1">
                          <a:latin typeface="+mn-lt"/>
                        </a:rPr>
                        <a:t>Error</a:t>
                      </a:r>
                      <a:endParaRPr lang="it-IT" sz="1400" b="1" dirty="0">
                        <a:latin typeface="+mn-lt"/>
                      </a:endParaRPr>
                    </a:p>
                    <a:p>
                      <a:pPr algn="ctr"/>
                      <a:r>
                        <a:rPr lang="it-IT" sz="1400" b="1" dirty="0">
                          <a:latin typeface="+mn-lt"/>
                        </a:rPr>
                        <a:t>(True – </a:t>
                      </a:r>
                      <a:r>
                        <a:rPr lang="it-IT" sz="1400" b="1" dirty="0" err="1">
                          <a:latin typeface="+mn-lt"/>
                        </a:rPr>
                        <a:t>int</a:t>
                      </a:r>
                      <a:r>
                        <a:rPr lang="it-IT" sz="1400" b="1" dirty="0">
                          <a:latin typeface="+mn-lt"/>
                        </a:rPr>
                        <a:t>(</a:t>
                      </a:r>
                      <a:r>
                        <a:rPr lang="it-IT" sz="1400" b="1" dirty="0" err="1">
                          <a:latin typeface="+mn-lt"/>
                        </a:rPr>
                        <a:t>Pred</a:t>
                      </a:r>
                      <a:r>
                        <a:rPr lang="it-IT" sz="1400" b="1" dirty="0">
                          <a:latin typeface="+mn-lt"/>
                        </a:rPr>
                        <a:t>))</a:t>
                      </a:r>
                      <a:endParaRPr lang="en-GB" sz="1400" b="1" dirty="0">
                        <a:latin typeface="+mn-lt"/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725807"/>
                  </a:ext>
                </a:extLst>
              </a:tr>
              <a:tr h="108094">
                <a:tc rowSpan="15">
                  <a:txBody>
                    <a:bodyPr/>
                    <a:lstStyle/>
                    <a:p>
                      <a:pPr algn="ctr"/>
                      <a:r>
                        <a:rPr lang="it-IT" sz="1400" dirty="0" err="1">
                          <a:latin typeface="+mn-lt"/>
                        </a:rPr>
                        <a:t>Syllabels</a:t>
                      </a:r>
                      <a:endParaRPr lang="it-IT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SVM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47560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3443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0.94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0919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RF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1.30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862366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68433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99608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XGB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7288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15894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143689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KNN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994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79852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532333"/>
                  </a:ext>
                </a:extLst>
              </a:tr>
              <a:tr h="108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+mn-lt"/>
                        </a:rPr>
                        <a:t>MLP</a:t>
                      </a:r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1,51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5640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10%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1.03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268575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Free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1.26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0.96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ctr">
                    <a:lnL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9401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F6FBE7B-6C27-66C3-D9B2-0184083FC0AD}"/>
              </a:ext>
            </a:extLst>
          </p:cNvPr>
          <p:cNvSpPr txBox="1"/>
          <p:nvPr/>
        </p:nvSpPr>
        <p:spPr>
          <a:xfrm>
            <a:off x="5759725" y="7530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i="1" dirty="0"/>
              <a:t>0,1,2,3,4 </a:t>
            </a:r>
            <a:r>
              <a:rPr lang="it-IT" i="1" dirty="0" err="1"/>
              <a:t>values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912074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1206</TotalTime>
  <Words>1628</Words>
  <Application>Microsoft Office PowerPoint</Application>
  <PresentationFormat>Widescreen</PresentationFormat>
  <Paragraphs>565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Pierotti</dc:creator>
  <cp:lastModifiedBy>Francesco Pierotti</cp:lastModifiedBy>
  <cp:revision>8</cp:revision>
  <dcterms:created xsi:type="dcterms:W3CDTF">2025-07-31T13:40:33Z</dcterms:created>
  <dcterms:modified xsi:type="dcterms:W3CDTF">2025-08-01T15:08:34Z</dcterms:modified>
</cp:coreProperties>
</file>