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9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6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AB75-1823-C36B-C2BC-84AA72452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3375F-F5B4-72E7-C30A-1FE658458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D7F13-1CA0-27BE-2BC3-D99A91D8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2615-A710-167D-BC44-92F5E115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F0DDF-D13A-3980-FABB-80D7C5AF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39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CF43-30BE-F039-C646-43C2DB917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20560-1D12-A43B-E05A-32987B87C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5FFE-BC68-B89A-5D0E-D326D9D6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25C5-CAFD-09F5-4F5D-0A5FA20D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E1452-CADD-1975-8759-A6FA33C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0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BF5205-E571-1BE4-13F5-6DA30AF265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015B1-CE72-B7A2-0BB0-DDFC3EB0D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9A454-872C-BF45-586C-29F08341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FA46D-1A06-2A22-F707-CDF620D7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C84FE-7A8A-AFD2-3D6C-1F47D87B8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91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9ADA-99FD-CBE4-1F29-EDE61A23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59A2-6F26-BAA3-93C7-8931A32C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90D7-4D00-4FBD-1A3C-F31FDE2B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3B124-C23D-86E1-13CA-D3494206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864A-A2D1-8894-E00F-0A007DB1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571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59F5B-012B-717E-770B-84CC0356E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0F48F-F9D1-8B6D-67E2-6F96742AF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FFB17-4BC0-9135-26C4-16CE90CB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12E40-A061-B66D-1D95-15B21A96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8CDF-25F2-77DD-BA1E-2456AC154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3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852C-0BF7-5896-BEF7-9EA35EA3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11CA3-382C-6F22-2003-F508984B4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A66FA-5F05-7411-D1E6-0885AA6C6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5488-1E3D-A8A1-2F58-6E0220DE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DDF54-DC60-B040-EE09-F6F68BF7C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1B96-487F-0105-3274-DC6CC8F8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3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81F0-8F37-D381-F476-08AE8D17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B36B3-1BB3-DA44-2C13-DCADF6F3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3B6C9-2F83-0744-A800-6B1450355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D1BC99-21C4-CB2D-FBB3-474D5C1D1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CDBC81-59DF-9F59-723F-D94AA04DB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71260-A50A-183F-DC4A-ADBEF50D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503B58-4E64-4E2F-082C-E8C1D293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9BACE2-1C10-6FCB-B947-AA466F2A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512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1BC1-91F4-6D22-A49B-29C5D5356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8E703-1816-28A4-3472-F4C2D7B3C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B9896-1BD1-9BC2-E3FD-C04D392B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C91CD-F97D-5D99-626C-1574851C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13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2C3417-2C28-50A7-DC22-58F1068F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D851B5-2938-41CF-EFF7-5B0B9687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21F8-0D32-8754-2FC5-0AA3CC72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5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3812-ABD5-1FC7-4C70-6C2C1C90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05EF6-194A-0A40-2E8C-8D4FC199A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33ED3-A663-1B5B-46EA-C97CC4FD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E84BF-6677-9A78-35ED-722A2113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3DDEF-88BE-CE06-37B3-C1DD397E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A0FE3-4142-A841-119C-D75B4EE2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60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9110-EEF3-B91E-1FED-17B659D58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7AD49-CFC6-B984-53C4-6AD1B3E73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C37E1-3583-14BF-B24C-190ACE89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D36F2-E6EB-E7DA-D7E5-88C887C1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646E8-0DEB-30D1-0368-6E85B4D5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344F-0ADA-E430-D59D-E06EF550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52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C87BC-D7FB-03A6-87FF-B6700D035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7496-D44C-112F-05B4-BAF9631B4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1CADD-90EC-CECE-2713-38A0943FA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3A75A0-94A6-42B0-8CA3-50AA3E492887}" type="datetimeFigureOut">
              <a:rPr lang="en-GB" smtClean="0"/>
              <a:t>28/08/2025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31A9-077C-3E05-370D-35EFC62BBF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08460-CD1A-6B2E-44A9-FF402C074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9B994-62AB-4F70-B82C-1F0E36F867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png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D6BD7D-5B38-874A-E122-2EAE37B9F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469" y="602145"/>
            <a:ext cx="8443913" cy="1638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75764F-D960-04DA-6F08-3CD2BE9A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468" y="2541310"/>
            <a:ext cx="8443913" cy="1457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0FD8A7-5C5A-9901-DF92-7125A0814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468" y="4401725"/>
            <a:ext cx="8443913" cy="14573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5BB44852-3968-FB40-04D3-118EC5D8A4BB}"/>
              </a:ext>
            </a:extLst>
          </p:cNvPr>
          <p:cNvSpPr/>
          <p:nvPr/>
        </p:nvSpPr>
        <p:spPr>
          <a:xfrm>
            <a:off x="5274365" y="2440129"/>
            <a:ext cx="1490870" cy="55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69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3ACEFE-DA0B-3EA9-77A6-B56A0A1F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118" y="538370"/>
            <a:ext cx="6481763" cy="23622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FB08585-74D7-812B-A440-3399E7DBF1D6}"/>
              </a:ext>
            </a:extLst>
          </p:cNvPr>
          <p:cNvSpPr/>
          <p:nvPr/>
        </p:nvSpPr>
        <p:spPr>
          <a:xfrm>
            <a:off x="5350564" y="1538981"/>
            <a:ext cx="1490870" cy="5548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3DD11D5-1739-CC4E-CA24-5A0382018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48223"/>
              </p:ext>
            </p:extLst>
          </p:nvPr>
        </p:nvGraphicFramePr>
        <p:xfrm>
          <a:off x="3867425" y="3644681"/>
          <a:ext cx="36459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18874149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812479341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43847932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24129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True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41774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Pred</a:t>
                      </a:r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18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33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0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96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9FC5B-A26F-65FC-8F37-AD161175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73" y="379139"/>
            <a:ext cx="9720263" cy="18192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073B872-E0A8-D336-ECE7-2DF863556804}"/>
              </a:ext>
            </a:extLst>
          </p:cNvPr>
          <p:cNvSpPr/>
          <p:nvPr/>
        </p:nvSpPr>
        <p:spPr>
          <a:xfrm>
            <a:off x="6940824" y="1444490"/>
            <a:ext cx="1368289" cy="225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C7367-7944-4EAA-6FB8-F12AC8380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664" y="4275503"/>
            <a:ext cx="9720263" cy="7334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5B5206-D3F8-5A9B-4B3F-828E3A6C459D}"/>
              </a:ext>
            </a:extLst>
          </p:cNvPr>
          <p:cNvSpPr/>
          <p:nvPr/>
        </p:nvSpPr>
        <p:spPr>
          <a:xfrm>
            <a:off x="6834807" y="4642215"/>
            <a:ext cx="1368289" cy="175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329EE96-BE03-C7D6-032D-7EF01A180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737020"/>
              </p:ext>
            </p:extLst>
          </p:nvPr>
        </p:nvGraphicFramePr>
        <p:xfrm>
          <a:off x="3523420" y="5085129"/>
          <a:ext cx="36459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18874149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812479341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43847932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24129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True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41774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Pred</a:t>
                      </a:r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24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18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32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039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798C787-591C-A7E4-4307-5F71E86FD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510824"/>
              </p:ext>
            </p:extLst>
          </p:nvPr>
        </p:nvGraphicFramePr>
        <p:xfrm>
          <a:off x="3523421" y="2294855"/>
          <a:ext cx="36459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18874149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812479341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43847932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24129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True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41774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Pred</a:t>
                      </a:r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18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0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9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1A1CF-4F94-7F2B-628D-C278D3FC5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0848B1-5489-0C38-5F99-5405E980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64" y="409989"/>
            <a:ext cx="8443913" cy="163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56FF49-679F-604B-76B1-BB7F37DA6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63" y="3349689"/>
            <a:ext cx="8443913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CBE72-46A7-F33E-84A3-57D7257D0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163" y="5204993"/>
            <a:ext cx="8443913" cy="145732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2FD03BA-5E15-424E-727E-7D33EDB61B96}"/>
              </a:ext>
            </a:extLst>
          </p:cNvPr>
          <p:cNvSpPr/>
          <p:nvPr/>
        </p:nvSpPr>
        <p:spPr>
          <a:xfrm>
            <a:off x="3498573" y="564947"/>
            <a:ext cx="1490870" cy="4523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F94D0D8-6573-0D4A-FCE8-421BD7943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69726"/>
              </p:ext>
            </p:extLst>
          </p:nvPr>
        </p:nvGraphicFramePr>
        <p:xfrm>
          <a:off x="7870158" y="1578278"/>
          <a:ext cx="36459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18874149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812479341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43847932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24129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True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41774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Pred</a:t>
                      </a:r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18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03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29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97668-006E-C571-5B2B-A9A4700E2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BCBAB852-8524-289C-8A62-9E0A09643AFE}"/>
              </a:ext>
            </a:extLst>
          </p:cNvPr>
          <p:cNvSpPr/>
          <p:nvPr/>
        </p:nvSpPr>
        <p:spPr>
          <a:xfrm>
            <a:off x="3405808" y="1578277"/>
            <a:ext cx="1490870" cy="462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560033-E912-C3C7-8DD1-0E30066B37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31143"/>
              </p:ext>
            </p:extLst>
          </p:nvPr>
        </p:nvGraphicFramePr>
        <p:xfrm>
          <a:off x="7784018" y="2227635"/>
          <a:ext cx="36459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18874149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812479341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43847932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24129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True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41774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Pred</a:t>
                      </a:r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9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18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0398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1EFB523C-EA65-9621-AB1F-A5DD32BA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39" y="1426266"/>
            <a:ext cx="6481763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2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B55C6-6CFD-B673-1AA2-73051BD27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E602677E-5280-AE60-F2FA-1424477178F7}"/>
              </a:ext>
            </a:extLst>
          </p:cNvPr>
          <p:cNvSpPr/>
          <p:nvPr/>
        </p:nvSpPr>
        <p:spPr>
          <a:xfrm>
            <a:off x="6122504" y="535265"/>
            <a:ext cx="1490870" cy="2474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EA6B720-7B1F-63E6-349F-CE2D5B653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473378"/>
              </p:ext>
            </p:extLst>
          </p:nvPr>
        </p:nvGraphicFramePr>
        <p:xfrm>
          <a:off x="2728314" y="2148122"/>
          <a:ext cx="36459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18874149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812479341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43847932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24129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True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41774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Pred</a:t>
                      </a:r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18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27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039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A4C1EFA-F5C5-B1B6-E234-002735B2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99" y="193606"/>
            <a:ext cx="9720263" cy="1819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A5E544-01F0-87E0-C4DF-5EE0AB198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599" y="3897174"/>
            <a:ext cx="9720263" cy="7334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6CB861-6EFC-3054-6A8C-6C68D783A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95659"/>
              </p:ext>
            </p:extLst>
          </p:nvPr>
        </p:nvGraphicFramePr>
        <p:xfrm>
          <a:off x="2728313" y="4896291"/>
          <a:ext cx="364598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18874149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812479341"/>
                    </a:ext>
                  </a:extLst>
                </a:gridCol>
                <a:gridCol w="1110044">
                  <a:extLst>
                    <a:ext uri="{9D8B030D-6E8A-4147-A177-3AD203B41FA5}">
                      <a16:colId xmlns:a16="http://schemas.microsoft.com/office/drawing/2014/main" val="438479320"/>
                    </a:ext>
                  </a:extLst>
                </a:gridCol>
                <a:gridCol w="968693">
                  <a:extLst>
                    <a:ext uri="{9D8B030D-6E8A-4147-A177-3AD203B41FA5}">
                      <a16:colId xmlns:a16="http://schemas.microsoft.com/office/drawing/2014/main" val="2412967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True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9417744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Pred</a:t>
                      </a:r>
                      <a:endParaRPr lang="en-GB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Impaired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16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481891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Normal</a:t>
                      </a:r>
                      <a:endParaRPr lang="en-GB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28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0398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05C95153-EFEB-B38C-2C2A-485B6EA37FB7}"/>
              </a:ext>
            </a:extLst>
          </p:cNvPr>
          <p:cNvSpPr/>
          <p:nvPr/>
        </p:nvSpPr>
        <p:spPr>
          <a:xfrm>
            <a:off x="6122504" y="4086848"/>
            <a:ext cx="1358348" cy="1803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815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8E2C89-C202-EA47-006B-ED4543F6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58" y="537954"/>
            <a:ext cx="3618983" cy="12949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10380E-4C13-11B7-7805-D3B68947F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56" y="1959822"/>
            <a:ext cx="3665367" cy="1125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DE640C-4984-E72F-7027-7C2817156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56" y="3220774"/>
            <a:ext cx="3751507" cy="115199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3FB4CF3-14EC-6DAB-EA87-AF61D0976051}"/>
              </a:ext>
            </a:extLst>
          </p:cNvPr>
          <p:cNvSpPr/>
          <p:nvPr/>
        </p:nvSpPr>
        <p:spPr>
          <a:xfrm>
            <a:off x="2824937" y="2329697"/>
            <a:ext cx="1464841" cy="385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 descr="A graph with a green line and blue dots&#10;&#10;AI-generated content may be incorrect.">
            <a:extLst>
              <a:ext uri="{FF2B5EF4-FFF2-40B4-BE49-F238E27FC236}">
                <a16:creationId xmlns:a16="http://schemas.microsoft.com/office/drawing/2014/main" id="{63988A83-152D-7BF8-4D22-81CFE86685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218" y="2522594"/>
            <a:ext cx="5642782" cy="42320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CFFA4B-BE68-32E0-C538-CBCAC13C2F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6593" y="537954"/>
            <a:ext cx="1952625" cy="23622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CC23B02-E81C-8FD0-19D2-724CC5743728}"/>
              </a:ext>
            </a:extLst>
          </p:cNvPr>
          <p:cNvSpPr/>
          <p:nvPr/>
        </p:nvSpPr>
        <p:spPr>
          <a:xfrm>
            <a:off x="5163945" y="693053"/>
            <a:ext cx="1464841" cy="38579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999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F76B75-4777-85C2-5C39-98C3BBD5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47" y="127345"/>
            <a:ext cx="9053513" cy="18192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E69E87AA-0F84-9D98-3FA7-B82432FC77BB}"/>
              </a:ext>
            </a:extLst>
          </p:cNvPr>
          <p:cNvSpPr/>
          <p:nvPr/>
        </p:nvSpPr>
        <p:spPr>
          <a:xfrm>
            <a:off x="7407964" y="1036983"/>
            <a:ext cx="1046923" cy="2020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4E12FD-5AFD-307D-99D5-F894727EE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47" y="2093548"/>
            <a:ext cx="8034338" cy="7334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378B90D-7DF9-E0F9-F7DC-C8DC646E7565}"/>
              </a:ext>
            </a:extLst>
          </p:cNvPr>
          <p:cNvSpPr/>
          <p:nvPr/>
        </p:nvSpPr>
        <p:spPr>
          <a:xfrm>
            <a:off x="7256850" y="2443692"/>
            <a:ext cx="1079389" cy="2058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graph with a green line and blue dots&#10;&#10;AI-generated content may be incorrect.">
            <a:extLst>
              <a:ext uri="{FF2B5EF4-FFF2-40B4-BE49-F238E27FC236}">
                <a16:creationId xmlns:a16="http://schemas.microsoft.com/office/drawing/2014/main" id="{4C711E7D-CF04-8C7C-C8A4-BD6617CBEE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14" y="2973901"/>
            <a:ext cx="5173652" cy="388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4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ACED51-9625-F2F6-C98C-C53CFA34B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489535"/>
              </p:ext>
            </p:extLst>
          </p:nvPr>
        </p:nvGraphicFramePr>
        <p:xfrm>
          <a:off x="470984" y="81840"/>
          <a:ext cx="2253234" cy="63373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2848681044"/>
                    </a:ext>
                  </a:extLst>
                </a:gridCol>
                <a:gridCol w="730504">
                  <a:extLst>
                    <a:ext uri="{9D8B030D-6E8A-4147-A177-3AD203B41FA5}">
                      <a16:colId xmlns:a16="http://schemas.microsoft.com/office/drawing/2014/main" val="33895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repetitons_k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tot_articulation_p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tot_articulation_t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tot_articulation_k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duration_i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duration_k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duration_o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mfcc_5_k</a:t>
                      </a:r>
                    </a:p>
                    <a:p>
                      <a:r>
                        <a:rPr lang="en-US" sz="1000" dirty="0" err="1"/>
                        <a:t>duration_a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duration_u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duration_p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f0_std_t</a:t>
                      </a:r>
                    </a:p>
                    <a:p>
                      <a:r>
                        <a:rPr lang="en-US" sz="1000" dirty="0" err="1"/>
                        <a:t>duration_e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f0_std_p</a:t>
                      </a:r>
                    </a:p>
                    <a:p>
                      <a:r>
                        <a:rPr lang="en-US" sz="1000" dirty="0" err="1"/>
                        <a:t>duration_t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mfcc_1_t</a:t>
                      </a:r>
                    </a:p>
                    <a:p>
                      <a:r>
                        <a:rPr lang="en-US" sz="1000" dirty="0"/>
                        <a:t>mfcc_1_p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 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9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f3_min_i</a:t>
                      </a:r>
                    </a:p>
                    <a:p>
                      <a:r>
                        <a:rPr lang="en-US" sz="1000" dirty="0"/>
                        <a:t>f1_std_e</a:t>
                      </a:r>
                    </a:p>
                    <a:p>
                      <a:r>
                        <a:rPr lang="en-US" sz="1000" dirty="0"/>
                        <a:t>f3_mean_i</a:t>
                      </a:r>
                    </a:p>
                    <a:p>
                      <a:r>
                        <a:rPr lang="en-US" sz="1000" dirty="0"/>
                        <a:t>f2_min_k</a:t>
                      </a:r>
                    </a:p>
                    <a:p>
                      <a:r>
                        <a:rPr lang="en-US" sz="1000" dirty="0"/>
                        <a:t>f2_mean_u</a:t>
                      </a:r>
                    </a:p>
                    <a:p>
                      <a:r>
                        <a:rPr lang="en-US" sz="1000" dirty="0"/>
                        <a:t>mfcc_0_t</a:t>
                      </a:r>
                    </a:p>
                    <a:p>
                      <a:r>
                        <a:rPr lang="en-US" sz="1000" dirty="0"/>
                        <a:t>f2_median_u</a:t>
                      </a:r>
                    </a:p>
                    <a:p>
                      <a:r>
                        <a:rPr lang="en-US" sz="1000" dirty="0"/>
                        <a:t>f1_std_p</a:t>
                      </a:r>
                    </a:p>
                    <a:p>
                      <a:r>
                        <a:rPr lang="en-US" sz="1000" dirty="0"/>
                        <a:t>f1_min_p</a:t>
                      </a:r>
                    </a:p>
                    <a:p>
                      <a:r>
                        <a:rPr lang="en-US" sz="1000" dirty="0"/>
                        <a:t>f1_std_o</a:t>
                      </a:r>
                    </a:p>
                    <a:p>
                      <a:r>
                        <a:rPr lang="en-US" sz="1000" dirty="0"/>
                        <a:t>mfcc_3_p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8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f1_std_i</a:t>
                      </a:r>
                    </a:p>
                    <a:p>
                      <a:r>
                        <a:rPr lang="en-GB" sz="1050" dirty="0" err="1"/>
                        <a:t>VOT_p</a:t>
                      </a:r>
                      <a:endParaRPr lang="en-GB" sz="1050" dirty="0"/>
                    </a:p>
                    <a:p>
                      <a:r>
                        <a:rPr lang="en-GB" sz="1050" dirty="0"/>
                        <a:t>mfcc_0_p</a:t>
                      </a:r>
                    </a:p>
                    <a:p>
                      <a:r>
                        <a:rPr lang="en-GB" sz="1050" dirty="0"/>
                        <a:t>mfcc_1_k</a:t>
                      </a:r>
                    </a:p>
                    <a:p>
                      <a:r>
                        <a:rPr lang="en-GB" sz="1050" dirty="0"/>
                        <a:t>mfcc_11_p</a:t>
                      </a:r>
                    </a:p>
                    <a:p>
                      <a:r>
                        <a:rPr lang="en-GB" sz="1050" dirty="0"/>
                        <a:t>f0_std_k</a:t>
                      </a:r>
                    </a:p>
                    <a:p>
                      <a:r>
                        <a:rPr lang="en-GB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 0.05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543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358D07-AD2C-8FFB-46A8-17E263A6D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539481"/>
              </p:ext>
            </p:extLst>
          </p:nvPr>
        </p:nvGraphicFramePr>
        <p:xfrm>
          <a:off x="4811071" y="81840"/>
          <a:ext cx="2253234" cy="646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2848681044"/>
                    </a:ext>
                  </a:extLst>
                </a:gridCol>
                <a:gridCol w="730504">
                  <a:extLst>
                    <a:ext uri="{9D8B030D-6E8A-4147-A177-3AD203B41FA5}">
                      <a16:colId xmlns:a16="http://schemas.microsoft.com/office/drawing/2014/main" val="33895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p-value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repetitons_k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tot_articulation_k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tot_articulation_p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duration_k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tot_articulation_t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mfcc_5_k</a:t>
                      </a:r>
                    </a:p>
                    <a:p>
                      <a:r>
                        <a:rPr lang="en-US" sz="1000" dirty="0" err="1"/>
                        <a:t>duration_t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duration_o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duration_e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duration_i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VOT_p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duration_a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f2_mean_u</a:t>
                      </a:r>
                    </a:p>
                    <a:p>
                      <a:r>
                        <a:rPr lang="en-US" sz="1000" dirty="0"/>
                        <a:t>f2_std_o</a:t>
                      </a:r>
                    </a:p>
                    <a:p>
                      <a:r>
                        <a:rPr lang="en-US" sz="1000" dirty="0" err="1"/>
                        <a:t>duration_u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f1_std_e</a:t>
                      </a:r>
                    </a:p>
                    <a:p>
                      <a:r>
                        <a:rPr lang="en-US" sz="1000" dirty="0"/>
                        <a:t>mfcc_1_p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 0.001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9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f2_median_u</a:t>
                      </a:r>
                    </a:p>
                    <a:p>
                      <a:r>
                        <a:rPr lang="en-US" sz="1000" dirty="0"/>
                        <a:t>mfcc_1_t</a:t>
                      </a:r>
                    </a:p>
                    <a:p>
                      <a:r>
                        <a:rPr lang="en-US" sz="1000" dirty="0"/>
                        <a:t>f1_std_o</a:t>
                      </a:r>
                    </a:p>
                    <a:p>
                      <a:r>
                        <a:rPr lang="en-US" sz="1000" dirty="0"/>
                        <a:t>mfcc_5_t</a:t>
                      </a:r>
                    </a:p>
                    <a:p>
                      <a:r>
                        <a:rPr lang="en-US" sz="1000" dirty="0"/>
                        <a:t>shimmer_apq11_o</a:t>
                      </a:r>
                    </a:p>
                    <a:p>
                      <a:r>
                        <a:rPr lang="en-US" sz="1000" dirty="0"/>
                        <a:t>f2_mean_i</a:t>
                      </a:r>
                    </a:p>
                    <a:p>
                      <a:r>
                        <a:rPr lang="en-US" sz="1000" dirty="0" err="1"/>
                        <a:t>VOT_t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f1_std_p</a:t>
                      </a:r>
                    </a:p>
                    <a:p>
                      <a:r>
                        <a:rPr lang="en-US" sz="1000" dirty="0"/>
                        <a:t>f0_std_k</a:t>
                      </a:r>
                    </a:p>
                    <a:p>
                      <a:r>
                        <a:rPr lang="en-US" sz="1000" dirty="0"/>
                        <a:t>f0_std_t</a:t>
                      </a:r>
                    </a:p>
                    <a:p>
                      <a:r>
                        <a:rPr lang="en-US" sz="1000" dirty="0"/>
                        <a:t>mfcc_0_k</a:t>
                      </a:r>
                    </a:p>
                    <a:p>
                      <a:r>
                        <a:rPr lang="en-US" sz="1000" dirty="0"/>
                        <a:t>f2_max_p</a:t>
                      </a:r>
                    </a:p>
                    <a:p>
                      <a:r>
                        <a:rPr lang="en-US" sz="1000" dirty="0" err="1"/>
                        <a:t>hnr_max_p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 0.01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8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/>
                        <a:t>mfcc_1_k</a:t>
                      </a:r>
                    </a:p>
                    <a:p>
                      <a:r>
                        <a:rPr lang="en-GB" sz="1050" dirty="0"/>
                        <a:t>f2_mean_p</a:t>
                      </a:r>
                    </a:p>
                    <a:p>
                      <a:r>
                        <a:rPr lang="en-GB" sz="1050" dirty="0"/>
                        <a:t>f0_std_o</a:t>
                      </a:r>
                    </a:p>
                    <a:p>
                      <a:r>
                        <a:rPr lang="en-GB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 0.05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543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544EF0-3862-5376-6569-796136B10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410738"/>
              </p:ext>
            </p:extLst>
          </p:nvPr>
        </p:nvGraphicFramePr>
        <p:xfrm>
          <a:off x="9210793" y="81840"/>
          <a:ext cx="2253234" cy="6344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2730">
                  <a:extLst>
                    <a:ext uri="{9D8B030D-6E8A-4147-A177-3AD203B41FA5}">
                      <a16:colId xmlns:a16="http://schemas.microsoft.com/office/drawing/2014/main" val="2848681044"/>
                    </a:ext>
                  </a:extLst>
                </a:gridCol>
                <a:gridCol w="730504">
                  <a:extLst>
                    <a:ext uri="{9D8B030D-6E8A-4147-A177-3AD203B41FA5}">
                      <a16:colId xmlns:a16="http://schemas.microsoft.com/office/drawing/2014/main" val="338956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/>
                        <a:t>p-value</a:t>
                      </a:r>
                      <a:endParaRPr 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3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mfcc_1_t</a:t>
                      </a:r>
                    </a:p>
                    <a:p>
                      <a:r>
                        <a:rPr lang="en-US" sz="1000" dirty="0"/>
                        <a:t>mfcc_0_k</a:t>
                      </a:r>
                    </a:p>
                    <a:p>
                      <a:r>
                        <a:rPr lang="en-US" sz="1000" dirty="0"/>
                        <a:t>mfcc_12_k</a:t>
                      </a:r>
                    </a:p>
                    <a:p>
                      <a:r>
                        <a:rPr lang="en-US" sz="1000" dirty="0"/>
                        <a:t>mfcc_0_t</a:t>
                      </a:r>
                    </a:p>
                    <a:p>
                      <a:r>
                        <a:rPr lang="en-US" sz="1000" dirty="0"/>
                        <a:t>mfcc_1_p</a:t>
                      </a:r>
                    </a:p>
                    <a:p>
                      <a:r>
                        <a:rPr lang="en-US" sz="1000" dirty="0" err="1"/>
                        <a:t>duration_k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mfcc_0_p</a:t>
                      </a:r>
                    </a:p>
                    <a:p>
                      <a:r>
                        <a:rPr lang="en-US" sz="1000" dirty="0"/>
                        <a:t>f2_median_o</a:t>
                      </a:r>
                    </a:p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repetitons_k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low_energy_t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mfcc_12_p</a:t>
                      </a:r>
                    </a:p>
                    <a:p>
                      <a:r>
                        <a:rPr lang="en-US" sz="1000" dirty="0" err="1"/>
                        <a:t>VOT_p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number_of</a:t>
                      </a:r>
                      <a:r>
                        <a:rPr lang="en-US" sz="1000" dirty="0"/>
                        <a:t> </a:t>
                      </a:r>
                      <a:r>
                        <a:rPr lang="en-US" sz="1000" dirty="0" err="1"/>
                        <a:t>repetitons_t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 0.001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09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f2_mean_u</a:t>
                      </a:r>
                    </a:p>
                    <a:p>
                      <a:r>
                        <a:rPr lang="en-US" sz="1000" dirty="0" err="1"/>
                        <a:t>duration_t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mfcc_5_a</a:t>
                      </a:r>
                    </a:p>
                    <a:p>
                      <a:r>
                        <a:rPr lang="en-US" sz="1000" dirty="0"/>
                        <a:t>mfcc_1_k</a:t>
                      </a:r>
                    </a:p>
                    <a:p>
                      <a:r>
                        <a:rPr lang="en-US" sz="1000" dirty="0"/>
                        <a:t>mfcc_8_k</a:t>
                      </a:r>
                    </a:p>
                    <a:p>
                      <a:r>
                        <a:rPr lang="en-US" sz="1000" dirty="0"/>
                        <a:t>f2_median_u</a:t>
                      </a:r>
                    </a:p>
                    <a:p>
                      <a:r>
                        <a:rPr lang="en-US" sz="1000" dirty="0"/>
                        <a:t>f2_min_u</a:t>
                      </a:r>
                    </a:p>
                    <a:p>
                      <a:r>
                        <a:rPr lang="en-US" sz="1000" dirty="0"/>
                        <a:t>mfcc_4_k</a:t>
                      </a:r>
                    </a:p>
                    <a:p>
                      <a:r>
                        <a:rPr lang="en-US" sz="1000" dirty="0"/>
                        <a:t>mfcc_11_t</a:t>
                      </a:r>
                    </a:p>
                    <a:p>
                      <a:r>
                        <a:rPr lang="en-US" sz="1000" dirty="0" err="1"/>
                        <a:t>duration_p</a:t>
                      </a:r>
                      <a:endParaRPr lang="en-US" sz="1000" dirty="0"/>
                    </a:p>
                    <a:p>
                      <a:r>
                        <a:rPr lang="en-US" sz="1000" dirty="0" err="1"/>
                        <a:t>tot_articulation_p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f2_mean_o</a:t>
                      </a:r>
                    </a:p>
                    <a:p>
                      <a:r>
                        <a:rPr lang="en-US" sz="1000" dirty="0"/>
                        <a:t>f2_median_p</a:t>
                      </a:r>
                    </a:p>
                    <a:p>
                      <a:r>
                        <a:rPr lang="en-US" sz="1000" dirty="0"/>
                        <a:t>mfcc_11_e</a:t>
                      </a:r>
                    </a:p>
                    <a:p>
                      <a:r>
                        <a:rPr lang="en-US" sz="1000" dirty="0"/>
                        <a:t>mfcc_5_t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&lt; 0.01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89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050" dirty="0" err="1"/>
                        <a:t>hnr_std_i</a:t>
                      </a:r>
                      <a:endParaRPr lang="en-GB" sz="1050" dirty="0"/>
                    </a:p>
                    <a:p>
                      <a:r>
                        <a:rPr lang="en-GB" sz="1050" dirty="0" err="1"/>
                        <a:t>tot_articulation_k</a:t>
                      </a:r>
                      <a:endParaRPr lang="en-GB" sz="1050" dirty="0"/>
                    </a:p>
                    <a:p>
                      <a:r>
                        <a:rPr lang="en-GB" sz="1050" dirty="0"/>
                        <a:t>f2_mean_p</a:t>
                      </a:r>
                    </a:p>
                    <a:p>
                      <a:r>
                        <a:rPr lang="en-GB" sz="1050" dirty="0"/>
                        <a:t>mfcc_1_a</a:t>
                      </a:r>
                    </a:p>
                    <a:p>
                      <a:r>
                        <a:rPr lang="en-GB" sz="1050" dirty="0" err="1"/>
                        <a:t>tot_articulation_t</a:t>
                      </a:r>
                      <a:endParaRPr lang="en-GB" sz="1050" dirty="0"/>
                    </a:p>
                    <a:p>
                      <a:r>
                        <a:rPr lang="en-GB" sz="1050" dirty="0"/>
                        <a:t>mfcc_5_k</a:t>
                      </a:r>
                    </a:p>
                    <a:p>
                      <a:r>
                        <a:rPr lang="en-GB" sz="1050" dirty="0"/>
                        <a:t>mfcc_4_e</a:t>
                      </a:r>
                    </a:p>
                    <a:p>
                      <a:r>
                        <a:rPr lang="en-GB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 0.05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65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2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601</Words>
  <Application>Microsoft Office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Pierotti</dc:creator>
  <cp:lastModifiedBy>Francesco Pierotti</cp:lastModifiedBy>
  <cp:revision>2</cp:revision>
  <dcterms:created xsi:type="dcterms:W3CDTF">2025-08-28T12:19:46Z</dcterms:created>
  <dcterms:modified xsi:type="dcterms:W3CDTF">2025-08-28T13:54:48Z</dcterms:modified>
</cp:coreProperties>
</file>