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-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7E78-8174-2DAA-590F-F6BCC907C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03795-B698-80F4-E64C-6E8527674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972B-48CD-FB0C-E06C-1C39045E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CCBF-FAAA-B7E2-4559-4908DAEF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CC30-5E51-A897-C1C8-2DA40668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FDA8-DFE4-BA02-813C-B4E54ABA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DFF2-0079-8BC4-E1ED-EFE87F3BE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C6A91-C8FD-BB05-F9BF-F5F30E6E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31AD-4351-89F5-23CD-5006E5D3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A670-8F27-4172-7270-A0C89C65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6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30563-524C-DD87-9149-B2BCDD22F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3CB7E-2D2D-D6D9-A467-E958B1C5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A930-3315-5767-C3E0-D5E50E3C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030A-5B9E-9F5A-DF18-C528BAA9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36078-C282-02EC-0783-06AF3952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5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082E-B4DE-BFB3-8723-82B83623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62B7-4073-48A6-CDAD-2C4280E0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4B5E-6F98-D0E5-BA85-4FCAFB23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BC6D-3B78-0DC2-4168-47473FF5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6EDA-50DD-E39A-5E27-CD5CC7AA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8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4AE2-043F-59E6-C9EC-68B27BFF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22A13-E1B4-13AB-E0AE-7A7BAB933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8F443-82A6-851E-20AA-2D1888B1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12A6-CD8F-9048-D7EB-7A020332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5AB7-7E80-2774-5A9F-6DD15820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7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E649-690A-700F-F4DA-B535E3E7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CACD-0F6E-A75E-BCDF-B340949BB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4A62D-5B13-2148-BBF1-612BD69BE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78406-D119-D8D7-807F-E955CF424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0787F-F291-DAE8-8E87-65F27F53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D393-8F00-450B-EE75-7A89DA0A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95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714F-9A8C-9EA3-4891-ACF06E67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5DDB-FACB-A7EF-5D45-4CB1A5F0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FA7A4-9160-0B9C-7177-9F566E7D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0BA35-3673-FF29-ED7B-E0CE10164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AA115-B055-C299-DD27-5A9A08318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9FA55-3B60-B52D-7B9D-B81058FF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4DA8C-5336-14FD-84CA-FEEA3F05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A0075-19B1-99C4-92F2-5EE22165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3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2106-9C8D-7128-2FE9-69FB598D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D9AAB-62E0-39EB-930A-45F49D9C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57B6-8602-2DDA-8716-9CB668A7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FA773-7D5E-01F2-5A71-2D67E60C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8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05C8F-182D-599C-8B2C-2E6975F8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9192F-52EC-BAD3-2F5B-2EC8D7F1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82B36-9117-8460-6942-09C0408F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47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E6EB-360B-9F01-5787-414D9681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F23B-B53C-E4C6-9EBD-BF16A697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3DDD3-3D58-EF1D-FB1D-C2A666EFD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AEE0D-243A-0BB1-CB53-CB843E6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65F35-E678-39D1-AF40-9217AABE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84C2-C7EE-FF79-74A7-AA68D7EF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3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8336-D63A-6248-7BCD-2B6B0A45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8A5D3-F041-29A5-B279-4C050562F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0A0E2-BCBE-8361-542E-363022995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996CB-B740-6B09-20AF-5583780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A5A2F-F7A6-483D-DD49-3780D0CD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9EF64-B5ED-AFE9-A6CD-16D32384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826CD-6EE9-45D8-AB66-09D38DA2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8AB71-17DC-59CB-EA3E-1BB3560C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D2EE-AC4C-E0FC-2905-09A5FD3FB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F62B0-589D-4274-B985-A624754FD923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3CA2-7E2C-A548-36F8-6CB4DDDC1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2914-00AE-437F-9DCC-C511AF3AF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41897-912A-4816-8B33-7FF2DA7D7B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30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23179F-F142-7145-DC52-F368C33BA568}"/>
              </a:ext>
            </a:extLst>
          </p:cNvPr>
          <p:cNvSpPr txBox="1"/>
          <p:nvPr/>
        </p:nvSpPr>
        <p:spPr>
          <a:xfrm>
            <a:off x="265176" y="91440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Complete dataset (</a:t>
            </a:r>
            <a:r>
              <a:rPr lang="it-IT" b="1" dirty="0" err="1"/>
              <a:t>df_symp</a:t>
            </a:r>
            <a:r>
              <a:rPr lang="it-IT" b="1" dirty="0"/>
              <a:t>)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687290-D634-9472-CA02-7E5B4EBD9DD3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1312164" y="3059918"/>
            <a:ext cx="0" cy="172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620A3A-B8E0-4F87-2F47-9A582E98E7AF}"/>
              </a:ext>
            </a:extLst>
          </p:cNvPr>
          <p:cNvSpPr txBox="1"/>
          <p:nvPr/>
        </p:nvSpPr>
        <p:spPr>
          <a:xfrm>
            <a:off x="320040" y="566928"/>
            <a:ext cx="19842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2) </a:t>
            </a:r>
          </a:p>
          <a:p>
            <a:r>
              <a:rPr lang="en-GB" sz="1200" dirty="0"/>
              <a:t>F1-score = 0.914</a:t>
            </a:r>
          </a:p>
          <a:p>
            <a:r>
              <a:rPr lang="en-GB" sz="1200" dirty="0"/>
              <a:t>Accuracy = 0.917</a:t>
            </a:r>
          </a:p>
          <a:p>
            <a:r>
              <a:rPr lang="en-GB" sz="1200" dirty="0"/>
              <a:t>Confusion matrix: [510, 30]</a:t>
            </a:r>
          </a:p>
          <a:p>
            <a:r>
              <a:rPr lang="en-GB" sz="1200" dirty="0"/>
              <a:t>	         [60, 480]</a:t>
            </a:r>
          </a:p>
          <a:p>
            <a:r>
              <a:rPr lang="en-GB" sz="1200" dirty="0"/>
              <a:t>Balancing method:  SMOTE</a:t>
            </a:r>
          </a:p>
          <a:p>
            <a:r>
              <a:rPr lang="en-GB" sz="1200" dirty="0"/>
              <a:t>Number of features:  49</a:t>
            </a:r>
          </a:p>
          <a:p>
            <a:r>
              <a:rPr lang="en-GB" sz="1200" dirty="0"/>
              <a:t>Number of hidden layers:  </a:t>
            </a:r>
          </a:p>
          <a:p>
            <a:r>
              <a:rPr lang="en-GB" sz="1200" dirty="0"/>
              <a:t>(64, 32, 16)</a:t>
            </a:r>
          </a:p>
          <a:p>
            <a:r>
              <a:rPr lang="en-GB" sz="1200" dirty="0"/>
              <a:t>Activation function:  Tanh</a:t>
            </a:r>
          </a:p>
          <a:p>
            <a:r>
              <a:rPr lang="en-GB" sz="1200" dirty="0"/>
              <a:t>Learning rate:  0.001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32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CB927E-51A6-0109-FAF6-FA721068D54A}"/>
              </a:ext>
            </a:extLst>
          </p:cNvPr>
          <p:cNvSpPr txBox="1"/>
          <p:nvPr/>
        </p:nvSpPr>
        <p:spPr>
          <a:xfrm>
            <a:off x="437769" y="4784312"/>
            <a:ext cx="17487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0.609</a:t>
            </a:r>
          </a:p>
          <a:p>
            <a:r>
              <a:rPr lang="en-GB" sz="1200" dirty="0"/>
              <a:t>F1-score: 0.653</a:t>
            </a:r>
          </a:p>
          <a:p>
            <a:r>
              <a:rPr lang="en-GB" sz="1200" dirty="0"/>
              <a:t>Precision: 0.733</a:t>
            </a:r>
          </a:p>
          <a:p>
            <a:r>
              <a:rPr lang="en-GB" sz="1200" dirty="0"/>
              <a:t>Recall: 0.589</a:t>
            </a:r>
          </a:p>
          <a:p>
            <a:r>
              <a:rPr lang="en-GB" sz="1200" dirty="0"/>
              <a:t>Confusion Matrix: </a:t>
            </a:r>
          </a:p>
          <a:p>
            <a:r>
              <a:rPr lang="en-GB" sz="1200" dirty="0"/>
              <a:t>[43 24]</a:t>
            </a:r>
          </a:p>
          <a:p>
            <a:r>
              <a:rPr lang="en-GB" sz="1200" dirty="0"/>
              <a:t>[46 66]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EBB9D-CD5B-A532-8C3E-849B50043B91}"/>
              </a:ext>
            </a:extLst>
          </p:cNvPr>
          <p:cNvSpPr txBox="1"/>
          <p:nvPr/>
        </p:nvSpPr>
        <p:spPr>
          <a:xfrm>
            <a:off x="4689045" y="566928"/>
            <a:ext cx="211912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4)</a:t>
            </a:r>
          </a:p>
          <a:p>
            <a:r>
              <a:rPr lang="en-GB" sz="1200" dirty="0"/>
              <a:t>F1-score = 0.910</a:t>
            </a:r>
          </a:p>
          <a:p>
            <a:r>
              <a:rPr lang="en-GB" sz="1200" dirty="0"/>
              <a:t>Accuracy = 0.910</a:t>
            </a:r>
          </a:p>
          <a:p>
            <a:r>
              <a:rPr lang="en-GB" sz="1200" dirty="0"/>
              <a:t>Confusion matrix: [485, 41]</a:t>
            </a:r>
          </a:p>
          <a:p>
            <a:r>
              <a:rPr lang="en-GB" sz="1200" dirty="0"/>
              <a:t>	         [55, 485]</a:t>
            </a:r>
          </a:p>
          <a:p>
            <a:r>
              <a:rPr lang="en-GB" sz="1200" dirty="0"/>
              <a:t>Balancing method:  ADASYN</a:t>
            </a:r>
          </a:p>
          <a:p>
            <a:r>
              <a:rPr lang="en-GB" sz="1200" dirty="0"/>
              <a:t>Number of features:  49</a:t>
            </a:r>
          </a:p>
          <a:p>
            <a:r>
              <a:rPr lang="en-GB" sz="1200" dirty="0"/>
              <a:t>Number of hidden layers:  </a:t>
            </a:r>
          </a:p>
          <a:p>
            <a:r>
              <a:rPr lang="en-GB" sz="1200" dirty="0"/>
              <a:t>(64, 32)</a:t>
            </a:r>
          </a:p>
          <a:p>
            <a:r>
              <a:rPr lang="en-GB" sz="1200" dirty="0"/>
              <a:t>Activation function:  Tanh</a:t>
            </a:r>
          </a:p>
          <a:p>
            <a:r>
              <a:rPr lang="en-GB" sz="1200" dirty="0"/>
              <a:t>Learning rate:  0.001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3BAE1-364E-B3F9-0BA3-51F0679FE557}"/>
              </a:ext>
            </a:extLst>
          </p:cNvPr>
          <p:cNvSpPr txBox="1"/>
          <p:nvPr/>
        </p:nvSpPr>
        <p:spPr>
          <a:xfrm>
            <a:off x="4915359" y="4784312"/>
            <a:ext cx="16664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0.587</a:t>
            </a:r>
          </a:p>
          <a:p>
            <a:r>
              <a:rPr lang="en-GB" sz="1200" dirty="0"/>
              <a:t>F1-score: 0.637</a:t>
            </a:r>
          </a:p>
          <a:p>
            <a:r>
              <a:rPr lang="en-GB" sz="1200" dirty="0"/>
              <a:t>Precision: 0.707</a:t>
            </a:r>
          </a:p>
          <a:p>
            <a:r>
              <a:rPr lang="en-GB" sz="1200" dirty="0"/>
              <a:t>Recall: 0.580</a:t>
            </a:r>
          </a:p>
          <a:p>
            <a:r>
              <a:rPr lang="fr-FR" sz="1200" dirty="0"/>
              <a:t>Confusion Matrix: </a:t>
            </a:r>
          </a:p>
          <a:p>
            <a:r>
              <a:rPr lang="fr-FR" sz="1200" dirty="0"/>
              <a:t>[40 27]</a:t>
            </a:r>
          </a:p>
          <a:p>
            <a:r>
              <a:rPr lang="fr-FR" sz="1200" dirty="0"/>
              <a:t>[47 65]</a:t>
            </a: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7BD92-2B0C-AE00-C6EB-A84516BACD09}"/>
              </a:ext>
            </a:extLst>
          </p:cNvPr>
          <p:cNvSpPr txBox="1"/>
          <p:nvPr/>
        </p:nvSpPr>
        <p:spPr>
          <a:xfrm>
            <a:off x="6821082" y="566928"/>
            <a:ext cx="243763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5)</a:t>
            </a:r>
          </a:p>
          <a:p>
            <a:r>
              <a:rPr lang="en-GB" sz="1200" dirty="0"/>
              <a:t>F1-score = 0.906</a:t>
            </a:r>
          </a:p>
          <a:p>
            <a:r>
              <a:rPr lang="en-GB" sz="1200" dirty="0"/>
              <a:t>Accuracy = 0.906</a:t>
            </a:r>
          </a:p>
          <a:p>
            <a:r>
              <a:rPr lang="en-GB" sz="1200" dirty="0"/>
              <a:t>Confusion matrix: [486, 40]</a:t>
            </a:r>
          </a:p>
          <a:p>
            <a:r>
              <a:rPr lang="en-GB" sz="1200" dirty="0"/>
              <a:t>	         [60, 480]</a:t>
            </a:r>
          </a:p>
          <a:p>
            <a:r>
              <a:rPr lang="en-GB" sz="1200" dirty="0"/>
              <a:t>Balancing method:  ADASYN</a:t>
            </a:r>
          </a:p>
          <a:p>
            <a:r>
              <a:rPr lang="en-GB" sz="1200" dirty="0"/>
              <a:t>Number of features:  46</a:t>
            </a:r>
          </a:p>
          <a:p>
            <a:r>
              <a:rPr lang="en-GB" sz="1200" dirty="0"/>
              <a:t>Number of hidden layers: </a:t>
            </a:r>
          </a:p>
          <a:p>
            <a:r>
              <a:rPr lang="en-GB" sz="1200" dirty="0"/>
              <a:t>(64, 32, 16)</a:t>
            </a:r>
          </a:p>
          <a:p>
            <a:r>
              <a:rPr lang="en-GB" sz="1200" dirty="0"/>
              <a:t>Activation function:  </a:t>
            </a:r>
            <a:r>
              <a:rPr lang="en-GB" sz="1200" dirty="0" err="1"/>
              <a:t>LeakyReLU</a:t>
            </a:r>
            <a:endParaRPr lang="en-GB" sz="1200" dirty="0"/>
          </a:p>
          <a:p>
            <a:r>
              <a:rPr lang="en-GB" sz="1200" dirty="0"/>
              <a:t>Learning rate:  0.0001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6025E-B8EC-C7FC-3B0C-0D5B418C0AE3}"/>
              </a:ext>
            </a:extLst>
          </p:cNvPr>
          <p:cNvSpPr txBox="1"/>
          <p:nvPr/>
        </p:nvSpPr>
        <p:spPr>
          <a:xfrm>
            <a:off x="7019202" y="4784312"/>
            <a:ext cx="2041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0.642</a:t>
            </a:r>
          </a:p>
          <a:p>
            <a:r>
              <a:rPr lang="en-GB" sz="1200" dirty="0"/>
              <a:t>F1-score: 0.704</a:t>
            </a:r>
          </a:p>
          <a:p>
            <a:r>
              <a:rPr lang="en-GB" sz="1200" dirty="0"/>
              <a:t>Precision: 0.731</a:t>
            </a:r>
          </a:p>
          <a:p>
            <a:r>
              <a:rPr lang="en-GB" sz="1200" dirty="0"/>
              <a:t>Recall: 0.679</a:t>
            </a:r>
          </a:p>
          <a:p>
            <a:r>
              <a:rPr lang="en-GB" sz="1200" dirty="0"/>
              <a:t>Confusion Matrix: </a:t>
            </a:r>
          </a:p>
          <a:p>
            <a:r>
              <a:rPr lang="en-GB" sz="1200" dirty="0"/>
              <a:t>[39 28]</a:t>
            </a:r>
          </a:p>
          <a:p>
            <a:r>
              <a:rPr lang="en-GB" sz="1200" dirty="0"/>
              <a:t>[36 76]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17BF9-BE94-EF2B-AA0A-EDDFC1C4D1A3}"/>
              </a:ext>
            </a:extLst>
          </p:cNvPr>
          <p:cNvSpPr txBox="1"/>
          <p:nvPr/>
        </p:nvSpPr>
        <p:spPr>
          <a:xfrm>
            <a:off x="9242298" y="566928"/>
            <a:ext cx="239725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1)</a:t>
            </a:r>
          </a:p>
          <a:p>
            <a:r>
              <a:rPr lang="en-GB" sz="1200" dirty="0"/>
              <a:t>F1-score = 0.916</a:t>
            </a:r>
          </a:p>
          <a:p>
            <a:r>
              <a:rPr lang="en-GB" sz="1200" dirty="0"/>
              <a:t>Accuracy = 0.918</a:t>
            </a:r>
          </a:p>
          <a:p>
            <a:r>
              <a:rPr lang="en-GB" sz="1200" dirty="0"/>
              <a:t>Confusion matrix: [506, 20]</a:t>
            </a:r>
          </a:p>
          <a:p>
            <a:r>
              <a:rPr lang="en-GB" sz="1200" dirty="0"/>
              <a:t>	         [67, 473]</a:t>
            </a:r>
          </a:p>
          <a:p>
            <a:r>
              <a:rPr lang="en-GB" sz="1200" dirty="0"/>
              <a:t>Balancing method:  ADASYN</a:t>
            </a:r>
          </a:p>
          <a:p>
            <a:r>
              <a:rPr lang="en-GB" sz="1200" dirty="0"/>
              <a:t>Number of features:  56</a:t>
            </a:r>
          </a:p>
          <a:p>
            <a:r>
              <a:rPr lang="en-GB" sz="1200" dirty="0"/>
              <a:t>Number of hidden layers:  </a:t>
            </a:r>
          </a:p>
          <a:p>
            <a:r>
              <a:rPr lang="en-GB" sz="1200" dirty="0"/>
              <a:t>(64, 32, 16)</a:t>
            </a:r>
          </a:p>
          <a:p>
            <a:r>
              <a:rPr lang="en-GB" sz="1200" dirty="0"/>
              <a:t>Activation function:  </a:t>
            </a:r>
            <a:r>
              <a:rPr lang="en-GB" sz="1200" dirty="0" err="1"/>
              <a:t>LeakyReLU</a:t>
            </a:r>
            <a:endParaRPr lang="en-GB" sz="1200" dirty="0"/>
          </a:p>
          <a:p>
            <a:r>
              <a:rPr lang="en-GB" sz="1200" dirty="0"/>
              <a:t>Learning rate:  0.001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083D9C-9685-A72E-5FC6-60406D10F9D2}"/>
              </a:ext>
            </a:extLst>
          </p:cNvPr>
          <p:cNvSpPr txBox="1"/>
          <p:nvPr/>
        </p:nvSpPr>
        <p:spPr>
          <a:xfrm>
            <a:off x="9520809" y="4784312"/>
            <a:ext cx="18402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0.592</a:t>
            </a:r>
          </a:p>
          <a:p>
            <a:r>
              <a:rPr lang="en-GB" sz="1200" dirty="0"/>
              <a:t>F1-score: 0.640</a:t>
            </a:r>
          </a:p>
          <a:p>
            <a:r>
              <a:rPr lang="en-GB" sz="1200" dirty="0"/>
              <a:t>Precision: 0.714</a:t>
            </a:r>
          </a:p>
          <a:p>
            <a:r>
              <a:rPr lang="en-GB" sz="1200" dirty="0"/>
              <a:t>Recall: 0.580</a:t>
            </a:r>
          </a:p>
          <a:p>
            <a:r>
              <a:rPr lang="en-GB" sz="1200" dirty="0"/>
              <a:t>Confusion Matrix: </a:t>
            </a:r>
          </a:p>
          <a:p>
            <a:r>
              <a:rPr lang="en-GB" sz="1200" dirty="0"/>
              <a:t>[41 26]</a:t>
            </a:r>
          </a:p>
          <a:p>
            <a:r>
              <a:rPr lang="en-GB" sz="1200" dirty="0"/>
              <a:t>[47 65]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045EB-A391-CB36-D0D1-38D49C464E9B}"/>
              </a:ext>
            </a:extLst>
          </p:cNvPr>
          <p:cNvSpPr txBox="1"/>
          <p:nvPr/>
        </p:nvSpPr>
        <p:spPr>
          <a:xfrm>
            <a:off x="2363206" y="566928"/>
            <a:ext cx="234111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3)</a:t>
            </a:r>
          </a:p>
          <a:p>
            <a:r>
              <a:rPr lang="en-GB" sz="1200" dirty="0"/>
              <a:t>F1-score = 0.911</a:t>
            </a:r>
          </a:p>
          <a:p>
            <a:r>
              <a:rPr lang="en-GB" sz="1200" dirty="0"/>
              <a:t>Accuracy = 0.915</a:t>
            </a:r>
          </a:p>
          <a:p>
            <a:r>
              <a:rPr lang="en-GB" sz="1200" dirty="0"/>
              <a:t>Confusion matrix: [515, 25]</a:t>
            </a:r>
          </a:p>
          <a:p>
            <a:r>
              <a:rPr lang="en-GB" sz="1200" dirty="0"/>
              <a:t>                                      [67, 473]</a:t>
            </a:r>
          </a:p>
          <a:p>
            <a:r>
              <a:rPr lang="en-GB" sz="1200" dirty="0"/>
              <a:t>Balancing method:  SMOTE</a:t>
            </a:r>
          </a:p>
          <a:p>
            <a:r>
              <a:rPr lang="en-GB" sz="1200" dirty="0"/>
              <a:t>Number of features: 48</a:t>
            </a:r>
          </a:p>
          <a:p>
            <a:r>
              <a:rPr lang="en-GB" sz="1200" dirty="0"/>
              <a:t>Number of hidden layers:</a:t>
            </a:r>
          </a:p>
          <a:p>
            <a:r>
              <a:rPr lang="en-GB" sz="1200" dirty="0"/>
              <a:t>(64, 32, 16)</a:t>
            </a:r>
          </a:p>
          <a:p>
            <a:r>
              <a:rPr lang="en-GB" sz="1200" dirty="0"/>
              <a:t>Activation function:  </a:t>
            </a:r>
            <a:r>
              <a:rPr lang="en-GB" sz="1200" dirty="0" err="1"/>
              <a:t>LeakyReLU</a:t>
            </a:r>
            <a:endParaRPr lang="en-GB" sz="1200" dirty="0"/>
          </a:p>
          <a:p>
            <a:r>
              <a:rPr lang="en-GB" sz="1200" dirty="0"/>
              <a:t>Learning rate:  0.001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64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F7CEA5-296D-B2CC-565D-B186EC315C5B}"/>
              </a:ext>
            </a:extLst>
          </p:cNvPr>
          <p:cNvSpPr txBox="1"/>
          <p:nvPr/>
        </p:nvSpPr>
        <p:spPr>
          <a:xfrm>
            <a:off x="2456458" y="4784312"/>
            <a:ext cx="21546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0.642</a:t>
            </a:r>
          </a:p>
          <a:p>
            <a:r>
              <a:rPr lang="en-GB" sz="1200" dirty="0"/>
              <a:t>F1-score: 0.692</a:t>
            </a:r>
          </a:p>
          <a:p>
            <a:r>
              <a:rPr lang="en-GB" sz="1200" dirty="0"/>
              <a:t>Precision: 0.750</a:t>
            </a:r>
          </a:p>
          <a:p>
            <a:r>
              <a:rPr lang="en-GB" sz="1200" dirty="0"/>
              <a:t>Recall: 0.643</a:t>
            </a:r>
          </a:p>
          <a:p>
            <a:r>
              <a:rPr lang="en-GB" sz="1200" dirty="0"/>
              <a:t>Confusion Matrix: </a:t>
            </a:r>
          </a:p>
          <a:p>
            <a:r>
              <a:rPr lang="en-GB" sz="1200" dirty="0"/>
              <a:t>[43 24]</a:t>
            </a:r>
          </a:p>
          <a:p>
            <a:r>
              <a:rPr lang="en-GB" sz="1200" dirty="0"/>
              <a:t>[40 72]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93FFAE-B2C5-3279-372B-39C6268D2269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3533765" y="3059918"/>
            <a:ext cx="0" cy="172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9C766-7790-85A3-44C6-BC7EA2D9D13E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5748606" y="3059918"/>
            <a:ext cx="0" cy="172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9CDD76-E5E4-FABB-D6B3-A13BB232A94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8039901" y="3059918"/>
            <a:ext cx="0" cy="172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3C2609-245A-B713-2E77-CE90CB4D2B80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10440924" y="3059918"/>
            <a:ext cx="0" cy="172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3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D9EEE-5360-3DAB-2E8B-9E8D6DC16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8FB7AC-5437-F6E0-CF13-D8A0FF8F9BE6}"/>
              </a:ext>
            </a:extLst>
          </p:cNvPr>
          <p:cNvSpPr txBox="1"/>
          <p:nvPr/>
        </p:nvSpPr>
        <p:spPr>
          <a:xfrm>
            <a:off x="265176" y="91440"/>
            <a:ext cx="368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Reduced</a:t>
            </a:r>
            <a:r>
              <a:rPr lang="it-IT" b="1" dirty="0"/>
              <a:t> dataset (</a:t>
            </a:r>
            <a:r>
              <a:rPr lang="it-IT" b="1" dirty="0" err="1"/>
              <a:t>df_no_symp</a:t>
            </a:r>
            <a:r>
              <a:rPr lang="it-IT" b="1" dirty="0"/>
              <a:t>)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7C1AF-43DC-BB4B-B09B-A17FC52A57B9}"/>
              </a:ext>
            </a:extLst>
          </p:cNvPr>
          <p:cNvSpPr txBox="1"/>
          <p:nvPr/>
        </p:nvSpPr>
        <p:spPr>
          <a:xfrm>
            <a:off x="338328" y="650778"/>
            <a:ext cx="21214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1) </a:t>
            </a:r>
          </a:p>
          <a:p>
            <a:r>
              <a:rPr lang="en-GB" sz="1200" dirty="0"/>
              <a:t>F1-score = 0.956</a:t>
            </a:r>
          </a:p>
          <a:p>
            <a:r>
              <a:rPr lang="en-GB" sz="1200" dirty="0"/>
              <a:t>Accuracy = 0.956</a:t>
            </a:r>
          </a:p>
          <a:p>
            <a:r>
              <a:rPr lang="en-GB" sz="1200" dirty="0"/>
              <a:t>Confusion matrix: [379, 12]</a:t>
            </a:r>
          </a:p>
          <a:p>
            <a:r>
              <a:rPr lang="en-GB" sz="1200" dirty="0"/>
              <a:t>	        [23, 383]</a:t>
            </a:r>
          </a:p>
          <a:p>
            <a:r>
              <a:rPr lang="en-GB" sz="1200" dirty="0"/>
              <a:t>Balancing method:  ADASYN</a:t>
            </a:r>
          </a:p>
          <a:p>
            <a:r>
              <a:rPr lang="en-GB" sz="1200" dirty="0"/>
              <a:t>Number of features:  44</a:t>
            </a:r>
          </a:p>
          <a:p>
            <a:r>
              <a:rPr lang="en-GB" sz="1200" dirty="0"/>
              <a:t>Number of hidden layers:  </a:t>
            </a:r>
          </a:p>
          <a:p>
            <a:r>
              <a:rPr lang="en-GB" sz="1200" dirty="0"/>
              <a:t>(64, 32, 16)</a:t>
            </a:r>
          </a:p>
          <a:p>
            <a:r>
              <a:rPr lang="en-GB" sz="1200" dirty="0"/>
              <a:t>Activation function:  </a:t>
            </a:r>
            <a:r>
              <a:rPr lang="en-GB" sz="1200" dirty="0" err="1"/>
              <a:t>ReLU</a:t>
            </a:r>
            <a:endParaRPr lang="en-GB" sz="1200" dirty="0"/>
          </a:p>
          <a:p>
            <a:r>
              <a:rPr lang="en-GB" sz="1200" dirty="0"/>
              <a:t>Learning rate:  0.001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90C4C-6227-BCC6-A87E-9CD221C594FA}"/>
              </a:ext>
            </a:extLst>
          </p:cNvPr>
          <p:cNvSpPr txBox="1"/>
          <p:nvPr/>
        </p:nvSpPr>
        <p:spPr>
          <a:xfrm>
            <a:off x="2330704" y="650778"/>
            <a:ext cx="236194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2)</a:t>
            </a:r>
          </a:p>
          <a:p>
            <a:r>
              <a:rPr lang="en-GB" sz="1200" dirty="0"/>
              <a:t>F1-score = 0.951</a:t>
            </a:r>
          </a:p>
          <a:p>
            <a:r>
              <a:rPr lang="en-GB" sz="1200" dirty="0"/>
              <a:t>Accuracy = 0.951</a:t>
            </a:r>
          </a:p>
          <a:p>
            <a:r>
              <a:rPr lang="en-GB" sz="1200" dirty="0"/>
              <a:t>Confusion matrix: [378, 13]</a:t>
            </a:r>
          </a:p>
          <a:p>
            <a:r>
              <a:rPr lang="en-GB" sz="1200" dirty="0"/>
              <a:t>	         [26, 380]</a:t>
            </a:r>
          </a:p>
          <a:p>
            <a:r>
              <a:rPr lang="en-GB" sz="1200" dirty="0"/>
              <a:t>Balancing method:  ADASYN</a:t>
            </a:r>
          </a:p>
          <a:p>
            <a:r>
              <a:rPr lang="en-GB" sz="1200" dirty="0"/>
              <a:t>Number of features:  50</a:t>
            </a:r>
          </a:p>
          <a:p>
            <a:r>
              <a:rPr lang="en-GB" sz="1200" dirty="0"/>
              <a:t>Number of hidden layers:  </a:t>
            </a:r>
          </a:p>
          <a:p>
            <a:r>
              <a:rPr lang="en-GB" sz="1200" dirty="0"/>
              <a:t>(64, 32, 16)</a:t>
            </a:r>
          </a:p>
          <a:p>
            <a:r>
              <a:rPr lang="en-GB" sz="1200" dirty="0"/>
              <a:t>Activation function:  </a:t>
            </a:r>
            <a:r>
              <a:rPr lang="en-GB" sz="1200" dirty="0" err="1"/>
              <a:t>LeakyReLU</a:t>
            </a:r>
            <a:endParaRPr lang="en-GB" sz="1200" dirty="0"/>
          </a:p>
          <a:p>
            <a:r>
              <a:rPr lang="en-GB" sz="1200" dirty="0"/>
              <a:t>Learning rate:  0.001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80FE4-0D58-E581-1AD1-C70E57060C64}"/>
              </a:ext>
            </a:extLst>
          </p:cNvPr>
          <p:cNvSpPr txBox="1"/>
          <p:nvPr/>
        </p:nvSpPr>
        <p:spPr>
          <a:xfrm>
            <a:off x="4638294" y="650778"/>
            <a:ext cx="204825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3)</a:t>
            </a:r>
          </a:p>
          <a:p>
            <a:r>
              <a:rPr lang="en-GB" sz="1200" dirty="0"/>
              <a:t>F1-score = 0.946</a:t>
            </a:r>
          </a:p>
          <a:p>
            <a:r>
              <a:rPr lang="en-GB" sz="1200" dirty="0"/>
              <a:t>Accuracy = 0.946</a:t>
            </a:r>
          </a:p>
          <a:p>
            <a:r>
              <a:rPr lang="en-GB" sz="1200" dirty="0"/>
              <a:t>Confusion matrix: [380, 11]</a:t>
            </a:r>
          </a:p>
          <a:p>
            <a:r>
              <a:rPr lang="en-GB" sz="1200" dirty="0"/>
              <a:t>	       [32, 374]</a:t>
            </a:r>
          </a:p>
          <a:p>
            <a:r>
              <a:rPr lang="en-GB" sz="1200" dirty="0"/>
              <a:t>Balancing method:  ADASYN</a:t>
            </a:r>
          </a:p>
          <a:p>
            <a:r>
              <a:rPr lang="en-GB" sz="1200" dirty="0"/>
              <a:t>Number of features:  56</a:t>
            </a:r>
          </a:p>
          <a:p>
            <a:r>
              <a:rPr lang="en-GB" sz="1200" dirty="0"/>
              <a:t>Number of hidden layers: </a:t>
            </a:r>
          </a:p>
          <a:p>
            <a:r>
              <a:rPr lang="en-GB" sz="1200" dirty="0"/>
              <a:t>(64, 32)</a:t>
            </a:r>
          </a:p>
          <a:p>
            <a:r>
              <a:rPr lang="en-GB" sz="1200" dirty="0"/>
              <a:t>Activation function:  </a:t>
            </a:r>
            <a:r>
              <a:rPr lang="en-GB" sz="1200" dirty="0" err="1"/>
              <a:t>ReLU</a:t>
            </a:r>
            <a:endParaRPr lang="en-GB" sz="1200" dirty="0"/>
          </a:p>
          <a:p>
            <a:r>
              <a:rPr lang="en-GB" sz="1200" dirty="0"/>
              <a:t>Learning rate:  0.001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64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3AB34-73D8-6753-8425-9A8693983D69}"/>
              </a:ext>
            </a:extLst>
          </p:cNvPr>
          <p:cNvSpPr txBox="1"/>
          <p:nvPr/>
        </p:nvSpPr>
        <p:spPr>
          <a:xfrm>
            <a:off x="6981444" y="650778"/>
            <a:ext cx="20640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4)</a:t>
            </a:r>
          </a:p>
          <a:p>
            <a:r>
              <a:rPr lang="en-GB" sz="1200" dirty="0"/>
              <a:t>F1-score = 0.944</a:t>
            </a:r>
          </a:p>
          <a:p>
            <a:r>
              <a:rPr lang="en-GB" sz="1200" dirty="0"/>
              <a:t>Accuracy = 0.943</a:t>
            </a:r>
          </a:p>
          <a:p>
            <a:r>
              <a:rPr lang="en-GB" sz="1200" dirty="0"/>
              <a:t>Confusion matrix: [379, 12]</a:t>
            </a:r>
          </a:p>
          <a:p>
            <a:r>
              <a:rPr lang="en-GB" sz="1200" dirty="0"/>
              <a:t>	         [33, 373]</a:t>
            </a:r>
          </a:p>
          <a:p>
            <a:r>
              <a:rPr lang="en-GB" sz="1200" dirty="0"/>
              <a:t>Balancing method:  ADASYN</a:t>
            </a:r>
          </a:p>
          <a:p>
            <a:r>
              <a:rPr lang="en-GB" sz="1200" dirty="0"/>
              <a:t>Number of features:  48</a:t>
            </a:r>
          </a:p>
          <a:p>
            <a:r>
              <a:rPr lang="en-GB" sz="1200" dirty="0"/>
              <a:t>Number of hidden layers:  </a:t>
            </a:r>
          </a:p>
          <a:p>
            <a:r>
              <a:rPr lang="en-GB" sz="1200" dirty="0"/>
              <a:t>(64, 32, 16)</a:t>
            </a:r>
          </a:p>
          <a:p>
            <a:r>
              <a:rPr lang="en-GB" sz="1200" dirty="0"/>
              <a:t>Activation function:  </a:t>
            </a:r>
            <a:r>
              <a:rPr lang="en-GB" sz="1200" dirty="0" err="1"/>
              <a:t>ReLU</a:t>
            </a:r>
            <a:endParaRPr lang="en-GB" sz="1200" dirty="0"/>
          </a:p>
          <a:p>
            <a:r>
              <a:rPr lang="en-GB" sz="1200" dirty="0"/>
              <a:t>Learning rate:  0.001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01B44-3AF0-A99B-38B5-3F445165DA13}"/>
              </a:ext>
            </a:extLst>
          </p:cNvPr>
          <p:cNvSpPr txBox="1"/>
          <p:nvPr/>
        </p:nvSpPr>
        <p:spPr>
          <a:xfrm>
            <a:off x="9547225" y="650778"/>
            <a:ext cx="201676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5)</a:t>
            </a:r>
          </a:p>
          <a:p>
            <a:r>
              <a:rPr lang="en-GB" sz="1200" dirty="0"/>
              <a:t>F1-score = 0.942</a:t>
            </a:r>
          </a:p>
          <a:p>
            <a:r>
              <a:rPr lang="en-GB" sz="1200" dirty="0"/>
              <a:t>Accuracy = 0.943</a:t>
            </a:r>
          </a:p>
          <a:p>
            <a:r>
              <a:rPr lang="en-GB" sz="1200" dirty="0" err="1"/>
              <a:t>Confision</a:t>
            </a:r>
            <a:r>
              <a:rPr lang="en-GB" sz="1200" dirty="0"/>
              <a:t> matrix: [395, 11]</a:t>
            </a:r>
          </a:p>
          <a:p>
            <a:r>
              <a:rPr lang="en-GB" sz="1200" dirty="0"/>
              <a:t>                                     [35, 371]</a:t>
            </a:r>
          </a:p>
          <a:p>
            <a:r>
              <a:rPr lang="en-GB" sz="1200" dirty="0"/>
              <a:t>Balancing method:  SMOTE</a:t>
            </a:r>
          </a:p>
          <a:p>
            <a:r>
              <a:rPr lang="en-GB" sz="1200" dirty="0"/>
              <a:t>Number of features:  45</a:t>
            </a:r>
          </a:p>
          <a:p>
            <a:r>
              <a:rPr lang="en-GB" sz="1200" dirty="0"/>
              <a:t>Number of hidden layers:</a:t>
            </a:r>
          </a:p>
          <a:p>
            <a:r>
              <a:rPr lang="en-GB" sz="1200" dirty="0"/>
              <a:t>(64, 32)</a:t>
            </a:r>
          </a:p>
          <a:p>
            <a:r>
              <a:rPr lang="en-GB" sz="1200" dirty="0"/>
              <a:t>Activation function:  </a:t>
            </a:r>
            <a:r>
              <a:rPr lang="en-GB" sz="1200" dirty="0" err="1"/>
              <a:t>ReLU</a:t>
            </a:r>
            <a:endParaRPr lang="en-GB" sz="1200" dirty="0"/>
          </a:p>
          <a:p>
            <a:r>
              <a:rPr lang="en-GB" sz="1200" dirty="0"/>
              <a:t>Learning rate:  0.001</a:t>
            </a:r>
          </a:p>
          <a:p>
            <a:r>
              <a:rPr lang="en-GB" sz="1200" dirty="0"/>
              <a:t>Dropout:  None</a:t>
            </a:r>
          </a:p>
          <a:p>
            <a:r>
              <a:rPr lang="en-GB" sz="1200" dirty="0"/>
              <a:t>Batch size:  32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C39FE-958F-164D-B98A-2B16D0C75E55}"/>
              </a:ext>
            </a:extLst>
          </p:cNvPr>
          <p:cNvSpPr txBox="1"/>
          <p:nvPr/>
        </p:nvSpPr>
        <p:spPr>
          <a:xfrm>
            <a:off x="538353" y="4571322"/>
            <a:ext cx="1721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0.593</a:t>
            </a:r>
          </a:p>
          <a:p>
            <a:r>
              <a:rPr lang="en-GB" sz="1200" dirty="0"/>
              <a:t>F1-score: 0.678</a:t>
            </a:r>
          </a:p>
          <a:p>
            <a:r>
              <a:rPr lang="en-GB" sz="1200" dirty="0"/>
              <a:t>Precision: 0.714</a:t>
            </a:r>
          </a:p>
          <a:p>
            <a:r>
              <a:rPr lang="en-GB" sz="1200" dirty="0"/>
              <a:t>Recall: 0.645</a:t>
            </a:r>
          </a:p>
          <a:p>
            <a:r>
              <a:rPr lang="en-GB" sz="1200" dirty="0"/>
              <a:t>Confusion Matrix: </a:t>
            </a:r>
          </a:p>
          <a:p>
            <a:r>
              <a:rPr lang="en-GB" sz="1200" dirty="0"/>
              <a:t>[23 24]</a:t>
            </a:r>
          </a:p>
          <a:p>
            <a:r>
              <a:rPr lang="en-GB" sz="1200" dirty="0"/>
              <a:t>[33 60]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835973-2D8D-68D0-2202-AD7FD5CE0D61}"/>
              </a:ext>
            </a:extLst>
          </p:cNvPr>
          <p:cNvSpPr txBox="1"/>
          <p:nvPr/>
        </p:nvSpPr>
        <p:spPr>
          <a:xfrm>
            <a:off x="2472690" y="4571322"/>
            <a:ext cx="20779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0.557</a:t>
            </a:r>
          </a:p>
          <a:p>
            <a:r>
              <a:rPr lang="en-GB" sz="1200" dirty="0"/>
              <a:t>F1-score: 0.648</a:t>
            </a:r>
          </a:p>
          <a:p>
            <a:r>
              <a:rPr lang="en-GB" sz="1200" dirty="0"/>
              <a:t>Precision: 0.687</a:t>
            </a:r>
          </a:p>
          <a:p>
            <a:r>
              <a:rPr lang="en-GB" sz="1200" dirty="0"/>
              <a:t>Recall: 0.613</a:t>
            </a:r>
          </a:p>
          <a:p>
            <a:r>
              <a:rPr lang="en-GB" sz="1200" dirty="0"/>
              <a:t>Confusion Matrix: </a:t>
            </a:r>
          </a:p>
          <a:p>
            <a:r>
              <a:rPr lang="en-GB" sz="1200" dirty="0"/>
              <a:t>[21 26]</a:t>
            </a:r>
          </a:p>
          <a:p>
            <a:r>
              <a:rPr lang="en-GB" sz="1200" dirty="0"/>
              <a:t>[36 57]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A39D6-376F-514E-137E-CF6D2C59C3C7}"/>
              </a:ext>
            </a:extLst>
          </p:cNvPr>
          <p:cNvSpPr txBox="1"/>
          <p:nvPr/>
        </p:nvSpPr>
        <p:spPr>
          <a:xfrm>
            <a:off x="4714875" y="4571322"/>
            <a:ext cx="18950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0.579</a:t>
            </a:r>
          </a:p>
          <a:p>
            <a:r>
              <a:rPr lang="en-GB" sz="1200" dirty="0"/>
              <a:t>F1-score: 0.629</a:t>
            </a:r>
          </a:p>
          <a:p>
            <a:r>
              <a:rPr lang="en-GB" sz="1200" dirty="0"/>
              <a:t>Precision: 0.758</a:t>
            </a:r>
          </a:p>
          <a:p>
            <a:r>
              <a:rPr lang="en-GB" sz="1200" dirty="0"/>
              <a:t>Recall: 0.538</a:t>
            </a:r>
          </a:p>
          <a:p>
            <a:r>
              <a:rPr lang="en-GB" sz="1200" dirty="0"/>
              <a:t>Confusion Matrix: </a:t>
            </a:r>
          </a:p>
          <a:p>
            <a:r>
              <a:rPr lang="en-GB" sz="1200" dirty="0"/>
              <a:t>[31 16]</a:t>
            </a:r>
          </a:p>
          <a:p>
            <a:r>
              <a:rPr lang="en-GB" sz="1200" dirty="0"/>
              <a:t>[43 50]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472A6E-189A-7505-952F-CCFAAE6A0C7B}"/>
              </a:ext>
            </a:extLst>
          </p:cNvPr>
          <p:cNvSpPr txBox="1"/>
          <p:nvPr/>
        </p:nvSpPr>
        <p:spPr>
          <a:xfrm>
            <a:off x="7116191" y="4571322"/>
            <a:ext cx="1794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0.571</a:t>
            </a:r>
          </a:p>
          <a:p>
            <a:r>
              <a:rPr lang="en-GB" sz="1200" dirty="0"/>
              <a:t>F1-score: 0.630</a:t>
            </a:r>
          </a:p>
          <a:p>
            <a:r>
              <a:rPr lang="en-GB" sz="1200" dirty="0"/>
              <a:t>Precision: 0.739</a:t>
            </a:r>
          </a:p>
          <a:p>
            <a:r>
              <a:rPr lang="en-GB" sz="1200" dirty="0"/>
              <a:t>Recall: 0.548</a:t>
            </a:r>
          </a:p>
          <a:p>
            <a:r>
              <a:rPr lang="en-GB" sz="1200" dirty="0"/>
              <a:t>Confusion Matrix: </a:t>
            </a:r>
          </a:p>
          <a:p>
            <a:r>
              <a:rPr lang="en-GB" sz="1200" dirty="0"/>
              <a:t>[29 18]</a:t>
            </a:r>
          </a:p>
          <a:p>
            <a:r>
              <a:rPr lang="en-GB" sz="1200" dirty="0"/>
              <a:t>[42 51]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8CC49C-2324-4E87-53AD-14F6D70A3D0B}"/>
              </a:ext>
            </a:extLst>
          </p:cNvPr>
          <p:cNvSpPr txBox="1"/>
          <p:nvPr/>
        </p:nvSpPr>
        <p:spPr>
          <a:xfrm>
            <a:off x="9516618" y="4571322"/>
            <a:ext cx="20779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Test Set Performance:</a:t>
            </a:r>
          </a:p>
          <a:p>
            <a:r>
              <a:rPr lang="en-GB" sz="1200" dirty="0"/>
              <a:t>Accuracy: 0.593</a:t>
            </a:r>
          </a:p>
          <a:p>
            <a:r>
              <a:rPr lang="en-GB" sz="1200" dirty="0"/>
              <a:t>F1-score: 0.663</a:t>
            </a:r>
          </a:p>
          <a:p>
            <a:r>
              <a:rPr lang="en-GB" sz="1200" dirty="0"/>
              <a:t>Precision: 0.737</a:t>
            </a:r>
          </a:p>
          <a:p>
            <a:r>
              <a:rPr lang="en-GB" sz="1200" dirty="0"/>
              <a:t>Recall: 0.602</a:t>
            </a:r>
          </a:p>
          <a:p>
            <a:r>
              <a:rPr lang="en-GB" sz="1200" dirty="0"/>
              <a:t>Confusion Matrix: </a:t>
            </a:r>
          </a:p>
          <a:p>
            <a:r>
              <a:rPr lang="en-GB" sz="1200" dirty="0"/>
              <a:t>[27 20]</a:t>
            </a:r>
          </a:p>
          <a:p>
            <a:r>
              <a:rPr lang="en-GB" sz="1200" dirty="0"/>
              <a:t>[37 56]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674E2-8004-9725-F48C-C840FF83FE9E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1399032" y="3143768"/>
            <a:ext cx="0" cy="142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52F1C9-A477-7BCE-16C9-1930FF53E30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511677" y="3143768"/>
            <a:ext cx="0" cy="142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5AED7A-DD96-73A4-5502-2F589A0BBC5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662422" y="3143768"/>
            <a:ext cx="0" cy="142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657926-07E3-BD96-59AE-29D5808EC64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8013446" y="3143768"/>
            <a:ext cx="0" cy="142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B9B82-8331-A5A8-7CC0-ACDAE709A1A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10555605" y="3143768"/>
            <a:ext cx="0" cy="1427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0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868</Words>
  <Application>Microsoft Office PowerPoint</Application>
  <PresentationFormat>Widescreen</PresentationFormat>
  <Paragraphs>212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Pierotti</dc:creator>
  <cp:lastModifiedBy>Francesco Pierotti</cp:lastModifiedBy>
  <cp:revision>10</cp:revision>
  <dcterms:created xsi:type="dcterms:W3CDTF">2025-03-13T17:10:49Z</dcterms:created>
  <dcterms:modified xsi:type="dcterms:W3CDTF">2025-03-13T22:44:47Z</dcterms:modified>
</cp:coreProperties>
</file>