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9"/>
  </p:notesMasterIdLst>
  <p:sldIdLst>
    <p:sldId id="256" r:id="rId2"/>
    <p:sldId id="329" r:id="rId3"/>
    <p:sldId id="349" r:id="rId4"/>
    <p:sldId id="327" r:id="rId5"/>
    <p:sldId id="332" r:id="rId6"/>
    <p:sldId id="334" r:id="rId7"/>
    <p:sldId id="331" r:id="rId8"/>
    <p:sldId id="330" r:id="rId9"/>
    <p:sldId id="258" r:id="rId10"/>
    <p:sldId id="333" r:id="rId11"/>
    <p:sldId id="259" r:id="rId12"/>
    <p:sldId id="335" r:id="rId13"/>
    <p:sldId id="336" r:id="rId14"/>
    <p:sldId id="338" r:id="rId15"/>
    <p:sldId id="343" r:id="rId16"/>
    <p:sldId id="264" r:id="rId17"/>
    <p:sldId id="340" r:id="rId18"/>
    <p:sldId id="339" r:id="rId19"/>
    <p:sldId id="341" r:id="rId20"/>
    <p:sldId id="342" r:id="rId21"/>
    <p:sldId id="262" r:id="rId22"/>
    <p:sldId id="337" r:id="rId23"/>
    <p:sldId id="345" r:id="rId24"/>
    <p:sldId id="346" r:id="rId25"/>
    <p:sldId id="350" r:id="rId26"/>
    <p:sldId id="260" r:id="rId27"/>
    <p:sldId id="267" r:id="rId28"/>
    <p:sldId id="268" r:id="rId29"/>
    <p:sldId id="297" r:id="rId30"/>
    <p:sldId id="301" r:id="rId31"/>
    <p:sldId id="302" r:id="rId32"/>
    <p:sldId id="308" r:id="rId33"/>
    <p:sldId id="298" r:id="rId34"/>
    <p:sldId id="299" r:id="rId35"/>
    <p:sldId id="300" r:id="rId36"/>
    <p:sldId id="347" r:id="rId37"/>
    <p:sldId id="34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3" autoAdjust="0"/>
  </p:normalViewPr>
  <p:slideViewPr>
    <p:cSldViewPr>
      <p:cViewPr>
        <p:scale>
          <a:sx n="125" d="100"/>
          <a:sy n="125" d="100"/>
        </p:scale>
        <p:origin x="-390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2C843-14AC-4B0B-A501-E57222F25EE9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1F0D0-7BE8-40F5-AFD4-FA71ADE69AE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62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PUC and </a:t>
            </a:r>
            <a:r>
              <a:rPr lang="en-US" dirty="0" err="1" smtClean="0"/>
              <a:t>tecgraf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engine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Von Neumann Evolution and the modified </a:t>
            </a:r>
            <a:r>
              <a:rPr lang="en-US" dirty="0" err="1" smtClean="0"/>
              <a:t>harvard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of vector processors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SIMT Execution mode which shows</a:t>
            </a:r>
            <a:r>
              <a:rPr lang="en-US" baseline="0" dirty="0" smtClean="0"/>
              <a:t> how different threads execute the same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caches</a:t>
            </a:r>
            <a:r>
              <a:rPr lang="en-US" baseline="0" dirty="0" smtClean="0"/>
              <a:t> and the advent of hierarchical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caches</a:t>
            </a:r>
            <a:r>
              <a:rPr lang="en-US" baseline="0" dirty="0" smtClean="0"/>
              <a:t> and the advent of hierarchical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caches</a:t>
            </a:r>
            <a:r>
              <a:rPr lang="en-US" baseline="0" dirty="0" smtClean="0"/>
              <a:t> and the advent of hierarchical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caches</a:t>
            </a:r>
            <a:r>
              <a:rPr lang="en-US" baseline="0" dirty="0" smtClean="0"/>
              <a:t> and the advent of hierarchical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0" dirty="0" smtClean="0"/>
              <a:t>he mapping of the AMD GPU memory components to the </a:t>
            </a:r>
            <a:r>
              <a:rPr lang="en-US" dirty="0" smtClean="0"/>
              <a:t>OpenCL terminology.</a:t>
            </a:r>
          </a:p>
          <a:p>
            <a:r>
              <a:rPr lang="en-US" dirty="0" smtClean="0"/>
              <a:t>Architecturally this</a:t>
            </a:r>
            <a:r>
              <a:rPr lang="en-US" baseline="0" dirty="0" smtClean="0"/>
              <a:t> is similar for AMD and Nvidia except that each ones have their own vendor specific names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Similar types of memory are mapped to local memory for both AMD and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to discussion</a:t>
            </a:r>
            <a:r>
              <a:rPr lang="en-US" baseline="0" dirty="0" smtClean="0"/>
              <a:t> of the stream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CELL-BE, </a:t>
            </a:r>
            <a:r>
              <a:rPr lang="en-US" dirty="0" err="1" smtClean="0"/>
              <a:t>intel</a:t>
            </a:r>
            <a:r>
              <a:rPr lang="en-US" baseline="0" dirty="0" smtClean="0"/>
              <a:t> 80 processor research project, </a:t>
            </a:r>
            <a:r>
              <a:rPr lang="en-US" baseline="0" dirty="0" err="1" smtClean="0"/>
              <a:t>llhano</a:t>
            </a:r>
            <a:r>
              <a:rPr lang="en-US" baseline="0" dirty="0" smtClean="0"/>
              <a:t> APU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to discussion</a:t>
            </a:r>
            <a:r>
              <a:rPr lang="en-US" baseline="0" dirty="0" smtClean="0"/>
              <a:t> of the stream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to discussion</a:t>
            </a:r>
            <a:r>
              <a:rPr lang="en-US" baseline="0" dirty="0" smtClean="0"/>
              <a:t> of the stream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converge back to the OpenCL terminology to understand how the AMD GPU maps onto the OpenCL processing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Discusses</a:t>
            </a:r>
            <a:r>
              <a:rPr lang="en-US" baseline="0" dirty="0" smtClean="0"/>
              <a:t> an optimal kernel to show how irrespective of the different underlying architecture, an optimum program for both AMD and Nvidia would have similar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Explains how platform agnostic OpenCL code is mapped to a device specific Instruction Set Architecture.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Cypress </a:t>
            </a:r>
            <a:r>
              <a:rPr lang="en-US" baseline="0" dirty="0" smtClean="0"/>
              <a:t>low-level GPU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Moore’s Law, Memory wall, Clock wall, Instruction Wall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Cypress </a:t>
            </a:r>
            <a:r>
              <a:rPr lang="en-US" baseline="0" dirty="0" smtClean="0"/>
              <a:t>low-level GPU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lead to current</a:t>
            </a:r>
            <a:r>
              <a:rPr lang="en-US" baseline="0" dirty="0" smtClean="0"/>
              <a:t> GPU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Cypress </a:t>
            </a:r>
            <a:r>
              <a:rPr lang="en-US" baseline="0" dirty="0" smtClean="0"/>
              <a:t>low-level GPU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engine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engine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lvm.org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GPU Computing with </a:t>
            </a:r>
            <a:r>
              <a:rPr lang="en-US" dirty="0" err="1" smtClean="0"/>
              <a:t>opencl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FRANCISCO PAULO DE ABOIM</a:t>
            </a:r>
            <a:endParaRPr lang="pt-BR" dirty="0"/>
          </a:p>
        </p:txBody>
      </p:sp>
      <p:pic>
        <p:nvPicPr>
          <p:cNvPr id="5" name="Picture 2" descr="C:\Users\fpaboim\Documents\puc-r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AMD GPU Hardware Architecture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5486400" y="1752600"/>
            <a:ext cx="3454401" cy="41528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AMD 5870 ( Cypress Core ):</a:t>
            </a:r>
          </a:p>
          <a:p>
            <a:r>
              <a:rPr lang="en-US" sz="2000" dirty="0" smtClean="0"/>
              <a:t>20 SIMD engines</a:t>
            </a:r>
          </a:p>
          <a:p>
            <a:r>
              <a:rPr lang="en-US" sz="2000" dirty="0" smtClean="0"/>
              <a:t>16 SIMD units per core</a:t>
            </a:r>
          </a:p>
          <a:p>
            <a:r>
              <a:rPr lang="en-US" sz="2000" dirty="0" smtClean="0"/>
              <a:t>5 multiply-adds per functional unit (VLIW processing)</a:t>
            </a:r>
          </a:p>
          <a:p>
            <a:r>
              <a:rPr lang="en-US" sz="2000" dirty="0" smtClean="0"/>
              <a:t>2.72 Teraflops Single Precision</a:t>
            </a:r>
          </a:p>
          <a:p>
            <a:r>
              <a:rPr lang="en-US" sz="2000" dirty="0" smtClean="0"/>
              <a:t>544 Gigaflops Double Precision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4" y="1574799"/>
            <a:ext cx="4919646" cy="4445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6019800"/>
            <a:ext cx="345440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  <a:r>
              <a:rPr lang="en-US" sz="1600" dirty="0" smtClean="0"/>
              <a:t>:  Introductory OpenCL </a:t>
            </a:r>
            <a:r>
              <a:rPr lang="en-US" sz="1600" i="1" dirty="0" smtClean="0"/>
              <a:t>SAAHPC2010, </a:t>
            </a:r>
            <a:r>
              <a:rPr lang="en-US" sz="1600" dirty="0" smtClean="0"/>
              <a:t>Benedict R. </a:t>
            </a:r>
            <a:r>
              <a:rPr lang="en-US" sz="1600" dirty="0" err="1" smtClean="0"/>
              <a:t>Gaster</a:t>
            </a:r>
            <a:endParaRPr lang="en-US" sz="1600" dirty="0"/>
          </a:p>
        </p:txBody>
      </p:sp>
      <p:pic>
        <p:nvPicPr>
          <p:cNvPr id="10" name="Picture 2" descr="C:\Users\fpaboim\Documents\puc-ri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11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2" y="1752600"/>
            <a:ext cx="4127497" cy="47854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SIMD engine consists of a set of “Stream Cores”</a:t>
            </a:r>
          </a:p>
          <a:p>
            <a:r>
              <a:rPr lang="en-US" dirty="0" smtClean="0"/>
              <a:t>Stream cores arranged as a five way Very Long Instruction Word (VLIW) processor </a:t>
            </a:r>
          </a:p>
          <a:p>
            <a:pPr lvl="1"/>
            <a:r>
              <a:rPr lang="en-US" dirty="0" smtClean="0"/>
              <a:t>Up to five scalar operations can be issued in a VLIW instruction</a:t>
            </a:r>
          </a:p>
          <a:p>
            <a:pPr lvl="1"/>
            <a:r>
              <a:rPr lang="en-US" dirty="0" smtClean="0"/>
              <a:t>Scalar operations executed on each processing element</a:t>
            </a:r>
          </a:p>
          <a:p>
            <a:r>
              <a:rPr lang="en-US" dirty="0" smtClean="0"/>
              <a:t>Stream cores within compute unit execute same VLIW instruction</a:t>
            </a:r>
          </a:p>
          <a:p>
            <a:pPr lvl="1"/>
            <a:r>
              <a:rPr lang="en-US" dirty="0" smtClean="0"/>
              <a:t>The block of work-items that are executed together is called a wavefront.</a:t>
            </a:r>
          </a:p>
          <a:p>
            <a:pPr lvl="1"/>
            <a:r>
              <a:rPr lang="en-US" dirty="0" smtClean="0"/>
              <a:t>64 work items for 5870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172866" y="1098376"/>
            <a:ext cx="1104900" cy="264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4200" y="1600200"/>
            <a:ext cx="186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SIMD Engine</a:t>
            </a:r>
          </a:p>
        </p:txBody>
      </p:sp>
      <p:grpSp>
        <p:nvGrpSpPr>
          <p:cNvPr id="4" name="Group 74"/>
          <p:cNvGrpSpPr/>
          <p:nvPr/>
        </p:nvGrpSpPr>
        <p:grpSpPr>
          <a:xfrm>
            <a:off x="5382298" y="3661770"/>
            <a:ext cx="3200525" cy="2129430"/>
            <a:chOff x="5370350" y="3733800"/>
            <a:chExt cx="3454400" cy="2074575"/>
          </a:xfrm>
        </p:grpSpPr>
        <p:sp>
          <p:nvSpPr>
            <p:cNvPr id="9" name="Rectangle 8"/>
            <p:cNvSpPr/>
            <p:nvPr/>
          </p:nvSpPr>
          <p:spPr>
            <a:xfrm>
              <a:off x="5370350" y="3733800"/>
              <a:ext cx="3127538" cy="2074575"/>
            </a:xfrm>
            <a:prstGeom prst="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92750" y="4470400"/>
              <a:ext cx="5715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95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659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104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9138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Elbow Connector 17"/>
            <p:cNvCxnSpPr/>
            <p:nvPr/>
          </p:nvCxnSpPr>
          <p:spPr>
            <a:xfrm rot="10800000" flipV="1">
              <a:off x="5778500" y="3971030"/>
              <a:ext cx="3046250" cy="499369"/>
            </a:xfrm>
            <a:prstGeom prst="bentConnector3">
              <a:avLst>
                <a:gd name="adj1" fmla="val 100446"/>
              </a:avLst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1" idx="0"/>
            </p:cNvCxnSpPr>
            <p:nvPr/>
          </p:nvCxnSpPr>
          <p:spPr>
            <a:xfrm rot="5400000">
              <a:off x="6037609" y="4220715"/>
              <a:ext cx="498576" cy="794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4" idx="0"/>
            </p:cNvCxnSpPr>
            <p:nvPr/>
          </p:nvCxnSpPr>
          <p:spPr>
            <a:xfrm rot="5400000">
              <a:off x="6442426" y="4219919"/>
              <a:ext cx="500956" cy="7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5" idx="0"/>
            </p:cNvCxnSpPr>
            <p:nvPr/>
          </p:nvCxnSpPr>
          <p:spPr>
            <a:xfrm rot="5400000">
              <a:off x="6887718" y="4219919"/>
              <a:ext cx="500163" cy="79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6" idx="0"/>
            </p:cNvCxnSpPr>
            <p:nvPr/>
          </p:nvCxnSpPr>
          <p:spPr>
            <a:xfrm rot="5400000">
              <a:off x="7268698" y="4219919"/>
              <a:ext cx="500163" cy="79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492750" y="5422900"/>
              <a:ext cx="2787650" cy="28644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General Purpose Registers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65274" y="4280593"/>
              <a:ext cx="315126" cy="558800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5400000">
              <a:off x="6090047" y="5225653"/>
              <a:ext cx="393700" cy="794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4" idx="2"/>
            </p:cNvCxnSpPr>
            <p:nvPr/>
          </p:nvCxnSpPr>
          <p:spPr>
            <a:xfrm rot="16200000" flipH="1">
              <a:off x="6496054" y="5226046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941746" y="5225653"/>
              <a:ext cx="393700" cy="794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7347753" y="5226046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6200000" flipH="1">
              <a:off x="5579109" y="5226045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 rot="5400000">
              <a:off x="7967263" y="4125018"/>
              <a:ext cx="311149" cy="158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5655474" y="3353993"/>
            <a:ext cx="3127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One Stream Core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4553395" y="4070289"/>
            <a:ext cx="933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T-Processing </a:t>
            </a:r>
          </a:p>
          <a:p>
            <a:r>
              <a:rPr lang="en-US" sz="1000" dirty="0" smtClean="0"/>
              <a:t>Element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8443124" y="4275258"/>
            <a:ext cx="86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Branch</a:t>
            </a:r>
          </a:p>
          <a:p>
            <a:r>
              <a:rPr lang="en-US" sz="1000" dirty="0" smtClean="0"/>
              <a:t>Execution Unit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8443124" y="5111055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Processing</a:t>
            </a:r>
          </a:p>
          <a:p>
            <a:r>
              <a:rPr lang="en-US" sz="1000" dirty="0" smtClean="0"/>
              <a:t>Elements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941224" y="3661770"/>
            <a:ext cx="197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Instruction and Control Flow</a:t>
            </a:r>
            <a:endParaRPr lang="en-US" sz="1000" dirty="0"/>
          </a:p>
        </p:txBody>
      </p:sp>
      <p:cxnSp>
        <p:nvCxnSpPr>
          <p:cNvPr id="79" name="Straight Arrow Connector 78"/>
          <p:cNvCxnSpPr>
            <a:stCxn id="74" idx="1"/>
          </p:cNvCxnSpPr>
          <p:nvPr/>
        </p:nvCxnSpPr>
        <p:spPr>
          <a:xfrm rot="10800000">
            <a:off x="8078480" y="4509809"/>
            <a:ext cx="364645" cy="42448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6" idx="1"/>
          </p:cNvCxnSpPr>
          <p:nvPr/>
        </p:nvCxnSpPr>
        <p:spPr>
          <a:xfrm rot="10800000">
            <a:off x="7490130" y="4829256"/>
            <a:ext cx="952995" cy="481854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H="1">
            <a:off x="5118636" y="4462822"/>
            <a:ext cx="174227" cy="353098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fpaboim\Documents\puc-ri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46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928845" y="2819402"/>
            <a:ext cx="1331957" cy="76199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04516" y="2819402"/>
            <a:ext cx="1426624" cy="76199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2" y="1752600"/>
            <a:ext cx="4127497" cy="47854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SIMD engine consists of a set of “Stream Cores”</a:t>
            </a:r>
          </a:p>
          <a:p>
            <a:r>
              <a:rPr lang="en-US" dirty="0" smtClean="0"/>
              <a:t>Stream cores arranged as a five way Very Long Instruction Word (VLIW) processor </a:t>
            </a:r>
          </a:p>
          <a:p>
            <a:pPr lvl="1"/>
            <a:r>
              <a:rPr lang="en-US" dirty="0" smtClean="0"/>
              <a:t>Up to five scalar operations can be issued in a VLIW instruction</a:t>
            </a:r>
          </a:p>
          <a:p>
            <a:pPr lvl="1"/>
            <a:r>
              <a:rPr lang="en-US" dirty="0" smtClean="0"/>
              <a:t>Scalar operations executed on each processing element</a:t>
            </a:r>
          </a:p>
          <a:p>
            <a:r>
              <a:rPr lang="en-US" dirty="0" smtClean="0"/>
              <a:t>Stream cores within compute unit execute same VLIW instruction</a:t>
            </a:r>
          </a:p>
          <a:p>
            <a:pPr lvl="1"/>
            <a:r>
              <a:rPr lang="en-US" dirty="0" smtClean="0"/>
              <a:t>The block of work-items that are executed together is called a wavefront.</a:t>
            </a:r>
          </a:p>
          <a:p>
            <a:pPr lvl="1"/>
            <a:r>
              <a:rPr lang="en-US" dirty="0" smtClean="0"/>
              <a:t>64 work items for 5870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3799" y="6182380"/>
            <a:ext cx="345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 AMD Accelerated Parallel Processing OpenCL Programming Guide</a:t>
            </a:r>
            <a:endParaRPr lang="en-US" sz="1400" dirty="0"/>
          </a:p>
        </p:txBody>
      </p:sp>
      <p:pic>
        <p:nvPicPr>
          <p:cNvPr id="1026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1524000"/>
            <a:ext cx="3581400" cy="465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What??????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2" y="1752601"/>
            <a:ext cx="4127497" cy="3810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Traditional Von Neumann Architecture</a:t>
            </a:r>
          </a:p>
          <a:p>
            <a:pPr lvl="1"/>
            <a:r>
              <a:rPr lang="en-US" sz="2000" dirty="0" smtClean="0"/>
              <a:t>Instructions are in memory</a:t>
            </a:r>
          </a:p>
          <a:p>
            <a:pPr lvl="1"/>
            <a:r>
              <a:rPr lang="en-US" sz="2000" dirty="0" smtClean="0"/>
              <a:t>Data is also in the same memory</a:t>
            </a:r>
          </a:p>
          <a:p>
            <a:pPr lvl="1"/>
            <a:r>
              <a:rPr lang="en-US" sz="2000" dirty="0" smtClean="0"/>
              <a:t>ALU is the “calculator”</a:t>
            </a:r>
          </a:p>
          <a:p>
            <a:pPr lvl="1"/>
            <a:r>
              <a:rPr lang="en-US" sz="2000" dirty="0" smtClean="0"/>
              <a:t>Most basic model</a:t>
            </a:r>
          </a:p>
        </p:txBody>
      </p:sp>
      <p:pic>
        <p:nvPicPr>
          <p:cNvPr id="1026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pic>
        <p:nvPicPr>
          <p:cNvPr id="8194" name="Picture 2" descr="C:\Users\fpaboim\Desktop\420px-Von_Neumann_architecture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905000"/>
            <a:ext cx="4000500" cy="3810000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5638800" y="5867400"/>
            <a:ext cx="2082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Wikipedia</a:t>
            </a:r>
            <a:endParaRPr lang="en-US" sz="1400" dirty="0"/>
          </a:p>
        </p:txBody>
      </p:sp>
      <p:sp>
        <p:nvSpPr>
          <p:cNvPr id="40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Modified Harvard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2" y="1752600"/>
            <a:ext cx="4127497" cy="47854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are basically a fixed number of instructions</a:t>
            </a:r>
          </a:p>
          <a:p>
            <a:r>
              <a:rPr lang="en-US" sz="2000" dirty="0" smtClean="0"/>
              <a:t>Separate memory for instructions – can be read only.</a:t>
            </a:r>
          </a:p>
          <a:p>
            <a:r>
              <a:rPr lang="en-US" sz="2000" dirty="0" smtClean="0"/>
              <a:t>Data and instructions can be loaded simultaneously</a:t>
            </a:r>
          </a:p>
        </p:txBody>
      </p:sp>
      <p:pic>
        <p:nvPicPr>
          <p:cNvPr id="1026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5638800" y="5867400"/>
            <a:ext cx="2082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Wikipedia</a:t>
            </a:r>
            <a:endParaRPr lang="en-US" sz="1400" dirty="0"/>
          </a:p>
        </p:txBody>
      </p:sp>
      <p:pic>
        <p:nvPicPr>
          <p:cNvPr id="10242" name="Picture 2" descr="File:Harvard architecture.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73194" y="2438400"/>
            <a:ext cx="4670806" cy="2971800"/>
          </a:xfrm>
          <a:prstGeom prst="rect">
            <a:avLst/>
          </a:prstGeom>
          <a:noFill/>
        </p:spPr>
      </p:pic>
      <p:sp>
        <p:nvSpPr>
          <p:cNvPr id="10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Processor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2" y="1752600"/>
            <a:ext cx="4127497" cy="47854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SIMD – Single Instruction Multiple Data</a:t>
            </a:r>
          </a:p>
          <a:p>
            <a:r>
              <a:rPr lang="en-US" sz="2000" dirty="0" smtClean="0"/>
              <a:t>Data parallelism(SIMD) x Task Parallelism(SPMD)</a:t>
            </a:r>
          </a:p>
          <a:p>
            <a:r>
              <a:rPr lang="en-US" sz="2000" dirty="0" smtClean="0"/>
              <a:t>Same instruction operating on a vector of data</a:t>
            </a:r>
          </a:p>
          <a:p>
            <a:r>
              <a:rPr lang="en-US" sz="2000" dirty="0" smtClean="0"/>
              <a:t>Program executes in lockstep</a:t>
            </a:r>
          </a:p>
          <a:p>
            <a:r>
              <a:rPr lang="en-US" sz="2000" dirty="0" smtClean="0"/>
              <a:t>SSE and MMX for the x86 architecture</a:t>
            </a:r>
          </a:p>
          <a:p>
            <a:r>
              <a:rPr lang="en-US" sz="2000" dirty="0" smtClean="0"/>
              <a:t>CELL BE – one scalar and eight vector processors</a:t>
            </a:r>
          </a:p>
        </p:txBody>
      </p:sp>
      <p:pic>
        <p:nvPicPr>
          <p:cNvPr id="1026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5638800" y="5867400"/>
            <a:ext cx="2082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Wikipedia</a:t>
            </a:r>
            <a:endParaRPr lang="en-US" sz="1400" dirty="0"/>
          </a:p>
        </p:txBody>
      </p:sp>
      <p:pic>
        <p:nvPicPr>
          <p:cNvPr id="143362" name="Picture 2" descr="File:Cray-1-deutsches-museu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600200"/>
            <a:ext cx="3875386" cy="4267200"/>
          </a:xfrm>
          <a:prstGeom prst="rect">
            <a:avLst/>
          </a:prstGeom>
          <a:noFill/>
        </p:spPr>
      </p:pic>
      <p:sp>
        <p:nvSpPr>
          <p:cNvPr id="9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SIMT Execution Model</a:t>
            </a:r>
            <a:endParaRPr lang="en-US" dirty="0"/>
          </a:p>
        </p:txBody>
      </p:sp>
      <p:sp>
        <p:nvSpPr>
          <p:cNvPr id="9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2776003" y="6492875"/>
            <a:ext cx="3777257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  <p:sp>
        <p:nvSpPr>
          <p:cNvPr id="94" name="Slide Number Placeholder 9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17B09FF-B491-5447-AAF3-18F1A7B5A0B6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4" name="Content Placeholder 8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98246451"/>
              </p:ext>
            </p:extLst>
          </p:nvPr>
        </p:nvGraphicFramePr>
        <p:xfrm>
          <a:off x="2341957" y="6153480"/>
          <a:ext cx="5357817" cy="26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313"/>
                <a:gridCol w="595313"/>
                <a:gridCol w="595313"/>
                <a:gridCol w="595313"/>
                <a:gridCol w="595313"/>
                <a:gridCol w="595313"/>
                <a:gridCol w="595313"/>
                <a:gridCol w="595313"/>
                <a:gridCol w="595313"/>
              </a:tblGrid>
              <a:tr h="260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" name="Group 4"/>
          <p:cNvGrpSpPr/>
          <p:nvPr/>
        </p:nvGrpSpPr>
        <p:grpSpPr>
          <a:xfrm>
            <a:off x="2314041" y="3528151"/>
            <a:ext cx="964406" cy="910828"/>
            <a:chOff x="2561691" y="3589734"/>
            <a:chExt cx="964406" cy="910828"/>
          </a:xfrm>
        </p:grpSpPr>
        <p:sp>
          <p:nvSpPr>
            <p:cNvPr id="6" name="Rectangle 5"/>
            <p:cNvSpPr/>
            <p:nvPr/>
          </p:nvSpPr>
          <p:spPr>
            <a:xfrm>
              <a:off x="2936738" y="3589734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83160" y="3643312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9582" y="3696890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6003" y="3750468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22425" y="3804046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8847" y="3857625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15269" y="3911203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61691" y="3964781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2903400" y="4063933"/>
            <a:ext cx="964406" cy="910828"/>
            <a:chOff x="3151050" y="4125516"/>
            <a:chExt cx="964406" cy="910828"/>
          </a:xfrm>
        </p:grpSpPr>
        <p:sp>
          <p:nvSpPr>
            <p:cNvPr id="15" name="Rectangle 14"/>
            <p:cNvSpPr/>
            <p:nvPr/>
          </p:nvSpPr>
          <p:spPr>
            <a:xfrm>
              <a:off x="3526097" y="4125516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2519" y="4179094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18941" y="4232672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65362" y="4286250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11784" y="4339828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58206" y="4393407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04628" y="4446985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51050" y="4500563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14" name="Group 22"/>
          <p:cNvGrpSpPr/>
          <p:nvPr/>
        </p:nvGrpSpPr>
        <p:grpSpPr>
          <a:xfrm>
            <a:off x="3492759" y="4599714"/>
            <a:ext cx="964406" cy="910828"/>
            <a:chOff x="3740409" y="4661297"/>
            <a:chExt cx="964406" cy="910828"/>
          </a:xfrm>
        </p:grpSpPr>
        <p:sp>
          <p:nvSpPr>
            <p:cNvPr id="24" name="Rectangle 23"/>
            <p:cNvSpPr/>
            <p:nvPr/>
          </p:nvSpPr>
          <p:spPr>
            <a:xfrm>
              <a:off x="4115456" y="4661297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61878" y="4714875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08300" y="4768453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54721" y="4822031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01143" y="4875609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47565" y="4929188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93987" y="4982766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40409" y="5036344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23" name="Group 31"/>
          <p:cNvGrpSpPr/>
          <p:nvPr/>
        </p:nvGrpSpPr>
        <p:grpSpPr>
          <a:xfrm>
            <a:off x="4082119" y="5135495"/>
            <a:ext cx="964406" cy="910828"/>
            <a:chOff x="4329769" y="5197078"/>
            <a:chExt cx="964406" cy="910828"/>
          </a:xfrm>
        </p:grpSpPr>
        <p:sp>
          <p:nvSpPr>
            <p:cNvPr id="33" name="Rectangle 32"/>
            <p:cNvSpPr/>
            <p:nvPr/>
          </p:nvSpPr>
          <p:spPr>
            <a:xfrm>
              <a:off x="4704816" y="5197078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51238" y="5250656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97660" y="5304234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44081" y="5357812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90503" y="5411390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36925" y="5464969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83347" y="5518547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29769" y="5572125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32" name="Group 40"/>
          <p:cNvGrpSpPr/>
          <p:nvPr/>
        </p:nvGrpSpPr>
        <p:grpSpPr>
          <a:xfrm>
            <a:off x="4725056" y="3528151"/>
            <a:ext cx="964406" cy="910828"/>
            <a:chOff x="4972706" y="3589734"/>
            <a:chExt cx="964406" cy="910828"/>
          </a:xfrm>
        </p:grpSpPr>
        <p:sp>
          <p:nvSpPr>
            <p:cNvPr id="42" name="Rectangle 41"/>
            <p:cNvSpPr/>
            <p:nvPr/>
          </p:nvSpPr>
          <p:spPr>
            <a:xfrm>
              <a:off x="5347753" y="3589734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94175" y="3643312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40597" y="3696890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87018" y="3750468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33440" y="3804046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79862" y="3857625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26284" y="3911203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72706" y="3964781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41" name="Group 49"/>
          <p:cNvGrpSpPr/>
          <p:nvPr/>
        </p:nvGrpSpPr>
        <p:grpSpPr>
          <a:xfrm>
            <a:off x="5314416" y="4063933"/>
            <a:ext cx="964406" cy="910828"/>
            <a:chOff x="5562066" y="4125516"/>
            <a:chExt cx="964406" cy="910828"/>
          </a:xfrm>
        </p:grpSpPr>
        <p:sp>
          <p:nvSpPr>
            <p:cNvPr id="51" name="Rectangle 50"/>
            <p:cNvSpPr/>
            <p:nvPr/>
          </p:nvSpPr>
          <p:spPr>
            <a:xfrm>
              <a:off x="5937113" y="4125516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883535" y="4179094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29957" y="4232672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76378" y="4286250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22800" y="4339828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69222" y="4393407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615644" y="4446985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62066" y="4500563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0" name="Group 58"/>
          <p:cNvGrpSpPr/>
          <p:nvPr/>
        </p:nvGrpSpPr>
        <p:grpSpPr>
          <a:xfrm>
            <a:off x="5903775" y="4599714"/>
            <a:ext cx="964406" cy="910828"/>
            <a:chOff x="6151425" y="4661297"/>
            <a:chExt cx="964406" cy="910828"/>
          </a:xfrm>
        </p:grpSpPr>
        <p:sp>
          <p:nvSpPr>
            <p:cNvPr id="60" name="Rectangle 59"/>
            <p:cNvSpPr/>
            <p:nvPr/>
          </p:nvSpPr>
          <p:spPr>
            <a:xfrm>
              <a:off x="6526472" y="4661297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72894" y="4714875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19316" y="4768453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65737" y="4822031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12159" y="4875609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58581" y="4929188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05003" y="4982766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51425" y="5036344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9" name="Group 67"/>
          <p:cNvGrpSpPr/>
          <p:nvPr/>
        </p:nvGrpSpPr>
        <p:grpSpPr>
          <a:xfrm>
            <a:off x="6493134" y="5135495"/>
            <a:ext cx="964406" cy="910828"/>
            <a:chOff x="6740784" y="5197078"/>
            <a:chExt cx="964406" cy="910828"/>
          </a:xfrm>
        </p:grpSpPr>
        <p:sp>
          <p:nvSpPr>
            <p:cNvPr id="69" name="Rectangle 68"/>
            <p:cNvSpPr/>
            <p:nvPr/>
          </p:nvSpPr>
          <p:spPr>
            <a:xfrm>
              <a:off x="7115831" y="5197078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62253" y="5250656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08675" y="5304234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55096" y="5357812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901518" y="5411390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47940" y="5464969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794362" y="5518547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740784" y="5572125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511119" y="3905977"/>
            <a:ext cx="335022" cy="311141"/>
          </a:xfrm>
          <a:prstGeom prst="rect">
            <a:avLst/>
          </a:prstGeom>
          <a:noFill/>
          <a:effectLst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…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8" name="Left Bracket 77"/>
          <p:cNvSpPr/>
          <p:nvPr/>
        </p:nvSpPr>
        <p:spPr>
          <a:xfrm flipH="1">
            <a:off x="1806178" y="3903198"/>
            <a:ext cx="160734" cy="2143125"/>
          </a:xfrm>
          <a:prstGeom prst="lef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en-US" sz="1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0204" y="4808965"/>
            <a:ext cx="1115240" cy="326530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700" dirty="0" err="1" smtClean="0">
                <a:solidFill>
                  <a:srgbClr val="C00000"/>
                </a:solidFill>
                <a:latin typeface="Arial"/>
                <a:cs typeface="Arial"/>
              </a:rPr>
              <a:t>Wavefront</a:t>
            </a:r>
            <a:endParaRPr lang="en-US" sz="17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65046" y="6079353"/>
            <a:ext cx="335022" cy="311141"/>
          </a:xfrm>
          <a:prstGeom prst="rect">
            <a:avLst/>
          </a:prstGeom>
          <a:noFill/>
          <a:effectLst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…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45444" y="6153480"/>
            <a:ext cx="677363" cy="311141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Cycle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038475" y="4116394"/>
            <a:ext cx="1607344" cy="1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627834" y="4652175"/>
            <a:ext cx="1607344" cy="1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217194" y="5241535"/>
            <a:ext cx="1607344" cy="1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806553" y="5724854"/>
            <a:ext cx="1607344" cy="1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449491" y="4117511"/>
            <a:ext cx="1607344" cy="1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038850" y="4653292"/>
            <a:ext cx="1607344" cy="1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28209" y="5189073"/>
            <a:ext cx="1607344" cy="1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8" name="Group 89"/>
          <p:cNvGrpSpPr/>
          <p:nvPr/>
        </p:nvGrpSpPr>
        <p:grpSpPr>
          <a:xfrm>
            <a:off x="1015395" y="3199863"/>
            <a:ext cx="1541135" cy="667476"/>
            <a:chOff x="1263045" y="3215549"/>
            <a:chExt cx="1541135" cy="667476"/>
          </a:xfrm>
        </p:grpSpPr>
        <p:sp>
          <p:nvSpPr>
            <p:cNvPr id="91" name="Right Brace 90"/>
            <p:cNvSpPr/>
            <p:nvPr/>
          </p:nvSpPr>
          <p:spPr>
            <a:xfrm>
              <a:off x="2366961" y="3293666"/>
              <a:ext cx="437219" cy="589359"/>
            </a:xfrm>
            <a:prstGeom prst="rightBrace">
              <a:avLst/>
            </a:prstGeom>
            <a:ln w="19050">
              <a:solidFill>
                <a:schemeClr val="bg1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63045" y="3215549"/>
              <a:ext cx="114231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SIMD Width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pic>
        <p:nvPicPr>
          <p:cNvPr id="95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97" name="Content Placeholder 2"/>
          <p:cNvSpPr txBox="1">
            <a:spLocks/>
          </p:cNvSpPr>
          <p:nvPr/>
        </p:nvSpPr>
        <p:spPr>
          <a:xfrm>
            <a:off x="76200" y="1524000"/>
            <a:ext cx="88392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>
                <a:latin typeface="Arial"/>
                <a:cs typeface="Arial"/>
              </a:rPr>
              <a:t>SIMD execution can be combined with pipelining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§"/>
            </a:pPr>
            <a:r>
              <a:rPr lang="en-US" sz="1600" dirty="0" smtClean="0">
                <a:latin typeface="Arial"/>
                <a:cs typeface="Arial"/>
              </a:rPr>
              <a:t>ALUs all execute the same instruction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§"/>
            </a:pPr>
            <a:r>
              <a:rPr lang="en-US" sz="1600" dirty="0" smtClean="0">
                <a:latin typeface="Arial"/>
                <a:cs typeface="Arial"/>
              </a:rPr>
              <a:t>Pipelining is used to break instruction into phases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§"/>
            </a:pPr>
            <a:r>
              <a:rPr lang="en-US" sz="1600" dirty="0" smtClean="0">
                <a:latin typeface="Arial"/>
                <a:cs typeface="Arial"/>
              </a:rPr>
              <a:t>When first instruction completes (4 cycles here), the next instruction is ready to execute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000" dirty="0" smtClean="0">
              <a:latin typeface="Arial"/>
              <a:cs typeface="Arial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rot="10800000" flipV="1">
            <a:off x="6915150" y="3733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448550" y="3200400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</a:p>
          <a:p>
            <a:r>
              <a:rPr lang="en-US" dirty="0" smtClean="0"/>
              <a:t>hiding</a:t>
            </a:r>
            <a:endParaRPr lang="pt-BR" dirty="0"/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7231856" y="5725971"/>
            <a:ext cx="1607344" cy="1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2" y="1752600"/>
            <a:ext cx="4127497" cy="47854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While clock speeds have increased memory speeds have increased very little in the last 20 years.</a:t>
            </a:r>
          </a:p>
          <a:p>
            <a:r>
              <a:rPr lang="en-US" sz="2000" dirty="0" smtClean="0"/>
              <a:t>Faster memory is possible but it costs much more</a:t>
            </a:r>
          </a:p>
          <a:p>
            <a:r>
              <a:rPr lang="en-US" sz="2000" dirty="0" smtClean="0"/>
              <a:t>With the </a:t>
            </a:r>
            <a:r>
              <a:rPr lang="en-US" sz="2000" dirty="0" err="1" smtClean="0"/>
              <a:t>intel</a:t>
            </a:r>
            <a:r>
              <a:rPr lang="en-US" sz="2000" dirty="0" smtClean="0"/>
              <a:t> 386 chip, cache was introduced as an off chip add-on</a:t>
            </a:r>
          </a:p>
          <a:p>
            <a:r>
              <a:rPr lang="en-US" sz="2000" dirty="0" smtClean="0"/>
              <a:t>Since the 486 has become standardized on chip and has included more levels as time progressed</a:t>
            </a:r>
          </a:p>
        </p:txBody>
      </p:sp>
      <p:pic>
        <p:nvPicPr>
          <p:cNvPr id="1026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5638800" y="5867400"/>
            <a:ext cx="2082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tomshardware.com</a:t>
            </a:r>
            <a:endParaRPr lang="en-US" sz="1400" dirty="0"/>
          </a:p>
        </p:txBody>
      </p:sp>
      <p:pic>
        <p:nvPicPr>
          <p:cNvPr id="135170" name="Picture 2" descr="http://media.bestofmicro.com/phenomII-athlonII-L3cache,G-J-223507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2286000"/>
            <a:ext cx="3295650" cy="25527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10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17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2" y="1752600"/>
            <a:ext cx="4127497" cy="47854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While clock speeds have increased memory speeds have increased very little in the last 20 years.</a:t>
            </a:r>
          </a:p>
          <a:p>
            <a:r>
              <a:rPr lang="en-US" sz="2000" dirty="0" smtClean="0"/>
              <a:t>Faster memory is possible but it costs much more</a:t>
            </a:r>
          </a:p>
          <a:p>
            <a:r>
              <a:rPr lang="en-US" sz="2000" dirty="0" smtClean="0"/>
              <a:t>With the </a:t>
            </a:r>
            <a:r>
              <a:rPr lang="en-US" sz="2000" dirty="0" err="1" smtClean="0"/>
              <a:t>intel</a:t>
            </a:r>
            <a:r>
              <a:rPr lang="en-US" sz="2000" dirty="0" smtClean="0"/>
              <a:t> 386 chip, cache was introduced as an off chip add-on</a:t>
            </a:r>
          </a:p>
          <a:p>
            <a:r>
              <a:rPr lang="en-US" sz="2000" dirty="0" smtClean="0"/>
              <a:t>Since the 486 has become standardized on chip and has included more levels as time progressed</a:t>
            </a:r>
          </a:p>
        </p:txBody>
      </p:sp>
      <p:pic>
        <p:nvPicPr>
          <p:cNvPr id="1026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5638800" y="5867400"/>
            <a:ext cx="2082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tomshardware.com</a:t>
            </a:r>
            <a:endParaRPr lang="en-US" sz="1400" dirty="0"/>
          </a:p>
        </p:txBody>
      </p:sp>
      <p:pic>
        <p:nvPicPr>
          <p:cNvPr id="135174" name="Picture 6" descr="http://media.bestofmicro.com/phenomII-athlonII-L3cache,G-L-223509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286000"/>
            <a:ext cx="3124200" cy="3219451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14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18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2" y="1752600"/>
            <a:ext cx="4127497" cy="47854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While clock speeds have increased memory speeds have increased very little in the last 20 years.</a:t>
            </a:r>
          </a:p>
          <a:p>
            <a:r>
              <a:rPr lang="en-US" sz="2000" dirty="0" smtClean="0"/>
              <a:t>Faster memory is possible but it costs much more</a:t>
            </a:r>
          </a:p>
          <a:p>
            <a:r>
              <a:rPr lang="en-US" sz="2000" dirty="0" smtClean="0"/>
              <a:t>With the </a:t>
            </a:r>
            <a:r>
              <a:rPr lang="en-US" sz="2000" dirty="0" err="1" smtClean="0"/>
              <a:t>intel</a:t>
            </a:r>
            <a:r>
              <a:rPr lang="en-US" sz="2000" dirty="0" smtClean="0"/>
              <a:t> 386 chip, cache was introduced as an off chip add-on</a:t>
            </a:r>
          </a:p>
          <a:p>
            <a:r>
              <a:rPr lang="en-US" sz="2000" dirty="0" smtClean="0"/>
              <a:t>Since the 486 has become standardized on chip and has included more levels as time progressed</a:t>
            </a:r>
          </a:p>
        </p:txBody>
      </p:sp>
      <p:pic>
        <p:nvPicPr>
          <p:cNvPr id="1026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5841999" y="6182380"/>
            <a:ext cx="2082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tomshardware.com</a:t>
            </a:r>
            <a:endParaRPr lang="en-US" sz="1400" dirty="0"/>
          </a:p>
        </p:txBody>
      </p:sp>
      <p:pic>
        <p:nvPicPr>
          <p:cNvPr id="137218" name="Picture 2" descr="http://media.bestofmicro.com/phenomII-athlonII-L3cache,G-N-223511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524000"/>
            <a:ext cx="4191000" cy="4690591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11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PUC-Rio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5334000" y="2438401"/>
            <a:ext cx="3810000" cy="3048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Francisco Paulo de </a:t>
            </a:r>
            <a:r>
              <a:rPr lang="en-US" sz="2000" dirty="0" err="1" smtClean="0"/>
              <a:t>Aboim</a:t>
            </a:r>
            <a:endParaRPr lang="en-US" sz="2000" dirty="0" smtClean="0"/>
          </a:p>
          <a:p>
            <a:pPr lvl="1"/>
            <a:r>
              <a:rPr lang="en-US" sz="1700" dirty="0" smtClean="0"/>
              <a:t>Graduated in Civil Engineering in 2009 with emphasis in Structures at PUC-Rio</a:t>
            </a:r>
          </a:p>
          <a:p>
            <a:pPr lvl="1"/>
            <a:r>
              <a:rPr lang="en-US" sz="1700" dirty="0" smtClean="0"/>
              <a:t>Second year of </a:t>
            </a:r>
            <a:r>
              <a:rPr lang="en-US" sz="1700" dirty="0" err="1" smtClean="0"/>
              <a:t>Msc</a:t>
            </a:r>
            <a:r>
              <a:rPr lang="en-US" sz="1700" dirty="0" smtClean="0"/>
              <a:t> in Civil Engineering at PUC-Rio</a:t>
            </a:r>
          </a:p>
          <a:p>
            <a:pPr lvl="1"/>
            <a:r>
              <a:rPr lang="en-US" sz="1700" dirty="0" smtClean="0"/>
              <a:t>Thesis: Finite Element Solver in </a:t>
            </a:r>
            <a:r>
              <a:rPr lang="en-US" sz="1700" dirty="0" err="1" smtClean="0"/>
              <a:t>OpenCL</a:t>
            </a:r>
            <a:endParaRPr lang="en-US" sz="1700" dirty="0" smtClean="0"/>
          </a:p>
          <a:p>
            <a:pPr lvl="1"/>
            <a:r>
              <a:rPr lang="en-US" sz="1700" dirty="0" smtClean="0"/>
              <a:t>Researcher at </a:t>
            </a:r>
            <a:r>
              <a:rPr lang="en-US" sz="1700" dirty="0" err="1" smtClean="0"/>
              <a:t>TecGraf</a:t>
            </a:r>
            <a:r>
              <a:rPr lang="en-US" sz="1700" dirty="0" smtClean="0"/>
              <a:t> in the Sigma3D modeling project</a:t>
            </a:r>
          </a:p>
        </p:txBody>
      </p:sp>
      <p:pic>
        <p:nvPicPr>
          <p:cNvPr id="10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pic>
        <p:nvPicPr>
          <p:cNvPr id="20484" name="Picture 4" descr="http://www.vitruvius.com.br/media/images/magazines/grid_9/becea9_03_pucri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145000"/>
            <a:ext cx="5262128" cy="3646200"/>
          </a:xfrm>
          <a:prstGeom prst="rect">
            <a:avLst/>
          </a:prstGeom>
          <a:noFill/>
        </p:spPr>
      </p:pic>
      <p:sp>
        <p:nvSpPr>
          <p:cNvPr id="11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2" y="1752600"/>
            <a:ext cx="4127497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While clock speeds have increased memory speeds have increased very little in the last 20 years.</a:t>
            </a:r>
          </a:p>
          <a:p>
            <a:r>
              <a:rPr lang="en-US" sz="2000" dirty="0" smtClean="0"/>
              <a:t>Faster memory is possible but it costs much more</a:t>
            </a:r>
          </a:p>
          <a:p>
            <a:r>
              <a:rPr lang="en-US" sz="2000" dirty="0" smtClean="0"/>
              <a:t>With the </a:t>
            </a:r>
            <a:r>
              <a:rPr lang="en-US" sz="2000" dirty="0" err="1" smtClean="0"/>
              <a:t>intel</a:t>
            </a:r>
            <a:r>
              <a:rPr lang="en-US" sz="2000" dirty="0" smtClean="0"/>
              <a:t> 386 chip, cache was introduced as an off chip add-on</a:t>
            </a:r>
          </a:p>
          <a:p>
            <a:r>
              <a:rPr lang="en-US" sz="2000" dirty="0" smtClean="0"/>
              <a:t>Since the 486 has become standardized on chip and has included more levels as time progressed</a:t>
            </a:r>
          </a:p>
          <a:p>
            <a:r>
              <a:rPr lang="en-US" sz="2000" dirty="0" smtClean="0"/>
              <a:t>Solution to the memory bound problem – memory hierarchies</a:t>
            </a:r>
          </a:p>
        </p:txBody>
      </p:sp>
      <p:pic>
        <p:nvPicPr>
          <p:cNvPr id="1026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5841999" y="6182380"/>
            <a:ext cx="2082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tomshardware.com</a:t>
            </a:r>
            <a:endParaRPr lang="en-US" sz="1400" dirty="0"/>
          </a:p>
        </p:txBody>
      </p:sp>
      <p:pic>
        <p:nvPicPr>
          <p:cNvPr id="141314" name="Picture 2" descr="http://media.bestofmicro.com/phenomII-athlonII-L3cache,G-O-223512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286000"/>
            <a:ext cx="4572000" cy="2936240"/>
          </a:xfrm>
          <a:prstGeom prst="rect">
            <a:avLst/>
          </a:prstGeom>
          <a:noFill/>
        </p:spPr>
      </p:pic>
      <p:sp>
        <p:nvSpPr>
          <p:cNvPr id="9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20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AMD Memory Model in OpenCL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01564" y="1600201"/>
            <a:ext cx="4554333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Subset of hardware memory exposed in OpenCL</a:t>
            </a:r>
          </a:p>
          <a:p>
            <a:r>
              <a:rPr lang="en-US" dirty="0" smtClean="0"/>
              <a:t>Local Data Share (LDS) exposed as local memory</a:t>
            </a:r>
          </a:p>
          <a:p>
            <a:pPr lvl="1"/>
            <a:r>
              <a:rPr lang="en-US" dirty="0" smtClean="0"/>
              <a:t>Share data between items of a work group designed to increase performance</a:t>
            </a:r>
          </a:p>
          <a:p>
            <a:pPr lvl="1"/>
            <a:r>
              <a:rPr lang="en-US" dirty="0" smtClean="0"/>
              <a:t>High Bandwidth access per SIMD Engine</a:t>
            </a:r>
          </a:p>
          <a:p>
            <a:r>
              <a:rPr lang="en-US" dirty="0" smtClean="0"/>
              <a:t>Private memory utilizes registers per work item</a:t>
            </a:r>
          </a:p>
          <a:p>
            <a:r>
              <a:rPr lang="en-US" dirty="0" smtClean="0"/>
              <a:t>Constant Memory</a:t>
            </a:r>
          </a:p>
          <a:p>
            <a:pPr lvl="1"/>
            <a:r>
              <a:rPr lang="en-US" dirty="0" smtClean="0"/>
              <a:t>__constant tags utilize L1 cache.</a:t>
            </a:r>
          </a:p>
        </p:txBody>
      </p:sp>
      <p:sp>
        <p:nvSpPr>
          <p:cNvPr id="34" name="Footer Placeholder 38"/>
          <p:cNvSpPr>
            <a:spLocks noGrp="1"/>
          </p:cNvSpPr>
          <p:nvPr>
            <p:ph type="ftr" sz="quarter" idx="17"/>
          </p:nvPr>
        </p:nvSpPr>
        <p:spPr>
          <a:xfrm>
            <a:off x="838200" y="5867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  <p:grpSp>
        <p:nvGrpSpPr>
          <p:cNvPr id="4" name="Group 73"/>
          <p:cNvGrpSpPr/>
          <p:nvPr/>
        </p:nvGrpSpPr>
        <p:grpSpPr>
          <a:xfrm>
            <a:off x="245840" y="1905000"/>
            <a:ext cx="4021360" cy="3761027"/>
            <a:chOff x="215107" y="1600201"/>
            <a:chExt cx="4021360" cy="3761027"/>
          </a:xfrm>
        </p:grpSpPr>
        <p:sp>
          <p:nvSpPr>
            <p:cNvPr id="5" name="Rectangle 4"/>
            <p:cNvSpPr/>
            <p:nvPr/>
          </p:nvSpPr>
          <p:spPr>
            <a:xfrm>
              <a:off x="215903" y="1600201"/>
              <a:ext cx="4020564" cy="2939463"/>
            </a:xfrm>
            <a:prstGeom prst="rect">
              <a:avLst/>
            </a:prstGeom>
            <a:solidFill>
              <a:schemeClr val="tx2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5107" y="4561128"/>
              <a:ext cx="4020564" cy="800100"/>
            </a:xfrm>
            <a:prstGeom prst="rect">
              <a:avLst/>
            </a:prstGeom>
            <a:solidFill>
              <a:srgbClr val="CCFFCC"/>
            </a:solidFill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9228" y="4775443"/>
              <a:ext cx="3732321" cy="31630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Global Memory</a:t>
              </a:r>
              <a:endParaRPr lang="en-US" sz="800" dirty="0"/>
            </a:p>
          </p:txBody>
        </p:sp>
        <p:grpSp>
          <p:nvGrpSpPr>
            <p:cNvPr id="8" name="Group 12"/>
            <p:cNvGrpSpPr/>
            <p:nvPr/>
          </p:nvGrpSpPr>
          <p:grpSpPr>
            <a:xfrm>
              <a:off x="369160" y="1792500"/>
              <a:ext cx="1808046" cy="1416841"/>
              <a:chOff x="393700" y="1777998"/>
              <a:chExt cx="2806700" cy="21924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93700" y="1777998"/>
                <a:ext cx="2806700" cy="2192492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41350" y="1981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1350" y="27559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11350" y="19685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11350" y="2743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32026" y="3558401"/>
                <a:ext cx="1466454" cy="33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Compute Unit 1</a:t>
                </a:r>
                <a:endParaRPr lang="en-US" sz="800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69160" y="3646406"/>
              <a:ext cx="1181157" cy="25447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Local Memory</a:t>
              </a:r>
              <a:endParaRPr lang="en-US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0027" y="4042284"/>
              <a:ext cx="3732318" cy="249744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Global / Constant Memory Data Cache</a:t>
              </a:r>
              <a:endParaRPr lang="en-US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17975" y="3646406"/>
              <a:ext cx="1181157" cy="25361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Local Memory</a:t>
              </a:r>
              <a:endParaRPr lang="en-US" sz="8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>
              <a:off x="1030536" y="3427509"/>
              <a:ext cx="436206" cy="1588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1651147" y="3625878"/>
              <a:ext cx="831229" cy="1589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3292813" y="3626306"/>
              <a:ext cx="830371" cy="1589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2575859" y="3428797"/>
              <a:ext cx="437065" cy="1588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2099049" y="4647512"/>
              <a:ext cx="255858" cy="3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9"/>
            <p:cNvGrpSpPr/>
            <p:nvPr/>
          </p:nvGrpSpPr>
          <p:grpSpPr>
            <a:xfrm>
              <a:off x="2284299" y="1792500"/>
              <a:ext cx="1808046" cy="1416841"/>
              <a:chOff x="393700" y="1777998"/>
              <a:chExt cx="2806700" cy="219249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93700" y="1777998"/>
                <a:ext cx="2806700" cy="2192492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41350" y="1981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41350" y="27559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11350" y="19685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911350" y="2743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32026" y="3558401"/>
                <a:ext cx="1466454" cy="33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Compute Unit  N</a:t>
                </a:r>
                <a:endParaRPr lang="en-US" sz="8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77029" y="4273361"/>
              <a:ext cx="1132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Compute Device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3986" y="5091749"/>
              <a:ext cx="1633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Compute Device Memory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5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42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21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to the stream core..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1"/>
            <a:ext cx="4127497" cy="28955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SIMD engine consists of a set of “Stream Cores”</a:t>
            </a:r>
          </a:p>
          <a:p>
            <a:r>
              <a:rPr lang="en-US" dirty="0" smtClean="0"/>
              <a:t>Stream cores arranged as a five way Very Long Instruction Word (VLIW) processor </a:t>
            </a:r>
          </a:p>
          <a:p>
            <a:pPr lvl="1"/>
            <a:r>
              <a:rPr lang="en-US" dirty="0" smtClean="0"/>
              <a:t>Up to five scalar operations can be issued in a VLIW instruction</a:t>
            </a:r>
          </a:p>
          <a:p>
            <a:pPr lvl="1"/>
            <a:r>
              <a:rPr lang="en-US" dirty="0" smtClean="0"/>
              <a:t>Scalar operations executed on each processing element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grpSp>
        <p:nvGrpSpPr>
          <p:cNvPr id="4" name="Group 74"/>
          <p:cNvGrpSpPr/>
          <p:nvPr/>
        </p:nvGrpSpPr>
        <p:grpSpPr>
          <a:xfrm>
            <a:off x="5219574" y="3429000"/>
            <a:ext cx="3200525" cy="2129430"/>
            <a:chOff x="5370350" y="3733800"/>
            <a:chExt cx="3454400" cy="2074575"/>
          </a:xfrm>
        </p:grpSpPr>
        <p:sp>
          <p:nvSpPr>
            <p:cNvPr id="10" name="Rectangle 9"/>
            <p:cNvSpPr/>
            <p:nvPr/>
          </p:nvSpPr>
          <p:spPr>
            <a:xfrm>
              <a:off x="5370350" y="3733800"/>
              <a:ext cx="3127538" cy="2074575"/>
            </a:xfrm>
            <a:prstGeom prst="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92750" y="4470400"/>
              <a:ext cx="5715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595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59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104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9138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Elbow Connector 15"/>
            <p:cNvCxnSpPr/>
            <p:nvPr/>
          </p:nvCxnSpPr>
          <p:spPr>
            <a:xfrm rot="10800000" flipV="1">
              <a:off x="5778500" y="3971030"/>
              <a:ext cx="3046250" cy="499369"/>
            </a:xfrm>
            <a:prstGeom prst="bentConnector3">
              <a:avLst>
                <a:gd name="adj1" fmla="val 100446"/>
              </a:avLst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2" idx="0"/>
            </p:cNvCxnSpPr>
            <p:nvPr/>
          </p:nvCxnSpPr>
          <p:spPr>
            <a:xfrm rot="5400000">
              <a:off x="6037609" y="4220715"/>
              <a:ext cx="498576" cy="794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 rot="5400000">
              <a:off x="6442426" y="4219919"/>
              <a:ext cx="500956" cy="7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4" idx="0"/>
            </p:cNvCxnSpPr>
            <p:nvPr/>
          </p:nvCxnSpPr>
          <p:spPr>
            <a:xfrm rot="5400000">
              <a:off x="6887718" y="4219919"/>
              <a:ext cx="500163" cy="79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5" idx="0"/>
            </p:cNvCxnSpPr>
            <p:nvPr/>
          </p:nvCxnSpPr>
          <p:spPr>
            <a:xfrm rot="5400000">
              <a:off x="7268698" y="4219919"/>
              <a:ext cx="500163" cy="79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492750" y="5422900"/>
              <a:ext cx="2787650" cy="28644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General Purpose Registers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65274" y="4280593"/>
              <a:ext cx="315126" cy="558800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>
              <a:off x="6090047" y="5225653"/>
              <a:ext cx="393700" cy="794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2"/>
            </p:cNvCxnSpPr>
            <p:nvPr/>
          </p:nvCxnSpPr>
          <p:spPr>
            <a:xfrm rot="16200000" flipH="1">
              <a:off x="6496054" y="5226046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6941746" y="5225653"/>
              <a:ext cx="393700" cy="794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 flipH="1">
              <a:off x="7347753" y="5226046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5579109" y="5226045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22" idx="0"/>
            </p:cNvCxnSpPr>
            <p:nvPr/>
          </p:nvCxnSpPr>
          <p:spPr>
            <a:xfrm rot="5400000">
              <a:off x="7967263" y="4125018"/>
              <a:ext cx="311149" cy="158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5492750" y="3121223"/>
            <a:ext cx="3127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One Stream Core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390671" y="3837519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Special</a:t>
            </a:r>
          </a:p>
          <a:p>
            <a:r>
              <a:rPr lang="en-US" sz="1000" dirty="0" smtClean="0"/>
              <a:t>Function</a:t>
            </a:r>
          </a:p>
          <a:p>
            <a:r>
              <a:rPr lang="en-US" sz="1000" dirty="0" smtClean="0"/>
              <a:t>Unit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8280400" y="4042488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</a:t>
            </a:r>
          </a:p>
          <a:p>
            <a:r>
              <a:rPr lang="en-US" sz="1000" dirty="0" smtClean="0"/>
              <a:t>Flow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280400" y="4878285"/>
            <a:ext cx="86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ALU Units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78500" y="3429000"/>
            <a:ext cx="197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Instruction and Control Flow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31" idx="1"/>
          </p:cNvCxnSpPr>
          <p:nvPr/>
        </p:nvCxnSpPr>
        <p:spPr>
          <a:xfrm rot="10800000" flipV="1">
            <a:off x="7915760" y="4242543"/>
            <a:ext cx="364641" cy="34496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1"/>
          </p:cNvCxnSpPr>
          <p:nvPr/>
        </p:nvCxnSpPr>
        <p:spPr>
          <a:xfrm rot="10800000">
            <a:off x="7327408" y="4596486"/>
            <a:ext cx="952993" cy="404910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955912" y="4230052"/>
            <a:ext cx="174227" cy="353098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029200" y="5715000"/>
            <a:ext cx="345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 AMD Accelerated Parallel Processing OpenCL Programming Guide</a:t>
            </a:r>
            <a:endParaRPr lang="en-US" sz="1400" dirty="0"/>
          </a:p>
        </p:txBody>
      </p:sp>
      <p:sp>
        <p:nvSpPr>
          <p:cNvPr id="39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22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to the stream core..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5715000"/>
            <a:ext cx="345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 AMD Accelerated Parallel Processing OpenCL Programming Guide</a:t>
            </a:r>
            <a:endParaRPr lang="en-US" sz="1400" dirty="0"/>
          </a:p>
        </p:txBody>
      </p:sp>
      <p:pic>
        <p:nvPicPr>
          <p:cNvPr id="1026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grpSp>
        <p:nvGrpSpPr>
          <p:cNvPr id="4" name="Group 74"/>
          <p:cNvGrpSpPr/>
          <p:nvPr/>
        </p:nvGrpSpPr>
        <p:grpSpPr>
          <a:xfrm>
            <a:off x="5219574" y="3429000"/>
            <a:ext cx="3200525" cy="2129430"/>
            <a:chOff x="5370350" y="3733800"/>
            <a:chExt cx="3454400" cy="2074575"/>
          </a:xfrm>
        </p:grpSpPr>
        <p:sp>
          <p:nvSpPr>
            <p:cNvPr id="10" name="Rectangle 9"/>
            <p:cNvSpPr/>
            <p:nvPr/>
          </p:nvSpPr>
          <p:spPr>
            <a:xfrm>
              <a:off x="5370350" y="3733800"/>
              <a:ext cx="3127538" cy="2074575"/>
            </a:xfrm>
            <a:prstGeom prst="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92750" y="4470400"/>
              <a:ext cx="5715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595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59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104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9138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Elbow Connector 15"/>
            <p:cNvCxnSpPr/>
            <p:nvPr/>
          </p:nvCxnSpPr>
          <p:spPr>
            <a:xfrm rot="10800000" flipV="1">
              <a:off x="5778500" y="3971030"/>
              <a:ext cx="3046250" cy="499369"/>
            </a:xfrm>
            <a:prstGeom prst="bentConnector3">
              <a:avLst>
                <a:gd name="adj1" fmla="val 100446"/>
              </a:avLst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2" idx="0"/>
            </p:cNvCxnSpPr>
            <p:nvPr/>
          </p:nvCxnSpPr>
          <p:spPr>
            <a:xfrm rot="5400000">
              <a:off x="6037609" y="4220715"/>
              <a:ext cx="498576" cy="794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 rot="5400000">
              <a:off x="6442426" y="4219919"/>
              <a:ext cx="500956" cy="7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4" idx="0"/>
            </p:cNvCxnSpPr>
            <p:nvPr/>
          </p:nvCxnSpPr>
          <p:spPr>
            <a:xfrm rot="5400000">
              <a:off x="6887718" y="4219919"/>
              <a:ext cx="500163" cy="79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5" idx="0"/>
            </p:cNvCxnSpPr>
            <p:nvPr/>
          </p:nvCxnSpPr>
          <p:spPr>
            <a:xfrm rot="5400000">
              <a:off x="7268698" y="4219919"/>
              <a:ext cx="500163" cy="79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492750" y="5422900"/>
              <a:ext cx="2787650" cy="28644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General Purpose Registers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65274" y="4280593"/>
              <a:ext cx="315126" cy="558800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>
              <a:off x="6090047" y="5225653"/>
              <a:ext cx="393700" cy="794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2"/>
            </p:cNvCxnSpPr>
            <p:nvPr/>
          </p:nvCxnSpPr>
          <p:spPr>
            <a:xfrm rot="16200000" flipH="1">
              <a:off x="6496054" y="5226046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6941746" y="5225653"/>
              <a:ext cx="393700" cy="794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 flipH="1">
              <a:off x="7347753" y="5226046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5579109" y="5226045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22" idx="0"/>
            </p:cNvCxnSpPr>
            <p:nvPr/>
          </p:nvCxnSpPr>
          <p:spPr>
            <a:xfrm rot="5400000">
              <a:off x="7967263" y="4125018"/>
              <a:ext cx="311149" cy="158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5492750" y="3121223"/>
            <a:ext cx="3127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One Stream Core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390671" y="3837519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Special</a:t>
            </a:r>
          </a:p>
          <a:p>
            <a:r>
              <a:rPr lang="en-US" sz="1000" dirty="0" smtClean="0"/>
              <a:t>Function</a:t>
            </a:r>
          </a:p>
          <a:p>
            <a:r>
              <a:rPr lang="en-US" sz="1000" dirty="0" smtClean="0"/>
              <a:t>Unit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8280400" y="4042488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</a:t>
            </a:r>
          </a:p>
          <a:p>
            <a:r>
              <a:rPr lang="en-US" sz="1000" dirty="0" smtClean="0"/>
              <a:t>Flow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8280400" y="4878285"/>
            <a:ext cx="86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ALU Units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78500" y="3429000"/>
            <a:ext cx="197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Instruction and Control Flow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31" idx="1"/>
          </p:cNvCxnSpPr>
          <p:nvPr/>
        </p:nvCxnSpPr>
        <p:spPr>
          <a:xfrm rot="10800000" flipV="1">
            <a:off x="7915760" y="4242543"/>
            <a:ext cx="364641" cy="34496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1"/>
          </p:cNvCxnSpPr>
          <p:nvPr/>
        </p:nvCxnSpPr>
        <p:spPr>
          <a:xfrm rot="10800000">
            <a:off x="7327408" y="4596486"/>
            <a:ext cx="952993" cy="404910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955912" y="4230052"/>
            <a:ext cx="174227" cy="353098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ame 41"/>
          <p:cNvSpPr/>
          <p:nvPr/>
        </p:nvSpPr>
        <p:spPr>
          <a:xfrm>
            <a:off x="5867400" y="3962400"/>
            <a:ext cx="838200" cy="1066800"/>
          </a:xfrm>
          <a:prstGeom prst="fram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Frame 42"/>
          <p:cNvSpPr/>
          <p:nvPr/>
        </p:nvSpPr>
        <p:spPr>
          <a:xfrm>
            <a:off x="6629400" y="3962400"/>
            <a:ext cx="838200" cy="1066800"/>
          </a:xfrm>
          <a:prstGeom prst="fram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16200000" flipH="1">
            <a:off x="5448300" y="32385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6819900" y="31623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53000" y="2209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Double Precision Unit</a:t>
            </a:r>
            <a:endParaRPr lang="pt-BR" dirty="0"/>
          </a:p>
        </p:txBody>
      </p:sp>
      <p:sp>
        <p:nvSpPr>
          <p:cNvPr id="49" name="TextBox 48"/>
          <p:cNvSpPr txBox="1"/>
          <p:nvPr/>
        </p:nvSpPr>
        <p:spPr>
          <a:xfrm>
            <a:off x="6629400" y="2209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Double Precision Unit</a:t>
            </a:r>
            <a:endParaRPr lang="pt-BR" dirty="0"/>
          </a:p>
        </p:txBody>
      </p:sp>
      <p:sp>
        <p:nvSpPr>
          <p:cNvPr id="50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23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1"/>
            <a:ext cx="4127497" cy="28955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SIMD engine consists of a set of “Stream Cores”</a:t>
            </a:r>
          </a:p>
          <a:p>
            <a:r>
              <a:rPr lang="en-US" dirty="0" smtClean="0"/>
              <a:t>Stream cores arranged as a five way Very Long Instruction Word (VLIW) processor </a:t>
            </a:r>
          </a:p>
          <a:p>
            <a:pPr lvl="1"/>
            <a:r>
              <a:rPr lang="en-US" dirty="0" smtClean="0"/>
              <a:t>Up to five scalar operations can be issued in a VLIW instruction</a:t>
            </a:r>
          </a:p>
          <a:p>
            <a:pPr lvl="1"/>
            <a:r>
              <a:rPr lang="en-US" dirty="0" smtClean="0"/>
              <a:t>Scalar operations executed on each processing element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to the stream core..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4127497" cy="47854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SIMD engine consists of a set of “Stream Cores”</a:t>
            </a:r>
          </a:p>
          <a:p>
            <a:r>
              <a:rPr lang="en-US" dirty="0" smtClean="0"/>
              <a:t>Stream cores arranged as a five way Very Long Instruction Word (VLIW) processor </a:t>
            </a:r>
          </a:p>
          <a:p>
            <a:pPr lvl="1"/>
            <a:r>
              <a:rPr lang="en-US" dirty="0" smtClean="0"/>
              <a:t>Up to five scalar operations can be issued in a VLIW instruction</a:t>
            </a:r>
          </a:p>
          <a:p>
            <a:pPr lvl="1"/>
            <a:r>
              <a:rPr lang="en-US" dirty="0" smtClean="0"/>
              <a:t>Scalar operations executed on each processing element</a:t>
            </a:r>
          </a:p>
          <a:p>
            <a:r>
              <a:rPr lang="en-US" dirty="0" smtClean="0"/>
              <a:t>All stream cores within compute unit execute same VLIW instruction</a:t>
            </a:r>
          </a:p>
          <a:p>
            <a:pPr lvl="1"/>
            <a:r>
              <a:rPr lang="en-US" dirty="0" smtClean="0"/>
              <a:t>The block of work-items that are executed together is called a wavefront.</a:t>
            </a:r>
          </a:p>
          <a:p>
            <a:pPr lvl="1"/>
            <a:r>
              <a:rPr lang="en-US" dirty="0" smtClean="0"/>
              <a:t>64 work items for 5870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6096000"/>
            <a:ext cx="345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 AMD Accelerated Parallel Processing OpenCL Programming Guide</a:t>
            </a:r>
            <a:endParaRPr lang="en-US" sz="1400" dirty="0"/>
          </a:p>
        </p:txBody>
      </p:sp>
      <p:pic>
        <p:nvPicPr>
          <p:cNvPr id="1026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1524000"/>
            <a:ext cx="3581400" cy="465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24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Picture</a:t>
            </a:r>
          </a:p>
        </p:txBody>
      </p:sp>
      <p:pic>
        <p:nvPicPr>
          <p:cNvPr id="2672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607344"/>
            <a:ext cx="8197453" cy="4741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C2E671B-E6CC-5344-823B-5C81BE00F7D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AMD Platform as seen in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Individual work-items execute on a single processing element</a:t>
            </a:r>
          </a:p>
          <a:p>
            <a:r>
              <a:rPr lang="en-US" sz="2200" dirty="0" smtClean="0"/>
              <a:t>Processing element refers to a single VLIW core</a:t>
            </a:r>
          </a:p>
          <a:p>
            <a:r>
              <a:rPr lang="en-US" sz="2200" dirty="0" smtClean="0"/>
              <a:t>Multiple work-groups execute on a compute unit</a:t>
            </a:r>
          </a:p>
          <a:p>
            <a:r>
              <a:rPr lang="en-US" sz="2200" dirty="0" smtClean="0"/>
              <a:t>A compute unit refers to a SIMD Engine</a:t>
            </a:r>
            <a:endParaRPr lang="en-US" sz="2200" dirty="0"/>
          </a:p>
        </p:txBody>
      </p:sp>
      <p:sp>
        <p:nvSpPr>
          <p:cNvPr id="8" name="Footer Placeholder 38"/>
          <p:cNvSpPr>
            <a:spLocks noGrp="1"/>
          </p:cNvSpPr>
          <p:nvPr>
            <p:ph type="ftr" sz="quarter" idx="17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389271"/>
            <a:ext cx="4423374" cy="2548706"/>
          </a:xfrm>
          <a:prstGeom prst="rect">
            <a:avLst/>
          </a:prstGeom>
        </p:spPr>
      </p:pic>
      <p:pic>
        <p:nvPicPr>
          <p:cNvPr id="7" name="Picture 2" descr="C:\Users\fpaboim\Documents\puc-ri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9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26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Optimal GPGPU Kernel</a:t>
            </a:r>
            <a:endParaRPr lang="en-US" dirty="0"/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the discussion on hardware we see that an ideal kernel for a GPU:</a:t>
            </a:r>
          </a:p>
          <a:p>
            <a:pPr lvl="1"/>
            <a:r>
              <a:rPr lang="en-US" dirty="0" smtClean="0"/>
              <a:t>Has thousands of independent pieces of work</a:t>
            </a:r>
          </a:p>
          <a:p>
            <a:pPr lvl="2"/>
            <a:r>
              <a:rPr lang="en-US" dirty="0" smtClean="0"/>
              <a:t>Uses all available compute units</a:t>
            </a:r>
          </a:p>
          <a:p>
            <a:pPr lvl="2"/>
            <a:r>
              <a:rPr lang="en-US" dirty="0" smtClean="0"/>
              <a:t>Allows interleaving for latency hiding</a:t>
            </a:r>
          </a:p>
          <a:p>
            <a:pPr lvl="1"/>
            <a:r>
              <a:rPr lang="en-US" dirty="0" smtClean="0"/>
              <a:t>Is amenable to instruction stream sharing</a:t>
            </a:r>
          </a:p>
          <a:p>
            <a:pPr lvl="2"/>
            <a:r>
              <a:rPr lang="en-US" dirty="0" smtClean="0"/>
              <a:t>Maps to SIMD execution by preventing divergence between work items</a:t>
            </a:r>
          </a:p>
          <a:p>
            <a:pPr lvl="1"/>
            <a:r>
              <a:rPr lang="en-US" dirty="0" smtClean="0"/>
              <a:t>Has high arithmetic intensity</a:t>
            </a:r>
          </a:p>
          <a:p>
            <a:pPr lvl="2"/>
            <a:r>
              <a:rPr lang="en-US" dirty="0" smtClean="0"/>
              <a:t>Ratio of math operations to memory access is high</a:t>
            </a:r>
          </a:p>
          <a:p>
            <a:pPr lvl="2"/>
            <a:r>
              <a:rPr lang="en-US" dirty="0" smtClean="0"/>
              <a:t>Not limited by memory bandwidth</a:t>
            </a:r>
          </a:p>
          <a:p>
            <a:r>
              <a:rPr lang="en-US" dirty="0" smtClean="0"/>
              <a:t>Note that these caveats apply to all GPUs</a:t>
            </a:r>
            <a:endParaRPr lang="en-US" dirty="0"/>
          </a:p>
        </p:txBody>
      </p:sp>
      <p:pic>
        <p:nvPicPr>
          <p:cNvPr id="7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9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27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OpenCL Compilation System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4450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LLVM - Low Level Virtual Machine </a:t>
            </a:r>
          </a:p>
          <a:p>
            <a:r>
              <a:rPr lang="en-US" sz="2000" dirty="0" smtClean="0"/>
              <a:t>Kernels compiled to LLVM IR</a:t>
            </a:r>
          </a:p>
          <a:p>
            <a:r>
              <a:rPr lang="en-US" sz="2000" dirty="0" smtClean="0"/>
              <a:t>Open Source Compiler </a:t>
            </a:r>
          </a:p>
          <a:p>
            <a:pPr lvl="1"/>
            <a:r>
              <a:rPr lang="en-US" sz="2000" dirty="0" smtClean="0"/>
              <a:t>Platform, OS independent</a:t>
            </a:r>
          </a:p>
          <a:p>
            <a:pPr lvl="1"/>
            <a:r>
              <a:rPr lang="en-US" sz="2000" dirty="0" smtClean="0"/>
              <a:t>Multiple back ends</a:t>
            </a:r>
          </a:p>
          <a:p>
            <a:r>
              <a:rPr lang="en-US" sz="2000" dirty="0" smtClean="0">
                <a:hlinkClick r:id="rId3"/>
              </a:rPr>
              <a:t>http://llvm.org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19" name="Footer Placeholder 38"/>
          <p:cNvSpPr>
            <a:spLocks noGrp="1"/>
          </p:cNvSpPr>
          <p:nvPr>
            <p:ph type="ftr" sz="quarter" idx="17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96139" y="1600203"/>
            <a:ext cx="2207643" cy="6187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OpenCL Compute  Program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947862" y="3028503"/>
            <a:ext cx="1302602" cy="549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LLVM IR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492860" y="4038070"/>
            <a:ext cx="1302602" cy="629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Nvidia PTX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47862" y="4037275"/>
            <a:ext cx="1302602" cy="629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 CAL IL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677452" y="4037275"/>
            <a:ext cx="1302602" cy="629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x86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5" idx="0"/>
          </p:cNvCxnSpPr>
          <p:nvPr/>
        </p:nvCxnSpPr>
        <p:spPr>
          <a:xfrm rot="5400000">
            <a:off x="6194796" y="2623339"/>
            <a:ext cx="809534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1"/>
            <a:endCxn id="56" idx="0"/>
          </p:cNvCxnSpPr>
          <p:nvPr/>
        </p:nvCxnSpPr>
        <p:spPr>
          <a:xfrm rot="10800000" flipV="1">
            <a:off x="5144165" y="3303325"/>
            <a:ext cx="803701" cy="734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2"/>
            <a:endCxn id="57" idx="0"/>
          </p:cNvCxnSpPr>
          <p:nvPr/>
        </p:nvCxnSpPr>
        <p:spPr>
          <a:xfrm rot="5400000">
            <a:off x="6369599" y="3807708"/>
            <a:ext cx="4591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3"/>
            <a:endCxn id="58" idx="0"/>
          </p:cNvCxnSpPr>
          <p:nvPr/>
        </p:nvCxnSpPr>
        <p:spPr>
          <a:xfrm>
            <a:off x="7250467" y="3303324"/>
            <a:ext cx="1078289" cy="733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64077" y="2403634"/>
            <a:ext cx="172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LLVM Front-end</a:t>
            </a:r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2860" y="4790665"/>
            <a:ext cx="1302602" cy="9834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7865" y="4790667"/>
            <a:ext cx="1646067" cy="11376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17352" y="4790664"/>
            <a:ext cx="1262702" cy="1057699"/>
          </a:xfrm>
          <a:prstGeom prst="rect">
            <a:avLst/>
          </a:prstGeom>
        </p:spPr>
      </p:pic>
      <p:pic>
        <p:nvPicPr>
          <p:cNvPr id="20" name="Picture 2" descr="C:\Users\fpaboim\Documents\puc-ri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22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28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Thread Structure</a:t>
            </a:r>
          </a:p>
        </p:txBody>
      </p:sp>
      <p:sp>
        <p:nvSpPr>
          <p:cNvPr id="6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3581400" cy="365125"/>
          </a:xfrm>
        </p:spPr>
        <p:txBody>
          <a:bodyPr/>
          <a:lstStyle/>
          <a:p>
            <a:r>
              <a:rPr lang="en-US" dirty="0" smtClean="0"/>
              <a:t>Source: AMD Parallel Processing Example</a:t>
            </a:r>
            <a:endParaRPr lang="en-US" dirty="0"/>
          </a:p>
        </p:txBody>
      </p:sp>
      <p:sp>
        <p:nvSpPr>
          <p:cNvPr id="23961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Massively parallel programs are usually written so that each thread computes one part of a problem</a:t>
            </a:r>
          </a:p>
          <a:p>
            <a:pPr lvl="1" eaLnBrk="1" hangingPunct="1"/>
            <a:r>
              <a:rPr lang="en-US" dirty="0" smtClean="0"/>
              <a:t>For vector addition, we will add corresponding elements from two arrays, so each thread will perform one addition</a:t>
            </a:r>
          </a:p>
          <a:p>
            <a:pPr lvl="1" eaLnBrk="1" hangingPunct="1"/>
            <a:r>
              <a:rPr lang="en-US" dirty="0" smtClean="0"/>
              <a:t>If we think about the thread structure visually, the threads will usually be arranged in the same shape as the data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9" name="Slide Number Placeholder 9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C2E671B-E6CC-5344-823B-5C81BE00F7D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fpaboim\Desktop\5.2.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76400"/>
            <a:ext cx="3038278" cy="2490787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OpenCL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876800" y="1752600"/>
            <a:ext cx="4064001" cy="4152899"/>
          </a:xfrm>
        </p:spPr>
        <p:txBody>
          <a:bodyPr>
            <a:noAutofit/>
          </a:bodyPr>
          <a:lstStyle/>
          <a:p>
            <a:r>
              <a:rPr lang="en-US" sz="2000" dirty="0" smtClean="0"/>
              <a:t>Standard defined by a consortium of industry leaders (AMD, Intel, Apple, </a:t>
            </a:r>
            <a:r>
              <a:rPr lang="en-US" sz="2000" dirty="0" err="1" smtClean="0"/>
              <a:t>Nvidia</a:t>
            </a:r>
            <a:r>
              <a:rPr lang="en-US" sz="2000" dirty="0" smtClean="0"/>
              <a:t>, IBM…)</a:t>
            </a:r>
          </a:p>
          <a:p>
            <a:r>
              <a:rPr lang="en-US" sz="2000" dirty="0" smtClean="0"/>
              <a:t>Heterogeneous programming platform, meaning not only GPUs but also CPUs, DSP, Accelerators (i.e. IBM CELL)</a:t>
            </a:r>
          </a:p>
          <a:p>
            <a:r>
              <a:rPr lang="en-US" sz="2000" dirty="0" smtClean="0"/>
              <a:t>Exposes underlying memory architecture implying more control and, therefore, potential performance gains</a:t>
            </a:r>
          </a:p>
        </p:txBody>
      </p:sp>
      <p:pic>
        <p:nvPicPr>
          <p:cNvPr id="10" name="Picture 2" descr="C:\Users\fpaboim\Documents\puc-ri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pic>
        <p:nvPicPr>
          <p:cNvPr id="2050" name="Picture 2" descr="C:\Users\fpaboim\Desktop\cel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1828800"/>
            <a:ext cx="2005568" cy="2754313"/>
          </a:xfrm>
          <a:prstGeom prst="rect">
            <a:avLst/>
          </a:prstGeom>
          <a:noFill/>
        </p:spPr>
      </p:pic>
      <p:pic>
        <p:nvPicPr>
          <p:cNvPr id="2051" name="Picture 3" descr="C:\Users\fpaboim\Desktop\llano_propus_compar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4382066"/>
            <a:ext cx="4343400" cy="2171134"/>
          </a:xfrm>
          <a:prstGeom prst="rect">
            <a:avLst/>
          </a:prstGeom>
          <a:noFill/>
        </p:spPr>
      </p:pic>
      <p:sp>
        <p:nvSpPr>
          <p:cNvPr id="9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2416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79122" y="1500187"/>
            <a:ext cx="7583537" cy="508992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ym typeface="Gill Sans" charset="0"/>
              </a:rPr>
              <a:t>More work items the better for latency hiding</a:t>
            </a:r>
          </a:p>
          <a:p>
            <a:pPr eaLnBrk="1" hangingPunct="1"/>
            <a:r>
              <a:rPr lang="en-US" dirty="0" smtClean="0">
                <a:sym typeface="Gill Sans" charset="0"/>
              </a:rPr>
              <a:t>Threads within the </a:t>
            </a:r>
            <a:r>
              <a:rPr lang="en-US" dirty="0" err="1" smtClean="0">
                <a:sym typeface="Gill Sans" charset="0"/>
              </a:rPr>
              <a:t>OpenCL</a:t>
            </a:r>
            <a:r>
              <a:rPr lang="en-US" dirty="0" smtClean="0">
                <a:sym typeface="Gill Sans" charset="0"/>
              </a:rPr>
              <a:t> framework are called “work items”</a:t>
            </a:r>
          </a:p>
          <a:p>
            <a:pPr eaLnBrk="1" hangingPunct="1"/>
            <a:r>
              <a:rPr lang="en-US" dirty="0" smtClean="0">
                <a:sym typeface="Gill Sans" charset="0"/>
              </a:rPr>
              <a:t>Work items are arranged into workgroups which can share data within local memory</a:t>
            </a:r>
          </a:p>
          <a:p>
            <a:pPr eaLnBrk="1" hangingPunct="1"/>
            <a:r>
              <a:rPr lang="en-US" dirty="0" smtClean="0">
                <a:sym typeface="Gill Sans" charset="0"/>
              </a:rPr>
              <a:t>Barrier can be implemented for threads within a workgroup</a:t>
            </a:r>
          </a:p>
        </p:txBody>
      </p:sp>
      <p:sp>
        <p:nvSpPr>
          <p:cNvPr id="10" name="Slide Number Placeholder 9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C2E671B-E6CC-5344-823B-5C81BE00F7D7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Structure</a:t>
            </a:r>
          </a:p>
        </p:txBody>
      </p:sp>
      <p:sp>
        <p:nvSpPr>
          <p:cNvPr id="8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</p:spPr>
        <p:txBody>
          <a:bodyPr/>
          <a:lstStyle/>
          <a:p>
            <a:r>
              <a:rPr lang="en-US" dirty="0" smtClean="0"/>
              <a:t>Source: Benedict R. </a:t>
            </a:r>
            <a:r>
              <a:rPr lang="en-US" dirty="0" err="1" smtClean="0"/>
              <a:t>Gaster</a:t>
            </a:r>
            <a:r>
              <a:rPr lang="en-US" dirty="0" smtClean="0"/>
              <a:t>, AMD   © 2011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8566" y="1591294"/>
            <a:ext cx="8025372" cy="16091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Work-items can uniquely identify themselves based on:</a:t>
            </a:r>
          </a:p>
          <a:p>
            <a:pPr lvl="1"/>
            <a:r>
              <a:rPr lang="en-US" dirty="0" smtClean="0"/>
              <a:t>A global id (unique within the index space)</a:t>
            </a:r>
          </a:p>
          <a:p>
            <a:pPr lvl="1"/>
            <a:r>
              <a:rPr lang="en-US" dirty="0" smtClean="0"/>
              <a:t>A work-group ID and a local ID within the work-group</a:t>
            </a:r>
          </a:p>
          <a:p>
            <a:endParaRPr lang="en-US" dirty="0"/>
          </a:p>
        </p:txBody>
      </p:sp>
      <p:pic>
        <p:nvPicPr>
          <p:cNvPr id="242691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470" y="3017715"/>
            <a:ext cx="6482953" cy="33830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" name="Slide Number Placeholder 9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C2E671B-E6CC-5344-823B-5C81BE00F7D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Kernel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vector addition kernel: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__kernel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void </a:t>
            </a:r>
            <a:r>
              <a:rPr lang="en-US" sz="2000" dirty="0" err="1" smtClean="0">
                <a:latin typeface="Courier New"/>
                <a:cs typeface="Courier New"/>
              </a:rPr>
              <a:t>vecadd(__global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A,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   __global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B,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   __global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C) 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tid</a:t>
            </a:r>
            <a:r>
              <a:rPr lang="en-US" sz="2000" dirty="0" smtClean="0">
                <a:latin typeface="Courier New"/>
                <a:cs typeface="Courier New"/>
              </a:rPr>
              <a:t> = get_global_id(0);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C[tid</a:t>
            </a:r>
            <a:r>
              <a:rPr lang="en-US" sz="2000" dirty="0" smtClean="0">
                <a:latin typeface="Courier New"/>
                <a:cs typeface="Courier New"/>
              </a:rPr>
              <a:t>] = </a:t>
            </a:r>
            <a:r>
              <a:rPr lang="en-US" sz="2000" dirty="0" err="1" smtClean="0">
                <a:latin typeface="Courier New"/>
                <a:cs typeface="Courier New"/>
              </a:rPr>
              <a:t>A[tid</a:t>
            </a:r>
            <a:r>
              <a:rPr lang="en-US" sz="2000" dirty="0" smtClean="0">
                <a:latin typeface="Courier New"/>
                <a:cs typeface="Courier New"/>
              </a:rPr>
              <a:t>] + </a:t>
            </a:r>
            <a:r>
              <a:rPr lang="en-US" sz="2000" dirty="0" err="1" smtClean="0">
                <a:latin typeface="Courier New"/>
                <a:cs typeface="Courier New"/>
              </a:rPr>
              <a:t>B[tid</a:t>
            </a:r>
            <a:r>
              <a:rPr lang="en-US" sz="20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Slide Number Placeholder 9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C2E671B-E6CC-5344-823B-5C81BE00F7D7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Structure</a:t>
            </a:r>
          </a:p>
        </p:txBody>
      </p:sp>
      <p:sp>
        <p:nvSpPr>
          <p:cNvPr id="138" name="Content Placeholder 137"/>
          <p:cNvSpPr>
            <a:spLocks noGrp="1"/>
          </p:cNvSpPr>
          <p:nvPr>
            <p:ph sz="quarter" idx="1"/>
          </p:nvPr>
        </p:nvSpPr>
        <p:spPr>
          <a:xfrm>
            <a:off x="618565" y="1600200"/>
            <a:ext cx="7878788" cy="112690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Consider a simple vector addition of 16 elements</a:t>
            </a:r>
          </a:p>
          <a:p>
            <a:pPr lvl="1"/>
            <a:r>
              <a:rPr lang="en-US" sz="2000" dirty="0" smtClean="0"/>
              <a:t>2 input buffers (A, B) and 1 output buffer (C) are required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429000"/>
          <a:ext cx="5089920" cy="49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90802" y="3048002"/>
            <a:ext cx="634601" cy="595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76400" y="2743200"/>
            <a:ext cx="1607344" cy="372696"/>
          </a:xfrm>
          <a:prstGeom prst="rect">
            <a:avLst/>
          </a:prstGeom>
          <a:noFill/>
        </p:spPr>
        <p:txBody>
          <a:bodyPr wrap="squar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Array Indices</a:t>
            </a:r>
          </a:p>
        </p:txBody>
      </p:sp>
      <p:grpSp>
        <p:nvGrpSpPr>
          <p:cNvPr id="2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8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3581400" cy="365125"/>
          </a:xfrm>
        </p:spPr>
        <p:txBody>
          <a:bodyPr/>
          <a:lstStyle/>
          <a:p>
            <a:r>
              <a:rPr lang="en-US" dirty="0" smtClean="0"/>
              <a:t>Source: AMD Parallel Processing Example</a:t>
            </a:r>
            <a:endParaRPr lang="en-US" dirty="0"/>
          </a:p>
        </p:txBody>
      </p:sp>
      <p:sp>
        <p:nvSpPr>
          <p:cNvPr id="70" name="Slide Number Placeholder 9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C2E671B-E6CC-5344-823B-5C81BE00F7D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113" name="Slide Number Placeholder 1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C2E671B-E6CC-5344-823B-5C81BE00F7D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5" name="Content Placeholder 94"/>
          <p:cNvSpPr>
            <a:spLocks noGrp="1"/>
          </p:cNvSpPr>
          <p:nvPr>
            <p:ph sz="quarter" idx="1"/>
          </p:nvPr>
        </p:nvSpPr>
        <p:spPr>
          <a:xfrm>
            <a:off x="618565" y="1548431"/>
            <a:ext cx="7878788" cy="96616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Create thread structure to match the problem </a:t>
            </a:r>
          </a:p>
          <a:p>
            <a:pPr lvl="1"/>
            <a:r>
              <a:rPr lang="en-US" dirty="0" smtClean="0"/>
              <a:t>1-dimensional problem in this case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547" y="2732484"/>
            <a:ext cx="2079047" cy="372674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Thread </a:t>
            </a:r>
            <a:r>
              <a:rPr lang="en-US" sz="2000" dirty="0" smtClean="0">
                <a:latin typeface="+mn-lt"/>
              </a:rPr>
              <a:t>structure: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429000"/>
          <a:ext cx="5089920" cy="49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grpSp>
        <p:nvGrpSpPr>
          <p:cNvPr id="2" name="Group 95"/>
          <p:cNvGrpSpPr/>
          <p:nvPr/>
        </p:nvGrpSpPr>
        <p:grpSpPr>
          <a:xfrm>
            <a:off x="3286125" y="2786062"/>
            <a:ext cx="5143500" cy="375047"/>
            <a:chOff x="4673600" y="3124200"/>
            <a:chExt cx="7315200" cy="533400"/>
          </a:xfrm>
        </p:grpSpPr>
        <p:sp>
          <p:nvSpPr>
            <p:cNvPr id="63" name="Rectangle 62"/>
            <p:cNvSpPr/>
            <p:nvPr/>
          </p:nvSpPr>
          <p:spPr>
            <a:xfrm>
              <a:off x="11074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531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160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17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245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702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31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88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9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16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74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7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02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59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88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45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73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30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30" name="Straight Arrow Connector 129"/>
          <p:cNvCxnSpPr>
            <a:endCxn id="74" idx="3"/>
          </p:cNvCxnSpPr>
          <p:nvPr/>
        </p:nvCxnSpPr>
        <p:spPr>
          <a:xfrm rot="10800000" flipV="1">
            <a:off x="5214937" y="2464594"/>
            <a:ext cx="1553766" cy="508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500812" y="2143126"/>
            <a:ext cx="1607344" cy="372696"/>
          </a:xfrm>
          <a:prstGeom prst="rect">
            <a:avLst/>
          </a:prstGeom>
          <a:noFill/>
        </p:spPr>
        <p:txBody>
          <a:bodyPr wrap="squar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Thread IDs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2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3581400" cy="365125"/>
          </a:xfrm>
        </p:spPr>
        <p:txBody>
          <a:bodyPr/>
          <a:lstStyle/>
          <a:p>
            <a:r>
              <a:rPr lang="en-US" dirty="0" smtClean="0"/>
              <a:t>Source: AMD Parallel Processing Example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C2E671B-E6CC-5344-823B-5C81BE00F7D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5" name="Content Placeholder 94"/>
          <p:cNvSpPr>
            <a:spLocks noGrp="1"/>
          </p:cNvSpPr>
          <p:nvPr>
            <p:ph sz="quarter" idx="1"/>
          </p:nvPr>
        </p:nvSpPr>
        <p:spPr>
          <a:xfrm>
            <a:off x="618565" y="1624631"/>
            <a:ext cx="7878788" cy="96616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Each thread is responsible for adding the indices corresponding to its 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547" y="2732484"/>
            <a:ext cx="1968440" cy="372674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structure:</a:t>
            </a: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76600" y="3429000"/>
          <a:ext cx="5089920" cy="49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grpSp>
        <p:nvGrpSpPr>
          <p:cNvPr id="2" name="Group 95"/>
          <p:cNvGrpSpPr/>
          <p:nvPr/>
        </p:nvGrpSpPr>
        <p:grpSpPr>
          <a:xfrm>
            <a:off x="3286125" y="2786062"/>
            <a:ext cx="5143500" cy="375047"/>
            <a:chOff x="4673600" y="3124200"/>
            <a:chExt cx="7315200" cy="533400"/>
          </a:xfrm>
        </p:grpSpPr>
        <p:sp>
          <p:nvSpPr>
            <p:cNvPr id="63" name="Rectangle 62"/>
            <p:cNvSpPr/>
            <p:nvPr/>
          </p:nvSpPr>
          <p:spPr>
            <a:xfrm>
              <a:off x="11074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531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160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17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245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702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31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88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9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16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74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7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02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59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88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45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73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30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3" name="Straight Arrow Connector 112"/>
          <p:cNvCxnSpPr>
            <a:stCxn id="77" idx="2"/>
            <a:endCxn id="128" idx="2"/>
          </p:cNvCxnSpPr>
          <p:nvPr/>
        </p:nvCxnSpPr>
        <p:spPr>
          <a:xfrm rot="5400000">
            <a:off x="2160984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>
            <a:off x="2483011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>
            <a:off x="2803922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>
            <a:off x="3125949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5400000">
            <a:off x="3446859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5400000">
            <a:off x="3768886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>
            <a:off x="4089797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>
            <a:off x="4411824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4732734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5054761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5375672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>
            <a:off x="5697699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6018609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>
            <a:off x="6340636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6661547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6983574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Footer Placeholder 38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3581400" cy="365125"/>
          </a:xfrm>
        </p:spPr>
        <p:txBody>
          <a:bodyPr/>
          <a:lstStyle/>
          <a:p>
            <a:r>
              <a:rPr lang="en-US" dirty="0" smtClean="0"/>
              <a:t>Source: AMD Parallel Processing Example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Great for problems with large numbers of parallel threads and high computational intensity (e.g. Matrix Multiplication)</a:t>
            </a:r>
          </a:p>
          <a:p>
            <a:r>
              <a:rPr lang="en-US" dirty="0" smtClean="0"/>
              <a:t>For full utilization of the hardware it’s necessary to find a way to fully utilize the different levels of the memory hierarchy</a:t>
            </a:r>
          </a:p>
          <a:p>
            <a:r>
              <a:rPr lang="en-US" dirty="0" smtClean="0"/>
              <a:t>Branching is GPU </a:t>
            </a:r>
            <a:r>
              <a:rPr lang="en-US" dirty="0" err="1" smtClean="0"/>
              <a:t>computing’s</a:t>
            </a:r>
            <a:r>
              <a:rPr lang="en-US" dirty="0" smtClean="0"/>
              <a:t> nemesis!</a:t>
            </a:r>
          </a:p>
          <a:p>
            <a:r>
              <a:rPr lang="en-US" dirty="0" smtClean="0"/>
              <a:t>Workgroup size tuning is not deterministic and takes time and lots of trial and error</a:t>
            </a:r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6" name="Slide Number Placeholder 9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C2E671B-E6CC-5344-823B-5C81BE00F7D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Thanks, see you in Rio!</a:t>
            </a:r>
            <a:endParaRPr lang="pt-BR" dirty="0"/>
          </a:p>
        </p:txBody>
      </p:sp>
      <p:pic>
        <p:nvPicPr>
          <p:cNvPr id="144386" name="Picture 2" descr="http://www.photos4travel.com/rio-de-janeiro-travel-guide/brazil_Rio+de+janei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1524000"/>
            <a:ext cx="7112000" cy="5334000"/>
          </a:xfrm>
          <a:prstGeom prst="rect">
            <a:avLst/>
          </a:prstGeom>
          <a:noFill/>
        </p:spPr>
      </p:pic>
      <p:sp>
        <p:nvSpPr>
          <p:cNvPr id="7" name="Slide Number Placeholder 9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C2E671B-E6CC-5344-823B-5C81BE00F7D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Pros/Cons of Porting Code to </a:t>
            </a:r>
            <a:r>
              <a:rPr lang="en-US" sz="3600" dirty="0" err="1" smtClean="0"/>
              <a:t>OpenCL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648200" y="2247901"/>
            <a:ext cx="4064001" cy="4152899"/>
          </a:xfrm>
        </p:spPr>
        <p:txBody>
          <a:bodyPr>
            <a:noAutofit/>
          </a:bodyPr>
          <a:lstStyle/>
          <a:p>
            <a:r>
              <a:rPr lang="en-US" sz="2000" dirty="0" smtClean="0"/>
              <a:t>Takes longer to program code and (much longer) to debug</a:t>
            </a:r>
          </a:p>
          <a:p>
            <a:r>
              <a:rPr lang="en-US" sz="2000" dirty="0" smtClean="0"/>
              <a:t>Incipient technology – risk of not becoming well established</a:t>
            </a:r>
          </a:p>
          <a:p>
            <a:r>
              <a:rPr lang="en-US" sz="2000" dirty="0" smtClean="0"/>
              <a:t>Code is harder to maintain</a:t>
            </a:r>
          </a:p>
          <a:p>
            <a:r>
              <a:rPr lang="en-US" sz="2000" dirty="0" smtClean="0"/>
              <a:t>Because of the above development and maintenance costs are higher</a:t>
            </a:r>
          </a:p>
          <a:p>
            <a:r>
              <a:rPr lang="en-US" sz="2000" dirty="0" smtClean="0"/>
              <a:t>Harder than most of what normal human beings use</a:t>
            </a:r>
          </a:p>
        </p:txBody>
      </p:sp>
      <p:pic>
        <p:nvPicPr>
          <p:cNvPr id="10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12" name="Content Placeholder 6"/>
          <p:cNvSpPr>
            <a:spLocks noGrp="1"/>
          </p:cNvSpPr>
          <p:nvPr>
            <p:ph sz="quarter" idx="1"/>
          </p:nvPr>
        </p:nvSpPr>
        <p:spPr>
          <a:xfrm>
            <a:off x="381000" y="2209800"/>
            <a:ext cx="4064001" cy="4152899"/>
          </a:xfrm>
        </p:spPr>
        <p:txBody>
          <a:bodyPr>
            <a:noAutofit/>
          </a:bodyPr>
          <a:lstStyle/>
          <a:p>
            <a:r>
              <a:rPr lang="en-US" sz="2000" dirty="0" smtClean="0"/>
              <a:t>Much larger potential throughput per $ spent</a:t>
            </a:r>
          </a:p>
          <a:p>
            <a:r>
              <a:rPr lang="en-US" sz="2000" dirty="0" smtClean="0"/>
              <a:t>Better energy efficiency – Eco friendly and cheaper to run</a:t>
            </a:r>
          </a:p>
          <a:p>
            <a:r>
              <a:rPr lang="en-US" sz="2000" dirty="0" smtClean="0"/>
              <a:t>Exposes underlying memory architecture implying more control and, therefore, potential performance gains</a:t>
            </a:r>
          </a:p>
          <a:p>
            <a:r>
              <a:rPr lang="en-US" sz="2000" dirty="0" smtClean="0"/>
              <a:t>Code can port to different heterogeneous platforms</a:t>
            </a:r>
          </a:p>
          <a:p>
            <a:r>
              <a:rPr lang="en-US" sz="2000" dirty="0" smtClean="0"/>
              <a:t>Easier than IL</a:t>
            </a:r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1676400" y="1447800"/>
            <a:ext cx="1447800" cy="8382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5791200" y="1447800"/>
            <a:ext cx="1447800" cy="8382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Moore’s law and GPUs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5232399" y="2247901"/>
            <a:ext cx="3911601" cy="4152899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Processor transistor count doubles every two years</a:t>
            </a:r>
          </a:p>
          <a:p>
            <a:r>
              <a:rPr lang="en-US" sz="2000" dirty="0" smtClean="0"/>
              <a:t>Clock speeds remain pretty much the same!</a:t>
            </a:r>
          </a:p>
          <a:p>
            <a:r>
              <a:rPr lang="en-US" sz="2000" dirty="0" smtClean="0"/>
              <a:t>Instructions per clock also hit a wall (0,5 inst./clock)</a:t>
            </a:r>
          </a:p>
          <a:p>
            <a:r>
              <a:rPr lang="en-US" sz="2000" dirty="0" smtClean="0"/>
              <a:t>Solution: more cores packed into one processor!</a:t>
            </a:r>
          </a:p>
          <a:p>
            <a:r>
              <a:rPr lang="en-US" sz="2000" dirty="0" smtClean="0"/>
              <a:t>Because of the above development and maintenance costs are higher</a:t>
            </a:r>
          </a:p>
        </p:txBody>
      </p:sp>
      <p:pic>
        <p:nvPicPr>
          <p:cNvPr id="10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14" name="Title 4"/>
          <p:cNvSpPr txBox="1">
            <a:spLocks/>
          </p:cNvSpPr>
          <p:nvPr/>
        </p:nvSpPr>
        <p:spPr>
          <a:xfrm>
            <a:off x="304800" y="1524000"/>
            <a:ext cx="8610600" cy="8382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“CPU scaling predicted by Moore’s Law is now dead” –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Nvidia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VP</a:t>
            </a:r>
          </a:p>
        </p:txBody>
      </p:sp>
      <p:pic>
        <p:nvPicPr>
          <p:cNvPr id="5122" name="Picture 2" descr="C:\Users\fpaboim\Desktop\15-f30d5f3b8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38" y="2590800"/>
            <a:ext cx="5167262" cy="3200400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 rot="16200000" flipV="1">
            <a:off x="3924300" y="44577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00400" y="3505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33044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AMD GPUs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0" y="46482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Moore’s Law (CPUs)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Moore’s law and GPUs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5232399" y="2247901"/>
            <a:ext cx="3911601" cy="4152899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Processor transistor count doubles every two years</a:t>
            </a:r>
          </a:p>
          <a:p>
            <a:r>
              <a:rPr lang="en-US" sz="2000" dirty="0" smtClean="0"/>
              <a:t>Clock speeds remain pretty much the same!</a:t>
            </a:r>
          </a:p>
          <a:p>
            <a:r>
              <a:rPr lang="en-US" sz="2000" dirty="0" smtClean="0"/>
              <a:t>Instructions per clock also hit a wall (0,5 inst./clock)</a:t>
            </a:r>
          </a:p>
          <a:p>
            <a:r>
              <a:rPr lang="en-US" sz="2000" dirty="0" smtClean="0"/>
              <a:t>Solution: more cores packed into one processor!</a:t>
            </a:r>
          </a:p>
          <a:p>
            <a:r>
              <a:rPr lang="en-US" sz="2000" dirty="0" smtClean="0"/>
              <a:t>Because of the above development and maintenance costs are higher</a:t>
            </a:r>
          </a:p>
        </p:txBody>
      </p:sp>
      <p:pic>
        <p:nvPicPr>
          <p:cNvPr id="10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14" name="Title 4"/>
          <p:cNvSpPr txBox="1">
            <a:spLocks/>
          </p:cNvSpPr>
          <p:nvPr/>
        </p:nvSpPr>
        <p:spPr>
          <a:xfrm>
            <a:off x="304800" y="1524000"/>
            <a:ext cx="8610600" cy="8382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“CPU scaling predicted by Moore’s Law is now dead” –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Nvidia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VP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6200000" flipV="1">
            <a:off x="3848100" y="44577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00400" y="3352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0" y="3124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AMD GPUs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0" y="47522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Moore’s Law (CPUs)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438400"/>
            <a:ext cx="4915084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power consumption problem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295400" y="5181600"/>
            <a:ext cx="75438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22nm gate is about 74 silicon atoms wide</a:t>
            </a:r>
          </a:p>
          <a:p>
            <a:r>
              <a:rPr lang="en-US" sz="2000" dirty="0" smtClean="0"/>
              <a:t>Leakage is becoming an issue – quantum tunneling</a:t>
            </a:r>
          </a:p>
          <a:p>
            <a:r>
              <a:rPr lang="en-US" sz="2000" dirty="0" smtClean="0"/>
              <a:t>Limits processor’s speeds and presents cooling problem</a:t>
            </a:r>
            <a:endParaRPr lang="pt-BR" sz="2000" dirty="0"/>
          </a:p>
        </p:txBody>
      </p:sp>
      <p:pic>
        <p:nvPicPr>
          <p:cNvPr id="5" name="Picture 2" descr="C:\Users\fpaboim\Documents\puc-r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pic>
        <p:nvPicPr>
          <p:cNvPr id="3074" name="Picture 2" descr="C:\Users\fpaboim\Desktop\gpu_pow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523999"/>
            <a:ext cx="6477000" cy="3581911"/>
          </a:xfrm>
          <a:prstGeom prst="rect">
            <a:avLst/>
          </a:prstGeom>
          <a:noFill/>
        </p:spPr>
      </p:pic>
      <p:sp>
        <p:nvSpPr>
          <p:cNvPr id="7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“Current” Hardware</a:t>
            </a:r>
            <a:endParaRPr lang="pt-BR" dirty="0"/>
          </a:p>
        </p:txBody>
      </p:sp>
      <p:pic>
        <p:nvPicPr>
          <p:cNvPr id="5" name="Picture 2" descr="C:\Users\fpaboim\Documents\puc-r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33600"/>
            <a:ext cx="846191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4457700" y="49911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9000" y="57912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Peak Performance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483601" cy="4419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Highly competitive gaming industry</a:t>
            </a:r>
          </a:p>
          <a:p>
            <a:r>
              <a:rPr lang="en-US" sz="2800" dirty="0" smtClean="0"/>
              <a:t>Process more pixels and triangles - faster</a:t>
            </a:r>
          </a:p>
          <a:p>
            <a:r>
              <a:rPr lang="en-US" sz="2800" dirty="0" smtClean="0"/>
              <a:t>Advent of (</a:t>
            </a:r>
            <a:r>
              <a:rPr lang="en-US" sz="2800" dirty="0" err="1" smtClean="0"/>
              <a:t>progammable</a:t>
            </a:r>
            <a:r>
              <a:rPr lang="en-US" sz="2800" dirty="0" smtClean="0"/>
              <a:t>) </a:t>
            </a:r>
            <a:r>
              <a:rPr lang="en-US" sz="2800" dirty="0" err="1" smtClean="0"/>
              <a:t>shaders</a:t>
            </a:r>
            <a:endParaRPr lang="en-US" sz="2800" dirty="0" smtClean="0"/>
          </a:p>
          <a:p>
            <a:r>
              <a:rPr lang="en-US" sz="2800" dirty="0" smtClean="0"/>
              <a:t>GLSL GPU computing “hack”</a:t>
            </a:r>
          </a:p>
          <a:p>
            <a:r>
              <a:rPr lang="en-US" sz="2800" dirty="0" smtClean="0"/>
              <a:t>Recently the need for </a:t>
            </a:r>
            <a:r>
              <a:rPr lang="en-US" sz="2800" dirty="0" err="1" smtClean="0"/>
              <a:t>realtime</a:t>
            </a:r>
            <a:r>
              <a:rPr lang="en-US" sz="2800" dirty="0" smtClean="0"/>
              <a:t> video filters and image processing also fit well into the GPU model and has been adopted by the industry</a:t>
            </a:r>
          </a:p>
        </p:txBody>
      </p:sp>
      <p:pic>
        <p:nvPicPr>
          <p:cNvPr id="10" name="Picture 2" descr="C:\Users\fpaboim\Documents\puc-r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3084" y="152400"/>
            <a:ext cx="558516" cy="970625"/>
          </a:xfrm>
          <a:prstGeom prst="rect">
            <a:avLst/>
          </a:prstGeom>
          <a:noFill/>
        </p:spPr>
      </p:pic>
      <p:sp>
        <p:nvSpPr>
          <p:cNvPr id="12" name="Slide Number Placeholder 95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algn="ctr"/>
            <a:fld id="{1C2E671B-E6CC-5344-823B-5C81BE00F7D7}" type="slidenum">
              <a:rPr lang="en-US" sz="1900" b="1" smtClean="0">
                <a:solidFill>
                  <a:schemeClr val="bg1"/>
                </a:solidFill>
              </a:rPr>
              <a:pPr algn="ctr"/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4894</TotalTime>
  <Words>2453</Words>
  <Application>Microsoft Office PowerPoint</Application>
  <PresentationFormat>On-screen Show (4:3)</PresentationFormat>
  <Paragraphs>555</Paragraphs>
  <Slides>37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Median</vt:lpstr>
      <vt:lpstr>GPU Computing with opencl</vt:lpstr>
      <vt:lpstr>PUC-Rio</vt:lpstr>
      <vt:lpstr>What is OpenCL?</vt:lpstr>
      <vt:lpstr>Pros/Cons of Porting Code to OpenCL </vt:lpstr>
      <vt:lpstr>Moore’s law and GPUs</vt:lpstr>
      <vt:lpstr>Moore’s law and GPUs</vt:lpstr>
      <vt:lpstr>The power consumption problem</vt:lpstr>
      <vt:lpstr>“Current” Hardware</vt:lpstr>
      <vt:lpstr>How did we get here?</vt:lpstr>
      <vt:lpstr>AMD GPU Hardware Architecture</vt:lpstr>
      <vt:lpstr>SIMD Engine</vt:lpstr>
      <vt:lpstr>SIMD Engine</vt:lpstr>
      <vt:lpstr>What??????</vt:lpstr>
      <vt:lpstr>Modified Harvard Architecture</vt:lpstr>
      <vt:lpstr>Vector Processor Architecture</vt:lpstr>
      <vt:lpstr>SIMT Execution Model</vt:lpstr>
      <vt:lpstr>Cache Memory</vt:lpstr>
      <vt:lpstr>Cache Memory</vt:lpstr>
      <vt:lpstr>Cache Memory</vt:lpstr>
      <vt:lpstr>Cache Memory</vt:lpstr>
      <vt:lpstr>AMD Memory Model in OpenCL</vt:lpstr>
      <vt:lpstr>Back to the stream core..</vt:lpstr>
      <vt:lpstr>Back to the stream core..</vt:lpstr>
      <vt:lpstr>Back to the stream core..</vt:lpstr>
      <vt:lpstr>Big Picture</vt:lpstr>
      <vt:lpstr>AMD Platform as seen in OpenCL</vt:lpstr>
      <vt:lpstr>An Optimal GPGPU Kernel</vt:lpstr>
      <vt:lpstr>OpenCL Compilation System</vt:lpstr>
      <vt:lpstr>Thread Structure</vt:lpstr>
      <vt:lpstr>Thread Structure</vt:lpstr>
      <vt:lpstr>Thread Structure</vt:lpstr>
      <vt:lpstr>Example Kernel</vt:lpstr>
      <vt:lpstr>Thread Structure</vt:lpstr>
      <vt:lpstr>Thread Structure</vt:lpstr>
      <vt:lpstr>Thread Structure</vt:lpstr>
      <vt:lpstr>Take Away</vt:lpstr>
      <vt:lpstr>Thanks, see you in Rio!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fpaboim</dc:creator>
  <cp:lastModifiedBy>fpaboim</cp:lastModifiedBy>
  <cp:revision>166</cp:revision>
  <dcterms:created xsi:type="dcterms:W3CDTF">2006-08-16T00:00:00Z</dcterms:created>
  <dcterms:modified xsi:type="dcterms:W3CDTF">2012-09-11T07:57:52Z</dcterms:modified>
</cp:coreProperties>
</file>