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4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71" r:id="rId9"/>
    <p:sldId id="272" r:id="rId10"/>
    <p:sldId id="273" r:id="rId11"/>
    <p:sldId id="274" r:id="rId12"/>
    <p:sldId id="277" r:id="rId13"/>
    <p:sldId id="278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334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3" r:id="rId65"/>
    <p:sldId id="336" r:id="rId66"/>
    <p:sldId id="335" r:id="rId67"/>
    <p:sldId id="337" r:id="rId68"/>
    <p:sldId id="259" r:id="rId69"/>
    <p:sldId id="260" r:id="rId70"/>
    <p:sldId id="261" r:id="rId71"/>
    <p:sldId id="262" r:id="rId72"/>
    <p:sldId id="338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4653" autoAdjust="0"/>
  </p:normalViewPr>
  <p:slideViewPr>
    <p:cSldViewPr>
      <p:cViewPr varScale="1">
        <p:scale>
          <a:sx n="91" d="100"/>
          <a:sy n="91" d="100"/>
        </p:scale>
        <p:origin x="-138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78761-5578-4DAA-9669-E575515E801F}" type="datetimeFigureOut">
              <a:rPr lang="pt-BR" smtClean="0"/>
              <a:t>02/06/2011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03B90-4772-479D-9E74-7D22AB0586D4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AMD specific discussion</a:t>
            </a:r>
            <a:r>
              <a:rPr lang="en-US" baseline="0" dirty="0" smtClean="0"/>
              <a:t> of low-level GPU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Discusses</a:t>
            </a:r>
            <a:r>
              <a:rPr lang="en-US" baseline="0" dirty="0" smtClean="0"/>
              <a:t> an optimal kernel to show how irrespective of the different underlying architecture, an optimum program for both AMD and Nvidia would have similar characteristics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Explains how platform agnostic OpenCL code is mapped to a device specific Instruction Set Architecture.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Devices can be associated with multiple contexts if desired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another function</a:t>
            </a:r>
            <a:r>
              <a:rPr lang="en-US" baseline="0" dirty="0" smtClean="0"/>
              <a:t> called </a:t>
            </a:r>
            <a:r>
              <a:rPr lang="en-US" baseline="0" dirty="0" err="1" smtClean="0"/>
              <a:t>clCreateContextFromType</a:t>
            </a:r>
            <a:r>
              <a:rPr lang="en-US" baseline="0" dirty="0" smtClean="0"/>
              <a:t>(), which will create a context using all the </a:t>
            </a:r>
            <a:r>
              <a:rPr lang="en-US" baseline="0" dirty="0" err="1" smtClean="0"/>
              <a:t>GPUs</a:t>
            </a:r>
            <a:r>
              <a:rPr lang="en-US" baseline="0" dirty="0" smtClean="0"/>
              <a:t>, CPUs, etc.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8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</a:t>
            </a:r>
            <a:r>
              <a:rPr lang="en-US" baseline="0" dirty="0" smtClean="0"/>
              <a:t> though we show images here, the example will really be working with buffers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device</a:t>
            </a:r>
            <a:r>
              <a:rPr lang="en-US" baseline="0" dirty="0" smtClean="0"/>
              <a:t> were a CPU, it could execute on the memory object in-place.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AMD specific discussion</a:t>
            </a:r>
            <a:r>
              <a:rPr lang="en-US" baseline="0" dirty="0" smtClean="0"/>
              <a:t> of low-level GPU architecture</a:t>
            </a:r>
          </a:p>
          <a:p>
            <a:r>
              <a:rPr lang="en-US" baseline="0" dirty="0" smtClean="0"/>
              <a:t>Discusses a single SIMD engine and the stream cores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2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2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2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00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kernels are executed asynchronously</a:t>
            </a:r>
            <a:r>
              <a:rPr lang="en-US" baseline="0" dirty="0" smtClean="0"/>
              <a:t> but return an error value immediately, runtime errors will likely be reported later.</a:t>
            </a:r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converge back to the OpenCL terminology to understand how the AMD GPU maps onto the OpenCL processing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brief</a:t>
            </a:r>
            <a:r>
              <a:rPr lang="en-US" baseline="0" dirty="0" smtClean="0"/>
              <a:t> overview of the AMD GPU memory architecture (As per Evergreen Series)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</a:t>
            </a:r>
            <a:r>
              <a:rPr lang="en-US" baseline="0" dirty="0" smtClean="0"/>
              <a:t>he mapping of the AMD GPU memory components to the </a:t>
            </a:r>
            <a:r>
              <a:rPr lang="en-US" dirty="0" smtClean="0"/>
              <a:t>OpenCL terminology.</a:t>
            </a:r>
          </a:p>
          <a:p>
            <a:r>
              <a:rPr lang="en-US" dirty="0" smtClean="0"/>
              <a:t>Architecturally this</a:t>
            </a:r>
            <a:r>
              <a:rPr lang="en-US" baseline="0" dirty="0" smtClean="0"/>
              <a:t> is similar for AMD and Nvidia except that each ones have their own vendor specific names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Similar types of memory are mapped to local memory for both AMD and Nvidia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SIMT</a:t>
            </a:r>
            <a:r>
              <a:rPr lang="en-US" baseline="0" dirty="0" smtClean="0"/>
              <a:t> execution model of GPU threads. SIMD specifies vector width as in SSE.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 the SIMT execution model doesn’t necessarily need to know the number of threads in a warp for a OpenCL program.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concept of a warp / wavefront is not within OpenCL.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SIMT Execution mode which shows</a:t>
            </a:r>
            <a:r>
              <a:rPr lang="en-US" baseline="0" dirty="0" smtClean="0"/>
              <a:t> how different threads execute the same instruction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Nvidia specific</a:t>
            </a:r>
            <a:r>
              <a:rPr lang="en-US" baseline="0" dirty="0" smtClean="0"/>
              <a:t> GPU memory architecture. </a:t>
            </a:r>
          </a:p>
          <a:p>
            <a:r>
              <a:rPr lang="en-US" baseline="0" dirty="0" smtClean="0"/>
              <a:t>Main highlight is the configurable L1 : Shared  size ratio</a:t>
            </a:r>
          </a:p>
          <a:p>
            <a:endParaRPr lang="en-US" baseline="0" dirty="0" smtClean="0"/>
          </a:p>
          <a:p>
            <a:r>
              <a:rPr lang="en-US" baseline="0" dirty="0" smtClean="0"/>
              <a:t>L2 is not exposed in the OpenCL specification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AMD</a:t>
            </a:r>
            <a:r>
              <a:rPr lang="en-US" baseline="0" dirty="0" smtClean="0"/>
              <a:t> i</a:t>
            </a:r>
            <a:r>
              <a:rPr lang="en-US" dirty="0" smtClean="0"/>
              <a:t>n the sense</a:t>
            </a:r>
            <a:r>
              <a:rPr lang="en-US" baseline="0" dirty="0" smtClean="0"/>
              <a:t> that low latency memory which is the shared memory </a:t>
            </a:r>
            <a:r>
              <a:rPr lang="en-US" baseline="0" smtClean="0"/>
              <a:t>becomes OpenCL </a:t>
            </a:r>
            <a:r>
              <a:rPr lang="en-US" baseline="0" dirty="0" smtClean="0"/>
              <a:t>local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lvm.or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752600"/>
            <a:ext cx="6480048" cy="230124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FEM Computing on the GPU with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OpenCL</a:t>
            </a:r>
            <a:endParaRPr 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114800"/>
            <a:ext cx="4575048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85000"/>
                  </a:schemeClr>
                </a:solidFill>
              </a:rPr>
              <a:t>Francisco </a:t>
            </a:r>
            <a:r>
              <a:rPr lang="en-US" sz="2800" dirty="0" err="1" smtClean="0">
                <a:solidFill>
                  <a:schemeClr val="tx1">
                    <a:lumMod val="85000"/>
                  </a:schemeClr>
                </a:solidFill>
              </a:rPr>
              <a:t>Aboim</a:t>
            </a:r>
            <a:endParaRPr lang="pt-BR" sz="28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Nvidia 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8" y="1284114"/>
            <a:ext cx="4946443" cy="4955324"/>
          </a:xfrm>
        </p:spPr>
        <p:txBody>
          <a:bodyPr>
            <a:noAutofit/>
          </a:bodyPr>
          <a:lstStyle/>
          <a:p>
            <a:r>
              <a:rPr lang="en-US" sz="2000" dirty="0" smtClean="0"/>
              <a:t>L1 cache per SM configurable to support shared memory and caching of  global memory</a:t>
            </a:r>
          </a:p>
          <a:p>
            <a:pPr lvl="1"/>
            <a:r>
              <a:rPr lang="en-US" sz="1800" dirty="0" smtClean="0"/>
              <a:t>48 KB Shared / 16 KB of L1 cache</a:t>
            </a:r>
          </a:p>
          <a:p>
            <a:pPr lvl="1"/>
            <a:r>
              <a:rPr lang="en-US" sz="1800" dirty="0" smtClean="0"/>
              <a:t>16 KB Shared / 48 KB of L1 cache</a:t>
            </a:r>
          </a:p>
          <a:p>
            <a:r>
              <a:rPr lang="en-US" sz="2000" dirty="0" smtClean="0"/>
              <a:t>Data shared between work items of a group  using shared memory</a:t>
            </a:r>
          </a:p>
          <a:p>
            <a:r>
              <a:rPr lang="en-US" sz="2000" dirty="0" smtClean="0"/>
              <a:t>Each SM has a 32K register bank </a:t>
            </a:r>
          </a:p>
          <a:p>
            <a:r>
              <a:rPr lang="en-US" sz="2000" dirty="0" smtClean="0"/>
              <a:t>L2 cache (768KB) that services all operations (load, store and texture)</a:t>
            </a:r>
          </a:p>
          <a:p>
            <a:pPr lvl="1"/>
            <a:r>
              <a:rPr lang="en-US" sz="1800" dirty="0" smtClean="0"/>
              <a:t>Unified path to global for loads and stores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764494" y="3432811"/>
            <a:ext cx="1117227" cy="5325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Shared Memory</a:t>
            </a:r>
            <a:endParaRPr lang="en-US" sz="1400" dirty="0"/>
          </a:p>
        </p:txBody>
      </p:sp>
      <p:sp>
        <p:nvSpPr>
          <p:cNvPr id="15" name="Freeform 14"/>
          <p:cNvSpPr/>
          <p:nvPr/>
        </p:nvSpPr>
        <p:spPr>
          <a:xfrm>
            <a:off x="6729321" y="2429715"/>
            <a:ext cx="223039" cy="639146"/>
          </a:xfrm>
          <a:custGeom>
            <a:avLst/>
            <a:gdLst>
              <a:gd name="connsiteX0" fmla="*/ 0 w 223039"/>
              <a:gd name="connsiteY0" fmla="*/ 0 h 816997"/>
              <a:gd name="connsiteX1" fmla="*/ 191176 w 223039"/>
              <a:gd name="connsiteY1" fmla="*/ 314054 h 816997"/>
              <a:gd name="connsiteX2" fmla="*/ 13655 w 223039"/>
              <a:gd name="connsiteY2" fmla="*/ 546182 h 816997"/>
              <a:gd name="connsiteX3" fmla="*/ 191176 w 223039"/>
              <a:gd name="connsiteY3" fmla="*/ 778309 h 816997"/>
              <a:gd name="connsiteX4" fmla="*/ 204831 w 223039"/>
              <a:gd name="connsiteY4" fmla="*/ 778309 h 81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039" h="816997">
                <a:moveTo>
                  <a:pt x="0" y="0"/>
                </a:moveTo>
                <a:cubicBezTo>
                  <a:pt x="94450" y="111512"/>
                  <a:pt x="188900" y="223024"/>
                  <a:pt x="191176" y="314054"/>
                </a:cubicBezTo>
                <a:cubicBezTo>
                  <a:pt x="193452" y="405084"/>
                  <a:pt x="13655" y="468806"/>
                  <a:pt x="13655" y="546182"/>
                </a:cubicBezTo>
                <a:cubicBezTo>
                  <a:pt x="13655" y="623558"/>
                  <a:pt x="159313" y="739621"/>
                  <a:pt x="191176" y="778309"/>
                </a:cubicBezTo>
                <a:cubicBezTo>
                  <a:pt x="223039" y="816997"/>
                  <a:pt x="204831" y="778309"/>
                  <a:pt x="204831" y="77830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Freeform 15"/>
          <p:cNvSpPr/>
          <p:nvPr/>
        </p:nvSpPr>
        <p:spPr>
          <a:xfrm>
            <a:off x="6881721" y="2429715"/>
            <a:ext cx="223039" cy="639146"/>
          </a:xfrm>
          <a:custGeom>
            <a:avLst/>
            <a:gdLst>
              <a:gd name="connsiteX0" fmla="*/ 0 w 223039"/>
              <a:gd name="connsiteY0" fmla="*/ 0 h 816997"/>
              <a:gd name="connsiteX1" fmla="*/ 191176 w 223039"/>
              <a:gd name="connsiteY1" fmla="*/ 314054 h 816997"/>
              <a:gd name="connsiteX2" fmla="*/ 13655 w 223039"/>
              <a:gd name="connsiteY2" fmla="*/ 546182 h 816997"/>
              <a:gd name="connsiteX3" fmla="*/ 191176 w 223039"/>
              <a:gd name="connsiteY3" fmla="*/ 778309 h 816997"/>
              <a:gd name="connsiteX4" fmla="*/ 204831 w 223039"/>
              <a:gd name="connsiteY4" fmla="*/ 778309 h 81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039" h="816997">
                <a:moveTo>
                  <a:pt x="0" y="0"/>
                </a:moveTo>
                <a:cubicBezTo>
                  <a:pt x="94450" y="111512"/>
                  <a:pt x="188900" y="223024"/>
                  <a:pt x="191176" y="314054"/>
                </a:cubicBezTo>
                <a:cubicBezTo>
                  <a:pt x="193452" y="405084"/>
                  <a:pt x="13655" y="468806"/>
                  <a:pt x="13655" y="546182"/>
                </a:cubicBezTo>
                <a:cubicBezTo>
                  <a:pt x="13655" y="623558"/>
                  <a:pt x="159313" y="739621"/>
                  <a:pt x="191176" y="778309"/>
                </a:cubicBezTo>
                <a:cubicBezTo>
                  <a:pt x="223039" y="816997"/>
                  <a:pt x="204831" y="778309"/>
                  <a:pt x="204831" y="77830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Freeform 16"/>
          <p:cNvSpPr/>
          <p:nvPr/>
        </p:nvSpPr>
        <p:spPr>
          <a:xfrm>
            <a:off x="7034119" y="2429715"/>
            <a:ext cx="223039" cy="639146"/>
          </a:xfrm>
          <a:custGeom>
            <a:avLst/>
            <a:gdLst>
              <a:gd name="connsiteX0" fmla="*/ 0 w 223039"/>
              <a:gd name="connsiteY0" fmla="*/ 0 h 816997"/>
              <a:gd name="connsiteX1" fmla="*/ 191176 w 223039"/>
              <a:gd name="connsiteY1" fmla="*/ 314054 h 816997"/>
              <a:gd name="connsiteX2" fmla="*/ 13655 w 223039"/>
              <a:gd name="connsiteY2" fmla="*/ 546182 h 816997"/>
              <a:gd name="connsiteX3" fmla="*/ 191176 w 223039"/>
              <a:gd name="connsiteY3" fmla="*/ 778309 h 816997"/>
              <a:gd name="connsiteX4" fmla="*/ 204831 w 223039"/>
              <a:gd name="connsiteY4" fmla="*/ 778309 h 81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039" h="816997">
                <a:moveTo>
                  <a:pt x="0" y="0"/>
                </a:moveTo>
                <a:cubicBezTo>
                  <a:pt x="94450" y="111512"/>
                  <a:pt x="188900" y="223024"/>
                  <a:pt x="191176" y="314054"/>
                </a:cubicBezTo>
                <a:cubicBezTo>
                  <a:pt x="193452" y="405084"/>
                  <a:pt x="13655" y="468806"/>
                  <a:pt x="13655" y="546182"/>
                </a:cubicBezTo>
                <a:cubicBezTo>
                  <a:pt x="13655" y="623558"/>
                  <a:pt x="159313" y="739621"/>
                  <a:pt x="191176" y="778309"/>
                </a:cubicBezTo>
                <a:cubicBezTo>
                  <a:pt x="223039" y="816997"/>
                  <a:pt x="204831" y="778309"/>
                  <a:pt x="204831" y="77830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Freeform 17"/>
          <p:cNvSpPr/>
          <p:nvPr/>
        </p:nvSpPr>
        <p:spPr>
          <a:xfrm>
            <a:off x="7186521" y="2429715"/>
            <a:ext cx="223039" cy="639146"/>
          </a:xfrm>
          <a:custGeom>
            <a:avLst/>
            <a:gdLst>
              <a:gd name="connsiteX0" fmla="*/ 0 w 223039"/>
              <a:gd name="connsiteY0" fmla="*/ 0 h 816997"/>
              <a:gd name="connsiteX1" fmla="*/ 191176 w 223039"/>
              <a:gd name="connsiteY1" fmla="*/ 314054 h 816997"/>
              <a:gd name="connsiteX2" fmla="*/ 13655 w 223039"/>
              <a:gd name="connsiteY2" fmla="*/ 546182 h 816997"/>
              <a:gd name="connsiteX3" fmla="*/ 191176 w 223039"/>
              <a:gd name="connsiteY3" fmla="*/ 778309 h 816997"/>
              <a:gd name="connsiteX4" fmla="*/ 204831 w 223039"/>
              <a:gd name="connsiteY4" fmla="*/ 778309 h 81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039" h="816997">
                <a:moveTo>
                  <a:pt x="0" y="0"/>
                </a:moveTo>
                <a:cubicBezTo>
                  <a:pt x="94450" y="111512"/>
                  <a:pt x="188900" y="223024"/>
                  <a:pt x="191176" y="314054"/>
                </a:cubicBezTo>
                <a:cubicBezTo>
                  <a:pt x="193452" y="405084"/>
                  <a:pt x="13655" y="468806"/>
                  <a:pt x="13655" y="546182"/>
                </a:cubicBezTo>
                <a:cubicBezTo>
                  <a:pt x="13655" y="623558"/>
                  <a:pt x="159313" y="739621"/>
                  <a:pt x="191176" y="778309"/>
                </a:cubicBezTo>
                <a:cubicBezTo>
                  <a:pt x="223039" y="816997"/>
                  <a:pt x="204831" y="778309"/>
                  <a:pt x="204831" y="77830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Rectangle 18"/>
          <p:cNvSpPr/>
          <p:nvPr/>
        </p:nvSpPr>
        <p:spPr>
          <a:xfrm>
            <a:off x="7257157" y="3432017"/>
            <a:ext cx="1188020" cy="5325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L1 Cache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7257952" y="4320357"/>
            <a:ext cx="1188020" cy="5325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L2 Cache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5565008" y="5302690"/>
            <a:ext cx="2880964" cy="5325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Global Memory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stCxn id="19" idx="2"/>
            <a:endCxn id="20" idx="0"/>
          </p:cNvCxnSpPr>
          <p:nvPr/>
        </p:nvCxnSpPr>
        <p:spPr>
          <a:xfrm rot="16200000" flipH="1">
            <a:off x="7673659" y="4142053"/>
            <a:ext cx="355812" cy="795"/>
          </a:xfrm>
          <a:prstGeom prst="straightConnector1">
            <a:avLst/>
          </a:prstGeom>
          <a:ln w="25400" cap="flat" cmpd="sng" algn="ctr">
            <a:solidFill>
              <a:schemeClr val="accent1">
                <a:alpha val="9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2"/>
          </p:cNvCxnSpPr>
          <p:nvPr/>
        </p:nvCxnSpPr>
        <p:spPr>
          <a:xfrm rot="16200000" flipH="1">
            <a:off x="7627062" y="5077786"/>
            <a:ext cx="450601" cy="794"/>
          </a:xfrm>
          <a:prstGeom prst="straightConnector1">
            <a:avLst/>
          </a:prstGeom>
          <a:ln w="25400" cap="flat" cmpd="sng" algn="ctr">
            <a:solidFill>
              <a:schemeClr val="accent1">
                <a:alpha val="9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729321" y="2429715"/>
            <a:ext cx="721051" cy="6391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7450372" y="2106550"/>
            <a:ext cx="1047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Thread Block</a:t>
            </a:r>
            <a:endParaRPr lang="en-US" sz="1400" dirty="0"/>
          </a:p>
        </p:txBody>
      </p:sp>
      <p:cxnSp>
        <p:nvCxnSpPr>
          <p:cNvPr id="39" name="Shape 38"/>
          <p:cNvCxnSpPr>
            <a:stCxn id="32" idx="1"/>
          </p:cNvCxnSpPr>
          <p:nvPr/>
        </p:nvCxnSpPr>
        <p:spPr>
          <a:xfrm rot="10800000" flipV="1">
            <a:off x="6314078" y="2749288"/>
            <a:ext cx="415240" cy="682728"/>
          </a:xfrm>
          <a:prstGeom prst="bentConnector2">
            <a:avLst/>
          </a:prstGeom>
          <a:ln w="25400" cap="flat" cmpd="sng" algn="ctr">
            <a:solidFill>
              <a:schemeClr val="accent1">
                <a:alpha val="9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stCxn id="32" idx="3"/>
            <a:endCxn id="19" idx="0"/>
          </p:cNvCxnSpPr>
          <p:nvPr/>
        </p:nvCxnSpPr>
        <p:spPr>
          <a:xfrm>
            <a:off x="7450369" y="2749288"/>
            <a:ext cx="400798" cy="682728"/>
          </a:xfrm>
          <a:prstGeom prst="bentConnector2">
            <a:avLst/>
          </a:prstGeom>
          <a:ln w="25400" cap="flat" cmpd="sng" algn="ctr">
            <a:solidFill>
              <a:schemeClr val="accent1">
                <a:alpha val="9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755467" y="1574022"/>
            <a:ext cx="1117227" cy="5325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Registers</a:t>
            </a:r>
            <a:endParaRPr lang="en-US" sz="1400" dirty="0"/>
          </a:p>
        </p:txBody>
      </p:sp>
      <p:cxnSp>
        <p:nvCxnSpPr>
          <p:cNvPr id="25" name="Elbow Connector 24"/>
          <p:cNvCxnSpPr>
            <a:stCxn id="22" idx="2"/>
            <a:endCxn id="32" idx="1"/>
          </p:cNvCxnSpPr>
          <p:nvPr/>
        </p:nvCxnSpPr>
        <p:spPr>
          <a:xfrm rot="16200000" flipH="1">
            <a:off x="6200330" y="2220299"/>
            <a:ext cx="642740" cy="415240"/>
          </a:xfrm>
          <a:prstGeom prst="bentConnector2">
            <a:avLst/>
          </a:prstGeom>
          <a:ln w="25400" cap="flat" cmpd="sng" algn="ctr">
            <a:solidFill>
              <a:schemeClr val="accent1">
                <a:alpha val="9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9FF-B491-5447-AAF3-18F1A7B5A0B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8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Nvidia Memory Model in OpenCL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61914" y="1600201"/>
            <a:ext cx="4128883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Like AMD, a subset of hardware memory exposed in OpenCL</a:t>
            </a:r>
          </a:p>
          <a:p>
            <a:r>
              <a:rPr lang="en-US" sz="2000" dirty="0" smtClean="0"/>
              <a:t>Configurable shared memory is usable as local memory </a:t>
            </a:r>
          </a:p>
          <a:p>
            <a:pPr lvl="1"/>
            <a:r>
              <a:rPr lang="en-US" sz="1800" dirty="0" smtClean="0"/>
              <a:t>Local memory used to share data between items of a work group at lower latency than global memory </a:t>
            </a:r>
          </a:p>
          <a:p>
            <a:r>
              <a:rPr lang="en-US" sz="2000" dirty="0" smtClean="0"/>
              <a:t>Private memory utilizes registers per work item</a:t>
            </a:r>
          </a:p>
        </p:txBody>
      </p:sp>
      <p:grpSp>
        <p:nvGrpSpPr>
          <p:cNvPr id="4" name="Group 5"/>
          <p:cNvGrpSpPr/>
          <p:nvPr/>
        </p:nvGrpSpPr>
        <p:grpSpPr>
          <a:xfrm>
            <a:off x="641350" y="1576943"/>
            <a:ext cx="4021360" cy="3761027"/>
            <a:chOff x="215107" y="1600201"/>
            <a:chExt cx="4021360" cy="3761027"/>
          </a:xfrm>
        </p:grpSpPr>
        <p:sp>
          <p:nvSpPr>
            <p:cNvPr id="7" name="Rectangle 6"/>
            <p:cNvSpPr/>
            <p:nvPr/>
          </p:nvSpPr>
          <p:spPr>
            <a:xfrm>
              <a:off x="215903" y="1600201"/>
              <a:ext cx="4020564" cy="2939463"/>
            </a:xfrm>
            <a:prstGeom prst="rect">
              <a:avLst/>
            </a:prstGeom>
            <a:solidFill>
              <a:schemeClr val="tx2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107" y="4561128"/>
              <a:ext cx="4020564" cy="800100"/>
            </a:xfrm>
            <a:prstGeom prst="rect">
              <a:avLst/>
            </a:prstGeom>
            <a:solidFill>
              <a:srgbClr val="CCFFCC"/>
            </a:solidFill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9228" y="4775443"/>
              <a:ext cx="3732321" cy="31630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8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Global Memory</a:t>
              </a:r>
              <a:endParaRPr lang="en-US" sz="800" dirty="0"/>
            </a:p>
          </p:txBody>
        </p:sp>
        <p:grpSp>
          <p:nvGrpSpPr>
            <p:cNvPr id="5" name="Group 12"/>
            <p:cNvGrpSpPr/>
            <p:nvPr/>
          </p:nvGrpSpPr>
          <p:grpSpPr>
            <a:xfrm>
              <a:off x="369160" y="1792500"/>
              <a:ext cx="1808046" cy="1416841"/>
              <a:chOff x="393700" y="1777998"/>
              <a:chExt cx="2806700" cy="2192492"/>
            </a:xfrm>
          </p:grpSpPr>
          <p:sp>
            <p:nvSpPr>
              <p:cNvPr id="28" name="Rectangle 5"/>
              <p:cNvSpPr/>
              <p:nvPr/>
            </p:nvSpPr>
            <p:spPr>
              <a:xfrm>
                <a:off x="393700" y="1777998"/>
                <a:ext cx="2806700" cy="2192492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rgbClr val="008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41350" y="1981200"/>
                <a:ext cx="11176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Private </a:t>
                </a:r>
              </a:p>
              <a:p>
                <a:pPr algn="ctr"/>
                <a:r>
                  <a:rPr lang="en-US" sz="800" dirty="0" smtClean="0"/>
                  <a:t>Memory</a:t>
                </a:r>
                <a:endParaRPr lang="en-US" sz="800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41350" y="2755900"/>
                <a:ext cx="11176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/>
                  <a:t>Workitem</a:t>
                </a:r>
                <a:r>
                  <a:rPr lang="en-US" sz="800" dirty="0" smtClean="0"/>
                  <a:t> 1</a:t>
                </a:r>
                <a:endParaRPr lang="en-US" sz="8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911350" y="1968500"/>
                <a:ext cx="11176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Private </a:t>
                </a:r>
              </a:p>
              <a:p>
                <a:pPr algn="ctr"/>
                <a:r>
                  <a:rPr lang="en-US" sz="800" dirty="0" smtClean="0"/>
                  <a:t>Memory</a:t>
                </a:r>
                <a:endParaRPr lang="en-US" sz="8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911350" y="2743200"/>
                <a:ext cx="11176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/>
                  <a:t>Workitem</a:t>
                </a:r>
                <a:r>
                  <a:rPr lang="en-US" sz="800" dirty="0" smtClean="0"/>
                  <a:t> 1</a:t>
                </a:r>
                <a:endParaRPr lang="en-US" sz="8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132026" y="3558401"/>
                <a:ext cx="1466454" cy="333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Compute Unit 1</a:t>
                </a:r>
                <a:endParaRPr lang="en-US" sz="800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69160" y="3646406"/>
              <a:ext cx="1181157" cy="25447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008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Local Memory</a:t>
              </a:r>
              <a:endParaRPr lang="en-US" sz="8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0027" y="4042284"/>
              <a:ext cx="3732318" cy="249744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008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Global / Constant Memory Data Cache</a:t>
              </a:r>
              <a:endParaRPr lang="en-US" sz="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17975" y="3646406"/>
              <a:ext cx="1181157" cy="25361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008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Local Memory</a:t>
              </a:r>
              <a:endParaRPr lang="en-US" sz="8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1030536" y="3427509"/>
              <a:ext cx="436206" cy="1588"/>
            </a:xfrm>
            <a:prstGeom prst="straightConnector1">
              <a:avLst/>
            </a:prstGeom>
            <a:ln w="254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1651147" y="3625878"/>
              <a:ext cx="831229" cy="1589"/>
            </a:xfrm>
            <a:prstGeom prst="straightConnector1">
              <a:avLst/>
            </a:prstGeom>
            <a:ln w="254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3292813" y="3626306"/>
              <a:ext cx="830371" cy="1589"/>
            </a:xfrm>
            <a:prstGeom prst="straightConnector1">
              <a:avLst/>
            </a:prstGeom>
            <a:ln w="254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2575859" y="3428797"/>
              <a:ext cx="437065" cy="1588"/>
            </a:xfrm>
            <a:prstGeom prst="straightConnector1">
              <a:avLst/>
            </a:prstGeom>
            <a:ln w="254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>
              <a:off x="2099049" y="4647512"/>
              <a:ext cx="255858" cy="3"/>
            </a:xfrm>
            <a:prstGeom prst="straightConnector1">
              <a:avLst/>
            </a:prstGeom>
            <a:ln w="254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49"/>
            <p:cNvGrpSpPr/>
            <p:nvPr/>
          </p:nvGrpSpPr>
          <p:grpSpPr>
            <a:xfrm>
              <a:off x="2284299" y="1792500"/>
              <a:ext cx="1808046" cy="1416841"/>
              <a:chOff x="393700" y="1777998"/>
              <a:chExt cx="2806700" cy="219249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93700" y="1777998"/>
                <a:ext cx="2806700" cy="2192492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rgbClr val="008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41350" y="1981200"/>
                <a:ext cx="11176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Private </a:t>
                </a:r>
              </a:p>
              <a:p>
                <a:pPr algn="ctr"/>
                <a:r>
                  <a:rPr lang="en-US" sz="800" dirty="0" smtClean="0"/>
                  <a:t>Memory</a:t>
                </a:r>
                <a:endParaRPr lang="en-US" sz="8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41350" y="2755900"/>
                <a:ext cx="11176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/>
                  <a:t>Workitem</a:t>
                </a:r>
                <a:r>
                  <a:rPr lang="en-US" sz="800" dirty="0" smtClean="0"/>
                  <a:t> 1</a:t>
                </a:r>
                <a:endParaRPr lang="en-US" sz="8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911350" y="1968500"/>
                <a:ext cx="11176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Private </a:t>
                </a:r>
              </a:p>
              <a:p>
                <a:pPr algn="ctr"/>
                <a:r>
                  <a:rPr lang="en-US" sz="800" dirty="0" smtClean="0"/>
                  <a:t>Memory</a:t>
                </a:r>
                <a:endParaRPr lang="en-US" sz="800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911350" y="2743200"/>
                <a:ext cx="11176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/>
                  <a:t>Workitem</a:t>
                </a:r>
                <a:r>
                  <a:rPr lang="en-US" sz="800" dirty="0" smtClean="0"/>
                  <a:t> 1</a:t>
                </a:r>
                <a:endParaRPr lang="en-US" sz="8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132026" y="3558401"/>
                <a:ext cx="1466454" cy="333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Compute Unit  N</a:t>
                </a:r>
                <a:endParaRPr lang="en-US" sz="800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777029" y="4273361"/>
              <a:ext cx="11326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Compute Device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3986" y="5091749"/>
              <a:ext cx="16337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Compute Device Memory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9FF-B491-5447-AAF3-18F1A7B5A0B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7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Optimal GPGPU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From the discussion on hardware we see that an ideal kernel for a GPU:</a:t>
            </a:r>
          </a:p>
          <a:p>
            <a:pPr lvl="1"/>
            <a:r>
              <a:rPr lang="en-US" dirty="0" smtClean="0"/>
              <a:t>Has thousands of independent pieces of work</a:t>
            </a:r>
          </a:p>
          <a:p>
            <a:pPr lvl="2"/>
            <a:r>
              <a:rPr lang="en-US" dirty="0" smtClean="0"/>
              <a:t>Uses all available compute units</a:t>
            </a:r>
          </a:p>
          <a:p>
            <a:pPr lvl="2"/>
            <a:r>
              <a:rPr lang="en-US" dirty="0" smtClean="0"/>
              <a:t>Allows interleaving for latency hiding</a:t>
            </a:r>
          </a:p>
          <a:p>
            <a:pPr lvl="1"/>
            <a:r>
              <a:rPr lang="en-US" dirty="0" smtClean="0"/>
              <a:t>Is amenable to instruction stream sharing</a:t>
            </a:r>
          </a:p>
          <a:p>
            <a:pPr lvl="2"/>
            <a:r>
              <a:rPr lang="en-US" dirty="0" smtClean="0"/>
              <a:t>Maps to SIMD execution by preventing divergence between work items</a:t>
            </a:r>
          </a:p>
          <a:p>
            <a:pPr lvl="1"/>
            <a:r>
              <a:rPr lang="en-US" dirty="0" smtClean="0"/>
              <a:t>Has high arithmetic intensity</a:t>
            </a:r>
          </a:p>
          <a:p>
            <a:pPr lvl="2"/>
            <a:r>
              <a:rPr lang="en-US" dirty="0" smtClean="0"/>
              <a:t>Ratio of math operations to memory access is high</a:t>
            </a:r>
          </a:p>
          <a:p>
            <a:pPr lvl="2"/>
            <a:r>
              <a:rPr lang="en-US" dirty="0" smtClean="0"/>
              <a:t>Not limited by memory bandwidth</a:t>
            </a:r>
          </a:p>
          <a:p>
            <a:r>
              <a:rPr lang="en-US" dirty="0" smtClean="0"/>
              <a:t>Note that these caveats apply to all GPUs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9FF-B491-5447-AAF3-18F1A7B5A0B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OpenCL Compilation System</a:t>
            </a:r>
            <a:endParaRPr lang="en-US" dirty="0"/>
          </a:p>
        </p:txBody>
      </p:sp>
      <p:sp>
        <p:nvSpPr>
          <p:cNvPr id="39" name="Content Placeholder 38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450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LLVM - Low Level Virtual Machine </a:t>
            </a:r>
          </a:p>
          <a:p>
            <a:r>
              <a:rPr lang="en-US" sz="2000" dirty="0" smtClean="0"/>
              <a:t>Kernels compiled to LLVM IR</a:t>
            </a:r>
          </a:p>
          <a:p>
            <a:r>
              <a:rPr lang="en-US" sz="2000" dirty="0" smtClean="0"/>
              <a:t>Open Source Compiler </a:t>
            </a:r>
          </a:p>
          <a:p>
            <a:pPr lvl="1"/>
            <a:r>
              <a:rPr lang="en-US" sz="2000" dirty="0" smtClean="0"/>
              <a:t>Platform, OS independent</a:t>
            </a:r>
          </a:p>
          <a:p>
            <a:pPr lvl="1"/>
            <a:r>
              <a:rPr lang="en-US" sz="2000" dirty="0" smtClean="0"/>
              <a:t>Multiple back ends</a:t>
            </a:r>
          </a:p>
          <a:p>
            <a:r>
              <a:rPr lang="en-US" sz="2000" dirty="0" smtClean="0">
                <a:hlinkClick r:id="rId3"/>
              </a:rPr>
              <a:t>http://llvm.org</a:t>
            </a:r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54" name="Rectangle 53"/>
          <p:cNvSpPr/>
          <p:nvPr/>
        </p:nvSpPr>
        <p:spPr>
          <a:xfrm>
            <a:off x="5496139" y="1600203"/>
            <a:ext cx="2207643" cy="61876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OpenCL Compute  Program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5947862" y="3028503"/>
            <a:ext cx="1302602" cy="54964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LLVM IR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492860" y="4038070"/>
            <a:ext cx="1302602" cy="6296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Nvidia PTX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947862" y="4037275"/>
            <a:ext cx="1302602" cy="6296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AMD CAL IL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677452" y="4037275"/>
            <a:ext cx="1302602" cy="6296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x86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4" idx="2"/>
            <a:endCxn id="55" idx="0"/>
          </p:cNvCxnSpPr>
          <p:nvPr/>
        </p:nvCxnSpPr>
        <p:spPr>
          <a:xfrm rot="5400000">
            <a:off x="6194796" y="2623339"/>
            <a:ext cx="809534" cy="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1"/>
            <a:endCxn id="56" idx="0"/>
          </p:cNvCxnSpPr>
          <p:nvPr/>
        </p:nvCxnSpPr>
        <p:spPr>
          <a:xfrm rot="10800000" flipV="1">
            <a:off x="5144165" y="3303325"/>
            <a:ext cx="803701" cy="734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5" idx="2"/>
            <a:endCxn id="57" idx="0"/>
          </p:cNvCxnSpPr>
          <p:nvPr/>
        </p:nvCxnSpPr>
        <p:spPr>
          <a:xfrm rot="5400000">
            <a:off x="6369599" y="3807708"/>
            <a:ext cx="45913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3"/>
            <a:endCxn id="58" idx="0"/>
          </p:cNvCxnSpPr>
          <p:nvPr/>
        </p:nvCxnSpPr>
        <p:spPr>
          <a:xfrm>
            <a:off x="7250467" y="3303324"/>
            <a:ext cx="1078289" cy="733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664077" y="2403634"/>
            <a:ext cx="172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LLVM Front-end</a:t>
            </a:r>
            <a:endParaRPr lang="en-US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2860" y="4790665"/>
            <a:ext cx="1302602" cy="98346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47865" y="4790667"/>
            <a:ext cx="1646067" cy="113761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17352" y="4790664"/>
            <a:ext cx="1262702" cy="1057699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9FF-B491-5447-AAF3-18F1A7B5A0B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9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OpenCL</a:t>
            </a:r>
            <a:r>
              <a:rPr lang="en-US" dirty="0" smtClean="0"/>
              <a:t> </a:t>
            </a:r>
            <a:r>
              <a:rPr lang="en-US" dirty="0" smtClean="0"/>
              <a:t>Framework</a:t>
            </a:r>
            <a:endParaRPr lang="en-US" dirty="0" smtClean="0"/>
          </a:p>
        </p:txBody>
      </p:sp>
      <p:sp>
        <p:nvSpPr>
          <p:cNvPr id="219139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err="1" smtClean="0"/>
              <a:t>OpenCL</a:t>
            </a:r>
            <a:r>
              <a:rPr lang="en-US" dirty="0" smtClean="0"/>
              <a:t> allows parallel computing on heterogeneous devices</a:t>
            </a:r>
          </a:p>
          <a:p>
            <a:pPr lvl="1" eaLnBrk="1" hangingPunct="1"/>
            <a:r>
              <a:rPr lang="en-US" dirty="0" smtClean="0"/>
              <a:t>CPUs, </a:t>
            </a:r>
            <a:r>
              <a:rPr lang="en-US" dirty="0" err="1" smtClean="0"/>
              <a:t>GPUs</a:t>
            </a:r>
            <a:r>
              <a:rPr lang="en-US" dirty="0" smtClean="0"/>
              <a:t>, other processors (Cell, </a:t>
            </a:r>
            <a:r>
              <a:rPr lang="en-US" dirty="0" err="1" smtClean="0"/>
              <a:t>DSPs</a:t>
            </a:r>
            <a:r>
              <a:rPr lang="en-US" dirty="0" smtClean="0"/>
              <a:t>, etc)</a:t>
            </a:r>
          </a:p>
          <a:p>
            <a:pPr lvl="1" eaLnBrk="1" hangingPunct="1"/>
            <a:r>
              <a:rPr lang="en-US" dirty="0" smtClean="0"/>
              <a:t>Provides portable accelerated code</a:t>
            </a:r>
          </a:p>
          <a:p>
            <a:pPr eaLnBrk="1" hangingPunct="1"/>
            <a:r>
              <a:rPr lang="en-US" dirty="0" smtClean="0"/>
              <a:t>Defined in four parts</a:t>
            </a:r>
          </a:p>
          <a:p>
            <a:pPr lvl="1" eaLnBrk="1" hangingPunct="1"/>
            <a:r>
              <a:rPr lang="en-US" dirty="0" smtClean="0"/>
              <a:t>Platform Model</a:t>
            </a:r>
          </a:p>
          <a:p>
            <a:pPr lvl="1" eaLnBrk="1" hangingPunct="1"/>
            <a:r>
              <a:rPr lang="en-US" dirty="0" smtClean="0"/>
              <a:t>Execution Model</a:t>
            </a:r>
          </a:p>
          <a:p>
            <a:pPr lvl="1" eaLnBrk="1" hangingPunct="1"/>
            <a:r>
              <a:rPr lang="en-US" dirty="0" smtClean="0"/>
              <a:t>Memory Model</a:t>
            </a:r>
          </a:p>
          <a:p>
            <a:pPr lvl="1" eaLnBrk="1" hangingPunct="1"/>
            <a:r>
              <a:rPr lang="en-US" dirty="0" smtClean="0"/>
              <a:t>Programming Model</a:t>
            </a:r>
          </a:p>
          <a:p>
            <a:pPr lvl="1" eaLnBrk="1" hangingPunct="1"/>
            <a:r>
              <a:rPr lang="en-US" dirty="0" smtClean="0"/>
              <a:t>(We’re going to diverge from this structure a bit)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Platform Model</a:t>
            </a:r>
          </a:p>
        </p:txBody>
      </p:sp>
      <p:sp>
        <p:nvSpPr>
          <p:cNvPr id="220163" name="Rectangle 2"/>
          <p:cNvSpPr>
            <a:spLocks noGrp="1" noChangeArrowheads="1"/>
          </p:cNvSpPr>
          <p:nvPr>
            <p:ph idx="1"/>
          </p:nvPr>
        </p:nvSpPr>
        <p:spPr>
          <a:xfrm>
            <a:off x="779115" y="1500188"/>
            <a:ext cx="7543354" cy="428625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smtClean="0"/>
              <a:t>Each </a:t>
            </a:r>
            <a:r>
              <a:rPr lang="en-US" dirty="0" err="1" smtClean="0"/>
              <a:t>OpenCL</a:t>
            </a:r>
            <a:r>
              <a:rPr lang="en-US" dirty="0" smtClean="0"/>
              <a:t> implementation (i.e. an </a:t>
            </a:r>
            <a:r>
              <a:rPr lang="en-US" dirty="0" err="1" smtClean="0"/>
              <a:t>OpenCL</a:t>
            </a:r>
            <a:r>
              <a:rPr lang="en-US" dirty="0" smtClean="0"/>
              <a:t> library from AMD, NVIDIA, etc.) defines </a:t>
            </a:r>
            <a:r>
              <a:rPr lang="en-US" i="1" dirty="0" smtClean="0"/>
              <a:t>platforms </a:t>
            </a:r>
            <a:r>
              <a:rPr lang="en-US" dirty="0" smtClean="0"/>
              <a:t>which enable the host system to interact with </a:t>
            </a:r>
            <a:r>
              <a:rPr lang="en-US" dirty="0" err="1" smtClean="0"/>
              <a:t>OpenCL</a:t>
            </a:r>
            <a:r>
              <a:rPr lang="en-US" dirty="0" smtClean="0"/>
              <a:t>-capable devices</a:t>
            </a:r>
          </a:p>
          <a:p>
            <a:pPr lvl="1" eaLnBrk="1" hangingPunct="1"/>
            <a:r>
              <a:rPr lang="en-US" dirty="0" smtClean="0"/>
              <a:t>Currently each vendor supplies only a single platform per implementation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uses an “Installable Client Driver” model</a:t>
            </a:r>
          </a:p>
          <a:p>
            <a:pPr lvl="1"/>
            <a:r>
              <a:rPr lang="en-US" dirty="0" smtClean="0"/>
              <a:t>The goal is to allow platforms from different vendors to co-exist</a:t>
            </a:r>
          </a:p>
          <a:p>
            <a:pPr lvl="1"/>
            <a:r>
              <a:rPr lang="en-US" dirty="0" smtClean="0"/>
              <a:t>Current systems’ device driver model will not allow different vendors’ </a:t>
            </a:r>
            <a:r>
              <a:rPr lang="en-US" dirty="0" err="1" smtClean="0"/>
              <a:t>GPUs</a:t>
            </a:r>
            <a:r>
              <a:rPr lang="en-US" dirty="0" smtClean="0"/>
              <a:t> to run at the same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Platform Model</a:t>
            </a:r>
          </a:p>
        </p:txBody>
      </p:sp>
      <p:sp>
        <p:nvSpPr>
          <p:cNvPr id="221187" name="Rectangle 2"/>
          <p:cNvSpPr>
            <a:spLocks noGrp="1" noChangeArrowheads="1"/>
          </p:cNvSpPr>
          <p:nvPr>
            <p:ph idx="1"/>
          </p:nvPr>
        </p:nvSpPr>
        <p:spPr>
          <a:xfrm>
            <a:off x="779122" y="1500187"/>
            <a:ext cx="7583537" cy="235743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The model consists of a </a:t>
            </a:r>
            <a:r>
              <a:rPr lang="en-US" sz="2000" dirty="0" smtClean="0">
                <a:sym typeface="Gill Sans" charset="0"/>
              </a:rPr>
              <a:t>host</a:t>
            </a:r>
            <a:r>
              <a:rPr lang="en-US" sz="2000" dirty="0" smtClean="0"/>
              <a:t> connected to one or more </a:t>
            </a:r>
            <a:r>
              <a:rPr lang="en-US" sz="2000" dirty="0" err="1" smtClean="0">
                <a:sym typeface="Gill Sans" charset="0"/>
              </a:rPr>
              <a:t>OpenCL</a:t>
            </a:r>
            <a:r>
              <a:rPr lang="en-US" sz="2000" dirty="0" smtClean="0">
                <a:sym typeface="Gill Sans" charset="0"/>
              </a:rPr>
              <a:t> devices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A device is divided into one or more </a:t>
            </a:r>
            <a:r>
              <a:rPr lang="en-US" sz="2000" dirty="0" smtClean="0">
                <a:sym typeface="Gill Sans" charset="0"/>
              </a:rPr>
              <a:t>compute units</a:t>
            </a:r>
          </a:p>
          <a:p>
            <a:pPr eaLnBrk="1" hangingPunct="1"/>
            <a:r>
              <a:rPr lang="en-US" sz="2000" dirty="0" smtClean="0"/>
              <a:t>Compute units are divided into one or more </a:t>
            </a:r>
            <a:r>
              <a:rPr lang="en-US" sz="2000" dirty="0" smtClean="0">
                <a:sym typeface="Gill Sans" charset="0"/>
              </a:rPr>
              <a:t>processing elements</a:t>
            </a:r>
          </a:p>
          <a:p>
            <a:pPr lvl="1"/>
            <a:r>
              <a:rPr lang="en-US" sz="1800" dirty="0" smtClean="0">
                <a:sym typeface="Gill Sans" charset="0"/>
              </a:rPr>
              <a:t>Each processing element maintains its own program counter</a:t>
            </a:r>
          </a:p>
        </p:txBody>
      </p:sp>
      <p:pic>
        <p:nvPicPr>
          <p:cNvPr id="22118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3828" y="3804047"/>
            <a:ext cx="4633392" cy="2571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Host/Devices</a:t>
            </a:r>
          </a:p>
        </p:txBody>
      </p:sp>
      <p:sp>
        <p:nvSpPr>
          <p:cNvPr id="221187" name="Rectangle 2"/>
          <p:cNvSpPr>
            <a:spLocks noGrp="1" noChangeArrowheads="1"/>
          </p:cNvSpPr>
          <p:nvPr>
            <p:ph idx="1"/>
          </p:nvPr>
        </p:nvSpPr>
        <p:spPr>
          <a:xfrm>
            <a:off x="779122" y="1500188"/>
            <a:ext cx="7583537" cy="2732484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dirty="0" smtClean="0">
                <a:sym typeface="Gill Sans" charset="0"/>
              </a:rPr>
              <a:t>The host is whatever the </a:t>
            </a:r>
            <a:r>
              <a:rPr lang="en-US" dirty="0" err="1" smtClean="0">
                <a:sym typeface="Gill Sans" charset="0"/>
              </a:rPr>
              <a:t>OpenCL</a:t>
            </a:r>
            <a:r>
              <a:rPr lang="en-US" dirty="0" smtClean="0">
                <a:sym typeface="Gill Sans" charset="0"/>
              </a:rPr>
              <a:t> library runs on  </a:t>
            </a:r>
          </a:p>
          <a:p>
            <a:pPr lvl="1" eaLnBrk="1" hangingPunct="1">
              <a:defRPr/>
            </a:pPr>
            <a:r>
              <a:rPr lang="en-US" dirty="0" smtClean="0">
                <a:sym typeface="Gill Sans" charset="0"/>
              </a:rPr>
              <a:t>x86 CPUs for both NVIDIA and AMD</a:t>
            </a:r>
          </a:p>
          <a:p>
            <a:pPr eaLnBrk="1" hangingPunct="1">
              <a:defRPr/>
            </a:pPr>
            <a:r>
              <a:rPr lang="en-US" dirty="0" smtClean="0">
                <a:sym typeface="Gill Sans" charset="0"/>
              </a:rPr>
              <a:t>Devices are processors that the library can talk to </a:t>
            </a:r>
          </a:p>
          <a:p>
            <a:pPr lvl="1" eaLnBrk="1" hangingPunct="1">
              <a:defRPr/>
            </a:pPr>
            <a:r>
              <a:rPr lang="en-US" dirty="0" smtClean="0">
                <a:sym typeface="Gill Sans" charset="0"/>
              </a:rPr>
              <a:t>CPUs, </a:t>
            </a:r>
            <a:r>
              <a:rPr lang="en-US" dirty="0" err="1" smtClean="0">
                <a:sym typeface="Gill Sans" charset="0"/>
              </a:rPr>
              <a:t>GPUs</a:t>
            </a:r>
            <a:r>
              <a:rPr lang="en-US" dirty="0" smtClean="0">
                <a:sym typeface="Gill Sans" charset="0"/>
              </a:rPr>
              <a:t>, and generic accelerators</a:t>
            </a:r>
          </a:p>
          <a:p>
            <a:pPr eaLnBrk="1" hangingPunct="1">
              <a:defRPr/>
            </a:pPr>
            <a:r>
              <a:rPr lang="en-US" dirty="0" smtClean="0">
                <a:sym typeface="Gill Sans" charset="0"/>
              </a:rPr>
              <a:t>For AMD </a:t>
            </a:r>
          </a:p>
          <a:p>
            <a:pPr lvl="1" eaLnBrk="1" hangingPunct="1">
              <a:defRPr/>
            </a:pPr>
            <a:r>
              <a:rPr lang="en-US" dirty="0" smtClean="0">
                <a:sym typeface="Gill Sans" charset="0"/>
              </a:rPr>
              <a:t>All CPUs are combined into a single device (each core is a compute unit and processing element)</a:t>
            </a:r>
          </a:p>
          <a:p>
            <a:pPr lvl="1" eaLnBrk="1" hangingPunct="1">
              <a:defRPr/>
            </a:pPr>
            <a:r>
              <a:rPr lang="en-US" dirty="0" smtClean="0">
                <a:sym typeface="Gill Sans" charset="0"/>
              </a:rPr>
              <a:t>Each GPU is a separate device</a:t>
            </a:r>
          </a:p>
        </p:txBody>
      </p:sp>
      <p:pic>
        <p:nvPicPr>
          <p:cNvPr id="2222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0" y="4116225"/>
            <a:ext cx="4071938" cy="22595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Selecting a Platform</a:t>
            </a:r>
          </a:p>
        </p:txBody>
      </p:sp>
      <p:sp>
        <p:nvSpPr>
          <p:cNvPr id="221187" name="Rectangle 2"/>
          <p:cNvSpPr>
            <a:spLocks noGrp="1" noChangeArrowheads="1"/>
          </p:cNvSpPr>
          <p:nvPr>
            <p:ph idx="1"/>
          </p:nvPr>
        </p:nvSpPr>
        <p:spPr>
          <a:xfrm>
            <a:off x="767960" y="3000376"/>
            <a:ext cx="7583537" cy="2893219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>
                <a:sym typeface="Gill Sans" charset="0"/>
              </a:rPr>
              <a:t>This function is usually called twice</a:t>
            </a:r>
          </a:p>
          <a:p>
            <a:pPr lvl="1">
              <a:defRPr/>
            </a:pPr>
            <a:r>
              <a:rPr lang="en-US" dirty="0" smtClean="0">
                <a:sym typeface="Gill Sans" charset="0"/>
              </a:rPr>
              <a:t>The first call is used to get the number of platforms available to the implementation</a:t>
            </a:r>
          </a:p>
          <a:p>
            <a:pPr lvl="1">
              <a:defRPr/>
            </a:pPr>
            <a:r>
              <a:rPr lang="en-US" dirty="0" smtClean="0">
                <a:sym typeface="Gill Sans" charset="0"/>
              </a:rPr>
              <a:t>Space is then allocated for the platform objects</a:t>
            </a:r>
          </a:p>
          <a:p>
            <a:pPr lvl="1">
              <a:defRPr/>
            </a:pPr>
            <a:r>
              <a:rPr lang="en-US" dirty="0" smtClean="0">
                <a:sym typeface="Gill Sans" charset="0"/>
              </a:rPr>
              <a:t>The second call is used to retrieve the platform objects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407" y="1660922"/>
            <a:ext cx="4714874" cy="9021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Selecting Devices</a:t>
            </a:r>
          </a:p>
        </p:txBody>
      </p:sp>
      <p:sp>
        <p:nvSpPr>
          <p:cNvPr id="221187" name="Rectangle 2"/>
          <p:cNvSpPr>
            <a:spLocks noGrp="1" noChangeArrowheads="1"/>
          </p:cNvSpPr>
          <p:nvPr>
            <p:ph idx="1"/>
          </p:nvPr>
        </p:nvSpPr>
        <p:spPr>
          <a:xfrm>
            <a:off x="767953" y="3589740"/>
            <a:ext cx="7822406" cy="27860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 smtClean="0">
                <a:sym typeface="Gill Sans" charset="0"/>
              </a:rPr>
              <a:t>We can specify which types of devices we are interested in (e.g. all devices, CPUs only, </a:t>
            </a:r>
            <a:r>
              <a:rPr lang="en-US" dirty="0" err="1" smtClean="0">
                <a:sym typeface="Gill Sans" charset="0"/>
              </a:rPr>
              <a:t>GPUs</a:t>
            </a:r>
            <a:r>
              <a:rPr lang="en-US" dirty="0" smtClean="0">
                <a:sym typeface="Gill Sans" charset="0"/>
              </a:rPr>
              <a:t> only) </a:t>
            </a:r>
          </a:p>
          <a:p>
            <a:pPr eaLnBrk="1" hangingPunct="1">
              <a:defRPr/>
            </a:pPr>
            <a:r>
              <a:rPr lang="en-US" dirty="0" smtClean="0">
                <a:sym typeface="Gill Sans" charset="0"/>
              </a:rPr>
              <a:t>This call is performed twice as with </a:t>
            </a:r>
            <a:r>
              <a:rPr lang="en-US" dirty="0" err="1" smtClean="0">
                <a:sym typeface="Gill Sans" charset="0"/>
              </a:rPr>
              <a:t>clGetPlatformIDs</a:t>
            </a:r>
            <a:endParaRPr lang="en-US" dirty="0" smtClean="0">
              <a:sym typeface="Gill Sans" charset="0"/>
            </a:endParaRPr>
          </a:p>
          <a:p>
            <a:pPr lvl="1">
              <a:defRPr/>
            </a:pPr>
            <a:r>
              <a:rPr lang="en-US" dirty="0" smtClean="0">
                <a:sym typeface="Gill Sans" charset="0"/>
              </a:rPr>
              <a:t>The first call is to determine the number of devices, the second retrieves the device objects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67960" y="1339453"/>
            <a:ext cx="7583537" cy="857250"/>
          </a:xfrm>
          <a:prstGeom prst="rect">
            <a:avLst/>
          </a:prstGeom>
        </p:spPr>
        <p:txBody>
          <a:bodyPr vert="horz" lIns="91407" tIns="45704" rIns="91407" bIns="45704" rtlCol="0">
            <a:normAutofit/>
          </a:bodyPr>
          <a:lstStyle/>
          <a:p>
            <a:pPr marL="349124" indent="-349124" algn="l" defTabSz="914071" fontAlgn="auto">
              <a:spcBef>
                <a:spcPts val="2000"/>
              </a:spcBef>
              <a:spcAft>
                <a:spcPts val="0"/>
              </a:spcAft>
              <a:buFont typeface="Wingdings 2" pitchFamily="18" charset="2"/>
              <a:buChar char=""/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/>
                <a:ea typeface="+mn-ea"/>
                <a:cs typeface="Arial"/>
                <a:sym typeface="Gill Sans" charset="0"/>
              </a:rPr>
              <a:t>Once a platform is selected, we can then query for the devices that it knows how to interact with </a:t>
            </a:r>
            <a:endParaRPr lang="en-US" sz="2200" dirty="0" smtClean="0">
              <a:solidFill>
                <a:schemeClr val="tx1"/>
              </a:solidFill>
              <a:latin typeface="Arial"/>
              <a:ea typeface="+mn-ea"/>
              <a:cs typeface="Arial"/>
              <a:sym typeface="Gill San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93" y="2250282"/>
            <a:ext cx="3696891" cy="12050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GPU hardware architecture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OpenCL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Matrix Storage Selection</a:t>
            </a:r>
          </a:p>
          <a:p>
            <a:r>
              <a:rPr lang="en-US" dirty="0" smtClean="0"/>
              <a:t>GPU implementations of the FEM in 2 and 3 dimensions and considerations</a:t>
            </a:r>
          </a:p>
          <a:p>
            <a:r>
              <a:rPr lang="en-US" dirty="0" smtClean="0"/>
              <a:t>Sparse Matrix Assembly / Graph Coloring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Contexts</a:t>
            </a:r>
          </a:p>
        </p:txBody>
      </p:sp>
      <p:sp>
        <p:nvSpPr>
          <p:cNvPr id="248835" name="Rectangle 2"/>
          <p:cNvSpPr>
            <a:spLocks noGrp="1" noChangeArrowheads="1"/>
          </p:cNvSpPr>
          <p:nvPr>
            <p:ph idx="1"/>
          </p:nvPr>
        </p:nvSpPr>
        <p:spPr>
          <a:xfrm>
            <a:off x="779122" y="1500187"/>
            <a:ext cx="7583537" cy="4929188"/>
          </a:xfrm>
        </p:spPr>
        <p:txBody>
          <a:bodyPr rtlCol="0">
            <a:normAutofit fontScale="85000" lnSpcReduction="20000"/>
          </a:bodyPr>
          <a:lstStyle/>
          <a:p>
            <a:pPr marL="282404" indent="-282404" defTabSz="913836">
              <a:defRPr/>
            </a:pPr>
            <a:r>
              <a:rPr lang="en-US" dirty="0" smtClean="0">
                <a:ea typeface="+mn-ea"/>
                <a:cs typeface="+mn-cs"/>
              </a:rPr>
              <a:t>A </a:t>
            </a:r>
            <a:r>
              <a:rPr lang="en-US" dirty="0" smtClean="0">
                <a:ea typeface="+mn-ea"/>
                <a:cs typeface="+mn-cs"/>
                <a:sym typeface="Gill Sans" charset="0"/>
              </a:rPr>
              <a:t>context</a:t>
            </a:r>
            <a:r>
              <a:rPr lang="en-US" dirty="0" smtClean="0">
                <a:ea typeface="+mn-ea"/>
                <a:cs typeface="+mn-cs"/>
              </a:rPr>
              <a:t> refers to the environment for managing </a:t>
            </a:r>
            <a:r>
              <a:rPr lang="en-US" dirty="0" err="1" smtClean="0">
                <a:ea typeface="+mn-ea"/>
                <a:cs typeface="+mn-cs"/>
              </a:rPr>
              <a:t>OpenCL</a:t>
            </a:r>
            <a:r>
              <a:rPr lang="en-US" dirty="0" smtClean="0">
                <a:ea typeface="+mn-ea"/>
                <a:cs typeface="+mn-cs"/>
              </a:rPr>
              <a:t> objects and resources</a:t>
            </a:r>
          </a:p>
          <a:p>
            <a:pPr marL="282404" indent="-282404" defTabSz="913836">
              <a:defRPr/>
            </a:pPr>
            <a:r>
              <a:rPr lang="en-US" dirty="0" smtClean="0">
                <a:ea typeface="+mn-ea"/>
                <a:cs typeface="+mn-cs"/>
              </a:rPr>
              <a:t>To manage </a:t>
            </a:r>
            <a:r>
              <a:rPr lang="en-US" dirty="0" err="1" smtClean="0">
                <a:ea typeface="+mn-ea"/>
                <a:cs typeface="+mn-cs"/>
              </a:rPr>
              <a:t>OpenCL</a:t>
            </a:r>
            <a:r>
              <a:rPr lang="en-US" dirty="0" smtClean="0">
                <a:ea typeface="+mn-ea"/>
                <a:cs typeface="+mn-cs"/>
              </a:rPr>
              <a:t> programs, the following are associated with a context</a:t>
            </a:r>
          </a:p>
          <a:p>
            <a:pPr marL="577496" lvl="1" indent="-295095" defTabSz="913836">
              <a:defRPr/>
            </a:pPr>
            <a:r>
              <a:rPr lang="en-US" dirty="0" smtClean="0">
                <a:ea typeface="+mn-ea"/>
              </a:rPr>
              <a:t>Devices: the things doing the execution</a:t>
            </a:r>
          </a:p>
          <a:p>
            <a:pPr marL="577496" lvl="1" indent="-295095" defTabSz="913836">
              <a:defRPr/>
            </a:pPr>
            <a:r>
              <a:rPr lang="en-US" dirty="0" smtClean="0"/>
              <a:t>Program objects: the program source that implements the kernels</a:t>
            </a:r>
            <a:endParaRPr lang="en-US" dirty="0" smtClean="0">
              <a:ea typeface="+mn-ea"/>
            </a:endParaRPr>
          </a:p>
          <a:p>
            <a:pPr marL="577496" lvl="1" indent="-295095" defTabSz="913836">
              <a:defRPr/>
            </a:pPr>
            <a:r>
              <a:rPr lang="en-US" dirty="0" smtClean="0">
                <a:ea typeface="+mn-ea"/>
              </a:rPr>
              <a:t>Kernels: functions that run on </a:t>
            </a:r>
            <a:r>
              <a:rPr lang="en-US" dirty="0" err="1" smtClean="0">
                <a:ea typeface="+mn-ea"/>
              </a:rPr>
              <a:t>OpenCL</a:t>
            </a:r>
            <a:r>
              <a:rPr lang="en-US" dirty="0" smtClean="0">
                <a:ea typeface="+mn-ea"/>
              </a:rPr>
              <a:t> devices</a:t>
            </a:r>
          </a:p>
          <a:p>
            <a:pPr marL="577496" lvl="1" indent="-295095" defTabSz="913836">
              <a:defRPr/>
            </a:pPr>
            <a:r>
              <a:rPr lang="en-US" dirty="0" smtClean="0">
                <a:ea typeface="+mn-ea"/>
              </a:rPr>
              <a:t>Memory objects: data that are operated on by the device</a:t>
            </a:r>
          </a:p>
          <a:p>
            <a:pPr marL="577496" lvl="1" indent="-295095" defTabSz="913836">
              <a:defRPr/>
            </a:pPr>
            <a:r>
              <a:rPr lang="en-US" dirty="0" smtClean="0">
                <a:ea typeface="+mn-ea"/>
                <a:sym typeface="Gill Sans" charset="0"/>
              </a:rPr>
              <a:t>Command queues: mechanisms </a:t>
            </a:r>
            <a:r>
              <a:rPr lang="en-US" dirty="0" smtClean="0">
                <a:sym typeface="Gill Sans" charset="0"/>
              </a:rPr>
              <a:t>for</a:t>
            </a:r>
            <a:r>
              <a:rPr lang="en-US" dirty="0" smtClean="0">
                <a:ea typeface="+mn-ea"/>
                <a:sym typeface="Gill Sans" charset="0"/>
              </a:rPr>
              <a:t> </a:t>
            </a:r>
            <a:r>
              <a:rPr lang="en-US" dirty="0" smtClean="0">
                <a:sym typeface="Gill Sans" charset="0"/>
              </a:rPr>
              <a:t>interaction </a:t>
            </a:r>
            <a:r>
              <a:rPr lang="en-US" dirty="0" smtClean="0">
                <a:ea typeface="+mn-ea"/>
                <a:sym typeface="Gill Sans" charset="0"/>
              </a:rPr>
              <a:t>with the devices</a:t>
            </a:r>
          </a:p>
          <a:p>
            <a:pPr marL="859897" lvl="2" indent="-282404" defTabSz="913836">
              <a:defRPr/>
            </a:pPr>
            <a:r>
              <a:rPr lang="en-US" dirty="0" smtClean="0">
                <a:ea typeface="+mn-ea"/>
              </a:rPr>
              <a:t>Memory commands (data transfers)</a:t>
            </a:r>
          </a:p>
          <a:p>
            <a:pPr marL="859897" lvl="2" indent="-282404" defTabSz="913836">
              <a:defRPr/>
            </a:pPr>
            <a:r>
              <a:rPr lang="en-US" dirty="0" smtClean="0"/>
              <a:t>Kernel execution</a:t>
            </a:r>
            <a:endParaRPr lang="en-US" dirty="0" smtClean="0">
              <a:ea typeface="+mn-ea"/>
            </a:endParaRPr>
          </a:p>
          <a:p>
            <a:pPr marL="859897" lvl="2" indent="-282404" defTabSz="913836">
              <a:defRPr/>
            </a:pPr>
            <a:r>
              <a:rPr lang="en-US" dirty="0" smtClean="0">
                <a:ea typeface="+mn-ea"/>
              </a:rPr>
              <a:t>Synchronization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Contexts</a:t>
            </a:r>
          </a:p>
        </p:txBody>
      </p:sp>
      <p:sp>
        <p:nvSpPr>
          <p:cNvPr id="248835" name="Rectangle 2"/>
          <p:cNvSpPr>
            <a:spLocks noGrp="1" noChangeArrowheads="1"/>
          </p:cNvSpPr>
          <p:nvPr>
            <p:ph idx="1"/>
          </p:nvPr>
        </p:nvSpPr>
        <p:spPr>
          <a:xfrm>
            <a:off x="779122" y="1500187"/>
            <a:ext cx="7583537" cy="4929188"/>
          </a:xfrm>
        </p:spPr>
        <p:txBody>
          <a:bodyPr rtlCol="0">
            <a:normAutofit/>
          </a:bodyPr>
          <a:lstStyle/>
          <a:p>
            <a:pPr marL="282404" indent="-282404" defTabSz="913836">
              <a:defRPr/>
            </a:pPr>
            <a:r>
              <a:rPr lang="en-US" sz="2400" dirty="0" smtClean="0">
                <a:ea typeface="+mn-ea"/>
                <a:cs typeface="+mn-cs"/>
              </a:rPr>
              <a:t>When you create a context, you will provide a list of devices to associate with it</a:t>
            </a:r>
          </a:p>
          <a:p>
            <a:pPr marL="576981" lvl="1" indent="-282404" defTabSz="913836">
              <a:spcBef>
                <a:spcPts val="2000"/>
              </a:spcBef>
              <a:defRPr/>
            </a:pPr>
            <a:r>
              <a:rPr lang="en-US" sz="2000" dirty="0" smtClean="0">
                <a:ea typeface="+mn-ea"/>
              </a:rPr>
              <a:t>For the rest of the </a:t>
            </a:r>
            <a:r>
              <a:rPr lang="en-US" sz="2000" dirty="0" err="1" smtClean="0">
                <a:ea typeface="+mn-ea"/>
              </a:rPr>
              <a:t>OpenCL</a:t>
            </a:r>
            <a:r>
              <a:rPr lang="en-US" sz="2000" dirty="0" smtClean="0">
                <a:ea typeface="+mn-ea"/>
              </a:rPr>
              <a:t> resources, you will associate them with the context as they are created</a:t>
            </a:r>
          </a:p>
        </p:txBody>
      </p:sp>
      <p:sp>
        <p:nvSpPr>
          <p:cNvPr id="228356" name="TextBox 3"/>
          <p:cNvSpPr txBox="1">
            <a:spLocks noChangeArrowheads="1"/>
          </p:cNvSpPr>
          <p:nvPr/>
        </p:nvSpPr>
        <p:spPr bwMode="auto">
          <a:xfrm>
            <a:off x="587127" y="4170909"/>
            <a:ext cx="129480" cy="53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70" tIns="32135" rIns="64270" bIns="32135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" name="Group 12"/>
          <p:cNvGrpSpPr/>
          <p:nvPr/>
        </p:nvGrpSpPr>
        <p:grpSpPr>
          <a:xfrm>
            <a:off x="2438400" y="3657599"/>
            <a:ext cx="5340428" cy="3200402"/>
            <a:chOff x="2616200" y="4334933"/>
            <a:chExt cx="7595275" cy="4551682"/>
          </a:xfrm>
        </p:grpSpPr>
        <p:sp>
          <p:nvSpPr>
            <p:cNvPr id="7" name="Rounded Rectangle 6"/>
            <p:cNvSpPr/>
            <p:nvPr/>
          </p:nvSpPr>
          <p:spPr>
            <a:xfrm>
              <a:off x="2616200" y="4334933"/>
              <a:ext cx="7239000" cy="2895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11" name="Picture 10" descr="amd_gpu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3240" y="7457233"/>
              <a:ext cx="2068235" cy="1429382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pic>
          <p:nvPicPr>
            <p:cNvPr id="10" name="Picture 9" descr="amd_gpu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4147" y="7457233"/>
              <a:ext cx="2068235" cy="1429382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sp>
          <p:nvSpPr>
            <p:cNvPr id="8" name="TextBox 7"/>
            <p:cNvSpPr txBox="1"/>
            <p:nvPr/>
          </p:nvSpPr>
          <p:spPr>
            <a:xfrm>
              <a:off x="2844799" y="4888468"/>
              <a:ext cx="1140370" cy="43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Context</a:t>
              </a:r>
              <a:endParaRPr lang="en-US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8595" y="3583782"/>
            <a:ext cx="1500939" cy="324591"/>
          </a:xfrm>
          <a:prstGeom prst="rect">
            <a:avLst/>
          </a:prstGeom>
          <a:noFill/>
        </p:spPr>
        <p:txBody>
          <a:bodyPr wrap="square" lIns="64270" tIns="32135" rIns="64270" bIns="32135" rtlCol="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Empty context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 rot="16200000" flipH="1">
            <a:off x="1332273" y="3505163"/>
            <a:ext cx="532660" cy="13390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3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Contexts</a:t>
            </a:r>
          </a:p>
        </p:txBody>
      </p:sp>
      <p:sp>
        <p:nvSpPr>
          <p:cNvPr id="248835" name="Rectangle 2"/>
          <p:cNvSpPr>
            <a:spLocks noGrp="1" noChangeArrowheads="1"/>
          </p:cNvSpPr>
          <p:nvPr>
            <p:ph idx="1"/>
          </p:nvPr>
        </p:nvSpPr>
        <p:spPr>
          <a:xfrm>
            <a:off x="767960" y="3375422"/>
            <a:ext cx="7583537" cy="2518172"/>
          </a:xfrm>
        </p:spPr>
        <p:txBody>
          <a:bodyPr rtlCol="0">
            <a:normAutofit fontScale="85000" lnSpcReduction="20000"/>
          </a:bodyPr>
          <a:lstStyle/>
          <a:p>
            <a:pPr marL="282404" indent="-282404" defTabSz="913836">
              <a:defRPr/>
            </a:pPr>
            <a:r>
              <a:rPr lang="en-US" dirty="0" smtClean="0">
                <a:cs typeface="+mn-cs"/>
              </a:rPr>
              <a:t>This function creates a context given a list of devices</a:t>
            </a:r>
          </a:p>
          <a:p>
            <a:pPr marL="282404" indent="-282404" defTabSz="913836">
              <a:defRPr/>
            </a:pPr>
            <a:r>
              <a:rPr lang="en-US" dirty="0" smtClean="0">
                <a:cs typeface="+mn-cs"/>
              </a:rPr>
              <a:t>The properties argument specifies which platform to use (if NULL, the default chosen by the vendor will be used)</a:t>
            </a:r>
          </a:p>
          <a:p>
            <a:pPr marL="282404" indent="-282404" defTabSz="913836">
              <a:defRPr/>
            </a:pPr>
            <a:r>
              <a:rPr lang="en-US" dirty="0" smtClean="0">
                <a:cs typeface="+mn-cs"/>
              </a:rPr>
              <a:t>The function also provides a callback mechanism for reporting errors to the user </a:t>
            </a:r>
            <a:endParaRPr lang="en-US" dirty="0" smtClean="0">
              <a:ea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048" y="1446616"/>
            <a:ext cx="6090047" cy="16162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Command Queues</a:t>
            </a:r>
          </a:p>
        </p:txBody>
      </p:sp>
      <p:sp>
        <p:nvSpPr>
          <p:cNvPr id="248835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282404" indent="-282404" defTabSz="913836">
              <a:defRPr/>
            </a:pPr>
            <a:r>
              <a:rPr lang="en-US" dirty="0" smtClean="0">
                <a:cs typeface="+mn-cs"/>
              </a:rPr>
              <a:t>A </a:t>
            </a:r>
            <a:r>
              <a:rPr lang="en-US" i="1" dirty="0" smtClean="0">
                <a:cs typeface="+mn-cs"/>
              </a:rPr>
              <a:t>c</a:t>
            </a:r>
            <a:r>
              <a:rPr lang="en-US" i="1" dirty="0" smtClean="0">
                <a:ea typeface="+mn-ea"/>
                <a:cs typeface="+mn-cs"/>
              </a:rPr>
              <a:t>ommand queue</a:t>
            </a:r>
            <a:r>
              <a:rPr lang="en-US" dirty="0" smtClean="0">
                <a:ea typeface="+mn-ea"/>
                <a:cs typeface="+mn-cs"/>
              </a:rPr>
              <a:t> is the mechanism for the host to request that </a:t>
            </a:r>
            <a:r>
              <a:rPr lang="en-US" dirty="0" smtClean="0">
                <a:cs typeface="+mn-cs"/>
              </a:rPr>
              <a:t>an action be performed by the device</a:t>
            </a:r>
            <a:endParaRPr lang="en-US" i="1" dirty="0" smtClean="0">
              <a:ea typeface="+mn-ea"/>
              <a:cs typeface="+mn-cs"/>
            </a:endParaRPr>
          </a:p>
          <a:p>
            <a:pPr marL="576981" lvl="1" indent="-282404" defTabSz="913836">
              <a:spcBef>
                <a:spcPts val="2000"/>
              </a:spcBef>
              <a:defRPr/>
            </a:pPr>
            <a:r>
              <a:rPr lang="en-US" dirty="0" smtClean="0">
                <a:ea typeface="+mn-ea"/>
              </a:rPr>
              <a:t>Perform a memory transfer, begin executing, etc. </a:t>
            </a:r>
          </a:p>
          <a:p>
            <a:pPr marL="282404" indent="-282404" defTabSz="913836">
              <a:defRPr/>
            </a:pPr>
            <a:r>
              <a:rPr lang="en-US" dirty="0" smtClean="0">
                <a:ea typeface="+mn-ea"/>
              </a:rPr>
              <a:t>A separate command queue is required for each device</a:t>
            </a:r>
          </a:p>
          <a:p>
            <a:pPr marL="282404" indent="-282404" defTabSz="913836">
              <a:defRPr/>
            </a:pPr>
            <a:r>
              <a:rPr lang="en-US" dirty="0" smtClean="0">
                <a:ea typeface="+mn-ea"/>
                <a:cs typeface="+mn-cs"/>
              </a:rPr>
              <a:t>Commands within the queue can be synchronous or asynchronous</a:t>
            </a:r>
          </a:p>
          <a:p>
            <a:pPr marL="282404" indent="-282404" defTabSz="913836">
              <a:defRPr/>
            </a:pPr>
            <a:r>
              <a:rPr lang="en-US" dirty="0" smtClean="0"/>
              <a:t>Commands can execute in-order or out-of-order</a:t>
            </a:r>
          </a:p>
          <a:p>
            <a:pPr marL="282404" indent="-282404" defTabSz="913836">
              <a:buNone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Command Queues</a:t>
            </a:r>
          </a:p>
        </p:txBody>
      </p:sp>
      <p:sp>
        <p:nvSpPr>
          <p:cNvPr id="248835" name="Rectangle 2"/>
          <p:cNvSpPr>
            <a:spLocks noGrp="1" noChangeArrowheads="1"/>
          </p:cNvSpPr>
          <p:nvPr>
            <p:ph idx="1"/>
          </p:nvPr>
        </p:nvSpPr>
        <p:spPr>
          <a:xfrm>
            <a:off x="618565" y="2839640"/>
            <a:ext cx="7878788" cy="3399796"/>
          </a:xfrm>
        </p:spPr>
        <p:txBody>
          <a:bodyPr rtlCol="0">
            <a:normAutofit fontScale="92500" lnSpcReduction="10000"/>
          </a:bodyPr>
          <a:lstStyle/>
          <a:p>
            <a:pPr marL="282404" indent="-282404" defTabSz="913836">
              <a:defRPr/>
            </a:pPr>
            <a:r>
              <a:rPr lang="en-US" dirty="0" smtClean="0">
                <a:cs typeface="+mn-cs"/>
              </a:rPr>
              <a:t>A command queue establishes a relationship between a context and a device</a:t>
            </a:r>
          </a:p>
          <a:p>
            <a:pPr marL="282404" indent="-282404" defTabSz="913836">
              <a:defRPr/>
            </a:pPr>
            <a:r>
              <a:rPr lang="en-US" dirty="0" smtClean="0">
                <a:cs typeface="+mn-cs"/>
              </a:rPr>
              <a:t>The command queue properties specify:</a:t>
            </a:r>
          </a:p>
          <a:p>
            <a:pPr marL="618831" lvl="1" indent="-282404" defTabSz="913836">
              <a:spcBef>
                <a:spcPts val="2000"/>
              </a:spcBef>
              <a:defRPr/>
            </a:pPr>
            <a:r>
              <a:rPr lang="en-US" dirty="0" smtClean="0">
                <a:cs typeface="+mn-cs"/>
              </a:rPr>
              <a:t>If out-of-order execution of commands is allowed</a:t>
            </a:r>
          </a:p>
          <a:p>
            <a:pPr marL="618831" lvl="1" indent="-282404" defTabSz="913836">
              <a:spcBef>
                <a:spcPts val="2000"/>
              </a:spcBef>
              <a:defRPr/>
            </a:pPr>
            <a:r>
              <a:rPr lang="en-US" dirty="0" smtClean="0">
                <a:cs typeface="+mn-cs"/>
              </a:rPr>
              <a:t>If profiling is enabled</a:t>
            </a:r>
          </a:p>
          <a:p>
            <a:pPr marL="901306" lvl="2" indent="-282404" defTabSz="913836">
              <a:spcBef>
                <a:spcPts val="2000"/>
              </a:spcBef>
              <a:defRPr/>
            </a:pPr>
            <a:r>
              <a:rPr lang="en-US" dirty="0" smtClean="0">
                <a:cs typeface="+mn-cs"/>
              </a:rPr>
              <a:t>Profiling is done using </a:t>
            </a:r>
            <a:r>
              <a:rPr lang="en-US" i="1" dirty="0" smtClean="0">
                <a:cs typeface="+mn-cs"/>
              </a:rPr>
              <a:t>events </a:t>
            </a:r>
            <a:r>
              <a:rPr lang="en-US" dirty="0" smtClean="0">
                <a:cs typeface="+mn-cs"/>
              </a:rPr>
              <a:t>(discussed in a later lecture) and will create some overhead</a:t>
            </a:r>
            <a:endParaRPr lang="en-US" dirty="0" smtClean="0"/>
          </a:p>
          <a:p>
            <a:pPr marL="282404" indent="-282404" defTabSz="913836">
              <a:buNone/>
              <a:defRPr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469" y="1607344"/>
            <a:ext cx="6125766" cy="91082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Command Queues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8565" y="1284112"/>
            <a:ext cx="7878788" cy="12340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Command queues associate a context with a device</a:t>
            </a:r>
          </a:p>
          <a:p>
            <a:pPr lvl="1"/>
            <a:r>
              <a:rPr lang="en-US" dirty="0" smtClean="0"/>
              <a:t>Despite the figure below, they are not a physical connection</a:t>
            </a:r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2000251" y="2893219"/>
            <a:ext cx="5097541" cy="3214688"/>
            <a:chOff x="2844800" y="4114800"/>
            <a:chExt cx="7249836" cy="4572000"/>
          </a:xfrm>
        </p:grpSpPr>
        <p:sp>
          <p:nvSpPr>
            <p:cNvPr id="6" name="Rounded Rectangle 5"/>
            <p:cNvSpPr/>
            <p:nvPr/>
          </p:nvSpPr>
          <p:spPr>
            <a:xfrm>
              <a:off x="2844800" y="4114800"/>
              <a:ext cx="7239000" cy="2895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Can 8"/>
            <p:cNvSpPr/>
            <p:nvPr/>
          </p:nvSpPr>
          <p:spPr>
            <a:xfrm rot="12813832">
              <a:off x="7653658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 rot="12813832">
              <a:off x="8872857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md_gpu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6400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pic>
          <p:nvPicPr>
            <p:cNvPr id="8" name="Picture 7" descr="amd_gpu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8601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sp>
          <p:nvSpPr>
            <p:cNvPr id="11" name="TextBox 10"/>
            <p:cNvSpPr txBox="1"/>
            <p:nvPr/>
          </p:nvSpPr>
          <p:spPr>
            <a:xfrm>
              <a:off x="3073399" y="4267200"/>
              <a:ext cx="1140370" cy="43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Context</a:t>
              </a:r>
              <a:endParaRPr lang="en-US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036600" y="3268266"/>
            <a:ext cx="1898175" cy="324608"/>
          </a:xfrm>
          <a:prstGeom prst="rect">
            <a:avLst/>
          </a:prstGeom>
          <a:noFill/>
        </p:spPr>
        <p:txBody>
          <a:bodyPr wrap="none" lIns="64270" tIns="32135" rIns="64270" bIns="32135" rtlCol="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Command queues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5804297" y="3643318"/>
            <a:ext cx="1553766" cy="10715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6420445" y="3723680"/>
            <a:ext cx="1178719" cy="9108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0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Objects</a:t>
            </a:r>
          </a:p>
        </p:txBody>
      </p:sp>
      <p:sp>
        <p:nvSpPr>
          <p:cNvPr id="231427" name="Rectangle 2"/>
          <p:cNvSpPr>
            <a:spLocks noGrp="1" noChangeArrowheads="1"/>
          </p:cNvSpPr>
          <p:nvPr>
            <p:ph idx="1"/>
          </p:nvPr>
        </p:nvSpPr>
        <p:spPr>
          <a:xfrm>
            <a:off x="779122" y="1500187"/>
            <a:ext cx="7583537" cy="4929188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en-US" dirty="0" smtClean="0">
                <a:sym typeface="Wingdings" charset="2"/>
              </a:rPr>
              <a:t>Memory objects are </a:t>
            </a:r>
            <a:r>
              <a:rPr lang="en-US" dirty="0" err="1" smtClean="0">
                <a:sym typeface="Wingdings" charset="2"/>
              </a:rPr>
              <a:t>OpenCL</a:t>
            </a:r>
            <a:r>
              <a:rPr lang="en-US" dirty="0" smtClean="0">
                <a:sym typeface="Wingdings" charset="2"/>
              </a:rPr>
              <a:t> data that can be moved on and off devices</a:t>
            </a:r>
          </a:p>
          <a:p>
            <a:pPr lvl="1">
              <a:defRPr/>
            </a:pPr>
            <a:r>
              <a:rPr lang="en-US" dirty="0" smtClean="0">
                <a:sym typeface="Wingdings" charset="2"/>
              </a:rPr>
              <a:t>Objects are classified as either buffers or images</a:t>
            </a:r>
          </a:p>
          <a:p>
            <a:pPr eaLnBrk="1" hangingPunct="1">
              <a:defRPr/>
            </a:pPr>
            <a:r>
              <a:rPr lang="en-US" dirty="0" smtClean="0">
                <a:sym typeface="Wingdings" charset="2"/>
              </a:rPr>
              <a:t>Buffers</a:t>
            </a:r>
          </a:p>
          <a:p>
            <a:pPr lvl="1" eaLnBrk="1" hangingPunct="1">
              <a:defRPr/>
            </a:pPr>
            <a:r>
              <a:rPr lang="en-US" dirty="0" smtClean="0">
                <a:sym typeface="Wingdings" charset="2"/>
              </a:rPr>
              <a:t>Contiguous chunks of memory – stored sequentially and can be accessed directly (arrays, pointers, </a:t>
            </a:r>
            <a:r>
              <a:rPr lang="en-US" dirty="0" err="1" smtClean="0">
                <a:sym typeface="Wingdings" charset="2"/>
              </a:rPr>
              <a:t>structs</a:t>
            </a:r>
            <a:r>
              <a:rPr lang="en-US" dirty="0" smtClean="0">
                <a:sym typeface="Wingdings" charset="2"/>
              </a:rPr>
              <a:t>)</a:t>
            </a:r>
          </a:p>
          <a:p>
            <a:pPr lvl="1" eaLnBrk="1" hangingPunct="1">
              <a:defRPr/>
            </a:pPr>
            <a:r>
              <a:rPr lang="en-US" dirty="0" smtClean="0">
                <a:sym typeface="Wingdings" charset="2"/>
              </a:rPr>
              <a:t>Read/write capable</a:t>
            </a:r>
          </a:p>
          <a:p>
            <a:pPr eaLnBrk="1" hangingPunct="1">
              <a:defRPr/>
            </a:pPr>
            <a:r>
              <a:rPr lang="en-US" dirty="0" smtClean="0">
                <a:sym typeface="Wingdings" charset="2"/>
              </a:rPr>
              <a:t>Images</a:t>
            </a:r>
          </a:p>
          <a:p>
            <a:pPr lvl="1" eaLnBrk="1" hangingPunct="1">
              <a:defRPr/>
            </a:pPr>
            <a:r>
              <a:rPr lang="en-US" dirty="0" smtClean="0">
                <a:sym typeface="Wingdings" charset="2"/>
              </a:rPr>
              <a:t>Opaque objects (2D or 3D)</a:t>
            </a:r>
          </a:p>
          <a:p>
            <a:pPr lvl="1" eaLnBrk="1" hangingPunct="1">
              <a:defRPr/>
            </a:pPr>
            <a:r>
              <a:rPr lang="en-US" dirty="0" smtClean="0">
                <a:sym typeface="Wingdings" charset="2"/>
              </a:rPr>
              <a:t>Can only be accessed via </a:t>
            </a:r>
            <a:r>
              <a:rPr lang="en-US" dirty="0" err="1" smtClean="0">
                <a:sym typeface="Wingdings" charset="2"/>
              </a:rPr>
              <a:t>read_image</a:t>
            </a:r>
            <a:r>
              <a:rPr lang="en-US" dirty="0" smtClean="0">
                <a:sym typeface="Wingdings" charset="2"/>
              </a:rPr>
              <a:t>() and </a:t>
            </a:r>
            <a:r>
              <a:rPr lang="en-US" dirty="0" err="1" smtClean="0">
                <a:sym typeface="Wingdings" charset="2"/>
              </a:rPr>
              <a:t>write_image</a:t>
            </a:r>
            <a:r>
              <a:rPr lang="en-US" dirty="0" smtClean="0">
                <a:sym typeface="Wingdings" charset="2"/>
              </a:rPr>
              <a:t>()</a:t>
            </a:r>
          </a:p>
          <a:p>
            <a:pPr lvl="1" eaLnBrk="1" hangingPunct="1">
              <a:defRPr/>
            </a:pPr>
            <a:r>
              <a:rPr lang="en-US" dirty="0" smtClean="0">
                <a:sym typeface="Wingdings" charset="2"/>
              </a:rPr>
              <a:t>Can either be read or written in a kernel, but not both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buffers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18571" y="2786062"/>
            <a:ext cx="8132529" cy="345337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This function creates a buffer (</a:t>
            </a:r>
            <a:r>
              <a:rPr lang="en-US" dirty="0" err="1" smtClean="0"/>
              <a:t>cl_mem</a:t>
            </a:r>
            <a:r>
              <a:rPr lang="en-US" dirty="0" smtClean="0"/>
              <a:t> object) for the given context</a:t>
            </a:r>
          </a:p>
          <a:p>
            <a:pPr lvl="1"/>
            <a:r>
              <a:rPr lang="en-US" dirty="0" smtClean="0"/>
              <a:t>Images are more complex and will be covered in a later lecture</a:t>
            </a:r>
          </a:p>
          <a:p>
            <a:r>
              <a:rPr lang="en-US" dirty="0" smtClean="0"/>
              <a:t>The flags specify: </a:t>
            </a:r>
          </a:p>
          <a:p>
            <a:pPr lvl="1"/>
            <a:r>
              <a:rPr lang="en-US" dirty="0" smtClean="0"/>
              <a:t>the combination of reading and writing allowed on the data </a:t>
            </a:r>
          </a:p>
          <a:p>
            <a:pPr lvl="1"/>
            <a:r>
              <a:rPr lang="en-US" dirty="0" smtClean="0"/>
              <a:t>if the host pointer itself should be used to store the data</a:t>
            </a:r>
          </a:p>
          <a:p>
            <a:pPr lvl="1"/>
            <a:r>
              <a:rPr lang="en-US" dirty="0" smtClean="0"/>
              <a:t>if the data should be copied from the host pointer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344" y="1393037"/>
            <a:ext cx="3669496" cy="116085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Memory Objects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618565" y="1284113"/>
            <a:ext cx="7878788" cy="1555528"/>
          </a:xfrm>
        </p:spPr>
        <p:txBody>
          <a:bodyPr>
            <a:normAutofit fontScale="92500"/>
          </a:bodyPr>
          <a:lstStyle/>
          <a:p>
            <a:pPr lvl="0">
              <a:defRPr/>
            </a:pPr>
            <a:r>
              <a:rPr lang="en-US" dirty="0" smtClean="0"/>
              <a:t>Memory objects are associated with a context</a:t>
            </a:r>
          </a:p>
          <a:p>
            <a:pPr lvl="1">
              <a:defRPr/>
            </a:pPr>
            <a:r>
              <a:rPr lang="en-US" dirty="0" smtClean="0"/>
              <a:t>They must be explicitly transferred to devices prior to execution (covered later)</a:t>
            </a:r>
          </a:p>
          <a:p>
            <a:pPr marL="669368" lvl="1" indent="-349124">
              <a:spcBef>
                <a:spcPts val="2000"/>
              </a:spcBef>
            </a:pPr>
            <a:endParaRPr lang="en-US" dirty="0" smtClean="0"/>
          </a:p>
          <a:p>
            <a:pPr marL="669368" lvl="1" indent="-349124">
              <a:spcBef>
                <a:spcPts val="2000"/>
              </a:spcBef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2000251" y="3268265"/>
            <a:ext cx="5097541" cy="3214688"/>
            <a:chOff x="2844800" y="4114800"/>
            <a:chExt cx="7249836" cy="4572000"/>
          </a:xfrm>
        </p:grpSpPr>
        <p:sp>
          <p:nvSpPr>
            <p:cNvPr id="6" name="Rounded Rectangle 5"/>
            <p:cNvSpPr/>
            <p:nvPr/>
          </p:nvSpPr>
          <p:spPr>
            <a:xfrm>
              <a:off x="2844800" y="4114800"/>
              <a:ext cx="7239000" cy="2895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Can 8"/>
            <p:cNvSpPr/>
            <p:nvPr/>
          </p:nvSpPr>
          <p:spPr>
            <a:xfrm rot="12813832">
              <a:off x="7653658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 rot="12813832">
              <a:off x="8872857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md_gpu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6400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pic>
          <p:nvPicPr>
            <p:cNvPr id="8" name="Picture 7" descr="amd_gpu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8601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sp>
          <p:nvSpPr>
            <p:cNvPr id="11" name="TextBox 10"/>
            <p:cNvSpPr txBox="1"/>
            <p:nvPr/>
          </p:nvSpPr>
          <p:spPr>
            <a:xfrm>
              <a:off x="3073399" y="4267200"/>
              <a:ext cx="1140370" cy="43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Context</a:t>
              </a:r>
              <a:endParaRPr lang="en-US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821910" y="2464595"/>
            <a:ext cx="5123085" cy="588118"/>
          </a:xfrm>
          <a:prstGeom prst="rect">
            <a:avLst/>
          </a:prstGeom>
          <a:noFill/>
        </p:spPr>
        <p:txBody>
          <a:bodyPr wrap="none" lIns="64270" tIns="32135" rIns="64270" bIns="32135" rtlCol="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Uninitialized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OpenCL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memory objects—the original 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data will be transferred later to/from these objects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2911085" y="3000376"/>
            <a:ext cx="803667" cy="5893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3393282" y="3161109"/>
            <a:ext cx="589359" cy="3750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482459" y="3696891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pic>
        <p:nvPicPr>
          <p:cNvPr id="18" name="Picture 17" descr="monalis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3641" y="2732484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19" name="TextBox 18"/>
          <p:cNvSpPr txBox="1"/>
          <p:nvPr/>
        </p:nvSpPr>
        <p:spPr>
          <a:xfrm>
            <a:off x="-45033" y="4500563"/>
            <a:ext cx="2087062" cy="1111338"/>
          </a:xfrm>
          <a:prstGeom prst="rect">
            <a:avLst/>
          </a:prstGeom>
          <a:noFill/>
        </p:spPr>
        <p:txBody>
          <a:bodyPr wrap="none" lIns="64270" tIns="32135" rIns="64270" bIns="32135" rtlCol="0">
            <a:spAutoFit/>
          </a:bodyPr>
          <a:lstStyle/>
          <a:p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Original input/output</a:t>
            </a:r>
          </a:p>
          <a:p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data</a:t>
            </a:r>
          </a:p>
          <a:p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(not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OpenCL</a:t>
            </a:r>
            <a:endParaRPr lang="en-US" sz="17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memory objects)</a:t>
            </a:r>
          </a:p>
        </p:txBody>
      </p:sp>
      <p:cxnSp>
        <p:nvCxnSpPr>
          <p:cNvPr id="21" name="Straight Arrow Connector 20"/>
          <p:cNvCxnSpPr>
            <a:endCxn id="18" idx="2"/>
          </p:cNvCxnSpPr>
          <p:nvPr/>
        </p:nvCxnSpPr>
        <p:spPr>
          <a:xfrm rot="5400000" flipH="1" flipV="1">
            <a:off x="294680" y="3955851"/>
            <a:ext cx="910828" cy="1785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303741" y="2732484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9" idx="2"/>
          </p:cNvCxnSpPr>
          <p:nvPr/>
        </p:nvCxnSpPr>
        <p:spPr>
          <a:xfrm rot="5400000" flipH="1" flipV="1">
            <a:off x="915293" y="3871020"/>
            <a:ext cx="964406" cy="4018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232553" y="3696891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5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Transferring Data</a:t>
            </a:r>
          </a:p>
        </p:txBody>
      </p:sp>
      <p:sp>
        <p:nvSpPr>
          <p:cNvPr id="231427" name="Rectangle 2"/>
          <p:cNvSpPr>
            <a:spLocks noGrp="1" noChangeArrowheads="1"/>
          </p:cNvSpPr>
          <p:nvPr>
            <p:ph idx="1"/>
          </p:nvPr>
        </p:nvSpPr>
        <p:spPr>
          <a:xfrm>
            <a:off x="779122" y="1500187"/>
            <a:ext cx="7583537" cy="4929188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en-US" dirty="0" err="1" smtClean="0">
                <a:sym typeface="Wingdings" charset="2"/>
              </a:rPr>
              <a:t>OpenCL</a:t>
            </a:r>
            <a:r>
              <a:rPr lang="en-US" dirty="0" smtClean="0">
                <a:sym typeface="Wingdings" charset="2"/>
              </a:rPr>
              <a:t> provides commands to transfer data to and from devices </a:t>
            </a:r>
          </a:p>
          <a:p>
            <a:pPr lvl="1">
              <a:defRPr/>
            </a:pPr>
            <a:r>
              <a:rPr lang="en-US" dirty="0" err="1" smtClean="0">
                <a:sym typeface="Wingdings" charset="2"/>
              </a:rPr>
              <a:t>clEnqueue{Read|Write}{Buffer|Image</a:t>
            </a:r>
            <a:r>
              <a:rPr lang="en-US" dirty="0" smtClean="0">
                <a:sym typeface="Wingdings" charset="2"/>
              </a:rPr>
              <a:t>}</a:t>
            </a:r>
          </a:p>
          <a:p>
            <a:pPr lvl="1">
              <a:defRPr/>
            </a:pPr>
            <a:r>
              <a:rPr lang="en-US" dirty="0" smtClean="0">
                <a:sym typeface="Wingdings" charset="2"/>
              </a:rPr>
              <a:t>Copying from the host to a device is considered </a:t>
            </a:r>
            <a:r>
              <a:rPr lang="en-US" i="1" dirty="0" smtClean="0">
                <a:sym typeface="Wingdings" charset="2"/>
              </a:rPr>
              <a:t>writing</a:t>
            </a:r>
          </a:p>
          <a:p>
            <a:pPr lvl="1">
              <a:defRPr/>
            </a:pPr>
            <a:r>
              <a:rPr lang="en-US" dirty="0" smtClean="0">
                <a:sym typeface="Wingdings" charset="2"/>
              </a:rPr>
              <a:t>Copying from a device to the host is </a:t>
            </a:r>
            <a:r>
              <a:rPr lang="en-US" i="1" dirty="0" smtClean="0">
                <a:sym typeface="Wingdings" charset="2"/>
              </a:rPr>
              <a:t>reading</a:t>
            </a:r>
          </a:p>
          <a:p>
            <a:pPr>
              <a:defRPr/>
            </a:pPr>
            <a:r>
              <a:rPr lang="en-US" dirty="0" smtClean="0">
                <a:sym typeface="Wingdings" charset="2"/>
              </a:rPr>
              <a:t>The write command both initializes the memory object with data and places it on a device</a:t>
            </a:r>
          </a:p>
          <a:p>
            <a:pPr marL="631597" lvl="2" indent="-349124">
              <a:spcBef>
                <a:spcPts val="2000"/>
              </a:spcBef>
              <a:defRPr/>
            </a:pPr>
            <a:r>
              <a:rPr lang="en-US" dirty="0" smtClean="0"/>
              <a:t>The validity of memory objects that are present on multiple devices is undefined by the </a:t>
            </a:r>
            <a:r>
              <a:rPr lang="en-US" dirty="0" err="1" smtClean="0"/>
              <a:t>OpenCL</a:t>
            </a:r>
            <a:r>
              <a:rPr lang="en-US" dirty="0" smtClean="0"/>
              <a:t> spec (i.e. are vendor specific)</a:t>
            </a:r>
            <a:endParaRPr lang="en-US" dirty="0" smtClean="0">
              <a:sym typeface="Wingdings" charset="2"/>
            </a:endParaRPr>
          </a:p>
          <a:p>
            <a:pPr>
              <a:defRPr/>
            </a:pPr>
            <a:r>
              <a:rPr lang="en-US" dirty="0" err="1" smtClean="0">
                <a:sym typeface="Wingdings" charset="2"/>
              </a:rPr>
              <a:t>OpenCL</a:t>
            </a:r>
            <a:r>
              <a:rPr lang="en-US" dirty="0" smtClean="0">
                <a:sym typeface="Wingdings" charset="2"/>
              </a:rPr>
              <a:t> calls also exist to directly map part of a memory object to a host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AMD GPU Hardware Architecture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397501" y="1574801"/>
            <a:ext cx="3454401" cy="4152899"/>
          </a:xfrm>
        </p:spPr>
        <p:txBody>
          <a:bodyPr>
            <a:noAutofit/>
          </a:bodyPr>
          <a:lstStyle/>
          <a:p>
            <a:r>
              <a:rPr lang="en-US" sz="2000" dirty="0" smtClean="0"/>
              <a:t>AMD 5870 – Cypress</a:t>
            </a:r>
          </a:p>
          <a:p>
            <a:r>
              <a:rPr lang="en-US" sz="2000" dirty="0" smtClean="0"/>
              <a:t>20  SIMD engines</a:t>
            </a:r>
          </a:p>
          <a:p>
            <a:r>
              <a:rPr lang="en-US" sz="2000" dirty="0" smtClean="0"/>
              <a:t>16 SIMD units per core</a:t>
            </a:r>
          </a:p>
          <a:p>
            <a:r>
              <a:rPr lang="en-US" sz="2000" dirty="0" smtClean="0"/>
              <a:t>5 multiply-adds per functional unit (VLIW processing)</a:t>
            </a:r>
          </a:p>
          <a:p>
            <a:r>
              <a:rPr lang="en-US" sz="2000" dirty="0" smtClean="0"/>
              <a:t>2.72 Teraflops Single Precision</a:t>
            </a:r>
          </a:p>
          <a:p>
            <a:r>
              <a:rPr lang="en-US" sz="2000" dirty="0" smtClean="0"/>
              <a:t>544 Gigaflops Double Precision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81" y="1574799"/>
            <a:ext cx="5178821" cy="46791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89599" y="6019800"/>
            <a:ext cx="345440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Source</a:t>
            </a:r>
            <a:r>
              <a:rPr lang="en-US" sz="1600" dirty="0" smtClean="0"/>
              <a:t>:  Introductory OpenCL </a:t>
            </a:r>
            <a:r>
              <a:rPr lang="en-US" sz="1600" i="1" dirty="0" smtClean="0"/>
              <a:t>SAAHPC2010, </a:t>
            </a:r>
            <a:r>
              <a:rPr lang="en-US" sz="1600" dirty="0" smtClean="0"/>
              <a:t>Benedict R. </a:t>
            </a:r>
            <a:r>
              <a:rPr lang="en-US" sz="1600" dirty="0" err="1" smtClean="0"/>
              <a:t>Gaster</a:t>
            </a: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9FF-B491-5447-AAF3-18F1A7B5A0B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Transferring Data</a:t>
            </a:r>
          </a:p>
        </p:txBody>
      </p:sp>
      <p:sp>
        <p:nvSpPr>
          <p:cNvPr id="231427" name="Rectangle 2"/>
          <p:cNvSpPr>
            <a:spLocks noGrp="1" noChangeArrowheads="1"/>
          </p:cNvSpPr>
          <p:nvPr>
            <p:ph idx="1"/>
          </p:nvPr>
        </p:nvSpPr>
        <p:spPr>
          <a:xfrm>
            <a:off x="779122" y="3482579"/>
            <a:ext cx="7583537" cy="2946797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dirty="0" smtClean="0">
                <a:sym typeface="Wingdings" charset="2"/>
              </a:rPr>
              <a:t>This command initializes the </a:t>
            </a:r>
            <a:r>
              <a:rPr lang="en-US" dirty="0" err="1" smtClean="0">
                <a:sym typeface="Wingdings" charset="2"/>
              </a:rPr>
              <a:t>OpenCL</a:t>
            </a:r>
            <a:r>
              <a:rPr lang="en-US" dirty="0" smtClean="0">
                <a:sym typeface="Wingdings" charset="2"/>
              </a:rPr>
              <a:t> memory object and writes data to the device associated with the command queue</a:t>
            </a:r>
          </a:p>
          <a:p>
            <a:pPr lvl="1">
              <a:defRPr/>
            </a:pPr>
            <a:r>
              <a:rPr lang="en-US" dirty="0" smtClean="0">
                <a:sym typeface="Wingdings" charset="2"/>
              </a:rPr>
              <a:t>The command will write data from a host pointer (</a:t>
            </a:r>
            <a:r>
              <a:rPr lang="en-US" i="1" dirty="0" err="1" smtClean="0">
                <a:sym typeface="Wingdings" charset="2"/>
              </a:rPr>
              <a:t>ptr</a:t>
            </a:r>
            <a:r>
              <a:rPr lang="en-US" dirty="0" smtClean="0">
                <a:sym typeface="Wingdings" charset="2"/>
              </a:rPr>
              <a:t>) to the device</a:t>
            </a:r>
          </a:p>
          <a:p>
            <a:pPr>
              <a:defRPr/>
            </a:pPr>
            <a:r>
              <a:rPr lang="en-US" dirty="0" smtClean="0">
                <a:sym typeface="Wingdings" charset="2"/>
              </a:rPr>
              <a:t>The </a:t>
            </a:r>
            <a:r>
              <a:rPr lang="en-US" i="1" dirty="0" err="1" smtClean="0">
                <a:sym typeface="Wingdings" charset="2"/>
              </a:rPr>
              <a:t>blocking_write</a:t>
            </a:r>
            <a:r>
              <a:rPr lang="en-US" dirty="0" smtClean="0">
                <a:sym typeface="Wingdings" charset="2"/>
              </a:rPr>
              <a:t> parameter specifies whether or not the command should return before the data transfer is complete</a:t>
            </a:r>
          </a:p>
          <a:p>
            <a:pPr>
              <a:defRPr/>
            </a:pPr>
            <a:r>
              <a:rPr lang="en-US" dirty="0" smtClean="0">
                <a:sym typeface="Wingdings" charset="2"/>
              </a:rPr>
              <a:t>Events (discussed in another lecture) can specify which commands should be completed before this one runs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719" y="1446609"/>
            <a:ext cx="5063133" cy="18305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Transferring Data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618565" y="1284113"/>
            <a:ext cx="7878788" cy="1555528"/>
          </a:xfrm>
        </p:spPr>
        <p:txBody>
          <a:bodyPr>
            <a:normAutofit fontScale="70000" lnSpcReduction="20000"/>
          </a:bodyPr>
          <a:lstStyle/>
          <a:p>
            <a:pPr lvl="0">
              <a:defRPr/>
            </a:pPr>
            <a:r>
              <a:rPr lang="en-US" dirty="0" smtClean="0"/>
              <a:t>Memory objects are transferred to devices by specifying an action (read or write) and a command queue</a:t>
            </a:r>
          </a:p>
          <a:p>
            <a:pPr marL="669368" lvl="1" indent="-349124">
              <a:spcBef>
                <a:spcPts val="2000"/>
              </a:spcBef>
            </a:pPr>
            <a:r>
              <a:rPr lang="en-US" dirty="0" smtClean="0"/>
              <a:t>The validity of memory objects that are present on multiple devices is undefined by the </a:t>
            </a:r>
            <a:r>
              <a:rPr lang="en-US" dirty="0" err="1" smtClean="0"/>
              <a:t>OpenCL</a:t>
            </a:r>
            <a:r>
              <a:rPr lang="en-US" dirty="0" smtClean="0"/>
              <a:t> spec (i.e. is vendor specific)</a:t>
            </a:r>
          </a:p>
          <a:p>
            <a:pPr marL="669368" lvl="1" indent="-349124">
              <a:spcBef>
                <a:spcPts val="2000"/>
              </a:spcBef>
            </a:pPr>
            <a:endParaRPr lang="en-US" dirty="0" smtClean="0"/>
          </a:p>
          <a:p>
            <a:pPr marL="669368" lvl="1" indent="-349124">
              <a:spcBef>
                <a:spcPts val="2000"/>
              </a:spcBef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2000251" y="2988468"/>
            <a:ext cx="5097541" cy="3214688"/>
            <a:chOff x="2844800" y="4114800"/>
            <a:chExt cx="7249836" cy="4572000"/>
          </a:xfrm>
        </p:grpSpPr>
        <p:sp>
          <p:nvSpPr>
            <p:cNvPr id="6" name="Rounded Rectangle 5"/>
            <p:cNvSpPr/>
            <p:nvPr/>
          </p:nvSpPr>
          <p:spPr>
            <a:xfrm>
              <a:off x="2844800" y="4114800"/>
              <a:ext cx="7239000" cy="2895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Can 8"/>
            <p:cNvSpPr/>
            <p:nvPr/>
          </p:nvSpPr>
          <p:spPr>
            <a:xfrm rot="12813832">
              <a:off x="7653658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 rot="12813832">
              <a:off x="8872857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md_gpu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6400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pic>
          <p:nvPicPr>
            <p:cNvPr id="8" name="Picture 7" descr="amd_gpu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8601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sp>
          <p:nvSpPr>
            <p:cNvPr id="11" name="TextBox 10"/>
            <p:cNvSpPr txBox="1"/>
            <p:nvPr/>
          </p:nvSpPr>
          <p:spPr>
            <a:xfrm>
              <a:off x="3073399" y="4267200"/>
              <a:ext cx="1140370" cy="43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Context</a:t>
              </a:r>
              <a:endParaRPr lang="en-US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20" name="Picture 19" descr="monalis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2453" y="3417094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34" name="TextBox 33"/>
          <p:cNvSpPr txBox="1"/>
          <p:nvPr/>
        </p:nvSpPr>
        <p:spPr>
          <a:xfrm>
            <a:off x="339335" y="5667375"/>
            <a:ext cx="3016657" cy="324608"/>
          </a:xfrm>
          <a:prstGeom prst="rect">
            <a:avLst/>
          </a:prstGeom>
          <a:noFill/>
        </p:spPr>
        <p:txBody>
          <a:bodyPr wrap="none" lIns="64270" tIns="32135" rIns="64270" bIns="32135" rtlCol="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Images are written to a device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286126" y="5881688"/>
            <a:ext cx="1285875" cy="3214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monalis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9328" y="3042047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18" name="Rectangle 17"/>
          <p:cNvSpPr/>
          <p:nvPr/>
        </p:nvSpPr>
        <p:spPr>
          <a:xfrm>
            <a:off x="1089428" y="3042047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78975" y="3417094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00631" y="5667375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pic>
        <p:nvPicPr>
          <p:cNvPr id="32" name="Picture 31" descr="monalis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5613797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22" name="TextBox 21"/>
          <p:cNvSpPr txBox="1"/>
          <p:nvPr/>
        </p:nvSpPr>
        <p:spPr>
          <a:xfrm>
            <a:off x="7250909" y="2667000"/>
            <a:ext cx="1917144" cy="2157778"/>
          </a:xfrm>
          <a:prstGeom prst="rect">
            <a:avLst/>
          </a:prstGeom>
          <a:noFill/>
        </p:spPr>
        <p:txBody>
          <a:bodyPr wrap="none" lIns="64270" tIns="32135" rIns="64270" bIns="32135" rtlCol="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The images are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redundant here to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show that they are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both part of the 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context (on the 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host) and 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physically on the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device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0800000" flipV="1">
            <a:off x="4036225" y="3417094"/>
            <a:ext cx="3161109" cy="3750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5429251" y="3684984"/>
            <a:ext cx="2035969" cy="171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8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Programs</a:t>
            </a:r>
          </a:p>
        </p:txBody>
      </p:sp>
      <p:sp>
        <p:nvSpPr>
          <p:cNvPr id="245763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program object is basically a collection of </a:t>
            </a:r>
            <a:r>
              <a:rPr lang="en-US" dirty="0" err="1" smtClean="0"/>
              <a:t>OpenCL</a:t>
            </a:r>
            <a:r>
              <a:rPr lang="en-US" dirty="0" smtClean="0"/>
              <a:t> kernels</a:t>
            </a:r>
          </a:p>
          <a:p>
            <a:pPr lvl="1"/>
            <a:r>
              <a:rPr lang="en-US" dirty="0" smtClean="0"/>
              <a:t>Can be source code (text) or precompiled binary</a:t>
            </a:r>
          </a:p>
          <a:p>
            <a:pPr lvl="1"/>
            <a:r>
              <a:rPr lang="en-US" dirty="0" smtClean="0"/>
              <a:t>Can also contain constant data and auxiliary functions</a:t>
            </a:r>
          </a:p>
          <a:p>
            <a:r>
              <a:rPr lang="en-US" dirty="0" smtClean="0"/>
              <a:t>Creating a program object requires either reading in a string (source code) or a precompiled binary</a:t>
            </a:r>
          </a:p>
          <a:p>
            <a:r>
              <a:rPr lang="en-US" dirty="0" smtClean="0"/>
              <a:t>To compile the program</a:t>
            </a:r>
          </a:p>
          <a:p>
            <a:pPr lvl="2"/>
            <a:r>
              <a:rPr lang="en-US" dirty="0" smtClean="0"/>
              <a:t>Specify which devices are targeted</a:t>
            </a:r>
          </a:p>
          <a:p>
            <a:pPr lvl="3"/>
            <a:r>
              <a:rPr lang="en-US" dirty="0" smtClean="0"/>
              <a:t>Program is compiled for each device </a:t>
            </a:r>
          </a:p>
          <a:p>
            <a:pPr lvl="2"/>
            <a:r>
              <a:rPr lang="en-US" dirty="0" smtClean="0"/>
              <a:t>Pass in compiler flags (optional)</a:t>
            </a:r>
          </a:p>
          <a:p>
            <a:pPr lvl="2"/>
            <a:r>
              <a:rPr lang="en-US" dirty="0" smtClean="0"/>
              <a:t>Check for compilation errors (optional, output to screen)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Programs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18565" y="1284113"/>
            <a:ext cx="7878788" cy="91259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program object is created and compiled by providing source code or a binary file and selecting which devices to target</a:t>
            </a:r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2000251" y="2593180"/>
            <a:ext cx="5097541" cy="3214688"/>
            <a:chOff x="2844800" y="4114800"/>
            <a:chExt cx="7249836" cy="4572000"/>
          </a:xfrm>
        </p:grpSpPr>
        <p:sp>
          <p:nvSpPr>
            <p:cNvPr id="6" name="Rounded Rectangle 5"/>
            <p:cNvSpPr/>
            <p:nvPr/>
          </p:nvSpPr>
          <p:spPr>
            <a:xfrm>
              <a:off x="2844800" y="4114800"/>
              <a:ext cx="7239000" cy="2895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Can 8"/>
            <p:cNvSpPr/>
            <p:nvPr/>
          </p:nvSpPr>
          <p:spPr>
            <a:xfrm rot="12813832">
              <a:off x="7653658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 rot="12813832">
              <a:off x="8872857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6400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pic>
          <p:nvPicPr>
            <p:cNvPr id="8" name="Picture 7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8601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sp>
          <p:nvSpPr>
            <p:cNvPr id="11" name="TextBox 10"/>
            <p:cNvSpPr txBox="1"/>
            <p:nvPr/>
          </p:nvSpPr>
          <p:spPr>
            <a:xfrm>
              <a:off x="3073399" y="4267200"/>
              <a:ext cx="1140370" cy="43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Context</a:t>
              </a:r>
              <a:endParaRPr lang="en-US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rot="5400000">
            <a:off x="5913025" y="2484456"/>
            <a:ext cx="639797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monalis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82453" y="3021805"/>
            <a:ext cx="571500" cy="85725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232922" y="2057400"/>
            <a:ext cx="959644" cy="324608"/>
          </a:xfrm>
          <a:prstGeom prst="rect">
            <a:avLst/>
          </a:prstGeom>
          <a:noFill/>
        </p:spPr>
        <p:txBody>
          <a:bodyPr wrap="none" lIns="64270" tIns="32135" rIns="64270" bIns="32135" rtlCol="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Program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3" name="Picture 22" descr="source_c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0" y="2914648"/>
            <a:ext cx="803672" cy="803672"/>
          </a:xfrm>
          <a:prstGeom prst="rect">
            <a:avLst/>
          </a:prstGeom>
        </p:spPr>
      </p:pic>
      <p:pic>
        <p:nvPicPr>
          <p:cNvPr id="19" name="Picture 18" descr="monalis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906" y="2432445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21" name="Rectangle 20"/>
          <p:cNvSpPr/>
          <p:nvPr/>
        </p:nvSpPr>
        <p:spPr>
          <a:xfrm>
            <a:off x="1143006" y="2432445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000631" y="5486399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pic>
        <p:nvPicPr>
          <p:cNvPr id="15" name="Picture 14" descr="monalis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25578" y="5379242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27" name="Rectangle 26"/>
          <p:cNvSpPr/>
          <p:nvPr/>
        </p:nvSpPr>
        <p:spPr>
          <a:xfrm>
            <a:off x="3178975" y="3021805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9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Creating Programs</a:t>
            </a:r>
          </a:p>
        </p:txBody>
      </p:sp>
      <p:sp>
        <p:nvSpPr>
          <p:cNvPr id="246787" name="Content Placeholder 2"/>
          <p:cNvSpPr>
            <a:spLocks noGrp="1"/>
          </p:cNvSpPr>
          <p:nvPr>
            <p:ph idx="1"/>
          </p:nvPr>
        </p:nvSpPr>
        <p:spPr>
          <a:xfrm>
            <a:off x="618565" y="2839641"/>
            <a:ext cx="7878788" cy="339979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This function creates a program object from strings of source code</a:t>
            </a:r>
          </a:p>
          <a:p>
            <a:pPr lvl="1"/>
            <a:r>
              <a:rPr lang="en-US" i="1" dirty="0" smtClean="0"/>
              <a:t>count</a:t>
            </a:r>
            <a:r>
              <a:rPr lang="en-US" dirty="0" smtClean="0"/>
              <a:t> specifies the number of strings</a:t>
            </a:r>
            <a:endParaRPr lang="en-US" i="1" dirty="0" smtClean="0"/>
          </a:p>
          <a:p>
            <a:pPr lvl="1"/>
            <a:r>
              <a:rPr lang="en-US" dirty="0" smtClean="0"/>
              <a:t>The user must create a function to read in the source code to a string</a:t>
            </a:r>
          </a:p>
          <a:p>
            <a:r>
              <a:rPr lang="en-US" dirty="0" smtClean="0"/>
              <a:t>If the strings are not NULL-terminated, the </a:t>
            </a:r>
            <a:r>
              <a:rPr lang="en-US" i="1" dirty="0" smtClean="0"/>
              <a:t>lengths</a:t>
            </a:r>
            <a:r>
              <a:rPr lang="en-US" dirty="0" smtClean="0"/>
              <a:t> fields are used to specify the string lengths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990" y="1553766"/>
            <a:ext cx="4839891" cy="10269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Compiling Programs</a:t>
            </a:r>
          </a:p>
        </p:txBody>
      </p:sp>
      <p:sp>
        <p:nvSpPr>
          <p:cNvPr id="246787" name="Content Placeholder 2"/>
          <p:cNvSpPr>
            <a:spLocks noGrp="1"/>
          </p:cNvSpPr>
          <p:nvPr>
            <p:ph idx="1"/>
          </p:nvPr>
        </p:nvSpPr>
        <p:spPr>
          <a:xfrm>
            <a:off x="618565" y="2839641"/>
            <a:ext cx="7878788" cy="339979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This function compiles and links an executable from the program object for each device in the context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err="1" smtClean="0"/>
              <a:t>device_list</a:t>
            </a:r>
            <a:r>
              <a:rPr lang="en-US" dirty="0" smtClean="0"/>
              <a:t> is supplied, then only those devices are targeted</a:t>
            </a:r>
          </a:p>
          <a:p>
            <a:r>
              <a:rPr lang="en-US" dirty="0" smtClean="0"/>
              <a:t>Optional preprocessor, optimization, and other options can be supplied by the </a:t>
            </a:r>
            <a:r>
              <a:rPr lang="en-US" i="1" dirty="0" smtClean="0"/>
              <a:t>options</a:t>
            </a:r>
            <a:r>
              <a:rPr lang="en-US" dirty="0" smtClean="0"/>
              <a:t> argument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8" y="1339453"/>
            <a:ext cx="5982891" cy="14287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Reporting Compile Errors</a:t>
            </a:r>
          </a:p>
        </p:txBody>
      </p:sp>
      <p:sp>
        <p:nvSpPr>
          <p:cNvPr id="2467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 a program fails to compile, </a:t>
            </a:r>
            <a:r>
              <a:rPr lang="en-US" dirty="0" err="1" smtClean="0"/>
              <a:t>OpenCL</a:t>
            </a:r>
            <a:r>
              <a:rPr lang="en-US" dirty="0" smtClean="0"/>
              <a:t> requires the programmer to explicitly ask for compiler output</a:t>
            </a:r>
          </a:p>
          <a:p>
            <a:pPr lvl="1"/>
            <a:r>
              <a:rPr lang="en-US" dirty="0" smtClean="0"/>
              <a:t>A compilation failure is determined by an error value returned from </a:t>
            </a:r>
            <a:r>
              <a:rPr lang="en-US" dirty="0" err="1" smtClean="0"/>
              <a:t>clBuildProgram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Calling </a:t>
            </a:r>
            <a:r>
              <a:rPr lang="en-US" dirty="0" err="1" smtClean="0"/>
              <a:t>clGetProgramBuildInfo</a:t>
            </a:r>
            <a:r>
              <a:rPr lang="en-US" dirty="0" smtClean="0"/>
              <a:t>() with the program object and the parameter CL_PROGRAM_BUILD_STATUS returns a string with the compiler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Kernels</a:t>
            </a:r>
          </a:p>
        </p:txBody>
      </p:sp>
      <p:sp>
        <p:nvSpPr>
          <p:cNvPr id="251907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kernel is a function declared in a program that is executed on an </a:t>
            </a:r>
            <a:r>
              <a:rPr lang="en-US" dirty="0" err="1" smtClean="0"/>
              <a:t>OpenCL</a:t>
            </a:r>
            <a:r>
              <a:rPr lang="en-US" dirty="0" smtClean="0"/>
              <a:t> device</a:t>
            </a:r>
          </a:p>
          <a:p>
            <a:pPr lvl="1"/>
            <a:r>
              <a:rPr lang="en-US" dirty="0" smtClean="0"/>
              <a:t>A kernel object is a kernel function along with its associated arguments</a:t>
            </a:r>
          </a:p>
          <a:p>
            <a:pPr eaLnBrk="1" hangingPunct="1"/>
            <a:r>
              <a:rPr lang="en-US" dirty="0" smtClean="0"/>
              <a:t>A kernel object is created from a compiled program</a:t>
            </a:r>
          </a:p>
          <a:p>
            <a:pPr eaLnBrk="1" hangingPunct="1"/>
            <a:r>
              <a:rPr lang="en-US" dirty="0" smtClean="0"/>
              <a:t>Must explicitly associate arguments (memory objects, primitives, etc) with the kernel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Kernels</a:t>
            </a:r>
          </a:p>
        </p:txBody>
      </p:sp>
      <p:sp>
        <p:nvSpPr>
          <p:cNvPr id="251907" name="Content Placeholder 4"/>
          <p:cNvSpPr>
            <a:spLocks noGrp="1"/>
          </p:cNvSpPr>
          <p:nvPr>
            <p:ph idx="1"/>
          </p:nvPr>
        </p:nvSpPr>
        <p:spPr>
          <a:xfrm>
            <a:off x="618565" y="3000382"/>
            <a:ext cx="7878788" cy="3239061"/>
          </a:xfrm>
        </p:spPr>
        <p:txBody>
          <a:bodyPr>
            <a:normAutofit/>
          </a:bodyPr>
          <a:lstStyle/>
          <a:p>
            <a:r>
              <a:rPr lang="en-US" dirty="0" smtClean="0"/>
              <a:t>Creates a kernel from the given program</a:t>
            </a:r>
          </a:p>
          <a:p>
            <a:pPr lvl="1"/>
            <a:r>
              <a:rPr lang="en-US" dirty="0" smtClean="0"/>
              <a:t>The kernel that is created is specified by a string that matches the name of the function within the 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140" y="1821662"/>
            <a:ext cx="4351437" cy="78581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Runtime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1284115"/>
            <a:ext cx="7878788" cy="25735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is a high overhead for compiling programs and creating kernels </a:t>
            </a:r>
          </a:p>
          <a:p>
            <a:pPr lvl="1"/>
            <a:r>
              <a:rPr lang="en-US" dirty="0" smtClean="0"/>
              <a:t>Each operation only has to be performed once (at the beginning of the program)</a:t>
            </a:r>
          </a:p>
          <a:p>
            <a:pPr lvl="2"/>
            <a:r>
              <a:rPr lang="en-US" dirty="0" smtClean="0"/>
              <a:t>The kernel objects can be reused any number of times by setting different arguments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362200" y="4117181"/>
            <a:ext cx="272715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21" tIns="45711" rIns="91421" bIns="45711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clCreateProgramWithSource</a:t>
            </a:r>
            <a:endParaRPr lang="en-US" sz="16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463404" y="5031581"/>
            <a:ext cx="2590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21" tIns="45711" rIns="91421" bIns="45711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clCreateProgramWithBinary </a:t>
            </a:r>
            <a:endParaRPr lang="en-US" sz="16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324468" y="4574381"/>
            <a:ext cx="1584833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21" tIns="45711" rIns="91421" bIns="45711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clBuildProgram </a:t>
            </a:r>
            <a:endParaRPr lang="en-US" sz="16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335790" y="4574381"/>
            <a:ext cx="1532771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21" tIns="45711" rIns="91421" bIns="45711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clCreateKernel </a:t>
            </a:r>
            <a:endParaRPr lang="en-US" sz="16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cxnSp>
        <p:nvCxnSpPr>
          <p:cNvPr id="8" name="Shape 7"/>
          <p:cNvCxnSpPr>
            <a:stCxn id="4" idx="3"/>
            <a:endCxn id="6" idx="0"/>
          </p:cNvCxnSpPr>
          <p:nvPr/>
        </p:nvCxnSpPr>
        <p:spPr bwMode="auto">
          <a:xfrm>
            <a:off x="5089357" y="4345781"/>
            <a:ext cx="1027524" cy="2286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9" name="Shape 8"/>
          <p:cNvCxnSpPr>
            <a:stCxn id="5" idx="3"/>
            <a:endCxn id="6" idx="2"/>
          </p:cNvCxnSpPr>
          <p:nvPr/>
        </p:nvCxnSpPr>
        <p:spPr bwMode="auto">
          <a:xfrm flipV="1">
            <a:off x="5054203" y="5031581"/>
            <a:ext cx="1062679" cy="2286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0" name="Rectangle 9"/>
          <p:cNvSpPr/>
          <p:nvPr/>
        </p:nvSpPr>
        <p:spPr bwMode="auto">
          <a:xfrm>
            <a:off x="285750" y="3924101"/>
            <a:ext cx="1527040" cy="8443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21" tIns="45711" rIns="91421" bIns="45711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Read source code into an array</a:t>
            </a:r>
            <a:endParaRPr lang="en-US" sz="16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cxnSp>
        <p:nvCxnSpPr>
          <p:cNvPr id="11" name="Elbow Connector 10"/>
          <p:cNvCxnSpPr>
            <a:stCxn id="6" idx="3"/>
            <a:endCxn id="7" idx="1"/>
          </p:cNvCxnSpPr>
          <p:nvPr/>
        </p:nvCxnSpPr>
        <p:spPr bwMode="auto">
          <a:xfrm>
            <a:off x="6909296" y="4802982"/>
            <a:ext cx="426488" cy="158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2" name="Elbow Connector 11"/>
          <p:cNvCxnSpPr>
            <a:stCxn id="10" idx="3"/>
            <a:endCxn id="4" idx="1"/>
          </p:cNvCxnSpPr>
          <p:nvPr/>
        </p:nvCxnSpPr>
        <p:spPr bwMode="auto">
          <a:xfrm flipV="1">
            <a:off x="1812791" y="4345782"/>
            <a:ext cx="549409" cy="49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5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SIMD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600201"/>
            <a:ext cx="4127497" cy="478540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SIMD engine consists of a set of “Stream Cores”</a:t>
            </a:r>
          </a:p>
          <a:p>
            <a:r>
              <a:rPr lang="en-US" dirty="0" smtClean="0"/>
              <a:t>Stream cores arranged as a five way Very Long Instruction Word (VLIW) processor </a:t>
            </a:r>
          </a:p>
          <a:p>
            <a:pPr lvl="1"/>
            <a:r>
              <a:rPr lang="en-US" dirty="0" smtClean="0"/>
              <a:t>Up to five scalar operations can be issued in a VLIW instruction</a:t>
            </a:r>
          </a:p>
          <a:p>
            <a:pPr lvl="1"/>
            <a:r>
              <a:rPr lang="en-US" dirty="0" smtClean="0"/>
              <a:t>Scalar operations executed on each processing element</a:t>
            </a:r>
          </a:p>
          <a:p>
            <a:r>
              <a:rPr lang="en-US" dirty="0" smtClean="0"/>
              <a:t>Stream cores within compute unit execute same VLIW instruction</a:t>
            </a:r>
          </a:p>
          <a:p>
            <a:pPr lvl="1"/>
            <a:r>
              <a:rPr lang="en-US" dirty="0" smtClean="0"/>
              <a:t>The block of work-items that are executed together is called a wavefront.</a:t>
            </a:r>
          </a:p>
          <a:p>
            <a:pPr lvl="1"/>
            <a:r>
              <a:rPr lang="en-US" dirty="0" smtClean="0"/>
              <a:t>64 work items for 5870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010142" y="1016517"/>
            <a:ext cx="1104900" cy="2641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05553" y="1415535"/>
            <a:ext cx="186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SIMD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5370349" y="5808375"/>
            <a:ext cx="3454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Source</a:t>
            </a:r>
            <a:r>
              <a:rPr lang="en-US" sz="1400" dirty="0" smtClean="0"/>
              <a:t>:  AMD Accelerated Parallel Processing OpenCL Programming Guide</a:t>
            </a:r>
            <a:endParaRPr lang="en-US" sz="1400" dirty="0"/>
          </a:p>
        </p:txBody>
      </p:sp>
      <p:grpSp>
        <p:nvGrpSpPr>
          <p:cNvPr id="4" name="Group 74"/>
          <p:cNvGrpSpPr/>
          <p:nvPr/>
        </p:nvGrpSpPr>
        <p:grpSpPr>
          <a:xfrm>
            <a:off x="5219574" y="3579911"/>
            <a:ext cx="3200525" cy="2129430"/>
            <a:chOff x="5370350" y="3733800"/>
            <a:chExt cx="3454400" cy="2074575"/>
          </a:xfrm>
        </p:grpSpPr>
        <p:sp>
          <p:nvSpPr>
            <p:cNvPr id="9" name="Rectangle 8"/>
            <p:cNvSpPr/>
            <p:nvPr/>
          </p:nvSpPr>
          <p:spPr>
            <a:xfrm>
              <a:off x="5370350" y="3733800"/>
              <a:ext cx="3127538" cy="2074575"/>
            </a:xfrm>
            <a:prstGeom prst="rect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92750" y="4470400"/>
              <a:ext cx="571500" cy="558800"/>
            </a:xfrm>
            <a:prstGeom prst="rect">
              <a:avLst/>
            </a:prstGeom>
            <a:solidFill>
              <a:srgbClr val="7F542A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59500" y="4470400"/>
              <a:ext cx="254000" cy="558800"/>
            </a:xfrm>
            <a:prstGeom prst="rect">
              <a:avLst/>
            </a:prstGeom>
            <a:solidFill>
              <a:srgbClr val="7F542A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65900" y="4470400"/>
              <a:ext cx="254000" cy="558800"/>
            </a:xfrm>
            <a:prstGeom prst="rect">
              <a:avLst/>
            </a:prstGeom>
            <a:solidFill>
              <a:srgbClr val="7F542A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10400" y="4470400"/>
              <a:ext cx="254000" cy="558800"/>
            </a:xfrm>
            <a:prstGeom prst="rect">
              <a:avLst/>
            </a:prstGeom>
            <a:solidFill>
              <a:srgbClr val="7F542A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391380" y="4470400"/>
              <a:ext cx="254000" cy="558800"/>
            </a:xfrm>
            <a:prstGeom prst="rect">
              <a:avLst/>
            </a:prstGeom>
            <a:solidFill>
              <a:srgbClr val="7F542A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Elbow Connector 17"/>
            <p:cNvCxnSpPr/>
            <p:nvPr/>
          </p:nvCxnSpPr>
          <p:spPr>
            <a:xfrm rot="10800000" flipV="1">
              <a:off x="5778500" y="3971030"/>
              <a:ext cx="3046250" cy="499369"/>
            </a:xfrm>
            <a:prstGeom prst="bentConnector3">
              <a:avLst>
                <a:gd name="adj1" fmla="val 100446"/>
              </a:avLst>
            </a:prstGeom>
            <a:ln w="38100" cap="flat" cmpd="sng" algn="ctr">
              <a:solidFill>
                <a:schemeClr val="bg1">
                  <a:alpha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1" idx="0"/>
            </p:cNvCxnSpPr>
            <p:nvPr/>
          </p:nvCxnSpPr>
          <p:spPr>
            <a:xfrm rot="5400000">
              <a:off x="6037609" y="4220715"/>
              <a:ext cx="498576" cy="794"/>
            </a:xfrm>
            <a:prstGeom prst="straightConnector1">
              <a:avLst/>
            </a:prstGeom>
            <a:ln w="38100" cap="flat" cmpd="sng" algn="ctr">
              <a:solidFill>
                <a:schemeClr val="bg1">
                  <a:alpha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4" idx="0"/>
            </p:cNvCxnSpPr>
            <p:nvPr/>
          </p:nvCxnSpPr>
          <p:spPr>
            <a:xfrm rot="5400000">
              <a:off x="6442426" y="4219919"/>
              <a:ext cx="500956" cy="7"/>
            </a:xfrm>
            <a:prstGeom prst="straightConnector1">
              <a:avLst/>
            </a:prstGeom>
            <a:ln w="38100" cap="flat" cmpd="sng" algn="ctr">
              <a:solidFill>
                <a:schemeClr val="bg1">
                  <a:alpha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15" idx="0"/>
            </p:cNvCxnSpPr>
            <p:nvPr/>
          </p:nvCxnSpPr>
          <p:spPr>
            <a:xfrm rot="5400000">
              <a:off x="6887718" y="4219919"/>
              <a:ext cx="500163" cy="798"/>
            </a:xfrm>
            <a:prstGeom prst="straightConnector1">
              <a:avLst/>
            </a:prstGeom>
            <a:ln w="38100" cap="flat" cmpd="sng" algn="ctr">
              <a:solidFill>
                <a:schemeClr val="bg1">
                  <a:alpha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16" idx="0"/>
            </p:cNvCxnSpPr>
            <p:nvPr/>
          </p:nvCxnSpPr>
          <p:spPr>
            <a:xfrm rot="5400000">
              <a:off x="7268698" y="4219919"/>
              <a:ext cx="500163" cy="798"/>
            </a:xfrm>
            <a:prstGeom prst="straightConnector1">
              <a:avLst/>
            </a:prstGeom>
            <a:ln w="38100" cap="flat" cmpd="sng" algn="ctr">
              <a:solidFill>
                <a:schemeClr val="bg1">
                  <a:alpha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5492750" y="5422900"/>
              <a:ext cx="2787650" cy="28644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General Purpose Registers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965274" y="4280593"/>
              <a:ext cx="315126" cy="558800"/>
            </a:xfrm>
            <a:prstGeom prst="rect">
              <a:avLst/>
            </a:prstGeom>
            <a:solidFill>
              <a:srgbClr val="660066"/>
            </a:solidFill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rot="5400000">
              <a:off x="6090047" y="5225653"/>
              <a:ext cx="393700" cy="794"/>
            </a:xfrm>
            <a:prstGeom prst="straightConnector1">
              <a:avLst/>
            </a:prstGeom>
            <a:ln w="381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4" idx="2"/>
            </p:cNvCxnSpPr>
            <p:nvPr/>
          </p:nvCxnSpPr>
          <p:spPr>
            <a:xfrm rot="16200000" flipH="1">
              <a:off x="6496054" y="5226046"/>
              <a:ext cx="393700" cy="8"/>
            </a:xfrm>
            <a:prstGeom prst="straightConnector1">
              <a:avLst/>
            </a:prstGeom>
            <a:ln w="381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5400000">
              <a:off x="6941746" y="5225653"/>
              <a:ext cx="393700" cy="794"/>
            </a:xfrm>
            <a:prstGeom prst="straightConnector1">
              <a:avLst/>
            </a:prstGeom>
            <a:ln w="381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6200000" flipH="1">
              <a:off x="7347753" y="5226046"/>
              <a:ext cx="393700" cy="8"/>
            </a:xfrm>
            <a:prstGeom prst="straightConnector1">
              <a:avLst/>
            </a:prstGeom>
            <a:ln w="381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16200000" flipH="1">
              <a:off x="5579109" y="5226045"/>
              <a:ext cx="393700" cy="8"/>
            </a:xfrm>
            <a:prstGeom prst="straightConnector1">
              <a:avLst/>
            </a:prstGeom>
            <a:ln w="381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2" idx="0"/>
            </p:cNvCxnSpPr>
            <p:nvPr/>
          </p:nvCxnSpPr>
          <p:spPr>
            <a:xfrm rot="5400000">
              <a:off x="7967263" y="4125018"/>
              <a:ext cx="311149" cy="1588"/>
            </a:xfrm>
            <a:prstGeom prst="straightConnector1">
              <a:avLst/>
            </a:prstGeom>
            <a:ln w="38100" cap="flat" cmpd="sng" algn="ctr">
              <a:solidFill>
                <a:schemeClr val="bg1">
                  <a:alpha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5492750" y="3272134"/>
            <a:ext cx="31275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One Stream Core</a:t>
            </a:r>
            <a:endParaRPr lang="en-US" sz="1400" dirty="0"/>
          </a:p>
        </p:txBody>
      </p:sp>
      <p:cxnSp>
        <p:nvCxnSpPr>
          <p:cNvPr id="59" name="Straight Arrow Connector 58"/>
          <p:cNvCxnSpPr>
            <a:stCxn id="6" idx="3"/>
          </p:cNvCxnSpPr>
          <p:nvPr/>
        </p:nvCxnSpPr>
        <p:spPr>
          <a:xfrm rot="5400000">
            <a:off x="5546011" y="2563330"/>
            <a:ext cx="690145" cy="1343018"/>
          </a:xfrm>
          <a:prstGeom prst="straightConnector1">
            <a:avLst/>
          </a:prstGeom>
          <a:ln>
            <a:solidFill>
              <a:schemeClr val="accent3">
                <a:alpha val="9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974426" y="2884476"/>
            <a:ext cx="1142834" cy="695437"/>
          </a:xfrm>
          <a:prstGeom prst="straightConnector1">
            <a:avLst/>
          </a:prstGeom>
          <a:ln>
            <a:solidFill>
              <a:srgbClr val="0080FF">
                <a:alpha val="95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399973" y="4070289"/>
            <a:ext cx="933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T-Processing </a:t>
            </a:r>
          </a:p>
          <a:p>
            <a:r>
              <a:rPr lang="en-US" sz="1000" dirty="0" smtClean="0"/>
              <a:t>Element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8280400" y="4193399"/>
            <a:ext cx="863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Branch</a:t>
            </a:r>
          </a:p>
          <a:p>
            <a:r>
              <a:rPr lang="en-US" sz="1000" dirty="0" smtClean="0"/>
              <a:t>Execution Unit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8280400" y="5029196"/>
            <a:ext cx="86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Processing</a:t>
            </a:r>
          </a:p>
          <a:p>
            <a:r>
              <a:rPr lang="en-US" sz="1000" dirty="0" smtClean="0"/>
              <a:t>Elements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5778500" y="3579911"/>
            <a:ext cx="1975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Instruction and Control Flow</a:t>
            </a:r>
            <a:endParaRPr lang="en-US" sz="1000" dirty="0"/>
          </a:p>
        </p:txBody>
      </p:sp>
      <p:cxnSp>
        <p:nvCxnSpPr>
          <p:cNvPr id="79" name="Straight Arrow Connector 78"/>
          <p:cNvCxnSpPr>
            <a:stCxn id="74" idx="1"/>
            <a:endCxn id="42" idx="3"/>
          </p:cNvCxnSpPr>
          <p:nvPr/>
        </p:nvCxnSpPr>
        <p:spPr>
          <a:xfrm rot="10800000">
            <a:off x="7915756" y="4427950"/>
            <a:ext cx="364645" cy="42448"/>
          </a:xfrm>
          <a:prstGeom prst="straightConnector1">
            <a:avLst/>
          </a:prstGeom>
          <a:ln w="25400" cap="flat" cmpd="sng" algn="ctr">
            <a:solidFill>
              <a:srgbClr val="0080FF">
                <a:alpha val="95000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6" idx="1"/>
          </p:cNvCxnSpPr>
          <p:nvPr/>
        </p:nvCxnSpPr>
        <p:spPr>
          <a:xfrm rot="10800000">
            <a:off x="7327406" y="4747397"/>
            <a:ext cx="952995" cy="481854"/>
          </a:xfrm>
          <a:prstGeom prst="straightConnector1">
            <a:avLst/>
          </a:prstGeom>
          <a:ln w="25400" cap="flat" cmpd="sng" algn="ctr">
            <a:solidFill>
              <a:srgbClr val="0080FF">
                <a:alpha val="95000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3" idx="2"/>
            <a:endCxn id="9" idx="1"/>
          </p:cNvCxnSpPr>
          <p:nvPr/>
        </p:nvCxnSpPr>
        <p:spPr>
          <a:xfrm rot="16200000" flipH="1">
            <a:off x="4955912" y="4380963"/>
            <a:ext cx="174227" cy="353098"/>
          </a:xfrm>
          <a:prstGeom prst="straightConnector1">
            <a:avLst/>
          </a:prstGeom>
          <a:ln w="25400" cap="flat" cmpd="sng" algn="ctr">
            <a:solidFill>
              <a:srgbClr val="0080FF">
                <a:alpha val="95000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9FF-B491-5447-AAF3-18F1A7B5A0B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Kernel Arguments</a:t>
            </a:r>
          </a:p>
        </p:txBody>
      </p:sp>
      <p:sp>
        <p:nvSpPr>
          <p:cNvPr id="251907" name="Content Placeholder 4"/>
          <p:cNvSpPr>
            <a:spLocks noGrp="1"/>
          </p:cNvSpPr>
          <p:nvPr>
            <p:ph idx="1"/>
          </p:nvPr>
        </p:nvSpPr>
        <p:spPr>
          <a:xfrm>
            <a:off x="618565" y="1284116"/>
            <a:ext cx="7878788" cy="96616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Kernel arguments are set by repeated calls to </a:t>
            </a:r>
            <a:r>
              <a:rPr lang="en-US" dirty="0" err="1" smtClean="0"/>
              <a:t>clSetKernelArgs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766" y="2303859"/>
            <a:ext cx="3464719" cy="910828"/>
          </a:xfrm>
          <a:prstGeom prst="rect">
            <a:avLst/>
          </a:prstGeo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714376" y="3321844"/>
            <a:ext cx="8090297" cy="2625328"/>
          </a:xfrm>
          <a:prstGeom prst="rect">
            <a:avLst/>
          </a:prstGeom>
        </p:spPr>
        <p:txBody>
          <a:bodyPr vert="horz" lIns="91407" tIns="45704" rIns="91407" bIns="45704" rtlCol="0">
            <a:normAutofit fontScale="77500" lnSpcReduction="20000"/>
          </a:bodyPr>
          <a:lstStyle/>
          <a:p>
            <a:pPr marL="349124" indent="-349124" algn="l" defTabSz="914071" fontAlgn="auto">
              <a:spcBef>
                <a:spcPts val="2000"/>
              </a:spcBef>
              <a:spcAft>
                <a:spcPts val="0"/>
              </a:spcAft>
              <a:buFont typeface="Wingdings 2" pitchFamily="18" charset="2"/>
              <a:buChar char=""/>
            </a:pPr>
            <a:r>
              <a:rPr lang="en-US" sz="2400" dirty="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t>Each call must specify: </a:t>
            </a:r>
          </a:p>
          <a:p>
            <a:pPr marL="669368" lvl="1" indent="-349124" algn="l" defTabSz="914071" fontAlgn="auto">
              <a:spcBef>
                <a:spcPts val="2000"/>
              </a:spcBef>
              <a:spcAft>
                <a:spcPts val="0"/>
              </a:spcAft>
              <a:buFont typeface="Wingdings 2" pitchFamily="18" charset="2"/>
              <a:buChar char=""/>
            </a:pPr>
            <a:r>
              <a:rPr lang="en-US" sz="2400" dirty="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t>The index of the argument as it appears in the function signature, the size, and a pointer to the data</a:t>
            </a:r>
          </a:p>
          <a:p>
            <a:pPr marL="349124" indent="-349124" algn="l" defTabSz="914071" fontAlgn="auto">
              <a:spcBef>
                <a:spcPts val="2000"/>
              </a:spcBef>
              <a:spcAft>
                <a:spcPts val="0"/>
              </a:spcAft>
              <a:buFont typeface="Wingdings 2" pitchFamily="18" charset="2"/>
              <a:buChar char=""/>
            </a:pPr>
            <a:r>
              <a:rPr lang="en-US" sz="2400" dirty="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t>Examples:</a:t>
            </a:r>
          </a:p>
          <a:p>
            <a:pPr marL="669368" lvl="1" indent="-349124" algn="l" defTabSz="914071" fontAlgn="auto">
              <a:spcBef>
                <a:spcPts val="2000"/>
              </a:spcBef>
              <a:spcAft>
                <a:spcPts val="0"/>
              </a:spcAft>
              <a:buFont typeface="Wingdings 2" pitchFamily="18" charset="2"/>
              <a:buChar char=""/>
            </a:pPr>
            <a:r>
              <a:rPr lang="en-US" sz="2000" dirty="0" err="1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clSetKernelArg(kernel</a:t>
            </a:r>
            <a:r>
              <a:rPr lang="en-US" sz="200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, 0, </a:t>
            </a:r>
            <a:r>
              <a:rPr lang="en-US" sz="2000" dirty="0" err="1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sizeof(cl_mem</a:t>
            </a:r>
            <a:r>
              <a:rPr lang="en-US" sz="200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), (void*)&amp;</a:t>
            </a:r>
            <a:r>
              <a:rPr lang="en-US" sz="2000" dirty="0" err="1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d_iImage</a:t>
            </a:r>
            <a:r>
              <a:rPr lang="en-US" sz="200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);</a:t>
            </a:r>
          </a:p>
          <a:p>
            <a:pPr marL="669368" lvl="1" indent="-349124" algn="l" defTabSz="914071" fontAlgn="auto">
              <a:spcBef>
                <a:spcPts val="2000"/>
              </a:spcBef>
              <a:spcAft>
                <a:spcPts val="0"/>
              </a:spcAft>
              <a:buFont typeface="Wingdings 2" pitchFamily="18" charset="2"/>
              <a:buChar char=""/>
            </a:pPr>
            <a:r>
              <a:rPr lang="en-US" sz="2000" dirty="0" err="1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clSetKernelArg(kernel</a:t>
            </a:r>
            <a:r>
              <a:rPr lang="en-US" sz="200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, 1, </a:t>
            </a:r>
            <a:r>
              <a:rPr lang="en-US" sz="2000" dirty="0" err="1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sizeof(int</a:t>
            </a:r>
            <a:r>
              <a:rPr lang="en-US" sz="200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), (void*)&amp;a);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Kernel Arguments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618565" y="1284119"/>
            <a:ext cx="7878788" cy="1019747"/>
          </a:xfrm>
        </p:spPr>
        <p:txBody>
          <a:bodyPr/>
          <a:lstStyle/>
          <a:p>
            <a:r>
              <a:rPr lang="en-US" dirty="0" smtClean="0"/>
              <a:t>Memory objects and individual data values can be set as kernel arguments</a:t>
            </a:r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2000251" y="2370535"/>
            <a:ext cx="5097541" cy="3214688"/>
            <a:chOff x="2844800" y="4114800"/>
            <a:chExt cx="7249836" cy="4572000"/>
          </a:xfrm>
        </p:grpSpPr>
        <p:sp>
          <p:nvSpPr>
            <p:cNvPr id="6" name="Rounded Rectangle 5"/>
            <p:cNvSpPr/>
            <p:nvPr/>
          </p:nvSpPr>
          <p:spPr>
            <a:xfrm>
              <a:off x="2844800" y="4114800"/>
              <a:ext cx="7239000" cy="2895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Can 8"/>
            <p:cNvSpPr/>
            <p:nvPr/>
          </p:nvSpPr>
          <p:spPr>
            <a:xfrm rot="12813832">
              <a:off x="7653658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 rot="12813832">
              <a:off x="8872857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6400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pic>
          <p:nvPicPr>
            <p:cNvPr id="8" name="Picture 7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8601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sp>
          <p:nvSpPr>
            <p:cNvPr id="11" name="TextBox 10"/>
            <p:cNvSpPr txBox="1"/>
            <p:nvPr/>
          </p:nvSpPr>
          <p:spPr>
            <a:xfrm>
              <a:off x="3073399" y="4267200"/>
              <a:ext cx="1140370" cy="43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Context</a:t>
              </a:r>
              <a:endParaRPr lang="en-US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20" name="Picture 19" descr="monalis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82453" y="2799160"/>
            <a:ext cx="571500" cy="857250"/>
          </a:xfrm>
          <a:prstGeom prst="rect">
            <a:avLst/>
          </a:prstGeom>
        </p:spPr>
      </p:pic>
      <p:pic>
        <p:nvPicPr>
          <p:cNvPr id="23" name="Picture 22" descr="source_c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0" y="2692003"/>
            <a:ext cx="803672" cy="803672"/>
          </a:xfrm>
          <a:prstGeom prst="rect">
            <a:avLst/>
          </a:prstGeom>
        </p:spPr>
      </p:pic>
      <p:pic>
        <p:nvPicPr>
          <p:cNvPr id="15" name="Picture 14" descr="binary_fil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0" y="2745582"/>
            <a:ext cx="803672" cy="257175"/>
          </a:xfrm>
          <a:prstGeom prst="rect">
            <a:avLst/>
          </a:prstGeom>
        </p:spPr>
      </p:pic>
      <p:pic>
        <p:nvPicPr>
          <p:cNvPr id="16" name="Picture 15" descr="binary_fil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0" y="3067050"/>
            <a:ext cx="803672" cy="257175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endCxn id="22" idx="0"/>
          </p:cNvCxnSpPr>
          <p:nvPr/>
        </p:nvCxnSpPr>
        <p:spPr>
          <a:xfrm rot="5400000">
            <a:off x="3991576" y="4147543"/>
            <a:ext cx="1928813" cy="89297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H="1">
            <a:off x="4250537" y="4085041"/>
            <a:ext cx="1982391" cy="267891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536032" y="4192197"/>
            <a:ext cx="2357438" cy="11251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82266" y="5317338"/>
            <a:ext cx="2464594" cy="584295"/>
          </a:xfrm>
          <a:prstGeom prst="rect">
            <a:avLst/>
          </a:prstGeom>
          <a:noFill/>
        </p:spPr>
        <p:txBody>
          <a:bodyPr wrap="square" lIns="64270" tIns="32135" rIns="64270" bIns="32135" rtlCol="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Data (e.g. images) are set as kernel arguments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00631" y="5263754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pic>
        <p:nvPicPr>
          <p:cNvPr id="22" name="Picture 21" descr="monalis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25578" y="5156597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29" name="Rectangle 28"/>
          <p:cNvSpPr/>
          <p:nvPr/>
        </p:nvSpPr>
        <p:spPr>
          <a:xfrm>
            <a:off x="3178975" y="2799160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pic>
        <p:nvPicPr>
          <p:cNvPr id="31" name="Picture 30" descr="monalis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906" y="2209800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32" name="Rectangle 31"/>
          <p:cNvSpPr/>
          <p:nvPr/>
        </p:nvSpPr>
        <p:spPr>
          <a:xfrm>
            <a:off x="1143006" y="2209800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3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Thread Structure</a:t>
            </a:r>
          </a:p>
        </p:txBody>
      </p:sp>
      <p:sp>
        <p:nvSpPr>
          <p:cNvPr id="23961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Massively parallel programs are usually written so that each thread computes one part of a problem</a:t>
            </a:r>
          </a:p>
          <a:p>
            <a:pPr lvl="1" eaLnBrk="1" hangingPunct="1"/>
            <a:r>
              <a:rPr lang="en-US" dirty="0" smtClean="0"/>
              <a:t>For vector addition, we will add corresponding elements from two arrays, so each thread will perform one addition</a:t>
            </a:r>
          </a:p>
          <a:p>
            <a:pPr lvl="1" eaLnBrk="1" hangingPunct="1"/>
            <a:r>
              <a:rPr lang="en-US" dirty="0" smtClean="0"/>
              <a:t>If we think about the thread structure visually, the threads will usually be arranged in the same shape as the data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Structure</a:t>
            </a:r>
          </a:p>
        </p:txBody>
      </p:sp>
      <p:sp>
        <p:nvSpPr>
          <p:cNvPr id="138" name="Content Placeholder 137"/>
          <p:cNvSpPr>
            <a:spLocks noGrp="1"/>
          </p:cNvSpPr>
          <p:nvPr>
            <p:ph idx="1"/>
          </p:nvPr>
        </p:nvSpPr>
        <p:spPr>
          <a:xfrm>
            <a:off x="618565" y="1284113"/>
            <a:ext cx="7878788" cy="112690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Consider a simple vector addition of 16 elements</a:t>
            </a:r>
          </a:p>
          <a:p>
            <a:pPr lvl="1"/>
            <a:r>
              <a:rPr lang="en-US" sz="2000" dirty="0" smtClean="0"/>
              <a:t>2 input buffers (A, B) and 1 output buffer (C) are required</a:t>
            </a:r>
          </a:p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339703" y="3589734"/>
          <a:ext cx="5089920" cy="49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</a:tblGrid>
              <a:tr h="2786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53551" y="3864322"/>
            <a:ext cx="296550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51897" y="4507260"/>
            <a:ext cx="281998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52397" y="5364510"/>
            <a:ext cx="280996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47160" y="4943699"/>
            <a:ext cx="261334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=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47160" y="4185792"/>
            <a:ext cx="261334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+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1470" y="3489736"/>
            <a:ext cx="1852815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Vector Addition: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rot="16200000" flipH="1">
            <a:off x="2803922" y="3000376"/>
            <a:ext cx="803672" cy="4822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0891" y="2464594"/>
            <a:ext cx="1607344" cy="372696"/>
          </a:xfrm>
          <a:prstGeom prst="rect">
            <a:avLst/>
          </a:prstGeom>
          <a:noFill/>
        </p:spPr>
        <p:txBody>
          <a:bodyPr wrap="squar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Array Indices</a:t>
            </a:r>
          </a:p>
        </p:txBody>
      </p:sp>
      <p:grpSp>
        <p:nvGrpSpPr>
          <p:cNvPr id="2" name="Group 94"/>
          <p:cNvGrpSpPr/>
          <p:nvPr/>
        </p:nvGrpSpPr>
        <p:grpSpPr>
          <a:xfrm>
            <a:off x="3286125" y="3911204"/>
            <a:ext cx="5143500" cy="375047"/>
            <a:chOff x="4673600" y="5562600"/>
            <a:chExt cx="7315200" cy="533400"/>
          </a:xfrm>
        </p:grpSpPr>
        <p:sp>
          <p:nvSpPr>
            <p:cNvPr id="79" name="Rectangle 78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" name="Group 95"/>
          <p:cNvGrpSpPr/>
          <p:nvPr/>
        </p:nvGrpSpPr>
        <p:grpSpPr>
          <a:xfrm>
            <a:off x="3286125" y="4554141"/>
            <a:ext cx="5143500" cy="375047"/>
            <a:chOff x="4673600" y="5562600"/>
            <a:chExt cx="7315200" cy="533400"/>
          </a:xfrm>
        </p:grpSpPr>
        <p:sp>
          <p:nvSpPr>
            <p:cNvPr id="97" name="Rectangle 96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" name="Group 112"/>
          <p:cNvGrpSpPr/>
          <p:nvPr/>
        </p:nvGrpSpPr>
        <p:grpSpPr>
          <a:xfrm>
            <a:off x="3286125" y="5357812"/>
            <a:ext cx="5143500" cy="375047"/>
            <a:chOff x="4673600" y="5562600"/>
            <a:chExt cx="7315200" cy="533400"/>
          </a:xfrm>
        </p:grpSpPr>
        <p:sp>
          <p:nvSpPr>
            <p:cNvPr id="114" name="Rectangle 113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6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Structure</a:t>
            </a:r>
          </a:p>
        </p:txBody>
      </p:sp>
      <p:sp>
        <p:nvSpPr>
          <p:cNvPr id="95" name="Content Placeholder 94"/>
          <p:cNvSpPr>
            <a:spLocks noGrp="1"/>
          </p:cNvSpPr>
          <p:nvPr>
            <p:ph idx="1"/>
          </p:nvPr>
        </p:nvSpPr>
        <p:spPr>
          <a:xfrm>
            <a:off x="618565" y="1284119"/>
            <a:ext cx="7878788" cy="966169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smtClean="0"/>
              <a:t>Create thread structure to match the problem </a:t>
            </a:r>
          </a:p>
          <a:p>
            <a:pPr lvl="1"/>
            <a:r>
              <a:rPr lang="en-US" dirty="0" smtClean="0"/>
              <a:t>1-dimensional problem in this case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2547" y="2732484"/>
            <a:ext cx="1968440" cy="372674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Thread </a:t>
            </a:r>
            <a:r>
              <a:rPr lang="en-US" sz="2000" dirty="0" smtClean="0">
                <a:solidFill>
                  <a:srgbClr val="FFFFFF"/>
                </a:solidFill>
                <a:latin typeface="+mn-lt"/>
              </a:rPr>
              <a:t>structure:</a:t>
            </a:r>
            <a:endParaRPr lang="en-US" sz="20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339703" y="3589734"/>
          <a:ext cx="5089920" cy="49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</a:tblGrid>
              <a:tr h="2786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53551" y="3864322"/>
            <a:ext cx="296550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51897" y="4507260"/>
            <a:ext cx="281998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52397" y="5364510"/>
            <a:ext cx="280996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47160" y="4943699"/>
            <a:ext cx="261334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=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47160" y="4185792"/>
            <a:ext cx="261334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+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1470" y="3489736"/>
            <a:ext cx="1852815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Vector Addition:</a:t>
            </a:r>
          </a:p>
        </p:txBody>
      </p:sp>
      <p:grpSp>
        <p:nvGrpSpPr>
          <p:cNvPr id="2" name="Group 95"/>
          <p:cNvGrpSpPr/>
          <p:nvPr/>
        </p:nvGrpSpPr>
        <p:grpSpPr>
          <a:xfrm>
            <a:off x="3286125" y="2786062"/>
            <a:ext cx="5143500" cy="375047"/>
            <a:chOff x="4673600" y="3124200"/>
            <a:chExt cx="7315200" cy="533400"/>
          </a:xfrm>
        </p:grpSpPr>
        <p:sp>
          <p:nvSpPr>
            <p:cNvPr id="63" name="Rectangle 62"/>
            <p:cNvSpPr/>
            <p:nvPr/>
          </p:nvSpPr>
          <p:spPr>
            <a:xfrm>
              <a:off x="110744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14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5316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15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01600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12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6172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13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2456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10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7028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11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3312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8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7884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9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4168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6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8740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7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5024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4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9596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5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5880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2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0452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3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6736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0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308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" name="Group 94"/>
          <p:cNvGrpSpPr/>
          <p:nvPr/>
        </p:nvGrpSpPr>
        <p:grpSpPr>
          <a:xfrm>
            <a:off x="3286125" y="3911204"/>
            <a:ext cx="5143500" cy="375047"/>
            <a:chOff x="4673600" y="5562600"/>
            <a:chExt cx="7315200" cy="533400"/>
          </a:xfrm>
        </p:grpSpPr>
        <p:sp>
          <p:nvSpPr>
            <p:cNvPr id="79" name="Rectangle 78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" name="Group 95"/>
          <p:cNvGrpSpPr/>
          <p:nvPr/>
        </p:nvGrpSpPr>
        <p:grpSpPr>
          <a:xfrm>
            <a:off x="3286125" y="4554141"/>
            <a:ext cx="5143500" cy="375047"/>
            <a:chOff x="4673600" y="5562600"/>
            <a:chExt cx="7315200" cy="533400"/>
          </a:xfrm>
        </p:grpSpPr>
        <p:sp>
          <p:nvSpPr>
            <p:cNvPr id="97" name="Rectangle 96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" name="Group 112"/>
          <p:cNvGrpSpPr/>
          <p:nvPr/>
        </p:nvGrpSpPr>
        <p:grpSpPr>
          <a:xfrm>
            <a:off x="3286125" y="5357812"/>
            <a:ext cx="5143500" cy="375047"/>
            <a:chOff x="4673600" y="5562600"/>
            <a:chExt cx="7315200" cy="533400"/>
          </a:xfrm>
        </p:grpSpPr>
        <p:sp>
          <p:nvSpPr>
            <p:cNvPr id="114" name="Rectangle 113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30" name="Straight Arrow Connector 129"/>
          <p:cNvCxnSpPr>
            <a:endCxn id="74" idx="3"/>
          </p:cNvCxnSpPr>
          <p:nvPr/>
        </p:nvCxnSpPr>
        <p:spPr>
          <a:xfrm rot="10800000" flipV="1">
            <a:off x="5214937" y="2464594"/>
            <a:ext cx="1553766" cy="5089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500812" y="2143126"/>
            <a:ext cx="1607344" cy="372696"/>
          </a:xfrm>
          <a:prstGeom prst="rect">
            <a:avLst/>
          </a:prstGeom>
          <a:noFill/>
        </p:spPr>
        <p:txBody>
          <a:bodyPr wrap="squar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Thread IDs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3" name="Slide Number Placeholder 1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96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Structure</a:t>
            </a:r>
          </a:p>
        </p:txBody>
      </p:sp>
      <p:sp>
        <p:nvSpPr>
          <p:cNvPr id="95" name="Content Placeholder 94"/>
          <p:cNvSpPr>
            <a:spLocks noGrp="1"/>
          </p:cNvSpPr>
          <p:nvPr>
            <p:ph idx="1"/>
          </p:nvPr>
        </p:nvSpPr>
        <p:spPr>
          <a:xfrm>
            <a:off x="618565" y="1284119"/>
            <a:ext cx="7878788" cy="966169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Each thread is responsible for adding the indices corresponding to its ID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2547" y="2732484"/>
            <a:ext cx="1968440" cy="372674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Thread </a:t>
            </a:r>
            <a:r>
              <a:rPr lang="en-US" sz="2000" dirty="0" smtClean="0">
                <a:solidFill>
                  <a:srgbClr val="FFFFFF"/>
                </a:solidFill>
                <a:latin typeface="+mn-lt"/>
              </a:rPr>
              <a:t>structure:</a:t>
            </a:r>
            <a:endParaRPr lang="en-US" sz="20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339703" y="3589734"/>
          <a:ext cx="5089920" cy="49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</a:tblGrid>
              <a:tr h="2786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53551" y="3864322"/>
            <a:ext cx="296550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51897" y="4507260"/>
            <a:ext cx="281998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52397" y="5364510"/>
            <a:ext cx="280996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47160" y="4943699"/>
            <a:ext cx="261334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=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47160" y="4185792"/>
            <a:ext cx="261334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+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1470" y="3489736"/>
            <a:ext cx="1852815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Vector Addition:</a:t>
            </a:r>
          </a:p>
        </p:txBody>
      </p:sp>
      <p:grpSp>
        <p:nvGrpSpPr>
          <p:cNvPr id="2" name="Group 95"/>
          <p:cNvGrpSpPr/>
          <p:nvPr/>
        </p:nvGrpSpPr>
        <p:grpSpPr>
          <a:xfrm>
            <a:off x="3286125" y="2786062"/>
            <a:ext cx="5143500" cy="375047"/>
            <a:chOff x="4673600" y="3124200"/>
            <a:chExt cx="7315200" cy="533400"/>
          </a:xfrm>
        </p:grpSpPr>
        <p:sp>
          <p:nvSpPr>
            <p:cNvPr id="63" name="Rectangle 62"/>
            <p:cNvSpPr/>
            <p:nvPr/>
          </p:nvSpPr>
          <p:spPr>
            <a:xfrm>
              <a:off x="110744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14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5316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15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01600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12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6172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13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2456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10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7028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11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3312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8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7884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9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4168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6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8740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7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5024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4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9596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5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5880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2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0452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3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6736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0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308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" name="Group 94"/>
          <p:cNvGrpSpPr/>
          <p:nvPr/>
        </p:nvGrpSpPr>
        <p:grpSpPr>
          <a:xfrm>
            <a:off x="3286125" y="3911204"/>
            <a:ext cx="5143500" cy="375047"/>
            <a:chOff x="4673600" y="5562600"/>
            <a:chExt cx="7315200" cy="533400"/>
          </a:xfrm>
        </p:grpSpPr>
        <p:sp>
          <p:nvSpPr>
            <p:cNvPr id="79" name="Rectangle 78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" name="Group 95"/>
          <p:cNvGrpSpPr/>
          <p:nvPr/>
        </p:nvGrpSpPr>
        <p:grpSpPr>
          <a:xfrm>
            <a:off x="3286125" y="4554141"/>
            <a:ext cx="5143500" cy="375047"/>
            <a:chOff x="4673600" y="5562600"/>
            <a:chExt cx="7315200" cy="533400"/>
          </a:xfrm>
        </p:grpSpPr>
        <p:sp>
          <p:nvSpPr>
            <p:cNvPr id="97" name="Rectangle 96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" name="Group 112"/>
          <p:cNvGrpSpPr/>
          <p:nvPr/>
        </p:nvGrpSpPr>
        <p:grpSpPr>
          <a:xfrm>
            <a:off x="3286125" y="5357812"/>
            <a:ext cx="5143500" cy="375047"/>
            <a:chOff x="4673600" y="5562600"/>
            <a:chExt cx="7315200" cy="533400"/>
          </a:xfrm>
        </p:grpSpPr>
        <p:sp>
          <p:nvSpPr>
            <p:cNvPr id="114" name="Rectangle 113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13" name="Straight Arrow Connector 112"/>
          <p:cNvCxnSpPr>
            <a:stCxn id="77" idx="2"/>
            <a:endCxn id="128" idx="2"/>
          </p:cNvCxnSpPr>
          <p:nvPr/>
        </p:nvCxnSpPr>
        <p:spPr>
          <a:xfrm rot="5400000">
            <a:off x="2160984" y="4446990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rot="5400000">
            <a:off x="2483011" y="4446432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rot="5400000">
            <a:off x="2803922" y="4446990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rot="5400000">
            <a:off x="3125949" y="4446432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rot="5400000">
            <a:off x="3446859" y="4446990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rot="5400000">
            <a:off x="3768886" y="4446432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rot="5400000">
            <a:off x="4089797" y="4446990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rot="5400000">
            <a:off x="4411824" y="4446432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5400000">
            <a:off x="4732734" y="4446990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5400000">
            <a:off x="5054761" y="4446432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rot="5400000">
            <a:off x="5375672" y="4446990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rot="5400000">
            <a:off x="5697699" y="4446432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5400000">
            <a:off x="6018609" y="4446990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rot="5400000">
            <a:off x="6340636" y="4446432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rot="5400000">
            <a:off x="6661547" y="4446990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rot="5400000">
            <a:off x="6983574" y="4446432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Slide Number Placeholder 9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46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Structure</a:t>
            </a:r>
          </a:p>
        </p:txBody>
      </p:sp>
      <p:sp>
        <p:nvSpPr>
          <p:cNvPr id="241667" name="Rectangle 2"/>
          <p:cNvSpPr>
            <a:spLocks noGrp="1" noChangeArrowheads="1"/>
          </p:cNvSpPr>
          <p:nvPr>
            <p:ph idx="1"/>
          </p:nvPr>
        </p:nvSpPr>
        <p:spPr>
          <a:xfrm>
            <a:off x="779122" y="1500187"/>
            <a:ext cx="7583537" cy="508992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err="1" smtClean="0"/>
              <a:t>OpenCL’s</a:t>
            </a:r>
            <a:r>
              <a:rPr lang="en-US" dirty="0" smtClean="0"/>
              <a:t> thread structure is designed to be scalable</a:t>
            </a:r>
          </a:p>
          <a:p>
            <a:pPr eaLnBrk="1" hangingPunct="1"/>
            <a:r>
              <a:rPr lang="en-US" dirty="0" smtClean="0"/>
              <a:t>Each instance of a kernel is called a </a:t>
            </a:r>
            <a:r>
              <a:rPr lang="en-US" dirty="0" smtClean="0">
                <a:sym typeface="Gill Sans" charset="0"/>
              </a:rPr>
              <a:t>work-item (though “thread” is commonly used as well)</a:t>
            </a:r>
          </a:p>
          <a:p>
            <a:pPr eaLnBrk="1" hangingPunct="1"/>
            <a:r>
              <a:rPr lang="en-US" dirty="0" smtClean="0"/>
              <a:t>Work-items are organized as </a:t>
            </a:r>
            <a:r>
              <a:rPr lang="en-US" dirty="0" smtClean="0">
                <a:sym typeface="Gill Sans" charset="0"/>
              </a:rPr>
              <a:t>work-groups</a:t>
            </a:r>
          </a:p>
          <a:p>
            <a:pPr lvl="1" eaLnBrk="1" hangingPunct="1"/>
            <a:r>
              <a:rPr lang="en-US" dirty="0" smtClean="0">
                <a:sym typeface="Gill Sans" charset="0"/>
              </a:rPr>
              <a:t>Work-groups are independent from one-another (this is where scalability comes from)</a:t>
            </a:r>
          </a:p>
          <a:p>
            <a:pPr eaLnBrk="1" hangingPunct="1"/>
            <a:r>
              <a:rPr lang="en-US" dirty="0" smtClean="0"/>
              <a:t>An </a:t>
            </a:r>
            <a:r>
              <a:rPr lang="en-US" dirty="0" smtClean="0">
                <a:sym typeface="Gill Sans" charset="0"/>
              </a:rPr>
              <a:t>index space</a:t>
            </a:r>
            <a:r>
              <a:rPr lang="en-US" dirty="0" smtClean="0"/>
              <a:t> defines a hierarchy of work-groups and work-items</a:t>
            </a:r>
            <a:endParaRPr lang="en-US" dirty="0" smtClean="0">
              <a:sym typeface="Gill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Structure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8566" y="1284113"/>
            <a:ext cx="8025372" cy="160910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Work-items can uniquely identify themselves based on:</a:t>
            </a:r>
          </a:p>
          <a:p>
            <a:pPr lvl="1"/>
            <a:r>
              <a:rPr lang="en-US" dirty="0" smtClean="0"/>
              <a:t>A global id (unique within the index space)</a:t>
            </a:r>
          </a:p>
          <a:p>
            <a:pPr lvl="1"/>
            <a:r>
              <a:rPr lang="en-US" dirty="0" smtClean="0"/>
              <a:t>A work-group ID and a local ID within the work-group</a:t>
            </a:r>
          </a:p>
          <a:p>
            <a:endParaRPr lang="en-US" dirty="0"/>
          </a:p>
        </p:txBody>
      </p:sp>
      <p:pic>
        <p:nvPicPr>
          <p:cNvPr id="242691" name="Picture 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4470" y="2786069"/>
            <a:ext cx="6482953" cy="33830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8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Structure</a:t>
            </a:r>
          </a:p>
        </p:txBody>
      </p:sp>
      <p:sp>
        <p:nvSpPr>
          <p:cNvPr id="243715" name="Rectangle 2"/>
          <p:cNvSpPr>
            <a:spLocks noGrp="1" noChangeArrowheads="1"/>
          </p:cNvSpPr>
          <p:nvPr>
            <p:ph idx="1"/>
          </p:nvPr>
        </p:nvSpPr>
        <p:spPr>
          <a:xfrm>
            <a:off x="779116" y="1500187"/>
            <a:ext cx="7864822" cy="4929188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smtClean="0"/>
              <a:t>API calls allow threads to identify themselves and their data</a:t>
            </a:r>
          </a:p>
          <a:p>
            <a:pPr eaLnBrk="1" hangingPunct="1"/>
            <a:r>
              <a:rPr lang="en-US" dirty="0" smtClean="0"/>
              <a:t>Threads can determine their global ID in each dimension</a:t>
            </a:r>
          </a:p>
          <a:p>
            <a:pPr lvl="1" eaLnBrk="1" hangingPunct="1"/>
            <a:r>
              <a:rPr lang="en-US" dirty="0" err="1" smtClean="0"/>
              <a:t>get_global_id(dim</a:t>
            </a:r>
            <a:r>
              <a:rPr lang="en-US" dirty="0" smtClean="0"/>
              <a:t>) </a:t>
            </a:r>
            <a:endParaRPr lang="en-US" b="1" dirty="0" smtClean="0"/>
          </a:p>
          <a:p>
            <a:pPr lvl="1" eaLnBrk="1" hangingPunct="1"/>
            <a:r>
              <a:rPr lang="en-US" dirty="0" err="1" smtClean="0"/>
              <a:t>get_global_size(dim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smtClean="0"/>
              <a:t>Or they can determine their work-group ID and ID within the workgroup</a:t>
            </a:r>
          </a:p>
          <a:p>
            <a:pPr lvl="1"/>
            <a:r>
              <a:rPr lang="en-US" dirty="0" err="1" smtClean="0"/>
              <a:t>get_group_id(dim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get_num_groups(dim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err="1" smtClean="0"/>
              <a:t>get_local_id(dim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err="1" smtClean="0"/>
              <a:t>get_local_size(dim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sz="2000" dirty="0" smtClean="0"/>
              <a:t>get_global_id(0) = column, get_global_id(1) = row</a:t>
            </a:r>
          </a:p>
          <a:p>
            <a:pPr eaLnBrk="1" hangingPunct="1"/>
            <a:r>
              <a:rPr lang="en-US" sz="2000" dirty="0" smtClean="0"/>
              <a:t>get_num_groups(0) * get_local_size(0) == </a:t>
            </a:r>
            <a:r>
              <a:rPr lang="en-US" sz="2000" dirty="0" err="1" smtClean="0"/>
              <a:t>get_global_size</a:t>
            </a:r>
            <a:r>
              <a:rPr lang="en-US" sz="2000" dirty="0" smtClean="0"/>
              <a:t>(0)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OpenCL</a:t>
            </a:r>
            <a:r>
              <a:rPr lang="en-US" dirty="0" smtClean="0"/>
              <a:t> memory model defines the various types of memories (closely related to GPU memory hierarchy)</a:t>
            </a:r>
            <a:endParaRPr lang="en-US" dirty="0"/>
          </a:p>
        </p:txBody>
      </p:sp>
      <p:graphicFrame>
        <p:nvGraphicFramePr>
          <p:cNvPr id="47107" name="Group 3"/>
          <p:cNvGraphicFramePr>
            <a:graphicFrameLocks noGrp="1"/>
          </p:cNvGraphicFramePr>
          <p:nvPr/>
        </p:nvGraphicFramePr>
        <p:xfrm>
          <a:off x="500069" y="3375425"/>
          <a:ext cx="3875485" cy="2324189"/>
        </p:xfrm>
        <a:graphic>
          <a:graphicData uri="http://schemas.openxmlformats.org/drawingml/2006/table">
            <a:tbl>
              <a:tblPr/>
              <a:tblGrid>
                <a:gridCol w="1375172"/>
                <a:gridCol w="2500313"/>
              </a:tblGrid>
              <a:tr h="429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Memory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Description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9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-128"/>
                          <a:cs typeface="ヒラギノ角ゴ ProN W3" charset="-128"/>
                          <a:sym typeface="Gill Sans Light" charset="0"/>
                        </a:rPr>
                        <a:t>Global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-128"/>
                          <a:cs typeface="ヒラギノ角ゴ ProN W3" charset="-128"/>
                          <a:sym typeface="Gill Sans Light" charset="0"/>
                        </a:rPr>
                        <a:t>Accessible by all work-items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3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-128"/>
                          <a:cs typeface="ヒラギノ角ゴ ProN W3" charset="-128"/>
                          <a:sym typeface="Gill Sans Light" charset="0"/>
                        </a:rPr>
                        <a:t>Constant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-128"/>
                          <a:cs typeface="ヒラギノ角ゴ ProN W3" charset="-128"/>
                          <a:sym typeface="Gill Sans Light" charset="0"/>
                        </a:rPr>
                        <a:t>Read-only, 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-128"/>
                          <a:cs typeface="ヒラギノ角ゴ ProN W3" charset="-128"/>
                          <a:sym typeface="Gill Sans Light" charset="0"/>
                        </a:rPr>
                        <a:t>global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8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-128"/>
                          <a:cs typeface="ヒラギノ角ゴ ProN W3" charset="-128"/>
                          <a:sym typeface="Gill Sans Light" charset="0"/>
                        </a:rPr>
                        <a:t>Local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-128"/>
                          <a:cs typeface="ヒラギノ角ゴ ProN W3" charset="-128"/>
                          <a:sym typeface="Gill Sans Light" charset="0"/>
                        </a:rPr>
                        <a:t>Local to a work-group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8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-128"/>
                          <a:cs typeface="ヒラギノ角ゴ ProN W3" charset="-128"/>
                          <a:sym typeface="Gill Sans Light" charset="0"/>
                        </a:rPr>
                        <a:t>Private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-128"/>
                          <a:cs typeface="ヒラギノ角ゴ ProN W3" charset="-128"/>
                          <a:sym typeface="Gill Sans Light" charset="0"/>
                        </a:rPr>
                        <a:t>Private to a work-item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44760" name="Picture 4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4845" y="2829211"/>
            <a:ext cx="4446984" cy="31570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9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AMD Platform as seen in 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Individual work-items execute on a single processing element</a:t>
            </a:r>
          </a:p>
          <a:p>
            <a:r>
              <a:rPr lang="en-US" sz="2200" dirty="0" smtClean="0"/>
              <a:t>Processing element refers to a single VLIW core</a:t>
            </a:r>
          </a:p>
          <a:p>
            <a:r>
              <a:rPr lang="en-US" sz="2200" dirty="0" smtClean="0"/>
              <a:t>Multiple work-groups execute on a compute unit</a:t>
            </a:r>
          </a:p>
          <a:p>
            <a:r>
              <a:rPr lang="en-US" sz="2200" dirty="0" smtClean="0"/>
              <a:t>A compute unit refers to a SIMD Engine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389271"/>
            <a:ext cx="4423374" cy="254870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9FF-B491-5447-AAF3-18F1A7B5A0B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24473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management is explicit </a:t>
            </a:r>
          </a:p>
          <a:p>
            <a:pPr lvl="1"/>
            <a:r>
              <a:rPr lang="en-US" dirty="0" smtClean="0">
                <a:sym typeface="Wingdings" charset="2"/>
              </a:rPr>
              <a:t>Must move data from host memory to device global memory, from global memory to local memory, and back</a:t>
            </a:r>
            <a:endParaRPr lang="en-US" dirty="0" smtClean="0"/>
          </a:p>
          <a:p>
            <a:r>
              <a:rPr lang="en-US" dirty="0" smtClean="0"/>
              <a:t>Work-groups are assigned to execute on compute-units</a:t>
            </a:r>
          </a:p>
          <a:p>
            <a:pPr lvl="1"/>
            <a:r>
              <a:rPr lang="en-US" dirty="0" smtClean="0"/>
              <a:t>No guaranteed communication/coherency between different work-groups (no software mechanism in the </a:t>
            </a:r>
            <a:r>
              <a:rPr lang="en-US" dirty="0" err="1" smtClean="0"/>
              <a:t>OpenCL</a:t>
            </a:r>
            <a:r>
              <a:rPr lang="en-US" dirty="0" smtClean="0"/>
              <a:t> specification)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Kernel</a:t>
            </a:r>
          </a:p>
        </p:txBody>
      </p:sp>
      <p:sp>
        <p:nvSpPr>
          <p:cNvPr id="256003" name="Content Placeholder 5"/>
          <p:cNvSpPr>
            <a:spLocks noGrp="1"/>
          </p:cNvSpPr>
          <p:nvPr>
            <p:ph idx="1"/>
          </p:nvPr>
        </p:nvSpPr>
        <p:spPr>
          <a:xfrm>
            <a:off x="767953" y="1607344"/>
            <a:ext cx="7768828" cy="4286250"/>
          </a:xfrm>
        </p:spPr>
        <p:txBody>
          <a:bodyPr>
            <a:normAutofit/>
          </a:bodyPr>
          <a:lstStyle/>
          <a:p>
            <a:pPr marL="349124" lvl="1" indent="-349124">
              <a:spcBef>
                <a:spcPts val="2000"/>
              </a:spcBef>
              <a:buClrTx/>
            </a:pPr>
            <a:r>
              <a:rPr lang="en-US" sz="2400" dirty="0" smtClean="0"/>
              <a:t>One instance of the kernel is created for each thread</a:t>
            </a:r>
          </a:p>
          <a:p>
            <a:r>
              <a:rPr lang="en-US" dirty="0" smtClean="0"/>
              <a:t>Kernels:</a:t>
            </a:r>
          </a:p>
          <a:p>
            <a:pPr lvl="1"/>
            <a:r>
              <a:rPr lang="en-US" dirty="0" smtClean="0"/>
              <a:t>Must begin with keyword __kernel</a:t>
            </a:r>
          </a:p>
          <a:p>
            <a:pPr lvl="1"/>
            <a:r>
              <a:rPr lang="en-US" dirty="0" smtClean="0"/>
              <a:t>Must have return type void</a:t>
            </a:r>
          </a:p>
          <a:p>
            <a:pPr lvl="1"/>
            <a:r>
              <a:rPr lang="en-US" dirty="0" smtClean="0"/>
              <a:t>Must declare the address space of each argument that is a memory object (next slide)</a:t>
            </a:r>
          </a:p>
          <a:p>
            <a:pPr lvl="1"/>
            <a:r>
              <a:rPr lang="en-US" dirty="0" smtClean="0"/>
              <a:t>Use API calls (such as </a:t>
            </a:r>
            <a:r>
              <a:rPr lang="en-US" dirty="0" err="1" smtClean="0"/>
              <a:t>get_global_id</a:t>
            </a:r>
            <a:r>
              <a:rPr lang="en-US" dirty="0" smtClean="0"/>
              <a:t>()) to determine which data a thread will work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Address Space Identifiers</a:t>
            </a:r>
          </a:p>
        </p:txBody>
      </p:sp>
      <p:sp>
        <p:nvSpPr>
          <p:cNvPr id="257027" name="Rectangle 2"/>
          <p:cNvSpPr>
            <a:spLocks noGrp="1" noChangeArrowheads="1"/>
          </p:cNvSpPr>
          <p:nvPr>
            <p:ph idx="1"/>
          </p:nvPr>
        </p:nvSpPr>
        <p:spPr>
          <a:xfrm>
            <a:off x="779116" y="1500187"/>
            <a:ext cx="7757666" cy="4607719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dirty="0" smtClean="0"/>
              <a:t>__global – memory allocated from global address space</a:t>
            </a:r>
          </a:p>
          <a:p>
            <a:pPr eaLnBrk="1" hangingPunct="1"/>
            <a:r>
              <a:rPr lang="en-US" dirty="0" smtClean="0"/>
              <a:t>__constant – a special type of read-only memory</a:t>
            </a:r>
          </a:p>
          <a:p>
            <a:pPr eaLnBrk="1" hangingPunct="1"/>
            <a:r>
              <a:rPr lang="en-US" dirty="0" smtClean="0"/>
              <a:t>__local – memory shared by a work-group</a:t>
            </a:r>
          </a:p>
          <a:p>
            <a:pPr eaLnBrk="1" hangingPunct="1"/>
            <a:r>
              <a:rPr lang="en-US" dirty="0" smtClean="0"/>
              <a:t>__private – private per work-item memory</a:t>
            </a:r>
          </a:p>
          <a:p>
            <a:pPr eaLnBrk="1" hangingPunct="1"/>
            <a:r>
              <a:rPr lang="en-US" dirty="0" smtClean="0"/>
              <a:t>__</a:t>
            </a:r>
            <a:r>
              <a:rPr lang="en-US" dirty="0" err="1" smtClean="0"/>
              <a:t>read_only/__write_only</a:t>
            </a:r>
            <a:r>
              <a:rPr lang="en-US" dirty="0" smtClean="0"/>
              <a:t> – used for images</a:t>
            </a:r>
          </a:p>
          <a:p>
            <a:pPr eaLnBrk="1" hangingPunct="1"/>
            <a:r>
              <a:rPr lang="en-US" dirty="0" smtClean="0"/>
              <a:t>Kernel arguments that are memory objects must be global, local, or constant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Kernel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vector addition kernel: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__kernel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void </a:t>
            </a:r>
            <a:r>
              <a:rPr lang="en-US" sz="2000" dirty="0" err="1" smtClean="0">
                <a:latin typeface="Courier New"/>
                <a:cs typeface="Courier New"/>
              </a:rPr>
              <a:t>vecadd(__global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* A,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          __global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* B,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          __global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* C) {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tid</a:t>
            </a:r>
            <a:r>
              <a:rPr lang="en-US" sz="2000" dirty="0" smtClean="0">
                <a:latin typeface="Courier New"/>
                <a:cs typeface="Courier New"/>
              </a:rPr>
              <a:t> = get_global_id(0);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 </a:t>
            </a:r>
            <a:r>
              <a:rPr lang="en-US" sz="2000" dirty="0" err="1" smtClean="0">
                <a:latin typeface="Courier New"/>
                <a:cs typeface="Courier New"/>
              </a:rPr>
              <a:t>C[tid</a:t>
            </a:r>
            <a:r>
              <a:rPr lang="en-US" sz="2000" dirty="0" smtClean="0">
                <a:latin typeface="Courier New"/>
                <a:cs typeface="Courier New"/>
              </a:rPr>
              <a:t>] = </a:t>
            </a:r>
            <a:r>
              <a:rPr lang="en-US" sz="2000" dirty="0" err="1" smtClean="0">
                <a:latin typeface="Courier New"/>
                <a:cs typeface="Courier New"/>
              </a:rPr>
              <a:t>A[tid</a:t>
            </a:r>
            <a:r>
              <a:rPr lang="en-US" sz="2000" dirty="0" smtClean="0">
                <a:latin typeface="Courier New"/>
                <a:cs typeface="Courier New"/>
              </a:rPr>
              <a:t>] + </a:t>
            </a:r>
            <a:r>
              <a:rPr lang="en-US" sz="2000" dirty="0" err="1" smtClean="0">
                <a:latin typeface="Courier New"/>
                <a:cs typeface="Courier New"/>
              </a:rPr>
              <a:t>B[tid</a:t>
            </a:r>
            <a:r>
              <a:rPr lang="en-US" sz="20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Executing the Kernel</a:t>
            </a:r>
          </a:p>
        </p:txBody>
      </p:sp>
      <p:sp>
        <p:nvSpPr>
          <p:cNvPr id="263171" name="Content Placeholder 5"/>
          <p:cNvSpPr>
            <a:spLocks noGrp="1"/>
          </p:cNvSpPr>
          <p:nvPr>
            <p:ph idx="1"/>
          </p:nvPr>
        </p:nvSpPr>
        <p:spPr>
          <a:xfrm>
            <a:off x="767960" y="1607344"/>
            <a:ext cx="7583537" cy="4232672"/>
          </a:xfrm>
        </p:spPr>
        <p:txBody>
          <a:bodyPr/>
          <a:lstStyle/>
          <a:p>
            <a:r>
              <a:rPr lang="en-US" dirty="0" smtClean="0"/>
              <a:t>Need to set the dimensions of the index space, and (optionally) of the work-group sizes</a:t>
            </a:r>
          </a:p>
          <a:p>
            <a:r>
              <a:rPr lang="en-US" dirty="0" smtClean="0"/>
              <a:t>Kernels execute asynchronously from the host </a:t>
            </a:r>
          </a:p>
          <a:p>
            <a:pPr lvl="1"/>
            <a:r>
              <a:rPr lang="en-US" dirty="0" err="1" smtClean="0"/>
              <a:t>clEnqueueNDRangeKernel</a:t>
            </a:r>
            <a:r>
              <a:rPr lang="en-US" dirty="0" smtClean="0"/>
              <a:t> just adds is to the queue, but doesn’t guarantee that it will start executing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Executing the Kernel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618565" y="1284113"/>
            <a:ext cx="7878788" cy="112690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thread structure defined by the index-space that is created</a:t>
            </a:r>
          </a:p>
          <a:p>
            <a:pPr lvl="1"/>
            <a:r>
              <a:rPr lang="en-US" dirty="0" smtClean="0"/>
              <a:t>Each thread executes the same kernel on different data</a:t>
            </a:r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2000251" y="2522935"/>
            <a:ext cx="5097541" cy="3214688"/>
            <a:chOff x="2844800" y="4114800"/>
            <a:chExt cx="7249836" cy="4572000"/>
          </a:xfrm>
        </p:grpSpPr>
        <p:sp>
          <p:nvSpPr>
            <p:cNvPr id="6" name="Rounded Rectangle 5"/>
            <p:cNvSpPr/>
            <p:nvPr/>
          </p:nvSpPr>
          <p:spPr>
            <a:xfrm>
              <a:off x="2844800" y="4114800"/>
              <a:ext cx="7239000" cy="2895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Can 8"/>
            <p:cNvSpPr/>
            <p:nvPr/>
          </p:nvSpPr>
          <p:spPr>
            <a:xfrm rot="12813832">
              <a:off x="7653658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 rot="12813832">
              <a:off x="8872857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6400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pic>
          <p:nvPicPr>
            <p:cNvPr id="8" name="Picture 7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8601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sp>
          <p:nvSpPr>
            <p:cNvPr id="11" name="TextBox 10"/>
            <p:cNvSpPr txBox="1"/>
            <p:nvPr/>
          </p:nvSpPr>
          <p:spPr>
            <a:xfrm>
              <a:off x="3073399" y="4267200"/>
              <a:ext cx="1140370" cy="43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Context</a:t>
              </a:r>
              <a:endParaRPr lang="en-US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20" name="Picture 19" descr="monalis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82453" y="2951560"/>
            <a:ext cx="571500" cy="857250"/>
          </a:xfrm>
          <a:prstGeom prst="rect">
            <a:avLst/>
          </a:prstGeom>
        </p:spPr>
      </p:pic>
      <p:pic>
        <p:nvPicPr>
          <p:cNvPr id="23" name="Picture 22" descr="source_c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0" y="2844403"/>
            <a:ext cx="803672" cy="803672"/>
          </a:xfrm>
          <a:prstGeom prst="rect">
            <a:avLst/>
          </a:prstGeom>
        </p:spPr>
      </p:pic>
      <p:pic>
        <p:nvPicPr>
          <p:cNvPr id="15" name="Picture 14" descr="binary_fil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0" y="2897982"/>
            <a:ext cx="803672" cy="257175"/>
          </a:xfrm>
          <a:prstGeom prst="rect">
            <a:avLst/>
          </a:prstGeom>
        </p:spPr>
      </p:pic>
      <p:pic>
        <p:nvPicPr>
          <p:cNvPr id="16" name="Picture 15" descr="binary_fil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0" y="3219450"/>
            <a:ext cx="803672" cy="257175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84" idx="3"/>
            <a:endCxn id="22" idx="0"/>
          </p:cNvCxnSpPr>
          <p:nvPr/>
        </p:nvCxnSpPr>
        <p:spPr>
          <a:xfrm>
            <a:off x="4357693" y="4741069"/>
            <a:ext cx="553641" cy="56792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57687" y="4719638"/>
            <a:ext cx="1151930" cy="64293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71"/>
          <p:cNvGrpSpPr/>
          <p:nvPr/>
        </p:nvGrpSpPr>
        <p:grpSpPr>
          <a:xfrm>
            <a:off x="3714752" y="4933950"/>
            <a:ext cx="535781" cy="857250"/>
            <a:chOff x="5359400" y="7772400"/>
            <a:chExt cx="762000" cy="1219200"/>
          </a:xfrm>
        </p:grpSpPr>
        <p:sp>
          <p:nvSpPr>
            <p:cNvPr id="26" name="Rectangle 25"/>
            <p:cNvSpPr/>
            <p:nvPr/>
          </p:nvSpPr>
          <p:spPr>
            <a:xfrm>
              <a:off x="5359400" y="7772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11800" y="7772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359400" y="7924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11800" y="7924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664200" y="7772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816600" y="7772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664200" y="7924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816600" y="7924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359400" y="8077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11800" y="8077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59400" y="82296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11800" y="82296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664200" y="8077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816600" y="8077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64200" y="82296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816600" y="82296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359400" y="83820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11800" y="83820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359400" y="8534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11800" y="8534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664200" y="83820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816600" y="83820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64200" y="8534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816600" y="8534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359400" y="8686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511800" y="8686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59400" y="8839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511800" y="8839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664200" y="8686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816600" y="8686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664200" y="8839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16600" y="8839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969000" y="7772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969000" y="7924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969000" y="8077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969000" y="82296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969000" y="83820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969000" y="8534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969000" y="8686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969000" y="8839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>
            <a:off x="2160984" y="5041108"/>
            <a:ext cx="1500188" cy="1607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39328" y="4826794"/>
            <a:ext cx="1962028" cy="1111338"/>
          </a:xfrm>
          <a:prstGeom prst="rect">
            <a:avLst/>
          </a:prstGeom>
          <a:noFill/>
        </p:spPr>
        <p:txBody>
          <a:bodyPr wrap="none" lIns="64270" tIns="32135" rIns="64270" bIns="32135" rtlCol="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An index space of 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threads is created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(dimensions match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the data)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84" name="Picture 83" descr="binary_fil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54016" y="4612482"/>
            <a:ext cx="803672" cy="257175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5161366" y="5416154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pic>
        <p:nvPicPr>
          <p:cNvPr id="22" name="Picture 21" descr="monalis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25578" y="5308997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76" name="Rectangle 75"/>
          <p:cNvSpPr/>
          <p:nvPr/>
        </p:nvSpPr>
        <p:spPr>
          <a:xfrm>
            <a:off x="3178975" y="2951560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pic>
        <p:nvPicPr>
          <p:cNvPr id="77" name="Picture 76" descr="monalis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906" y="2362200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78" name="Rectangle 77"/>
          <p:cNvSpPr/>
          <p:nvPr/>
        </p:nvSpPr>
        <p:spPr>
          <a:xfrm>
            <a:off x="1143006" y="2362200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sp>
        <p:nvSpPr>
          <p:cNvPr id="79" name="Slide Number Placeholder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2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Executing the Kernel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618565" y="1284113"/>
            <a:ext cx="7878788" cy="112690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thread structure defined by the index-space that is created</a:t>
            </a:r>
          </a:p>
          <a:p>
            <a:pPr lvl="1"/>
            <a:r>
              <a:rPr lang="en-US" dirty="0" smtClean="0"/>
              <a:t>Each thread executes the same kernel on different data</a:t>
            </a:r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2000251" y="2599135"/>
            <a:ext cx="5097541" cy="3214688"/>
            <a:chOff x="2844800" y="4114800"/>
            <a:chExt cx="7249836" cy="4572000"/>
          </a:xfrm>
        </p:grpSpPr>
        <p:sp>
          <p:nvSpPr>
            <p:cNvPr id="6" name="Rounded Rectangle 5"/>
            <p:cNvSpPr/>
            <p:nvPr/>
          </p:nvSpPr>
          <p:spPr>
            <a:xfrm>
              <a:off x="2844800" y="4114800"/>
              <a:ext cx="7239000" cy="2895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Can 8"/>
            <p:cNvSpPr/>
            <p:nvPr/>
          </p:nvSpPr>
          <p:spPr>
            <a:xfrm rot="12813832">
              <a:off x="7653658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 rot="12813832">
              <a:off x="8872857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6400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pic>
          <p:nvPicPr>
            <p:cNvPr id="8" name="Picture 7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8601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sp>
          <p:nvSpPr>
            <p:cNvPr id="11" name="TextBox 10"/>
            <p:cNvSpPr txBox="1"/>
            <p:nvPr/>
          </p:nvSpPr>
          <p:spPr>
            <a:xfrm>
              <a:off x="3073399" y="4267200"/>
              <a:ext cx="1140370" cy="43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Context</a:t>
              </a:r>
              <a:endParaRPr lang="en-US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20" name="Picture 19" descr="monalis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82453" y="3027760"/>
            <a:ext cx="571500" cy="857250"/>
          </a:xfrm>
          <a:prstGeom prst="rect">
            <a:avLst/>
          </a:prstGeom>
        </p:spPr>
      </p:pic>
      <p:pic>
        <p:nvPicPr>
          <p:cNvPr id="23" name="Picture 22" descr="source_c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0" y="2920603"/>
            <a:ext cx="803672" cy="803672"/>
          </a:xfrm>
          <a:prstGeom prst="rect">
            <a:avLst/>
          </a:prstGeom>
        </p:spPr>
      </p:pic>
      <p:pic>
        <p:nvPicPr>
          <p:cNvPr id="15" name="Picture 14" descr="binary_fil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0" y="2974182"/>
            <a:ext cx="803672" cy="257175"/>
          </a:xfrm>
          <a:prstGeom prst="rect">
            <a:avLst/>
          </a:prstGeom>
        </p:spPr>
      </p:pic>
      <p:pic>
        <p:nvPicPr>
          <p:cNvPr id="16" name="Picture 15" descr="binary_fil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0" y="3295650"/>
            <a:ext cx="803672" cy="257175"/>
          </a:xfrm>
          <a:prstGeom prst="rect">
            <a:avLst/>
          </a:prstGeom>
        </p:spPr>
      </p:pic>
      <p:pic>
        <p:nvPicPr>
          <p:cNvPr id="22" name="Picture 21" descr="monalis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25578" y="5385197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25" name="Rectangle 24"/>
          <p:cNvSpPr/>
          <p:nvPr/>
        </p:nvSpPr>
        <p:spPr>
          <a:xfrm>
            <a:off x="5214944" y="5438775"/>
            <a:ext cx="589359" cy="85725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grpSp>
        <p:nvGrpSpPr>
          <p:cNvPr id="3" name="Group 71"/>
          <p:cNvGrpSpPr/>
          <p:nvPr/>
        </p:nvGrpSpPr>
        <p:grpSpPr>
          <a:xfrm>
            <a:off x="3714752" y="5010150"/>
            <a:ext cx="535781" cy="857250"/>
            <a:chOff x="5359400" y="7772400"/>
            <a:chExt cx="762000" cy="1219200"/>
          </a:xfrm>
        </p:grpSpPr>
        <p:sp>
          <p:nvSpPr>
            <p:cNvPr id="26" name="Rectangle 25"/>
            <p:cNvSpPr/>
            <p:nvPr/>
          </p:nvSpPr>
          <p:spPr>
            <a:xfrm>
              <a:off x="5359400" y="7772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11800" y="7772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359400" y="7924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11800" y="7924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664200" y="7772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816600" y="7772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664200" y="7924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816600" y="7924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359400" y="8077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11800" y="8077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59400" y="82296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11800" y="82296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664200" y="8077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816600" y="8077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64200" y="82296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816600" y="82296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359400" y="83820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11800" y="83820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359400" y="8534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11800" y="8534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664200" y="83820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816600" y="83820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64200" y="8534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816600" y="8534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359400" y="8686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511800" y="8686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59400" y="8839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511800" y="8839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664200" y="8686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816600" y="8686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664200" y="8839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16600" y="8839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969000" y="7772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969000" y="7924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969000" y="8077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969000" y="82296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969000" y="83820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969000" y="8534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969000" y="8686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969000" y="8839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4" name="Picture 83" descr="binary_fil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0" y="3295650"/>
            <a:ext cx="803672" cy="257175"/>
          </a:xfrm>
          <a:prstGeom prst="rect">
            <a:avLst/>
          </a:prstGeom>
        </p:spPr>
      </p:pic>
      <p:cxnSp>
        <p:nvCxnSpPr>
          <p:cNvPr id="85" name="Straight Arrow Connector 84"/>
          <p:cNvCxnSpPr>
            <a:stCxn id="72" idx="3"/>
          </p:cNvCxnSpPr>
          <p:nvPr/>
        </p:nvCxnSpPr>
        <p:spPr>
          <a:xfrm>
            <a:off x="4357693" y="4817269"/>
            <a:ext cx="553641" cy="56792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411265" y="4795838"/>
            <a:ext cx="1098352" cy="64293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22" idx="3"/>
          </p:cNvCxnSpPr>
          <p:nvPr/>
        </p:nvCxnSpPr>
        <p:spPr>
          <a:xfrm>
            <a:off x="2750345" y="5706666"/>
            <a:ext cx="2446734" cy="1071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464474" y="5278041"/>
            <a:ext cx="1309605" cy="849728"/>
          </a:xfrm>
          <a:prstGeom prst="rect">
            <a:avLst/>
          </a:prstGeom>
          <a:noFill/>
        </p:spPr>
        <p:txBody>
          <a:bodyPr wrap="none" lIns="64270" tIns="32135" rIns="64270" bIns="32135" rtlCol="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Each thread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executes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the kernel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93" name="Picture 92" descr="monalisa_edg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14939" y="5438775"/>
            <a:ext cx="593088" cy="889632"/>
          </a:xfrm>
          <a:prstGeom prst="rect">
            <a:avLst/>
          </a:prstGeom>
        </p:spPr>
      </p:pic>
      <p:pic>
        <p:nvPicPr>
          <p:cNvPr id="72" name="Picture 71" descr="binary_fil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54016" y="4688682"/>
            <a:ext cx="803672" cy="257175"/>
          </a:xfrm>
          <a:prstGeom prst="rect">
            <a:avLst/>
          </a:prstGeom>
        </p:spPr>
      </p:pic>
      <p:pic>
        <p:nvPicPr>
          <p:cNvPr id="74" name="Picture 73" descr="monalisa_edg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32547" y="3027760"/>
            <a:ext cx="593088" cy="889632"/>
          </a:xfrm>
          <a:prstGeom prst="rect">
            <a:avLst/>
          </a:prstGeom>
        </p:spPr>
      </p:pic>
      <p:pic>
        <p:nvPicPr>
          <p:cNvPr id="75" name="Picture 74" descr="monalis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906" y="2438400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76" name="Rectangle 75"/>
          <p:cNvSpPr/>
          <p:nvPr/>
        </p:nvSpPr>
        <p:spPr>
          <a:xfrm>
            <a:off x="1143006" y="2438400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sp>
        <p:nvSpPr>
          <p:cNvPr id="73" name="Slide Number Placeholder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78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Executing the Kernel</a:t>
            </a:r>
          </a:p>
        </p:txBody>
      </p:sp>
      <p:sp>
        <p:nvSpPr>
          <p:cNvPr id="263171" name="Content Placeholder 5"/>
          <p:cNvSpPr>
            <a:spLocks noGrp="1"/>
          </p:cNvSpPr>
          <p:nvPr>
            <p:ph idx="1"/>
          </p:nvPr>
        </p:nvSpPr>
        <p:spPr>
          <a:xfrm>
            <a:off x="767960" y="3482584"/>
            <a:ext cx="7583537" cy="27860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Tells the device associated with a command queue to begin executing the specified kernel</a:t>
            </a:r>
          </a:p>
          <a:p>
            <a:r>
              <a:rPr lang="en-US" dirty="0" smtClean="0"/>
              <a:t>The global (index space) must be specified and the local (work-group) sizes are optionally specified</a:t>
            </a:r>
          </a:p>
          <a:p>
            <a:r>
              <a:rPr lang="en-US" dirty="0" smtClean="0"/>
              <a:t>A list of events can be used to specify prerequisite operations that must be complete before executing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8" y="1446610"/>
            <a:ext cx="5706070" cy="184844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8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Copying Data Back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8565" y="1284119"/>
            <a:ext cx="7878788" cy="187699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last step is to copy the data back from the device to the host</a:t>
            </a:r>
          </a:p>
          <a:p>
            <a:r>
              <a:rPr lang="en-US" dirty="0" smtClean="0"/>
              <a:t>Similar call as writing a buffer to a device, but data will be transferred back to the host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985" y="3482578"/>
            <a:ext cx="4991695" cy="184844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8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Copying Data Back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618565" y="1284113"/>
            <a:ext cx="7878788" cy="1126903"/>
          </a:xfrm>
        </p:spPr>
        <p:txBody>
          <a:bodyPr>
            <a:normAutofit/>
          </a:bodyPr>
          <a:lstStyle/>
          <a:p>
            <a:r>
              <a:rPr lang="en-US" dirty="0" smtClean="0"/>
              <a:t>The output data is read from the device back to the host</a:t>
            </a:r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2000251" y="2893219"/>
            <a:ext cx="5097541" cy="3214688"/>
            <a:chOff x="2844800" y="4114800"/>
            <a:chExt cx="7249836" cy="4572000"/>
          </a:xfrm>
        </p:grpSpPr>
        <p:sp>
          <p:nvSpPr>
            <p:cNvPr id="6" name="Rounded Rectangle 5"/>
            <p:cNvSpPr/>
            <p:nvPr/>
          </p:nvSpPr>
          <p:spPr>
            <a:xfrm>
              <a:off x="2844800" y="4114800"/>
              <a:ext cx="7239000" cy="2895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Can 8"/>
            <p:cNvSpPr/>
            <p:nvPr/>
          </p:nvSpPr>
          <p:spPr>
            <a:xfrm rot="12813832">
              <a:off x="7653658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 rot="12813832">
              <a:off x="8872857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6400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pic>
          <p:nvPicPr>
            <p:cNvPr id="8" name="Picture 7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8601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sp>
          <p:nvSpPr>
            <p:cNvPr id="11" name="TextBox 10"/>
            <p:cNvSpPr txBox="1"/>
            <p:nvPr/>
          </p:nvSpPr>
          <p:spPr>
            <a:xfrm>
              <a:off x="3073399" y="4267200"/>
              <a:ext cx="1140370" cy="43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Context</a:t>
              </a:r>
              <a:endParaRPr lang="en-US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20" name="Picture 19" descr="monalis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82453" y="3321844"/>
            <a:ext cx="571500" cy="857250"/>
          </a:xfrm>
          <a:prstGeom prst="rect">
            <a:avLst/>
          </a:prstGeom>
        </p:spPr>
      </p:pic>
      <p:pic>
        <p:nvPicPr>
          <p:cNvPr id="23" name="Picture 22" descr="source_c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0" y="3214687"/>
            <a:ext cx="803672" cy="803672"/>
          </a:xfrm>
          <a:prstGeom prst="rect">
            <a:avLst/>
          </a:prstGeom>
        </p:spPr>
      </p:pic>
      <p:pic>
        <p:nvPicPr>
          <p:cNvPr id="15" name="Picture 14" descr="binary_fil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0" y="3268266"/>
            <a:ext cx="803672" cy="257175"/>
          </a:xfrm>
          <a:prstGeom prst="rect">
            <a:avLst/>
          </a:prstGeom>
        </p:spPr>
      </p:pic>
      <p:pic>
        <p:nvPicPr>
          <p:cNvPr id="16" name="Picture 15" descr="binary_fil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0" y="3589734"/>
            <a:ext cx="803672" cy="25717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178975" y="3321844"/>
            <a:ext cx="589359" cy="85725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pic>
        <p:nvPicPr>
          <p:cNvPr id="84" name="Picture 83" descr="binary_fil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0" y="3589734"/>
            <a:ext cx="803672" cy="257175"/>
          </a:xfrm>
          <a:prstGeom prst="rect">
            <a:avLst/>
          </a:prstGeom>
        </p:spPr>
      </p:pic>
      <p:cxnSp>
        <p:nvCxnSpPr>
          <p:cNvPr id="87" name="Straight Arrow Connector 86"/>
          <p:cNvCxnSpPr>
            <a:stCxn id="90" idx="0"/>
          </p:cNvCxnSpPr>
          <p:nvPr/>
        </p:nvCxnSpPr>
        <p:spPr>
          <a:xfrm rot="5400000" flipH="1" flipV="1">
            <a:off x="755928" y="4220649"/>
            <a:ext cx="1178689" cy="1312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07219" y="4875610"/>
            <a:ext cx="1344871" cy="588118"/>
          </a:xfrm>
          <a:prstGeom prst="rect">
            <a:avLst/>
          </a:prstGeom>
          <a:noFill/>
        </p:spPr>
        <p:txBody>
          <a:bodyPr wrap="none" lIns="64270" tIns="32135" rIns="64270" bIns="32135" rtlCol="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Copied back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from GPU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93" name="Picture 92" descr="monalisa_edg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28819" y="3321844"/>
            <a:ext cx="593088" cy="889632"/>
          </a:xfrm>
          <a:prstGeom prst="rect">
            <a:avLst/>
          </a:prstGeom>
        </p:spPr>
      </p:pic>
      <p:pic>
        <p:nvPicPr>
          <p:cNvPr id="22" name="Picture 21" descr="monalis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906" y="2732484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pic>
        <p:nvPicPr>
          <p:cNvPr id="25" name="Picture 24" descr="monalisa_edg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89422" y="2732484"/>
            <a:ext cx="593088" cy="889632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28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AMD GPU Memory Architecture</a:t>
            </a:r>
            <a:endParaRPr lang="en-US" dirty="0"/>
          </a:p>
        </p:txBody>
      </p:sp>
      <p:sp>
        <p:nvSpPr>
          <p:cNvPr id="110" name="Content Placeholder 109"/>
          <p:cNvSpPr>
            <a:spLocks noGrp="1"/>
          </p:cNvSpPr>
          <p:nvPr>
            <p:ph sz="half" idx="2"/>
          </p:nvPr>
        </p:nvSpPr>
        <p:spPr>
          <a:xfrm>
            <a:off x="4648200" y="1385868"/>
            <a:ext cx="4038600" cy="4813300"/>
          </a:xfrm>
        </p:spPr>
        <p:txBody>
          <a:bodyPr>
            <a:noAutofit/>
          </a:bodyPr>
          <a:lstStyle/>
          <a:p>
            <a:r>
              <a:rPr lang="en-US" sz="2000" dirty="0" smtClean="0"/>
              <a:t>Memory per compute unit</a:t>
            </a:r>
          </a:p>
          <a:p>
            <a:pPr lvl="1"/>
            <a:r>
              <a:rPr lang="en-US" sz="2000" dirty="0" smtClean="0"/>
              <a:t>Local data store (on-chip)</a:t>
            </a:r>
          </a:p>
          <a:p>
            <a:pPr lvl="1"/>
            <a:r>
              <a:rPr lang="en-US" sz="2000" dirty="0" smtClean="0"/>
              <a:t>Registers</a:t>
            </a:r>
          </a:p>
          <a:p>
            <a:pPr marL="349250" lvl="1" indent="-349250">
              <a:spcBef>
                <a:spcPts val="2000"/>
              </a:spcBef>
              <a:buClrTx/>
            </a:pPr>
            <a:r>
              <a:rPr lang="en-US" sz="2000" dirty="0" smtClean="0"/>
              <a:t> L1 cache (8KB for 5870) per compute </a:t>
            </a:r>
            <a:r>
              <a:rPr lang="en-US" sz="2000" dirty="0" smtClean="0"/>
              <a:t>unit (WI register – private in </a:t>
            </a:r>
            <a:r>
              <a:rPr lang="en-US" sz="2000" dirty="0" err="1" smtClean="0"/>
              <a:t>opencl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r>
              <a:rPr lang="en-US" sz="2000" dirty="0" smtClean="0"/>
              <a:t>L2 Cache shared between compute units (512KB for 5870</a:t>
            </a:r>
            <a:r>
              <a:rPr lang="en-US" sz="2000" dirty="0" smtClean="0"/>
              <a:t>) – local in </a:t>
            </a:r>
            <a:r>
              <a:rPr lang="en-US" sz="2000" dirty="0" err="1" smtClean="0"/>
              <a:t>OpenCL</a:t>
            </a:r>
            <a:endParaRPr lang="en-US" sz="2000" dirty="0" smtClean="0"/>
          </a:p>
          <a:p>
            <a:r>
              <a:rPr lang="en-US" sz="2000" dirty="0" smtClean="0"/>
              <a:t>Fast path for only 32 bit </a:t>
            </a:r>
            <a:r>
              <a:rPr lang="en-US" sz="2000" dirty="0" smtClean="0"/>
              <a:t>operations (optimal)*</a:t>
            </a:r>
            <a:endParaRPr lang="en-US" sz="2000" dirty="0" smtClean="0"/>
          </a:p>
          <a:p>
            <a:r>
              <a:rPr lang="en-US" sz="2000" dirty="0" smtClean="0"/>
              <a:t>Complete path for atomics and &lt; 32bit operations</a:t>
            </a:r>
          </a:p>
        </p:txBody>
      </p:sp>
      <p:grpSp>
        <p:nvGrpSpPr>
          <p:cNvPr id="3" name="Group 106"/>
          <p:cNvGrpSpPr/>
          <p:nvPr/>
        </p:nvGrpSpPr>
        <p:grpSpPr>
          <a:xfrm>
            <a:off x="611626" y="1624892"/>
            <a:ext cx="3866142" cy="4574276"/>
            <a:chOff x="611626" y="1624891"/>
            <a:chExt cx="3866142" cy="4574276"/>
          </a:xfrm>
        </p:grpSpPr>
        <p:sp>
          <p:nvSpPr>
            <p:cNvPr id="15" name="Rectangle 14"/>
            <p:cNvSpPr/>
            <p:nvPr/>
          </p:nvSpPr>
          <p:spPr>
            <a:xfrm>
              <a:off x="1326291" y="1624891"/>
              <a:ext cx="1985994" cy="477909"/>
            </a:xfrm>
            <a:prstGeom prst="rect">
              <a:avLst/>
            </a:prstGeom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SIMD Engine </a:t>
              </a:r>
            </a:p>
            <a:p>
              <a:pPr algn="ctr"/>
              <a:r>
                <a:rPr lang="en-US" sz="1400" dirty="0" smtClean="0"/>
                <a:t>LDS, Registers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26488" y="3297576"/>
              <a:ext cx="3384808" cy="423291"/>
            </a:xfrm>
            <a:prstGeom prst="rect">
              <a:avLst/>
            </a:prstGeom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Compute Unit to Memory X-bar</a:t>
              </a:r>
              <a:endParaRPr lang="en-US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1349" y="5775876"/>
              <a:ext cx="3369945" cy="423291"/>
            </a:xfrm>
            <a:prstGeom prst="rect">
              <a:avLst/>
            </a:prstGeom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LDS</a:t>
              </a:r>
              <a:endParaRPr lang="en-US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25500" y="2539748"/>
              <a:ext cx="1986785" cy="286746"/>
            </a:xfrm>
            <a:prstGeom prst="rect">
              <a:avLst/>
            </a:prstGeom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L1 Cache</a:t>
              </a:r>
              <a:endParaRPr lang="en-US" sz="1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11626" y="4178289"/>
              <a:ext cx="1627106" cy="423291"/>
            </a:xfrm>
            <a:prstGeom prst="rect">
              <a:avLst/>
            </a:prstGeom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L2 Cache</a:t>
              </a:r>
              <a:endParaRPr lang="en-US" sz="1400" dirty="0"/>
            </a:p>
          </p:txBody>
        </p:sp>
        <p:cxnSp>
          <p:nvCxnSpPr>
            <p:cNvPr id="24" name="Elbow Connector 23"/>
            <p:cNvCxnSpPr>
              <a:stCxn id="21" idx="0"/>
              <a:endCxn id="15" idx="2"/>
            </p:cNvCxnSpPr>
            <p:nvPr/>
          </p:nvCxnSpPr>
          <p:spPr>
            <a:xfrm rot="5400000" flipH="1" flipV="1">
              <a:off x="2100616" y="2321077"/>
              <a:ext cx="436948" cy="395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3" name="Elbow Connector 32"/>
            <p:cNvCxnSpPr>
              <a:stCxn id="19" idx="0"/>
              <a:endCxn id="21" idx="2"/>
            </p:cNvCxnSpPr>
            <p:nvPr/>
          </p:nvCxnSpPr>
          <p:spPr>
            <a:xfrm rot="5400000" flipH="1" flipV="1">
              <a:off x="2083351" y="3062035"/>
              <a:ext cx="471082" cy="1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5" name="Elbow Connector 34"/>
            <p:cNvCxnSpPr>
              <a:stCxn id="22" idx="0"/>
            </p:cNvCxnSpPr>
            <p:nvPr/>
          </p:nvCxnSpPr>
          <p:spPr>
            <a:xfrm rot="16200000" flipV="1">
              <a:off x="1192755" y="3945864"/>
              <a:ext cx="457419" cy="7431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2481887" y="4178290"/>
              <a:ext cx="1529406" cy="423291"/>
            </a:xfrm>
            <a:prstGeom prst="rect">
              <a:avLst/>
            </a:prstGeom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Write Cache</a:t>
              </a:r>
              <a:endParaRPr lang="en-US" sz="1400" dirty="0"/>
            </a:p>
          </p:txBody>
        </p:sp>
        <p:cxnSp>
          <p:nvCxnSpPr>
            <p:cNvPr id="38" name="Elbow Connector 37"/>
            <p:cNvCxnSpPr>
              <a:endCxn id="36" idx="0"/>
            </p:cNvCxnSpPr>
            <p:nvPr/>
          </p:nvCxnSpPr>
          <p:spPr>
            <a:xfrm rot="16200000" flipH="1">
              <a:off x="3017483" y="3949182"/>
              <a:ext cx="457421" cy="794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2481887" y="5024875"/>
              <a:ext cx="1529406" cy="423291"/>
            </a:xfrm>
            <a:prstGeom prst="rect">
              <a:avLst/>
            </a:prstGeom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Atomic Path</a:t>
              </a:r>
              <a:endParaRPr lang="en-US" sz="1400" dirty="0"/>
            </a:p>
          </p:txBody>
        </p:sp>
        <p:cxnSp>
          <p:nvCxnSpPr>
            <p:cNvPr id="66" name="Shape 65"/>
            <p:cNvCxnSpPr>
              <a:endCxn id="20" idx="3"/>
            </p:cNvCxnSpPr>
            <p:nvPr/>
          </p:nvCxnSpPr>
          <p:spPr>
            <a:xfrm rot="5400000">
              <a:off x="3445738" y="4955492"/>
              <a:ext cx="1597586" cy="466474"/>
            </a:xfrm>
            <a:prstGeom prst="bentConnector2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0" name="Elbow Connector 69"/>
            <p:cNvCxnSpPr>
              <a:stCxn id="36" idx="2"/>
              <a:endCxn id="63" idx="0"/>
            </p:cNvCxnSpPr>
            <p:nvPr/>
          </p:nvCxnSpPr>
          <p:spPr>
            <a:xfrm rot="5400000">
              <a:off x="3034943" y="4813228"/>
              <a:ext cx="423294" cy="1588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4" name="Elbow Connector 73"/>
            <p:cNvCxnSpPr>
              <a:endCxn id="22" idx="2"/>
            </p:cNvCxnSpPr>
            <p:nvPr/>
          </p:nvCxnSpPr>
          <p:spPr>
            <a:xfrm rot="5400000" flipH="1" flipV="1">
              <a:off x="834316" y="5185013"/>
              <a:ext cx="1174296" cy="7430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4" name="Elbow Connector 83"/>
            <p:cNvCxnSpPr>
              <a:stCxn id="36" idx="3"/>
            </p:cNvCxnSpPr>
            <p:nvPr/>
          </p:nvCxnSpPr>
          <p:spPr>
            <a:xfrm>
              <a:off x="4011293" y="4389936"/>
              <a:ext cx="466474" cy="1588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1" name="Elbow Connector 90"/>
            <p:cNvCxnSpPr>
              <a:stCxn id="63" idx="2"/>
            </p:cNvCxnSpPr>
            <p:nvPr/>
          </p:nvCxnSpPr>
          <p:spPr>
            <a:xfrm rot="16200000" flipH="1">
              <a:off x="3083132" y="5611624"/>
              <a:ext cx="327710" cy="794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9FF-B491-5447-AAF3-18F1A7B5A0B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7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Releasing Resources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 err="1" smtClean="0"/>
              <a:t>OpenCL</a:t>
            </a:r>
            <a:r>
              <a:rPr lang="en-US" dirty="0" smtClean="0"/>
              <a:t> resources/objects are pointers that should be freed after they are done being used</a:t>
            </a:r>
          </a:p>
          <a:p>
            <a:r>
              <a:rPr lang="en-US" dirty="0" smtClean="0"/>
              <a:t>There is a </a:t>
            </a:r>
            <a:r>
              <a:rPr lang="en-US" dirty="0" err="1" smtClean="0"/>
              <a:t>clRelase{Resource</a:t>
            </a:r>
            <a:r>
              <a:rPr lang="en-US" dirty="0" smtClean="0"/>
              <a:t>} command for most </a:t>
            </a:r>
            <a:r>
              <a:rPr lang="en-US" dirty="0" err="1" smtClean="0"/>
              <a:t>OpenCL</a:t>
            </a:r>
            <a:r>
              <a:rPr lang="en-US" dirty="0" smtClean="0"/>
              <a:t> types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clReleaseProgram</a:t>
            </a:r>
            <a:r>
              <a:rPr lang="en-US" dirty="0" smtClean="0"/>
              <a:t>(), </a:t>
            </a:r>
            <a:r>
              <a:rPr lang="en-US" dirty="0" err="1" smtClean="0"/>
              <a:t>clReleaseMemObject</a:t>
            </a:r>
            <a:r>
              <a:rPr lang="en-US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7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commands return error codes as negative integer values</a:t>
            </a:r>
          </a:p>
          <a:p>
            <a:pPr lvl="1"/>
            <a:r>
              <a:rPr lang="en-US" dirty="0" smtClean="0"/>
              <a:t>Return value of 0 indicates CL_SUCCESS</a:t>
            </a:r>
          </a:p>
          <a:p>
            <a:pPr lvl="1"/>
            <a:r>
              <a:rPr lang="en-US" dirty="0" smtClean="0"/>
              <a:t>Negative values indicates an error </a:t>
            </a:r>
          </a:p>
          <a:p>
            <a:pPr lvl="2"/>
            <a:r>
              <a:rPr lang="en-US" dirty="0" err="1" smtClean="0"/>
              <a:t>cl.h</a:t>
            </a:r>
            <a:r>
              <a:rPr lang="en-US" dirty="0" smtClean="0"/>
              <a:t> defines meaning of each return value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b="1" dirty="0" smtClean="0"/>
              <a:t>Note:</a:t>
            </a:r>
            <a:r>
              <a:rPr lang="en-US" dirty="0" smtClean="0"/>
              <a:t> Errors are sometimes reported asynchronously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8781" y="3643315"/>
            <a:ext cx="5250656" cy="11695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5" tIns="45713" rIns="91425" bIns="45713">
            <a:spAutoFit/>
          </a:bodyPr>
          <a:lstStyle/>
          <a:p>
            <a:pPr lvl="1" algn="l">
              <a:buNone/>
            </a:pP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CL_DEVICE_NOT_FOUND                      	  	-1</a:t>
            </a:r>
          </a:p>
          <a:p>
            <a:pPr lvl="1" algn="l">
              <a:buNone/>
            </a:pP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CL_DEVICE_NOT_AVAILABLE                     	-2</a:t>
            </a:r>
          </a:p>
          <a:p>
            <a:pPr lvl="1" algn="l">
              <a:buNone/>
            </a:pP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CL_COMPILER_NOT_AVAILABLE                   	-3</a:t>
            </a:r>
          </a:p>
          <a:p>
            <a:pPr lvl="1" algn="l">
              <a:buNone/>
            </a:pP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CL_MEM_OBJECT_ALLOCATION_FAILURE 	-4</a:t>
            </a:r>
          </a:p>
          <a:p>
            <a:pPr lvl="1" algn="l">
              <a:buNone/>
            </a:pP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CL_OUT_OF_RESOURCES                         	-5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8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Picture</a:t>
            </a:r>
          </a:p>
        </p:txBody>
      </p:sp>
      <p:pic>
        <p:nvPicPr>
          <p:cNvPr id="26726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1607344"/>
            <a:ext cx="8197453" cy="4741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Model</a:t>
            </a:r>
          </a:p>
        </p:txBody>
      </p:sp>
      <p:sp>
        <p:nvSpPr>
          <p:cNvPr id="250883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282404" indent="-282404" defTabSz="913836">
              <a:defRPr/>
            </a:pPr>
            <a:r>
              <a:rPr lang="en-US" dirty="0" smtClean="0">
                <a:ea typeface="+mn-ea"/>
                <a:cs typeface="+mn-cs"/>
              </a:rPr>
              <a:t>Data parallel</a:t>
            </a:r>
          </a:p>
          <a:p>
            <a:pPr marL="577496" lvl="1" indent="-295095" defTabSz="913836">
              <a:defRPr/>
            </a:pPr>
            <a:r>
              <a:rPr lang="en-US" dirty="0" smtClean="0">
                <a:ea typeface="+mn-ea"/>
              </a:rPr>
              <a:t>One-to-one mapping between work-items and elements in a memory object</a:t>
            </a:r>
          </a:p>
          <a:p>
            <a:pPr marL="577496" lvl="1" indent="-295095" defTabSz="913836">
              <a:defRPr/>
            </a:pPr>
            <a:r>
              <a:rPr lang="en-US" dirty="0" smtClean="0">
                <a:ea typeface="+mn-ea"/>
              </a:rPr>
              <a:t>Work-groups can be defined explicitly (like CUDA) or implicitly (specify the number of work-items and </a:t>
            </a:r>
            <a:r>
              <a:rPr lang="en-US" dirty="0" err="1" smtClean="0">
                <a:ea typeface="+mn-ea"/>
              </a:rPr>
              <a:t>OpenCL</a:t>
            </a:r>
            <a:r>
              <a:rPr lang="en-US" dirty="0" smtClean="0">
                <a:ea typeface="+mn-ea"/>
              </a:rPr>
              <a:t> creates the work-groups)</a:t>
            </a:r>
          </a:p>
          <a:p>
            <a:pPr marL="282404" indent="-282404" defTabSz="913836">
              <a:defRPr/>
            </a:pPr>
            <a:r>
              <a:rPr lang="en-US" dirty="0" smtClean="0">
                <a:ea typeface="+mn-ea"/>
                <a:cs typeface="+mn-cs"/>
              </a:rPr>
              <a:t>Task parallel</a:t>
            </a:r>
          </a:p>
          <a:p>
            <a:pPr marL="577496" lvl="1" indent="-295095" defTabSz="913836">
              <a:defRPr/>
            </a:pPr>
            <a:r>
              <a:rPr lang="en-US" dirty="0" smtClean="0">
                <a:ea typeface="+mn-ea"/>
              </a:rPr>
              <a:t>Kernel is executed independent of an index space</a:t>
            </a:r>
          </a:p>
          <a:p>
            <a:pPr marL="577496" lvl="1" indent="-295095" defTabSz="913836">
              <a:defRPr/>
            </a:pPr>
            <a:r>
              <a:rPr lang="en-US" dirty="0" smtClean="0">
                <a:ea typeface="+mn-ea"/>
              </a:rPr>
              <a:t>Other ways to express parallelism: </a:t>
            </a:r>
            <a:r>
              <a:rPr lang="en-US" dirty="0" err="1" smtClean="0">
                <a:ea typeface="+mn-ea"/>
              </a:rPr>
              <a:t>enqueueing</a:t>
            </a:r>
            <a:r>
              <a:rPr lang="en-US" dirty="0" smtClean="0">
                <a:ea typeface="+mn-ea"/>
              </a:rPr>
              <a:t> multiple tasks, using device-specific vector types, etc.</a:t>
            </a:r>
          </a:p>
          <a:p>
            <a:pPr marL="282404" indent="-282404" defTabSz="913836">
              <a:defRPr/>
            </a:pPr>
            <a:r>
              <a:rPr lang="en-US" dirty="0" smtClean="0">
                <a:ea typeface="+mn-ea"/>
                <a:cs typeface="+mn-cs"/>
              </a:rPr>
              <a:t>Synchronization</a:t>
            </a:r>
          </a:p>
          <a:p>
            <a:pPr marL="577496" lvl="1" indent="-295095" defTabSz="913836">
              <a:defRPr/>
            </a:pPr>
            <a:r>
              <a:rPr lang="en-US" dirty="0" smtClean="0">
                <a:ea typeface="+mn-ea"/>
              </a:rPr>
              <a:t>Possible between items in a work-group</a:t>
            </a:r>
          </a:p>
          <a:p>
            <a:pPr marL="577496" lvl="1" indent="-295095" defTabSz="913836">
              <a:defRPr/>
            </a:pPr>
            <a:r>
              <a:rPr lang="en-US" dirty="0" smtClean="0">
                <a:ea typeface="+mn-ea"/>
              </a:rPr>
              <a:t>Possible between commands in a context command queue</a:t>
            </a:r>
            <a:endParaRPr lang="en-US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6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250883" name="Rectangle 2"/>
          <p:cNvSpPr>
            <a:spLocks noGrp="1" noChangeArrowheads="1"/>
          </p:cNvSpPr>
          <p:nvPr>
            <p:ph idx="1"/>
          </p:nvPr>
        </p:nvSpPr>
        <p:spPr>
          <a:xfrm>
            <a:off x="618571" y="1284112"/>
            <a:ext cx="8132529" cy="4955324"/>
          </a:xfrm>
        </p:spPr>
        <p:txBody>
          <a:bodyPr rtlCol="0">
            <a:normAutofit lnSpcReduction="10000"/>
          </a:bodyPr>
          <a:lstStyle/>
          <a:p>
            <a:pPr marL="282404" indent="-282404" defTabSz="913836">
              <a:defRPr/>
            </a:pPr>
            <a:r>
              <a:rPr lang="en-US" dirty="0" err="1" smtClean="0"/>
              <a:t>OpenCL</a:t>
            </a:r>
            <a:r>
              <a:rPr lang="en-US" dirty="0" smtClean="0"/>
              <a:t> provides an interface for the interaction of hosts with accelerator devices</a:t>
            </a:r>
          </a:p>
          <a:p>
            <a:pPr marL="282404" indent="-282404" defTabSz="913836">
              <a:defRPr/>
            </a:pPr>
            <a:r>
              <a:rPr lang="en-US" dirty="0" smtClean="0"/>
              <a:t>A context is created that contains all of the information and data required to execute an </a:t>
            </a:r>
            <a:r>
              <a:rPr lang="en-US" dirty="0" err="1" smtClean="0"/>
              <a:t>OpenCL</a:t>
            </a:r>
            <a:r>
              <a:rPr lang="en-US" dirty="0" smtClean="0"/>
              <a:t> program</a:t>
            </a:r>
          </a:p>
          <a:p>
            <a:pPr marL="618833" lvl="1" indent="-282404" defTabSz="913836">
              <a:defRPr/>
            </a:pPr>
            <a:r>
              <a:rPr lang="en-US" dirty="0" smtClean="0"/>
              <a:t>Memory objects are created that can be moved on and off devices</a:t>
            </a:r>
          </a:p>
          <a:p>
            <a:pPr marL="618833" lvl="1" indent="-282404" defTabSz="913836">
              <a:defRPr/>
            </a:pPr>
            <a:r>
              <a:rPr lang="en-US" dirty="0" smtClean="0"/>
              <a:t>Command queues allow the host to request operations to be performed by the device</a:t>
            </a:r>
          </a:p>
          <a:p>
            <a:pPr marL="618833" lvl="1" indent="-282404" defTabSz="913836">
              <a:defRPr/>
            </a:pPr>
            <a:r>
              <a:rPr lang="en-US" dirty="0" smtClean="0"/>
              <a:t>Programs and kernels contain the code that devices need to execute</a:t>
            </a:r>
          </a:p>
          <a:p>
            <a:pPr marL="618833" lvl="1" indent="-282404" defTabSz="913836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6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OCLwrapper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Singleton created for managing </a:t>
            </a:r>
            <a:r>
              <a:rPr lang="en-US" dirty="0" err="1" smtClean="0"/>
              <a:t>OpenCL</a:t>
            </a:r>
            <a:r>
              <a:rPr lang="en-US" dirty="0" smtClean="0"/>
              <a:t> states in a more straightforward manner.</a:t>
            </a:r>
          </a:p>
          <a:p>
            <a:r>
              <a:rPr lang="en-US" dirty="0" smtClean="0"/>
              <a:t>Makes many assumptions on device usage, number of devices, memory addressing, etc. to simplify execution</a:t>
            </a:r>
          </a:p>
          <a:p>
            <a:r>
              <a:rPr lang="en-US" dirty="0" smtClean="0"/>
              <a:t>Makes error control less arduous</a:t>
            </a:r>
          </a:p>
          <a:p>
            <a:r>
              <a:rPr lang="en-US" dirty="0" smtClean="0"/>
              <a:t>Automatically retrieves and prints compilation log to ease error identification</a:t>
            </a:r>
          </a:p>
          <a:p>
            <a:r>
              <a:rPr lang="en-US" dirty="0" smtClean="0"/>
              <a:t>Reduces </a:t>
            </a:r>
            <a:r>
              <a:rPr lang="en-US" dirty="0" err="1" smtClean="0"/>
              <a:t>OpenCL</a:t>
            </a:r>
            <a:r>
              <a:rPr lang="en-US" dirty="0" smtClean="0"/>
              <a:t> related code clutter</a:t>
            </a:r>
          </a:p>
          <a:p>
            <a:r>
              <a:rPr lang="en-US" dirty="0" smtClean="0"/>
              <a:t>Performance data can be easily retrieved by simply passing a flag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OCLwrapper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void  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loadSource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(const char* sourcefile);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void  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createKernel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(const char* kernelname);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void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getBuildLog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cl_int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err,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cl_program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 program,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cl_device_id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device 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cl_mem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createBuffer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memsize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cl_mem_flags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flag 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void  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enqueueWriteBuffer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 cl_mem buffer, size_t memsize, void* hostData, cl_bool blocking 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void  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enqueueReadBuffer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 cl_mem buffer, size_t memsize, void* hostData, cl_bool blocking 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void  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setKernelArg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(int argnum, size_t argSpecifierSize, const void* argAddress);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void  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setGlobalWorksize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(cl_uint dim, cl_uint value);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void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setLocalWorksize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cl_uint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dim,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cl_uint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value);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void  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enquequeNDRangeKernel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(cl_uint ndrange, bool getKernelTime);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void  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finish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void  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ReleaseMem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(cl_mem memobj);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void  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Teardown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double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getKernelExecTime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(){return exec_time;}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Matrices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Efficient sparse matrix operations are largely dependent on underlying memory architecture.</a:t>
            </a:r>
          </a:p>
          <a:p>
            <a:r>
              <a:rPr lang="en-US" dirty="0" smtClean="0"/>
              <a:t>Best sparse linear algebra libraries GOTO / BLAS / Eigen manipulate registers and cache on instruction language level to achieve optimal performance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exposes the memory architecture and vector operations enabling the developer to write efficient code without having to deal with IL code (for GPU or CPU).</a:t>
            </a:r>
          </a:p>
          <a:p>
            <a:r>
              <a:rPr lang="en-US" dirty="0" smtClean="0"/>
              <a:t>Traditional sparse matrix formats are not optimal for GPU computing, which lead to the development of hierarchical and blocked sparse matrix formats that take advantage of the </a:t>
            </a:r>
            <a:r>
              <a:rPr lang="en-US" dirty="0" err="1" smtClean="0"/>
              <a:t>diferent</a:t>
            </a:r>
            <a:r>
              <a:rPr lang="en-US" dirty="0" smtClean="0"/>
              <a:t> memory level hierarchies.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 Sparse Matrix Interface	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Sparse Matrices controlled through interfaced design pattern with common functions:</a:t>
            </a:r>
          </a:p>
          <a:p>
            <a:pPr lvl="1"/>
            <a:r>
              <a:rPr lang="en-US" dirty="0" err="1" smtClean="0"/>
              <a:t>c</a:t>
            </a:r>
            <a:r>
              <a:rPr lang="en-US" dirty="0" err="1" smtClean="0"/>
              <a:t>reatematrix</a:t>
            </a:r>
            <a:endParaRPr lang="en-US" dirty="0" smtClean="0"/>
          </a:p>
          <a:p>
            <a:pPr lvl="1"/>
            <a:r>
              <a:rPr lang="en-US" dirty="0" err="1" smtClean="0"/>
              <a:t>binSearchInt</a:t>
            </a:r>
            <a:endParaRPr lang="en-US" dirty="0" smtClean="0"/>
          </a:p>
          <a:p>
            <a:pPr lvl="1"/>
            <a:r>
              <a:rPr lang="en-US" dirty="0" err="1" smtClean="0"/>
              <a:t>linSearchInt</a:t>
            </a:r>
            <a:endParaRPr lang="en-US" dirty="0" smtClean="0"/>
          </a:p>
          <a:p>
            <a:r>
              <a:rPr lang="en-US" dirty="0" smtClean="0"/>
              <a:t>Virtual functions (interface </a:t>
            </a:r>
            <a:r>
              <a:rPr lang="en-US" i="1" dirty="0" smtClean="0"/>
              <a:t>per se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addElem</a:t>
            </a:r>
            <a:endParaRPr lang="en-US" dirty="0" smtClean="0"/>
          </a:p>
          <a:p>
            <a:pPr lvl="1"/>
            <a:r>
              <a:rPr lang="en-US" dirty="0" err="1" smtClean="0"/>
              <a:t>setElem</a:t>
            </a:r>
            <a:endParaRPr lang="en-US" dirty="0" smtClean="0"/>
          </a:p>
          <a:p>
            <a:pPr lvl="1"/>
            <a:r>
              <a:rPr lang="en-US" dirty="0" err="1" smtClean="0"/>
              <a:t>getElem</a:t>
            </a:r>
            <a:endParaRPr lang="en-US" dirty="0" smtClean="0"/>
          </a:p>
          <a:p>
            <a:pPr lvl="1"/>
            <a:r>
              <a:rPr lang="en-US" dirty="0" err="1" smtClean="0"/>
              <a:t>getMatSize</a:t>
            </a:r>
            <a:endParaRPr lang="en-US" dirty="0" smtClean="0"/>
          </a:p>
          <a:p>
            <a:pPr lvl="1"/>
            <a:r>
              <a:rPr lang="en-US" dirty="0" err="1" smtClean="0"/>
              <a:t>getNNZ</a:t>
            </a:r>
            <a:endParaRPr lang="en-US" dirty="0" smtClean="0"/>
          </a:p>
          <a:p>
            <a:pPr lvl="1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 Sparse Matrix </a:t>
            </a:r>
            <a:r>
              <a:rPr lang="en-US" dirty="0" smtClean="0"/>
              <a:t>Interface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The CSR (Compressed Sparse Row)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the</a:t>
            </a:r>
            <a:r>
              <a:rPr lang="en-US" dirty="0" smtClean="0"/>
              <a:t> sparse data structure consists of a dynamically allocated vector of pointers to compressed row data, each entry representing a column:</a:t>
            </a:r>
          </a:p>
          <a:p>
            <a:pPr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typedef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struct ROWdata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fem_float*    val;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unsigned int* col;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unsigned int  nNZ;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unsigned int  maxSz;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} ROWdata;</a:t>
            </a: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unsigned int m_matdim;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/*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sq. matrix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dimension */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ROWdata*     m_ROWdata;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/*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matrix data vector      */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AMD Memory Model in OpenCL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1564" y="1600201"/>
            <a:ext cx="45543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Subset of hardware memory exposed in OpenCL</a:t>
            </a:r>
          </a:p>
          <a:p>
            <a:r>
              <a:rPr lang="en-US" dirty="0" smtClean="0"/>
              <a:t>Local Data Share (LDS) exposed as local memory</a:t>
            </a:r>
          </a:p>
          <a:p>
            <a:pPr lvl="1"/>
            <a:r>
              <a:rPr lang="en-US" dirty="0" smtClean="0"/>
              <a:t>Share data between items of a work group designed to increase performance</a:t>
            </a:r>
          </a:p>
          <a:p>
            <a:pPr lvl="1"/>
            <a:r>
              <a:rPr lang="en-US" dirty="0" smtClean="0"/>
              <a:t>High Bandwidth access per SIMD Engine</a:t>
            </a:r>
          </a:p>
          <a:p>
            <a:r>
              <a:rPr lang="en-US" dirty="0" smtClean="0"/>
              <a:t>Private memory utilizes registers per work item</a:t>
            </a:r>
          </a:p>
          <a:p>
            <a:r>
              <a:rPr lang="en-US" dirty="0" smtClean="0"/>
              <a:t>Constant Memory</a:t>
            </a:r>
          </a:p>
          <a:p>
            <a:pPr lvl="1"/>
            <a:r>
              <a:rPr lang="en-US" dirty="0" smtClean="0"/>
              <a:t>__constant tags utilize L1 cache.</a:t>
            </a:r>
          </a:p>
        </p:txBody>
      </p:sp>
      <p:grpSp>
        <p:nvGrpSpPr>
          <p:cNvPr id="4" name="Group 73"/>
          <p:cNvGrpSpPr/>
          <p:nvPr/>
        </p:nvGrpSpPr>
        <p:grpSpPr>
          <a:xfrm>
            <a:off x="215107" y="1600201"/>
            <a:ext cx="4021360" cy="3761027"/>
            <a:chOff x="215107" y="1600201"/>
            <a:chExt cx="4021360" cy="3761027"/>
          </a:xfrm>
        </p:grpSpPr>
        <p:sp>
          <p:nvSpPr>
            <p:cNvPr id="5" name="Rectangle 4"/>
            <p:cNvSpPr/>
            <p:nvPr/>
          </p:nvSpPr>
          <p:spPr>
            <a:xfrm>
              <a:off x="215903" y="1600201"/>
              <a:ext cx="4020564" cy="2939463"/>
            </a:xfrm>
            <a:prstGeom prst="rect">
              <a:avLst/>
            </a:prstGeom>
            <a:solidFill>
              <a:schemeClr val="tx2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15107" y="4561128"/>
              <a:ext cx="4020564" cy="800100"/>
            </a:xfrm>
            <a:prstGeom prst="rect">
              <a:avLst/>
            </a:prstGeom>
            <a:solidFill>
              <a:srgbClr val="CCFFCC"/>
            </a:solidFill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59228" y="4775443"/>
              <a:ext cx="3732321" cy="31630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8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Global Memory</a:t>
              </a:r>
              <a:endParaRPr lang="en-US" sz="800" dirty="0"/>
            </a:p>
          </p:txBody>
        </p:sp>
        <p:grpSp>
          <p:nvGrpSpPr>
            <p:cNvPr id="8" name="Group 12"/>
            <p:cNvGrpSpPr/>
            <p:nvPr/>
          </p:nvGrpSpPr>
          <p:grpSpPr>
            <a:xfrm>
              <a:off x="369160" y="1792500"/>
              <a:ext cx="1808046" cy="1416841"/>
              <a:chOff x="393700" y="1777998"/>
              <a:chExt cx="2806700" cy="219249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93700" y="1777998"/>
                <a:ext cx="2806700" cy="2192492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rgbClr val="008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41350" y="1981200"/>
                <a:ext cx="11176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Private </a:t>
                </a:r>
              </a:p>
              <a:p>
                <a:pPr algn="ctr"/>
                <a:r>
                  <a:rPr lang="en-US" sz="800" dirty="0" smtClean="0"/>
                  <a:t>Memory</a:t>
                </a:r>
                <a:endParaRPr lang="en-US" sz="8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41350" y="2755900"/>
                <a:ext cx="11176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/>
                  <a:t>Workitem</a:t>
                </a:r>
                <a:r>
                  <a:rPr lang="en-US" sz="800" dirty="0" smtClean="0"/>
                  <a:t> 1</a:t>
                </a:r>
                <a:endParaRPr lang="en-US" sz="8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911350" y="1968500"/>
                <a:ext cx="11176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Private </a:t>
                </a:r>
              </a:p>
              <a:p>
                <a:pPr algn="ctr"/>
                <a:r>
                  <a:rPr lang="en-US" sz="800" dirty="0" smtClean="0"/>
                  <a:t>Memory</a:t>
                </a:r>
                <a:endParaRPr lang="en-US" sz="8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11350" y="2743200"/>
                <a:ext cx="11176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/>
                  <a:t>Workitem</a:t>
                </a:r>
                <a:r>
                  <a:rPr lang="en-US" sz="800" dirty="0" smtClean="0"/>
                  <a:t> 1</a:t>
                </a:r>
                <a:endParaRPr lang="en-US" sz="8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32026" y="3558401"/>
                <a:ext cx="1466454" cy="333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Compute Unit 1</a:t>
                </a:r>
                <a:endParaRPr lang="en-US" sz="800" dirty="0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369160" y="3646406"/>
              <a:ext cx="1181157" cy="25447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008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Local Memory</a:t>
              </a:r>
              <a:endParaRPr lang="en-US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60027" y="4042284"/>
              <a:ext cx="3732318" cy="249744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008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Global / Constant Memory Data Cache</a:t>
              </a:r>
              <a:endParaRPr lang="en-US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317975" y="3646406"/>
              <a:ext cx="1181157" cy="25361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008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Local Memory</a:t>
              </a:r>
              <a:endParaRPr lang="en-US" sz="800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rot="5400000">
              <a:off x="1030536" y="3427509"/>
              <a:ext cx="436206" cy="1588"/>
            </a:xfrm>
            <a:prstGeom prst="straightConnector1">
              <a:avLst/>
            </a:prstGeom>
            <a:ln w="254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5400000">
              <a:off x="1651147" y="3625878"/>
              <a:ext cx="831229" cy="1589"/>
            </a:xfrm>
            <a:prstGeom prst="straightConnector1">
              <a:avLst/>
            </a:prstGeom>
            <a:ln w="254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>
              <a:off x="3292813" y="3626306"/>
              <a:ext cx="830371" cy="1589"/>
            </a:xfrm>
            <a:prstGeom prst="straightConnector1">
              <a:avLst/>
            </a:prstGeom>
            <a:ln w="254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rot="5400000">
              <a:off x="2575859" y="3428797"/>
              <a:ext cx="437065" cy="1588"/>
            </a:xfrm>
            <a:prstGeom prst="straightConnector1">
              <a:avLst/>
            </a:prstGeom>
            <a:ln w="254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rot="5400000">
              <a:off x="2099049" y="4647512"/>
              <a:ext cx="255858" cy="3"/>
            </a:xfrm>
            <a:prstGeom prst="straightConnector1">
              <a:avLst/>
            </a:prstGeom>
            <a:ln w="254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49"/>
            <p:cNvGrpSpPr/>
            <p:nvPr/>
          </p:nvGrpSpPr>
          <p:grpSpPr>
            <a:xfrm>
              <a:off x="2284299" y="1792500"/>
              <a:ext cx="1808046" cy="1416841"/>
              <a:chOff x="393700" y="1777998"/>
              <a:chExt cx="2806700" cy="219249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93700" y="1777998"/>
                <a:ext cx="2806700" cy="2192492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rgbClr val="008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41350" y="1981200"/>
                <a:ext cx="11176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Private </a:t>
                </a:r>
              </a:p>
              <a:p>
                <a:pPr algn="ctr"/>
                <a:r>
                  <a:rPr lang="en-US" sz="800" dirty="0" smtClean="0"/>
                  <a:t>Memory</a:t>
                </a:r>
                <a:endParaRPr lang="en-US" sz="800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41350" y="2755900"/>
                <a:ext cx="11176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/>
                  <a:t>Workitem</a:t>
                </a:r>
                <a:r>
                  <a:rPr lang="en-US" sz="800" dirty="0" smtClean="0"/>
                  <a:t> 1</a:t>
                </a:r>
                <a:endParaRPr lang="en-US" sz="800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911350" y="1968500"/>
                <a:ext cx="11176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Private </a:t>
                </a:r>
              </a:p>
              <a:p>
                <a:pPr algn="ctr"/>
                <a:r>
                  <a:rPr lang="en-US" sz="800" dirty="0" smtClean="0"/>
                  <a:t>Memory</a:t>
                </a:r>
                <a:endParaRPr lang="en-US" sz="800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911350" y="2743200"/>
                <a:ext cx="11176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/>
                  <a:t>Workitem</a:t>
                </a:r>
                <a:r>
                  <a:rPr lang="en-US" sz="800" dirty="0" smtClean="0"/>
                  <a:t> 1</a:t>
                </a:r>
                <a:endParaRPr lang="en-US" sz="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132026" y="3558401"/>
                <a:ext cx="1466454" cy="333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Compute Unit  N</a:t>
                </a:r>
                <a:endParaRPr lang="en-US" sz="800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777029" y="4273361"/>
              <a:ext cx="11326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Compute Device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43986" y="5091749"/>
              <a:ext cx="16337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Compute Device Memory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9FF-B491-5447-AAF3-18F1A7B5A0B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4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 Sparse Matrix Interface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Dense matrices stored as a vector of a vector of pointers to floats</a:t>
            </a:r>
          </a:p>
          <a:p>
            <a:r>
              <a:rPr lang="en-US" dirty="0" smtClean="0"/>
              <a:t>Direct implementation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 Sparse Matrix Interface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Diagonal matrix format stores diagonals and offsets</a:t>
            </a:r>
          </a:p>
          <a:p>
            <a:r>
              <a:rPr lang="en-US" dirty="0" smtClean="0"/>
              <a:t>Useful for banded matrices</a:t>
            </a:r>
          </a:p>
          <a:p>
            <a:r>
              <a:rPr lang="en-US" dirty="0" smtClean="0"/>
              <a:t>Inefficient for matrices with nonzero elements scattered (the whole diagonal with zeros included is stored)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SIMT and SIMD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SIMT denotes scalar instructions and multiple threads sharing an instruction stream</a:t>
            </a:r>
          </a:p>
          <a:p>
            <a:pPr lvl="1"/>
            <a:r>
              <a:rPr lang="en-US" sz="1600" dirty="0" smtClean="0"/>
              <a:t>HW determines instruction stream sharing across </a:t>
            </a:r>
            <a:r>
              <a:rPr lang="en-US" sz="1600" dirty="0" err="1" smtClean="0"/>
              <a:t>ALUs</a:t>
            </a:r>
            <a:endParaRPr lang="en-US" sz="1600" dirty="0" smtClean="0"/>
          </a:p>
          <a:p>
            <a:pPr lvl="1"/>
            <a:r>
              <a:rPr lang="en-US" sz="1600" dirty="0" smtClean="0"/>
              <a:t>E.g. NVIDIA GeForce (“SIMT” warps), AMD Radeon architectures (“wavefronts”) where all the threads in a warp /wavefront proceed in lockstep</a:t>
            </a:r>
          </a:p>
          <a:p>
            <a:pPr lvl="1"/>
            <a:r>
              <a:rPr lang="en-US" sz="2000" dirty="0" smtClean="0"/>
              <a:t>Divergence between threads handled using predication</a:t>
            </a:r>
          </a:p>
          <a:p>
            <a:r>
              <a:rPr lang="en-US" sz="2400" dirty="0" smtClean="0"/>
              <a:t>SIMT instructions specify the execution and branching behavior of a single thread</a:t>
            </a:r>
          </a:p>
          <a:p>
            <a:pPr marL="349250" lvl="1" indent="-349250">
              <a:spcBef>
                <a:spcPts val="2000"/>
              </a:spcBef>
              <a:buClrTx/>
            </a:pPr>
            <a:r>
              <a:rPr lang="en-US" sz="1800" dirty="0" smtClean="0"/>
              <a:t>SIMD instructions exposes vector width, </a:t>
            </a:r>
          </a:p>
          <a:p>
            <a:pPr lvl="1"/>
            <a:r>
              <a:rPr lang="en-US" sz="1600" dirty="0" smtClean="0"/>
              <a:t>E.g. of SIMD: explicit vector instructions like x86 SSE</a:t>
            </a:r>
          </a:p>
          <a:p>
            <a:pPr lvl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9FF-B491-5447-AAF3-18F1A7B5A0B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SIMT Execution Model</a:t>
            </a:r>
            <a:endParaRPr lang="en-US" dirty="0"/>
          </a:p>
        </p:txBody>
      </p:sp>
      <p:graphicFrame>
        <p:nvGraphicFramePr>
          <p:cNvPr id="4" name="Content Placeholder 89"/>
          <p:cNvGraphicFramePr>
            <a:graphicFrameLocks noGrp="1"/>
          </p:cNvGraphicFramePr>
          <p:nvPr>
            <p:ph idx="1"/>
          </p:nvPr>
        </p:nvGraphicFramePr>
        <p:xfrm>
          <a:off x="2589607" y="6153480"/>
          <a:ext cx="5357817" cy="26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313"/>
                <a:gridCol w="595313"/>
                <a:gridCol w="595313"/>
                <a:gridCol w="595313"/>
                <a:gridCol w="595313"/>
                <a:gridCol w="595313"/>
                <a:gridCol w="595313"/>
                <a:gridCol w="595313"/>
                <a:gridCol w="595313"/>
              </a:tblGrid>
              <a:tr h="260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64294" marR="64294" marT="32147" marB="3214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64294" marR="64294" marT="32147" marB="32147"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 marL="64294" marR="64294" marT="32147" marB="32147"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 marL="64294" marR="64294" marT="32147" marB="32147"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</a:t>
                      </a:r>
                      <a:endParaRPr lang="en-US" sz="1300" dirty="0"/>
                    </a:p>
                  </a:txBody>
                  <a:tcPr marL="64294" marR="64294" marT="32147" marB="32147"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6</a:t>
                      </a:r>
                      <a:endParaRPr lang="en-US" sz="1300" dirty="0"/>
                    </a:p>
                  </a:txBody>
                  <a:tcPr marL="64294" marR="64294" marT="32147" marB="32147"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 marL="64294" marR="64294" marT="32147" marB="32147"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8</a:t>
                      </a:r>
                      <a:endParaRPr lang="en-US" sz="1300" dirty="0"/>
                    </a:p>
                  </a:txBody>
                  <a:tcPr marL="64294" marR="64294" marT="32147" marB="32147"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9</a:t>
                      </a:r>
                      <a:endParaRPr lang="en-US" sz="1300" dirty="0"/>
                    </a:p>
                  </a:txBody>
                  <a:tcPr marL="64294" marR="64294" marT="32147" marB="32147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" name="Group 4"/>
          <p:cNvGrpSpPr/>
          <p:nvPr/>
        </p:nvGrpSpPr>
        <p:grpSpPr>
          <a:xfrm>
            <a:off x="2561691" y="3528151"/>
            <a:ext cx="964406" cy="910828"/>
            <a:chOff x="2561691" y="3589734"/>
            <a:chExt cx="964406" cy="910828"/>
          </a:xfrm>
        </p:grpSpPr>
        <p:sp>
          <p:nvSpPr>
            <p:cNvPr id="6" name="Rectangle 5"/>
            <p:cNvSpPr/>
            <p:nvPr/>
          </p:nvSpPr>
          <p:spPr>
            <a:xfrm>
              <a:off x="2936738" y="3589734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83160" y="3643312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29582" y="3696890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76003" y="3750468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22425" y="3804046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68847" y="3857625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15269" y="3911203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61691" y="3964781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3151050" y="4063933"/>
            <a:ext cx="964406" cy="910828"/>
            <a:chOff x="3151050" y="4125516"/>
            <a:chExt cx="964406" cy="910828"/>
          </a:xfrm>
        </p:grpSpPr>
        <p:sp>
          <p:nvSpPr>
            <p:cNvPr id="15" name="Rectangle 14"/>
            <p:cNvSpPr/>
            <p:nvPr/>
          </p:nvSpPr>
          <p:spPr>
            <a:xfrm>
              <a:off x="3526097" y="4125516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72519" y="4179094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18941" y="4232672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65362" y="4286250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11784" y="4339828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58206" y="4393407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04628" y="4446985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51050" y="4500563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14" name="Group 22"/>
          <p:cNvGrpSpPr/>
          <p:nvPr/>
        </p:nvGrpSpPr>
        <p:grpSpPr>
          <a:xfrm>
            <a:off x="3740409" y="4599714"/>
            <a:ext cx="964406" cy="910828"/>
            <a:chOff x="3740409" y="4661297"/>
            <a:chExt cx="964406" cy="910828"/>
          </a:xfrm>
        </p:grpSpPr>
        <p:sp>
          <p:nvSpPr>
            <p:cNvPr id="24" name="Rectangle 23"/>
            <p:cNvSpPr/>
            <p:nvPr/>
          </p:nvSpPr>
          <p:spPr>
            <a:xfrm>
              <a:off x="4115456" y="4661297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61878" y="4714875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08300" y="4768453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54721" y="4822031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01143" y="4875609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847565" y="4929188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793987" y="4982766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40409" y="5036344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23" name="Group 31"/>
          <p:cNvGrpSpPr/>
          <p:nvPr/>
        </p:nvGrpSpPr>
        <p:grpSpPr>
          <a:xfrm>
            <a:off x="4329769" y="5135495"/>
            <a:ext cx="964406" cy="910828"/>
            <a:chOff x="4329769" y="5197078"/>
            <a:chExt cx="964406" cy="910828"/>
          </a:xfrm>
        </p:grpSpPr>
        <p:sp>
          <p:nvSpPr>
            <p:cNvPr id="33" name="Rectangle 32"/>
            <p:cNvSpPr/>
            <p:nvPr/>
          </p:nvSpPr>
          <p:spPr>
            <a:xfrm>
              <a:off x="4704816" y="5197078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651238" y="5250656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97660" y="5304234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44081" y="5357812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490503" y="5411390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436925" y="5464969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383347" y="5518547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329769" y="5572125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32" name="Group 40"/>
          <p:cNvGrpSpPr/>
          <p:nvPr/>
        </p:nvGrpSpPr>
        <p:grpSpPr>
          <a:xfrm>
            <a:off x="4972706" y="3528151"/>
            <a:ext cx="964406" cy="910828"/>
            <a:chOff x="4972706" y="3589734"/>
            <a:chExt cx="964406" cy="910828"/>
          </a:xfrm>
        </p:grpSpPr>
        <p:sp>
          <p:nvSpPr>
            <p:cNvPr id="42" name="Rectangle 41"/>
            <p:cNvSpPr/>
            <p:nvPr/>
          </p:nvSpPr>
          <p:spPr>
            <a:xfrm>
              <a:off x="5347753" y="3589734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294175" y="3643312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240597" y="3696890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187018" y="3750468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33440" y="3804046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79862" y="3857625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26284" y="3911203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72706" y="3964781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41" name="Group 49"/>
          <p:cNvGrpSpPr/>
          <p:nvPr/>
        </p:nvGrpSpPr>
        <p:grpSpPr>
          <a:xfrm>
            <a:off x="5562066" y="4063933"/>
            <a:ext cx="964406" cy="910828"/>
            <a:chOff x="5562066" y="4125516"/>
            <a:chExt cx="964406" cy="910828"/>
          </a:xfrm>
        </p:grpSpPr>
        <p:sp>
          <p:nvSpPr>
            <p:cNvPr id="51" name="Rectangle 50"/>
            <p:cNvSpPr/>
            <p:nvPr/>
          </p:nvSpPr>
          <p:spPr>
            <a:xfrm>
              <a:off x="5937113" y="4125516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883535" y="4179094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829957" y="4232672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776378" y="4286250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22800" y="4339828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669222" y="4393407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615644" y="4446985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62066" y="4500563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50" name="Group 58"/>
          <p:cNvGrpSpPr/>
          <p:nvPr/>
        </p:nvGrpSpPr>
        <p:grpSpPr>
          <a:xfrm>
            <a:off x="6151425" y="4599714"/>
            <a:ext cx="964406" cy="910828"/>
            <a:chOff x="6151425" y="4661297"/>
            <a:chExt cx="964406" cy="910828"/>
          </a:xfrm>
        </p:grpSpPr>
        <p:sp>
          <p:nvSpPr>
            <p:cNvPr id="60" name="Rectangle 59"/>
            <p:cNvSpPr/>
            <p:nvPr/>
          </p:nvSpPr>
          <p:spPr>
            <a:xfrm>
              <a:off x="6526472" y="4661297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472894" y="4714875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419316" y="4768453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365737" y="4822031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312159" y="4875609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258581" y="4929188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05003" y="4982766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151425" y="5036344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59" name="Group 67"/>
          <p:cNvGrpSpPr/>
          <p:nvPr/>
        </p:nvGrpSpPr>
        <p:grpSpPr>
          <a:xfrm>
            <a:off x="6740784" y="5135495"/>
            <a:ext cx="964406" cy="910828"/>
            <a:chOff x="6740784" y="5197078"/>
            <a:chExt cx="964406" cy="910828"/>
          </a:xfrm>
        </p:grpSpPr>
        <p:sp>
          <p:nvSpPr>
            <p:cNvPr id="69" name="Rectangle 68"/>
            <p:cNvSpPr/>
            <p:nvPr/>
          </p:nvSpPr>
          <p:spPr>
            <a:xfrm>
              <a:off x="7115831" y="5197078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062253" y="5250656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008675" y="5304234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955096" y="5357812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901518" y="5411390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847940" y="5464969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794362" y="5518547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740784" y="5572125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7758769" y="3905977"/>
            <a:ext cx="335022" cy="311141"/>
          </a:xfrm>
          <a:prstGeom prst="rect">
            <a:avLst/>
          </a:prstGeom>
          <a:noFill/>
          <a:effectLst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…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8" name="Left Bracket 77"/>
          <p:cNvSpPr/>
          <p:nvPr/>
        </p:nvSpPr>
        <p:spPr>
          <a:xfrm flipH="1">
            <a:off x="2053828" y="3903198"/>
            <a:ext cx="160734" cy="2143125"/>
          </a:xfrm>
          <a:prstGeom prst="leftBracket">
            <a:avLst/>
          </a:prstGeom>
          <a:ln w="19050">
            <a:solidFill>
              <a:schemeClr val="bg1"/>
            </a:solidFill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64291" tIns="32146" rIns="64291" bIns="32146"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77854" y="4808965"/>
            <a:ext cx="1115240" cy="326530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1700" dirty="0" err="1" smtClean="0">
                <a:solidFill>
                  <a:srgbClr val="FFFFFF"/>
                </a:solidFill>
                <a:latin typeface="Arial"/>
                <a:cs typeface="Arial"/>
              </a:rPr>
              <a:t>Wavefront</a:t>
            </a:r>
            <a:endParaRPr lang="en-US" sz="17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812696" y="6079353"/>
            <a:ext cx="335022" cy="311141"/>
          </a:xfrm>
          <a:prstGeom prst="rect">
            <a:avLst/>
          </a:prstGeom>
          <a:noFill/>
          <a:effectLst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…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893094" y="6153480"/>
            <a:ext cx="677363" cy="311141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Cycle</a:t>
            </a:r>
            <a:endParaRPr lang="en-US" sz="16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286125" y="4116394"/>
            <a:ext cx="1607344" cy="1117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875484" y="4652175"/>
            <a:ext cx="1607344" cy="1117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464844" y="5241535"/>
            <a:ext cx="1607344" cy="1117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054203" y="5724854"/>
            <a:ext cx="1607344" cy="1117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697141" y="4117511"/>
            <a:ext cx="1607344" cy="1117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286500" y="4653292"/>
            <a:ext cx="1607344" cy="1117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875859" y="5189073"/>
            <a:ext cx="1607344" cy="1117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7518797" y="5723738"/>
            <a:ext cx="1339453" cy="1117"/>
          </a:xfrm>
          <a:prstGeom prst="straightConnector1">
            <a:avLst/>
          </a:prstGeom>
          <a:ln w="19050">
            <a:solidFill>
              <a:schemeClr val="bg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89"/>
          <p:cNvGrpSpPr/>
          <p:nvPr/>
        </p:nvGrpSpPr>
        <p:grpSpPr>
          <a:xfrm>
            <a:off x="1263045" y="3199863"/>
            <a:ext cx="1541135" cy="667476"/>
            <a:chOff x="1263045" y="3215549"/>
            <a:chExt cx="1541135" cy="667476"/>
          </a:xfrm>
        </p:grpSpPr>
        <p:sp>
          <p:nvSpPr>
            <p:cNvPr id="91" name="Right Brace 90"/>
            <p:cNvSpPr/>
            <p:nvPr/>
          </p:nvSpPr>
          <p:spPr>
            <a:xfrm>
              <a:off x="2366961" y="3293666"/>
              <a:ext cx="437219" cy="589359"/>
            </a:xfrm>
            <a:prstGeom prst="rightBrace">
              <a:avLst/>
            </a:prstGeom>
            <a:ln w="19050">
              <a:solidFill>
                <a:schemeClr val="bg1"/>
              </a:solidFill>
            </a:ln>
            <a:scene3d>
              <a:camera prst="orthographicFront">
                <a:rot lat="0" lon="0" rev="810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263045" y="3215549"/>
              <a:ext cx="1142310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  <a:latin typeface="Arial"/>
                  <a:cs typeface="Arial"/>
                </a:rPr>
                <a:t>SIMD Width</a:t>
              </a:r>
              <a:endParaRPr lang="en-US" sz="14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93" name="Content Placeholder 2"/>
          <p:cNvSpPr txBox="1">
            <a:spLocks/>
          </p:cNvSpPr>
          <p:nvPr/>
        </p:nvSpPr>
        <p:spPr>
          <a:xfrm>
            <a:off x="497530" y="1248913"/>
            <a:ext cx="7878788" cy="1920706"/>
          </a:xfrm>
          <a:prstGeom prst="rect">
            <a:avLst/>
          </a:prstGeom>
        </p:spPr>
        <p:txBody>
          <a:bodyPr vert="horz" lIns="91435" tIns="45718" rIns="91435" bIns="45718" rtlCol="0">
            <a:normAutofit fontScale="70000" lnSpcReduction="20000"/>
          </a:bodyPr>
          <a:lstStyle/>
          <a:p>
            <a:pPr marL="349232" marR="0" lvl="0" indent="-349232" algn="l" defTabSz="914353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Wingdings 2" pitchFamily="18" charset="2"/>
              <a:buChar char=""/>
              <a:tabLst/>
              <a:defRPr/>
            </a:pPr>
            <a:r>
              <a:rPr lang="en-US" sz="2400" dirty="0" smtClean="0">
                <a:latin typeface="Arial"/>
                <a:cs typeface="Arial"/>
              </a:rPr>
              <a:t>SIMD execution can be combined with pipelining</a:t>
            </a:r>
          </a:p>
          <a:p>
            <a:pPr marL="806409" lvl="1" indent="-349232" defTabSz="914353">
              <a:spcBef>
                <a:spcPts val="2000"/>
              </a:spcBef>
              <a:buFont typeface="Wingdings 2" pitchFamily="18" charset="2"/>
              <a:buChar char=""/>
              <a:defRPr/>
            </a:pPr>
            <a:r>
              <a:rPr lang="en-US" sz="2400" dirty="0" err="1" smtClean="0">
                <a:latin typeface="Arial"/>
                <a:cs typeface="Arial"/>
              </a:rPr>
              <a:t>ALUs</a:t>
            </a:r>
            <a:r>
              <a:rPr lang="en-US" sz="2400" dirty="0" smtClean="0">
                <a:latin typeface="Arial"/>
                <a:cs typeface="Arial"/>
              </a:rPr>
              <a:t> all execute the same instruction</a:t>
            </a:r>
          </a:p>
          <a:p>
            <a:pPr marL="806409" lvl="1" indent="-349232" defTabSz="914353">
              <a:spcBef>
                <a:spcPts val="2000"/>
              </a:spcBef>
              <a:buFont typeface="Wingdings 2" pitchFamily="18" charset="2"/>
              <a:buChar char="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Pipelining</a:t>
            </a:r>
            <a:r>
              <a:rPr lang="en-US" sz="2400" dirty="0" smtClean="0">
                <a:latin typeface="Arial"/>
                <a:cs typeface="Arial"/>
              </a:rPr>
              <a:t> is used to break instruction into phases</a:t>
            </a:r>
          </a:p>
          <a:p>
            <a:pPr marL="1263585" lvl="2" indent="-349232" defTabSz="914353">
              <a:spcBef>
                <a:spcPts val="2000"/>
              </a:spcBef>
              <a:buFont typeface="Wingdings 2" pitchFamily="18" charset="2"/>
              <a:buChar char="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first instruction completes (4 </a:t>
            </a:r>
            <a:r>
              <a:rPr lang="en-US" sz="2400" dirty="0" smtClean="0">
                <a:latin typeface="Arial"/>
                <a:cs typeface="Arial"/>
              </a:rPr>
              <a:t>cycles here), the next instruction is ready to execute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4" name="Slide Number Placeholder 9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9FF-B491-5447-AAF3-18F1A7B5A0B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6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889</TotalTime>
  <Words>4947</Words>
  <Application>Microsoft Office PowerPoint</Application>
  <PresentationFormat>On-screen Show (4:3)</PresentationFormat>
  <Paragraphs>885</Paragraphs>
  <Slides>72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Technic</vt:lpstr>
      <vt:lpstr>FEM Computing on the GPU with OpenCL</vt:lpstr>
      <vt:lpstr>Introduction</vt:lpstr>
      <vt:lpstr>AMD GPU Hardware Architecture</vt:lpstr>
      <vt:lpstr>SIMD Engine</vt:lpstr>
      <vt:lpstr>AMD Platform as seen in OpenCL</vt:lpstr>
      <vt:lpstr>AMD GPU Memory Architecture</vt:lpstr>
      <vt:lpstr>AMD Memory Model in OpenCL</vt:lpstr>
      <vt:lpstr>SIMT and SIMD</vt:lpstr>
      <vt:lpstr>SIMT Execution Model</vt:lpstr>
      <vt:lpstr>Nvidia Memory Hierarchy</vt:lpstr>
      <vt:lpstr>Nvidia Memory Model in OpenCL</vt:lpstr>
      <vt:lpstr>An Optimal GPGPU Kernel</vt:lpstr>
      <vt:lpstr>OpenCL Compilation System</vt:lpstr>
      <vt:lpstr>OpenCL Framework</vt:lpstr>
      <vt:lpstr>Platform Model</vt:lpstr>
      <vt:lpstr>Platform Model</vt:lpstr>
      <vt:lpstr>Host/Devices</vt:lpstr>
      <vt:lpstr>Selecting a Platform</vt:lpstr>
      <vt:lpstr>Selecting Devices</vt:lpstr>
      <vt:lpstr>Contexts</vt:lpstr>
      <vt:lpstr>Contexts</vt:lpstr>
      <vt:lpstr>Contexts</vt:lpstr>
      <vt:lpstr>Command Queues</vt:lpstr>
      <vt:lpstr>Command Queues</vt:lpstr>
      <vt:lpstr>Command Queues</vt:lpstr>
      <vt:lpstr>Memory Objects</vt:lpstr>
      <vt:lpstr>Creating buffers</vt:lpstr>
      <vt:lpstr>Memory Objects</vt:lpstr>
      <vt:lpstr>Transferring Data</vt:lpstr>
      <vt:lpstr>Transferring Data</vt:lpstr>
      <vt:lpstr>Transferring Data</vt:lpstr>
      <vt:lpstr>Programs</vt:lpstr>
      <vt:lpstr>Programs</vt:lpstr>
      <vt:lpstr>Creating Programs</vt:lpstr>
      <vt:lpstr>Compiling Programs</vt:lpstr>
      <vt:lpstr>Reporting Compile Errors</vt:lpstr>
      <vt:lpstr>Kernels</vt:lpstr>
      <vt:lpstr>Kernels</vt:lpstr>
      <vt:lpstr>Runtime Compilation</vt:lpstr>
      <vt:lpstr>Setting Kernel Arguments</vt:lpstr>
      <vt:lpstr>Kernel Arguments</vt:lpstr>
      <vt:lpstr>Thread Structure</vt:lpstr>
      <vt:lpstr>Thread Structure</vt:lpstr>
      <vt:lpstr>Thread Structure</vt:lpstr>
      <vt:lpstr>Thread Structure</vt:lpstr>
      <vt:lpstr>Thread Structure</vt:lpstr>
      <vt:lpstr>Thread Structure</vt:lpstr>
      <vt:lpstr>Thread Structure</vt:lpstr>
      <vt:lpstr>Memory Model</vt:lpstr>
      <vt:lpstr>Memory Model</vt:lpstr>
      <vt:lpstr>Writing a Kernel</vt:lpstr>
      <vt:lpstr>Address Space Identifiers</vt:lpstr>
      <vt:lpstr>Example Kernel</vt:lpstr>
      <vt:lpstr>Executing the Kernel</vt:lpstr>
      <vt:lpstr>Executing the Kernel</vt:lpstr>
      <vt:lpstr>Executing the Kernel</vt:lpstr>
      <vt:lpstr>Executing the Kernel</vt:lpstr>
      <vt:lpstr>Copying Data Back</vt:lpstr>
      <vt:lpstr>Copying Data Back</vt:lpstr>
      <vt:lpstr>Releasing Resources</vt:lpstr>
      <vt:lpstr>Error Checking</vt:lpstr>
      <vt:lpstr>Big Picture</vt:lpstr>
      <vt:lpstr>Programming Model</vt:lpstr>
      <vt:lpstr>Summary</vt:lpstr>
      <vt:lpstr>OCLwrapper</vt:lpstr>
      <vt:lpstr>OCLwrapper</vt:lpstr>
      <vt:lpstr>Sparse Matrices</vt:lpstr>
      <vt:lpstr>SPR Sparse Matrix Interface </vt:lpstr>
      <vt:lpstr>SPR Sparse Matrix Interface</vt:lpstr>
      <vt:lpstr>SPR Sparse Matrix Interface</vt:lpstr>
      <vt:lpstr>SPR Sparse Matrix Interface</vt:lpstr>
      <vt:lpstr>Slide 72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FEM Computing on the GPU with OpenCL</dc:title>
  <dc:creator>fpaboim</dc:creator>
  <cp:lastModifiedBy>fpaboim</cp:lastModifiedBy>
  <cp:revision>35</cp:revision>
  <dcterms:created xsi:type="dcterms:W3CDTF">2006-08-16T00:00:00Z</dcterms:created>
  <dcterms:modified xsi:type="dcterms:W3CDTF">2011-06-02T22:55:31Z</dcterms:modified>
</cp:coreProperties>
</file>