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1"/>
  </p:notesMasterIdLst>
  <p:sldIdLst>
    <p:sldId id="257" r:id="rId2"/>
    <p:sldId id="258" r:id="rId3"/>
    <p:sldId id="262" r:id="rId4"/>
    <p:sldId id="263" r:id="rId5"/>
    <p:sldId id="328" r:id="rId6"/>
    <p:sldId id="329" r:id="rId7"/>
    <p:sldId id="330" r:id="rId8"/>
    <p:sldId id="331" r:id="rId9"/>
    <p:sldId id="332" r:id="rId10"/>
    <p:sldId id="333" r:id="rId11"/>
    <p:sldId id="334" r:id="rId12"/>
    <p:sldId id="335" r:id="rId13"/>
    <p:sldId id="336" r:id="rId14"/>
    <p:sldId id="306" r:id="rId15"/>
    <p:sldId id="337" r:id="rId16"/>
    <p:sldId id="338" r:id="rId17"/>
    <p:sldId id="264" r:id="rId18"/>
    <p:sldId id="265" r:id="rId19"/>
    <p:sldId id="339" r:id="rId20"/>
    <p:sldId id="307" r:id="rId21"/>
    <p:sldId id="340" r:id="rId22"/>
    <p:sldId id="308" r:id="rId23"/>
    <p:sldId id="341" r:id="rId24"/>
    <p:sldId id="342" r:id="rId25"/>
    <p:sldId id="343" r:id="rId26"/>
    <p:sldId id="314" r:id="rId27"/>
    <p:sldId id="344" r:id="rId28"/>
    <p:sldId id="327" r:id="rId29"/>
    <p:sldId id="299" r:id="rId3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neth Leticia Bolaños Muñoz" initials="JLBM" lastIdx="1" clrIdx="0">
    <p:extLst>
      <p:ext uri="{19B8F6BF-5375-455C-9EA6-DF929625EA0E}">
        <p15:presenceInfo xmlns:p15="http://schemas.microsoft.com/office/powerpoint/2012/main" userId="S::jeanneth.bolanos@educacion.gob.ec::22df39d3-54e6-4d4c-a4ef-15720d5aed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9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9D55D-4BE1-495B-A82F-ECB03F21B1B6}" type="datetimeFigureOut">
              <a:rPr lang="es-ES" smtClean="0"/>
              <a:t>29/03/2021</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20D7B-60CC-4EA7-B0D3-3FFEA56D9A05}" type="slidenum">
              <a:rPr lang="es-ES" smtClean="0"/>
              <a:t>‹Nº›</a:t>
            </a:fld>
            <a:endParaRPr lang="es-ES"/>
          </a:p>
        </p:txBody>
      </p:sp>
    </p:spTree>
    <p:extLst>
      <p:ext uri="{BB962C8B-B14F-4D97-AF65-F5344CB8AC3E}">
        <p14:creationId xmlns:p14="http://schemas.microsoft.com/office/powerpoint/2010/main" val="54108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29/3/2021</a:t>
            </a:fld>
            <a:endParaRPr lang="es-EC"/>
          </a:p>
        </p:txBody>
      </p:sp>
      <p:sp>
        <p:nvSpPr>
          <p:cNvPr id="5" name="Footer Placeholder 4"/>
          <p:cNvSpPr>
            <a:spLocks noGrp="1"/>
          </p:cNvSpPr>
          <p:nvPr>
            <p:ph type="ftr" sz="quarter" idx="11"/>
          </p:nvPr>
        </p:nvSpPr>
        <p:spPr/>
        <p:txBody>
          <a:bodyPr/>
          <a:lstStyle/>
          <a:p>
            <a:endParaRPr lang="es-EC"/>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29/3/2021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29/3/2021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9167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4655715" y="1604797"/>
            <a:ext cx="7536285" cy="3120347"/>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5"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814955" y="501317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a:off x="0" y="1604797"/>
            <a:ext cx="4655715" cy="3120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テキスト プレースホルダー 6"/>
          <p:cNvSpPr>
            <a:spLocks noGrp="1"/>
          </p:cNvSpPr>
          <p:nvPr>
            <p:ph type="body" sz="quarter" idx="16" hasCustomPrompt="1"/>
          </p:nvPr>
        </p:nvSpPr>
        <p:spPr>
          <a:xfrm>
            <a:off x="718936" y="1844824"/>
            <a:ext cx="3600712" cy="2688299"/>
          </a:xfrm>
        </p:spPr>
        <p:txBody>
          <a:bodyPr anchor="b">
            <a:normAutofit/>
          </a:bodyPr>
          <a:lstStyle>
            <a:lvl1pPr algn="r">
              <a:defRPr sz="2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4479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0" name="円/楕円 39"/>
          <p:cNvSpPr/>
          <p:nvPr userDrawn="1"/>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図プレースホルダー 5"/>
          <p:cNvSpPr>
            <a:spLocks noGrp="1"/>
          </p:cNvSpPr>
          <p:nvPr>
            <p:ph type="pic" sz="quarter" idx="14" hasCustomPrompt="1"/>
          </p:nvPr>
        </p:nvSpPr>
        <p:spPr>
          <a:xfrm>
            <a:off x="1378735" y="214803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44" name="円/楕円 43"/>
          <p:cNvSpPr/>
          <p:nvPr userDrawn="1"/>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円/楕円 44"/>
          <p:cNvSpPr/>
          <p:nvPr userDrawn="1"/>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円/楕円 45"/>
          <p:cNvSpPr/>
          <p:nvPr userDrawn="1"/>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7" name="テキスト プレースホルダー 6"/>
          <p:cNvSpPr>
            <a:spLocks noGrp="1"/>
          </p:cNvSpPr>
          <p:nvPr>
            <p:ph type="body" sz="quarter" idx="15" hasCustomPrompt="1"/>
          </p:nvPr>
        </p:nvSpPr>
        <p:spPr>
          <a:xfrm>
            <a:off x="5341171" y="2853952"/>
            <a:ext cx="5822435" cy="257801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テキスト プレースホルダー 6"/>
          <p:cNvSpPr>
            <a:spLocks noGrp="1"/>
          </p:cNvSpPr>
          <p:nvPr>
            <p:ph type="body" sz="quarter" idx="16" hasCustomPrompt="1"/>
          </p:nvPr>
        </p:nvSpPr>
        <p:spPr>
          <a:xfrm>
            <a:off x="5341171" y="2086482"/>
            <a:ext cx="5822435"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63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66513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8663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7524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29/3/2021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DE397A02-3398-4E7B-B5F9-DFDF166F7E43}" type="datetimeFigureOut">
              <a:rPr lang="es-EC" smtClean="0"/>
              <a:t>29/3/2021</a:t>
            </a:fld>
            <a:endParaRPr lang="es-EC"/>
          </a:p>
        </p:txBody>
      </p:sp>
      <p:sp>
        <p:nvSpPr>
          <p:cNvPr id="8" name="Slide Number Placeholder 7"/>
          <p:cNvSpPr>
            <a:spLocks noGrp="1"/>
          </p:cNvSpPr>
          <p:nvPr>
            <p:ph type="sldNum" sz="quarter" idx="11"/>
          </p:nvPr>
        </p:nvSpPr>
        <p:spPr/>
        <p:txBody>
          <a:bodyPr/>
          <a:lstStyle/>
          <a:p>
            <a:fld id="{AA2ABA67-BF74-4BA6-AB82-2696C7F653B8}" type="slidenum">
              <a:rPr lang="es-EC" smtClean="0"/>
              <a:t>‹Nº›</a:t>
            </a:fld>
            <a:endParaRPr lang="es-EC"/>
          </a:p>
        </p:txBody>
      </p:sp>
      <p:sp>
        <p:nvSpPr>
          <p:cNvPr id="9" name="Footer Placeholder 8"/>
          <p:cNvSpPr>
            <a:spLocks noGrp="1"/>
          </p:cNvSpPr>
          <p:nvPr>
            <p:ph type="ftr" sz="quarter" idx="12"/>
          </p:nvPr>
        </p:nvSpPr>
        <p:spPr/>
        <p:txBody>
          <a:bodyPr/>
          <a:lstStyle/>
          <a:p>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397A02-3398-4E7B-B5F9-DFDF166F7E43}" type="datetimeFigureOut">
              <a:rPr lang="es-EC" smtClean="0"/>
              <a:t>29/3/2021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397A02-3398-4E7B-B5F9-DFDF166F7E43}" type="datetimeFigureOut">
              <a:rPr lang="es-EC" smtClean="0"/>
              <a:t>29/3/2021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DE397A02-3398-4E7B-B5F9-DFDF166F7E43}" type="datetimeFigureOut">
              <a:rPr lang="es-EC" smtClean="0"/>
              <a:t>29/3/2021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97A02-3398-4E7B-B5F9-DFDF166F7E43}" type="datetimeFigureOut">
              <a:rPr lang="es-EC" smtClean="0"/>
              <a:t>29/3/2021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29/3/2021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29/3/2021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s-ES"/>
              <a:t>Haga clic para modificar el estilo de título del patrón</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DE397A02-3398-4E7B-B5F9-DFDF166F7E43}" type="datetimeFigureOut">
              <a:rPr lang="es-EC" smtClean="0"/>
              <a:t>29/3/2021</a:t>
            </a:fld>
            <a:endParaRPr lang="es-EC"/>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A2ABA67-BF74-4BA6-AB82-2696C7F653B8}" type="slidenum">
              <a:rPr lang="es-EC" smtClean="0"/>
              <a:t>‹Nº›</a:t>
            </a:fld>
            <a:endParaRPr lang="es-EC"/>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t>Grupo 1</a:t>
            </a:r>
            <a:endParaRPr kumimoji="1" lang="ja-JP" altLang="en-US" dirty="0"/>
          </a:p>
        </p:txBody>
      </p:sp>
      <p:sp>
        <p:nvSpPr>
          <p:cNvPr id="9" name="テキスト プレースホルダー 8"/>
          <p:cNvSpPr>
            <a:spLocks noGrp="1"/>
          </p:cNvSpPr>
          <p:nvPr>
            <p:ph type="body" sz="quarter" idx="10"/>
          </p:nvPr>
        </p:nvSpPr>
        <p:spPr/>
        <p:txBody>
          <a:bodyPr/>
          <a:lstStyle/>
          <a:p>
            <a:pPr marL="0" indent="0">
              <a:buNone/>
            </a:pPr>
            <a:r>
              <a:rPr lang="en-US" altLang="ja-JP" dirty="0"/>
              <a:t>SISTEMA HOSPITALARIO</a:t>
            </a:r>
            <a:endParaRPr kumimoji="1" lang="ja-JP" altLang="en-US" dirty="0"/>
          </a:p>
        </p:txBody>
      </p:sp>
      <p:sp>
        <p:nvSpPr>
          <p:cNvPr id="10" name="テキスト プレースホルダー 5">
            <a:extLst>
              <a:ext uri="{FF2B5EF4-FFF2-40B4-BE49-F238E27FC236}">
                <a16:creationId xmlns:a16="http://schemas.microsoft.com/office/drawing/2014/main" id="{A2D1C646-3461-4148-82C2-4A84A905592B}"/>
              </a:ext>
            </a:extLst>
          </p:cNvPr>
          <p:cNvSpPr txBox="1">
            <a:spLocks/>
          </p:cNvSpPr>
          <p:nvPr/>
        </p:nvSpPr>
        <p:spPr>
          <a:xfrm>
            <a:off x="1188427" y="4133465"/>
            <a:ext cx="9553890" cy="2544921"/>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INTEGRANTES:</a:t>
            </a:r>
          </a:p>
          <a:p>
            <a:pPr marL="457200" indent="-457200">
              <a:buFont typeface="+mj-lt"/>
              <a:buAutoNum type="arabicPeriod"/>
            </a:pPr>
            <a:r>
              <a:rPr lang="en-US" altLang="ja-JP" sz="2400" i="1" dirty="0" err="1"/>
              <a:t>Lituma</a:t>
            </a:r>
            <a:r>
              <a:rPr lang="en-US" altLang="ja-JP" sz="2400" i="1" dirty="0"/>
              <a:t> </a:t>
            </a:r>
            <a:r>
              <a:rPr lang="en-US" altLang="ja-JP" sz="2400" i="1" dirty="0" err="1"/>
              <a:t>Jhonatan</a:t>
            </a:r>
            <a:endParaRPr lang="en-US" altLang="ja-JP" sz="2400" i="1" dirty="0"/>
          </a:p>
          <a:p>
            <a:pPr marL="457200" indent="-457200">
              <a:buFont typeface="+mj-lt"/>
              <a:buAutoNum type="arabicPeriod"/>
            </a:pPr>
            <a:r>
              <a:rPr lang="en-US" altLang="ja-JP" sz="2400" i="1" dirty="0" err="1"/>
              <a:t>Loachamin</a:t>
            </a:r>
            <a:r>
              <a:rPr lang="en-US" altLang="ja-JP" sz="2400" i="1" dirty="0"/>
              <a:t> Christopher</a:t>
            </a:r>
          </a:p>
          <a:p>
            <a:pPr marL="457200" indent="-457200">
              <a:buFont typeface="+mj-lt"/>
              <a:buAutoNum type="arabicPeriod"/>
            </a:pPr>
            <a:r>
              <a:rPr lang="en-US" altLang="ja-JP" sz="2400" i="1" dirty="0"/>
              <a:t>Morales </a:t>
            </a:r>
            <a:r>
              <a:rPr lang="en-US" altLang="ja-JP" sz="2400" i="1" dirty="0" err="1"/>
              <a:t>Johao</a:t>
            </a:r>
            <a:endParaRPr lang="en-US" altLang="ja-JP" sz="2400" i="1" dirty="0"/>
          </a:p>
          <a:p>
            <a:pPr marL="457200" indent="-457200">
              <a:buFont typeface="+mj-lt"/>
              <a:buAutoNum type="arabicPeriod"/>
            </a:pPr>
            <a:r>
              <a:rPr lang="en-US" altLang="ja-JP" sz="2400" i="1" dirty="0" err="1"/>
              <a:t>Páez</a:t>
            </a:r>
            <a:r>
              <a:rPr lang="en-US" altLang="ja-JP" sz="2400" i="1" dirty="0"/>
              <a:t> Freddy</a:t>
            </a:r>
          </a:p>
          <a:p>
            <a:pPr marL="457200" indent="-457200">
              <a:buFont typeface="+mj-lt"/>
              <a:buAutoNum type="arabicPeriod"/>
            </a:pPr>
            <a:endParaRPr lang="en-US" altLang="ja-JP" sz="2400" dirty="0"/>
          </a:p>
          <a:p>
            <a:pPr marL="457200" indent="-457200">
              <a:buFont typeface="+mj-lt"/>
              <a:buAutoNum type="arabicPeriod"/>
            </a:pPr>
            <a:endParaRPr lang="ja-JP" altLang="en-US" sz="2400" dirty="0"/>
          </a:p>
        </p:txBody>
      </p:sp>
    </p:spTree>
    <p:extLst>
      <p:ext uri="{BB962C8B-B14F-4D97-AF65-F5344CB8AC3E}">
        <p14:creationId xmlns:p14="http://schemas.microsoft.com/office/powerpoint/2010/main" val="21184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just"/>
            <a:r>
              <a:rPr kumimoji="1" lang="es-EC" altLang="ja-JP" sz="2000" dirty="0"/>
              <a:t>3.	Proveedor </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1600" dirty="0">
                <a:solidFill>
                  <a:schemeClr val="tx1"/>
                </a:solidFill>
              </a:rPr>
              <a:t>El administrador podrá realizar pedidos en base a una lista de pedido a los proveedores </a:t>
            </a:r>
          </a:p>
          <a:p>
            <a:pPr marL="285750" indent="-285750" algn="just">
              <a:buFont typeface="Arial" panose="020B0604020202020204" pitchFamily="34" charset="0"/>
              <a:buChar char="•"/>
            </a:pPr>
            <a:r>
              <a:rPr kumimoji="1" lang="es-EC" altLang="ja-JP" sz="1600" dirty="0">
                <a:solidFill>
                  <a:schemeClr val="tx1"/>
                </a:solidFill>
              </a:rPr>
              <a:t>Si tengo el 10% del material fungible se realizar pedidos </a:t>
            </a:r>
          </a:p>
          <a:p>
            <a:pPr algn="just"/>
            <a:r>
              <a:rPr kumimoji="1" lang="es-EC" altLang="ja-JP" sz="1600" dirty="0">
                <a:solidFill>
                  <a:schemeClr val="tx1"/>
                </a:solidFill>
              </a:rPr>
              <a:t>Si el proveedor tiene pedidos pendientes </a:t>
            </a:r>
          </a:p>
          <a:p>
            <a:pPr algn="just"/>
            <a:r>
              <a:rPr kumimoji="1" lang="es-EC" altLang="ja-JP" sz="1600" dirty="0">
                <a:solidFill>
                  <a:schemeClr val="tx1"/>
                </a:solidFill>
              </a:rPr>
              <a:t>No se generará más pedidos hasta que el proveedor los complete.</a:t>
            </a:r>
          </a:p>
          <a:p>
            <a:pPr marL="285750" indent="-285750" algn="just">
              <a:buFont typeface="Arial" panose="020B0604020202020204" pitchFamily="34" charset="0"/>
              <a:buChar char="•"/>
            </a:pPr>
            <a:r>
              <a:rPr kumimoji="1" lang="es-EC" altLang="ja-JP" sz="1600" dirty="0">
                <a:solidFill>
                  <a:schemeClr val="tx1"/>
                </a:solidFill>
              </a:rPr>
              <a:t>Sino </a:t>
            </a:r>
          </a:p>
          <a:p>
            <a:pPr algn="just"/>
            <a:r>
              <a:rPr kumimoji="1" lang="es-EC" altLang="ja-JP" sz="1600" dirty="0">
                <a:solidFill>
                  <a:schemeClr val="tx1"/>
                </a:solidFill>
              </a:rPr>
              <a:t>Procedo a realizar el pedido</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10</a:t>
            </a:fld>
            <a:endParaRPr lang="ja-JP" altLang="en-US"/>
          </a:p>
        </p:txBody>
      </p:sp>
      <p:pic>
        <p:nvPicPr>
          <p:cNvPr id="5" name="Marcador de posición de imagen 4">
            <a:extLst>
              <a:ext uri="{FF2B5EF4-FFF2-40B4-BE49-F238E27FC236}">
                <a16:creationId xmlns:a16="http://schemas.microsoft.com/office/drawing/2014/main" id="{E3D1CD99-F10E-4B3F-B8EF-FACEF430E1D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293594125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just"/>
            <a:r>
              <a:rPr kumimoji="1" lang="es-EC" altLang="ja-JP" sz="2000" dirty="0"/>
              <a:t>3.	Proveedor </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Entradas</a:t>
            </a:r>
          </a:p>
          <a:p>
            <a:pPr algn="just"/>
            <a:r>
              <a:rPr kumimoji="1" lang="es-EC" altLang="ja-JP" sz="2400" dirty="0">
                <a:solidFill>
                  <a:schemeClr val="tx1"/>
                </a:solidFill>
              </a:rPr>
              <a:t>La información que requiero para realizar los procesos son la lista de pedido a los proveedores. La información del pedido estará dada en una unidad de texto y un valor numérico entero</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11</a:t>
            </a:fld>
            <a:endParaRPr lang="ja-JP" altLang="en-US"/>
          </a:p>
        </p:txBody>
      </p:sp>
      <p:pic>
        <p:nvPicPr>
          <p:cNvPr id="5" name="Marcador de posición de imagen 4">
            <a:extLst>
              <a:ext uri="{FF2B5EF4-FFF2-40B4-BE49-F238E27FC236}">
                <a16:creationId xmlns:a16="http://schemas.microsoft.com/office/drawing/2014/main" id="{2C707902-0773-4521-9304-A6175084995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216146358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ctr"/>
            <a:r>
              <a:rPr kumimoji="1" lang="es-EC" altLang="ja-JP" sz="2000" dirty="0"/>
              <a:t>4.	Internista</a:t>
            </a:r>
          </a:p>
        </p:txBody>
      </p:sp>
      <p:sp>
        <p:nvSpPr>
          <p:cNvPr id="33" name="テキスト プレースホルダー 32"/>
          <p:cNvSpPr>
            <a:spLocks noGrp="1"/>
          </p:cNvSpPr>
          <p:nvPr>
            <p:ph type="body" sz="quarter" idx="24"/>
          </p:nvPr>
        </p:nvSpPr>
        <p:spPr>
          <a:xfrm>
            <a:off x="6385378" y="3062513"/>
            <a:ext cx="5269859" cy="2012647"/>
          </a:xfrm>
        </p:spPr>
        <p:txBody>
          <a:bodyPr/>
          <a:lstStyle/>
          <a:p>
            <a:pPr algn="just"/>
            <a:r>
              <a:rPr kumimoji="1" lang="es-EC" altLang="ja-JP" sz="1600" dirty="0">
                <a:solidFill>
                  <a:schemeClr val="tx1"/>
                </a:solidFill>
              </a:rPr>
              <a:t>(</a:t>
            </a:r>
            <a:r>
              <a:rPr kumimoji="1" lang="es-EC" altLang="ja-JP" sz="1600" i="1" dirty="0">
                <a:solidFill>
                  <a:schemeClr val="tx1"/>
                </a:solidFill>
              </a:rPr>
              <a:t>cédula, nombre, teléfono, cargo, correo electrónico) </a:t>
            </a:r>
          </a:p>
          <a:p>
            <a:pPr algn="just"/>
            <a:r>
              <a:rPr kumimoji="1" lang="es-EC" altLang="ja-JP" sz="1600" i="1" dirty="0">
                <a:solidFill>
                  <a:schemeClr val="tx1"/>
                </a:solidFill>
              </a:rPr>
              <a:t>Salidas </a:t>
            </a:r>
          </a:p>
          <a:p>
            <a:pPr algn="just"/>
            <a:r>
              <a:rPr kumimoji="1" lang="es-EC" altLang="ja-JP" sz="1600" i="1" dirty="0">
                <a:solidFill>
                  <a:schemeClr val="tx1"/>
                </a:solidFill>
              </a:rPr>
              <a:t>El problema a resolver es proporcionar información a los administradores del hospital sobre el total de material fungible utilizado por: Día, mes y año. El resultado que se desea obtener es la información que indique la información de los materiales tangibles utilizados por día mes y año. </a:t>
            </a:r>
          </a:p>
          <a:p>
            <a:pPr algn="just"/>
            <a:r>
              <a:rPr kumimoji="1" lang="es-EC" altLang="ja-JP" sz="1600" i="1" dirty="0">
                <a:solidFill>
                  <a:schemeClr val="tx1"/>
                </a:solidFill>
              </a:rPr>
              <a:t>Procesos </a:t>
            </a:r>
          </a:p>
          <a:p>
            <a:pPr algn="just"/>
            <a:r>
              <a:rPr kumimoji="1" lang="es-EC" altLang="ja-JP" sz="1600" i="1" dirty="0">
                <a:solidFill>
                  <a:schemeClr val="tx1"/>
                </a:solidFill>
              </a:rPr>
              <a:t>Lo que se debe hacer para obtener los resultados es definir la fecha de la utilización de los materiales fungibles por cada pacien</a:t>
            </a:r>
            <a:r>
              <a:rPr kumimoji="1" lang="es-EC" altLang="ja-JP" sz="1600" dirty="0">
                <a:solidFill>
                  <a:schemeClr val="tx1"/>
                </a:solidFill>
              </a:rPr>
              <a:t>te. </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12</a:t>
            </a:fld>
            <a:endParaRPr lang="ja-JP" altLang="en-US"/>
          </a:p>
        </p:txBody>
      </p:sp>
      <p:pic>
        <p:nvPicPr>
          <p:cNvPr id="5" name="Marcador de posición de imagen 4">
            <a:extLst>
              <a:ext uri="{FF2B5EF4-FFF2-40B4-BE49-F238E27FC236}">
                <a16:creationId xmlns:a16="http://schemas.microsoft.com/office/drawing/2014/main" id="{5BE3475B-5CC0-4A85-BD05-F20B6510E8C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174721292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just"/>
            <a:r>
              <a:rPr kumimoji="1" lang="es-EC" altLang="ja-JP" sz="2000" dirty="0"/>
              <a:t>4.	Internista</a:t>
            </a:r>
          </a:p>
        </p:txBody>
      </p:sp>
      <p:sp>
        <p:nvSpPr>
          <p:cNvPr id="33" name="テキスト プレースホルダー 32"/>
          <p:cNvSpPr>
            <a:spLocks noGrp="1"/>
          </p:cNvSpPr>
          <p:nvPr>
            <p:ph type="body" sz="quarter" idx="24"/>
          </p:nvPr>
        </p:nvSpPr>
        <p:spPr>
          <a:xfrm>
            <a:off x="6385378" y="3062513"/>
            <a:ext cx="5269859" cy="2012647"/>
          </a:xfrm>
        </p:spPr>
        <p:txBody>
          <a:bodyPr/>
          <a:lstStyle/>
          <a:p>
            <a:pPr algn="just"/>
            <a:r>
              <a:rPr kumimoji="1" lang="es-EC" altLang="ja-JP" sz="2000" dirty="0">
                <a:solidFill>
                  <a:schemeClr val="tx1"/>
                </a:solidFill>
              </a:rPr>
              <a:t>Entradas</a:t>
            </a:r>
          </a:p>
          <a:p>
            <a:pPr algn="just"/>
            <a:r>
              <a:rPr kumimoji="1" lang="es-EC" altLang="ja-JP" sz="2000" dirty="0">
                <a:solidFill>
                  <a:schemeClr val="tx1"/>
                </a:solidFill>
              </a:rPr>
              <a:t>La información que requiero para realizar los procesos son los materiales que uso el internista y que cantidad uso en un paciente y a su vez la fecha de uso adicionalmente que paciente ocupo el material. </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13</a:t>
            </a:fld>
            <a:endParaRPr lang="ja-JP" altLang="en-US"/>
          </a:p>
        </p:txBody>
      </p:sp>
      <p:pic>
        <p:nvPicPr>
          <p:cNvPr id="5" name="Marcador de posición de imagen 4">
            <a:extLst>
              <a:ext uri="{FF2B5EF4-FFF2-40B4-BE49-F238E27FC236}">
                <a16:creationId xmlns:a16="http://schemas.microsoft.com/office/drawing/2014/main" id="{AC2EF791-9E59-4C32-B462-4B1A1B2CFA8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62323806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2.	Para la identificación de estrategias </a:t>
            </a:r>
          </a:p>
        </p:txBody>
      </p:sp>
      <p:sp>
        <p:nvSpPr>
          <p:cNvPr id="33" name="テキスト プレースホルダー 32"/>
          <p:cNvSpPr>
            <a:spLocks noGrp="1"/>
          </p:cNvSpPr>
          <p:nvPr>
            <p:ph type="body" sz="quarter" idx="24"/>
          </p:nvPr>
        </p:nvSpPr>
        <p:spPr>
          <a:xfrm>
            <a:off x="6457950" y="3135085"/>
            <a:ext cx="5269859" cy="2902858"/>
          </a:xfrm>
        </p:spPr>
        <p:txBody>
          <a:bodyPr/>
          <a:lstStyle/>
          <a:p>
            <a:pPr algn="just"/>
            <a:r>
              <a:rPr kumimoji="1" lang="es-EC" altLang="ja-JP" sz="1600" i="1" dirty="0">
                <a:solidFill>
                  <a:schemeClr val="bg1">
                    <a:lumMod val="75000"/>
                  </a:schemeClr>
                </a:solidFill>
              </a:rPr>
              <a:t>Listar y describir las características que considero para la selección del ciclo de Vida.</a:t>
            </a:r>
          </a:p>
          <a:p>
            <a:pPr algn="just"/>
            <a:r>
              <a:rPr kumimoji="1" lang="es-EC" altLang="ja-JP" sz="1600" i="1" dirty="0">
                <a:solidFill>
                  <a:schemeClr val="tx1"/>
                </a:solidFill>
              </a:rPr>
              <a:t>El modelo incremental</a:t>
            </a:r>
          </a:p>
          <a:p>
            <a:pPr algn="just"/>
            <a:r>
              <a:rPr kumimoji="1" lang="es-EC" altLang="ja-JP" sz="1600" i="1" dirty="0">
                <a:solidFill>
                  <a:schemeClr val="tx1"/>
                </a:solidFill>
              </a:rPr>
              <a:t>Tienen en cuenta la vuelta atrás entre fases del proceso para ir refinándolas, es decir, hacemos un análisis inicial y posteriormente volvemos otra vez al principio para ir añadiéndole cosas.</a:t>
            </a:r>
          </a:p>
          <a:p>
            <a:pPr algn="just"/>
            <a:r>
              <a:rPr kumimoji="1" lang="es-EC" altLang="ja-JP" sz="1600" i="1" dirty="0">
                <a:solidFill>
                  <a:schemeClr val="tx1"/>
                </a:solidFill>
              </a:rPr>
              <a:t>• Entender los requerimientos.</a:t>
            </a:r>
          </a:p>
          <a:p>
            <a:pPr algn="just"/>
            <a:r>
              <a:rPr kumimoji="1" lang="es-EC" altLang="ja-JP" sz="1600" i="1" dirty="0">
                <a:solidFill>
                  <a:schemeClr val="tx1"/>
                </a:solidFill>
              </a:rPr>
              <a:t>Los requerimientos no son tan claros al principio por lo que escogimos este ciclo de vida buscando reducir el riesgo por malos entendidos durante la obtención de requisitos</a:t>
            </a:r>
          </a:p>
          <a:p>
            <a:pPr algn="just"/>
            <a:endParaRPr kumimoji="1" lang="ja-JP" altLang="en-US" sz="1600" i="1" dirty="0">
              <a:solidFill>
                <a:schemeClr val="bg1">
                  <a:lumMod val="75000"/>
                </a:schemeClr>
              </a:solidFill>
            </a:endParaRPr>
          </a:p>
          <a:p>
            <a:pPr algn="just"/>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14</a:t>
            </a:fld>
            <a:endParaRPr lang="ja-JP" altLang="en-US"/>
          </a:p>
        </p:txBody>
      </p:sp>
      <p:pic>
        <p:nvPicPr>
          <p:cNvPr id="10" name="Marcador de posición de imagen 9">
            <a:extLst>
              <a:ext uri="{FF2B5EF4-FFF2-40B4-BE49-F238E27FC236}">
                <a16:creationId xmlns:a16="http://schemas.microsoft.com/office/drawing/2014/main" id="{FE7B8B58-8011-41FF-BC3E-747A3E7F947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8760" r="18760"/>
          <a:stretch>
            <a:fillRect/>
          </a:stretch>
        </p:blipFill>
        <p:spPr/>
      </p:pic>
    </p:spTree>
    <p:extLst>
      <p:ext uri="{BB962C8B-B14F-4D97-AF65-F5344CB8AC3E}">
        <p14:creationId xmlns:p14="http://schemas.microsoft.com/office/powerpoint/2010/main" val="269797276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2.	Para la identificación de estrategias </a:t>
            </a:r>
          </a:p>
        </p:txBody>
      </p:sp>
      <p:sp>
        <p:nvSpPr>
          <p:cNvPr id="33" name="テキスト プレースホルダー 32"/>
          <p:cNvSpPr>
            <a:spLocks noGrp="1"/>
          </p:cNvSpPr>
          <p:nvPr>
            <p:ph type="body" sz="quarter" idx="24"/>
          </p:nvPr>
        </p:nvSpPr>
        <p:spPr>
          <a:xfrm>
            <a:off x="6457950" y="3135085"/>
            <a:ext cx="5269859" cy="2902858"/>
          </a:xfrm>
        </p:spPr>
        <p:txBody>
          <a:bodyPr/>
          <a:lstStyle/>
          <a:p>
            <a:pPr algn="just"/>
            <a:r>
              <a:rPr kumimoji="1" lang="es-EC" altLang="ja-JP" sz="1600" i="1" dirty="0">
                <a:solidFill>
                  <a:schemeClr val="tx1"/>
                </a:solidFill>
              </a:rPr>
              <a:t>• Disponibilidad de recursos</a:t>
            </a:r>
          </a:p>
          <a:p>
            <a:pPr algn="just"/>
            <a:r>
              <a:rPr kumimoji="1" lang="es-EC" altLang="ja-JP" sz="1600" i="1" dirty="0">
                <a:solidFill>
                  <a:schemeClr val="tx1"/>
                </a:solidFill>
              </a:rPr>
              <a:t>Se tiene que comenzar lo antes posible para poder entregar el proyecto a tiempo por lo que se tiene un máximo de 2 semanas para la entrega del mismo. Lo cual nos permitirá ir avanzando en el proyecto para ir refinando los requisitos.</a:t>
            </a:r>
          </a:p>
          <a:p>
            <a:pPr algn="just"/>
            <a:r>
              <a:rPr kumimoji="1" lang="es-EC" altLang="ja-JP" sz="1600" i="1" dirty="0">
                <a:solidFill>
                  <a:schemeClr val="tx1"/>
                </a:solidFill>
              </a:rPr>
              <a:t>• Dominio del problema</a:t>
            </a:r>
          </a:p>
          <a:p>
            <a:pPr algn="just"/>
            <a:r>
              <a:rPr kumimoji="1" lang="es-EC" altLang="ja-JP" sz="1600" i="1" dirty="0">
                <a:solidFill>
                  <a:schemeClr val="tx1"/>
                </a:solidFill>
              </a:rPr>
              <a:t>El problema a resolver es un sistema hospitalario por lo que debemos interiorizarnos en ese tema obteniendo cómo funciona el módulo del sistema hospitalario a fondo. Lo que nos permite dar solución al problema central planteado</a:t>
            </a:r>
            <a:r>
              <a:rPr kumimoji="1" lang="es-EC" altLang="ja-JP" sz="1600" i="1" dirty="0">
                <a:solidFill>
                  <a:schemeClr val="bg1">
                    <a:lumMod val="75000"/>
                  </a:schemeClr>
                </a:solidFill>
              </a:rPr>
              <a:t>.</a:t>
            </a:r>
          </a:p>
          <a:p>
            <a:pPr algn="just"/>
            <a:endParaRPr kumimoji="1" lang="ja-JP" altLang="en-US" sz="1600" i="1" dirty="0">
              <a:solidFill>
                <a:schemeClr val="bg1">
                  <a:lumMod val="75000"/>
                </a:schemeClr>
              </a:solidFill>
            </a:endParaRPr>
          </a:p>
          <a:p>
            <a:pPr algn="just"/>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15</a:t>
            </a:fld>
            <a:endParaRPr lang="ja-JP" altLang="en-US"/>
          </a:p>
        </p:txBody>
      </p:sp>
      <p:pic>
        <p:nvPicPr>
          <p:cNvPr id="10" name="Marcador de posición de imagen 9">
            <a:extLst>
              <a:ext uri="{FF2B5EF4-FFF2-40B4-BE49-F238E27FC236}">
                <a16:creationId xmlns:a16="http://schemas.microsoft.com/office/drawing/2014/main" id="{FE7B8B58-8011-41FF-BC3E-747A3E7F947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8760" r="18760"/>
          <a:stretch>
            <a:fillRect/>
          </a:stretch>
        </p:blipFill>
        <p:spPr/>
      </p:pic>
    </p:spTree>
    <p:extLst>
      <p:ext uri="{BB962C8B-B14F-4D97-AF65-F5344CB8AC3E}">
        <p14:creationId xmlns:p14="http://schemas.microsoft.com/office/powerpoint/2010/main" val="64119934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2.	Para la identificación de estrategias </a:t>
            </a:r>
          </a:p>
        </p:txBody>
      </p:sp>
      <p:sp>
        <p:nvSpPr>
          <p:cNvPr id="33" name="テキスト プレースホルダー 32"/>
          <p:cNvSpPr>
            <a:spLocks noGrp="1"/>
          </p:cNvSpPr>
          <p:nvPr>
            <p:ph type="body" sz="quarter" idx="24"/>
          </p:nvPr>
        </p:nvSpPr>
        <p:spPr>
          <a:xfrm>
            <a:off x="6457950" y="3135085"/>
            <a:ext cx="5269859" cy="2902858"/>
          </a:xfrm>
        </p:spPr>
        <p:txBody>
          <a:bodyPr/>
          <a:lstStyle/>
          <a:p>
            <a:pPr algn="just"/>
            <a:r>
              <a:rPr kumimoji="1" lang="es-EC" altLang="ja-JP" sz="1600" i="1" dirty="0">
                <a:solidFill>
                  <a:schemeClr val="tx1"/>
                </a:solidFill>
              </a:rPr>
              <a:t>• Complejidad y magnitud del proyecto.</a:t>
            </a:r>
          </a:p>
          <a:p>
            <a:pPr algn="just"/>
            <a:r>
              <a:rPr kumimoji="1" lang="es-EC" altLang="ja-JP" sz="1600" i="1" dirty="0">
                <a:solidFill>
                  <a:schemeClr val="tx1"/>
                </a:solidFill>
              </a:rPr>
              <a:t>El alcance del proyecto no amplio debido a que se nos designó un modelo de un sistema hospitalario. El nivel de cambios de requerimientos durante el desarrollo no es tan estable por lo que existe dificultad para entender con claridad los requisitos. Por lo que la complejidad del proyecto es: medio.</a:t>
            </a:r>
          </a:p>
          <a:p>
            <a:pPr algn="just"/>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16</a:t>
            </a:fld>
            <a:endParaRPr lang="ja-JP" altLang="en-US"/>
          </a:p>
        </p:txBody>
      </p:sp>
      <p:pic>
        <p:nvPicPr>
          <p:cNvPr id="10" name="Marcador de posición de imagen 9">
            <a:extLst>
              <a:ext uri="{FF2B5EF4-FFF2-40B4-BE49-F238E27FC236}">
                <a16:creationId xmlns:a16="http://schemas.microsoft.com/office/drawing/2014/main" id="{FE7B8B58-8011-41FF-BC3E-747A3E7F947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8760" r="18760"/>
          <a:stretch>
            <a:fillRect/>
          </a:stretch>
        </p:blipFill>
        <p:spPr/>
      </p:pic>
    </p:spTree>
    <p:extLst>
      <p:ext uri="{BB962C8B-B14F-4D97-AF65-F5344CB8AC3E}">
        <p14:creationId xmlns:p14="http://schemas.microsoft.com/office/powerpoint/2010/main" val="278550216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667657" y="4526008"/>
            <a:ext cx="10757397" cy="528059"/>
          </a:xfrm>
        </p:spPr>
        <p:txBody>
          <a:bodyPr>
            <a:normAutofit fontScale="90000"/>
          </a:bodyPr>
          <a:lstStyle/>
          <a:p>
            <a:r>
              <a:rPr lang="es-EC" altLang="ja-JP" dirty="0">
                <a:solidFill>
                  <a:srgbClr val="002060"/>
                </a:solidFill>
              </a:rPr>
              <a:t>a)	Aplicar el modelo de proceso de desarrollo de software investigado, con sus productos intermedios y finales.</a:t>
            </a:r>
            <a:endParaRPr kumimoji="1" lang="ja-JP" altLang="en-US" dirty="0">
              <a:solidFill>
                <a:srgbClr val="002060"/>
              </a:solidFill>
            </a:endParaRPr>
          </a:p>
        </p:txBody>
      </p:sp>
      <p:sp>
        <p:nvSpPr>
          <p:cNvPr id="9" name="テキスト プレースホルダー 8"/>
          <p:cNvSpPr>
            <a:spLocks noGrp="1"/>
          </p:cNvSpPr>
          <p:nvPr>
            <p:ph type="body" sz="quarter" idx="14"/>
          </p:nvPr>
        </p:nvSpPr>
        <p:spPr>
          <a:xfrm>
            <a:off x="348343" y="5253203"/>
            <a:ext cx="11263086" cy="1056117"/>
          </a:xfrm>
        </p:spPr>
        <p:txBody>
          <a:bodyPr>
            <a:noAutofit/>
          </a:bodyPr>
          <a:lstStyle/>
          <a:p>
            <a:pPr algn="just"/>
            <a:r>
              <a:rPr kumimoji="1" lang="es-EC" altLang="ja-JP" sz="2400" dirty="0">
                <a:solidFill>
                  <a:schemeClr val="tx1"/>
                </a:solidFill>
              </a:rPr>
              <a:t>Productos intermedios.- El sistema en términos de producto intermedio, lograba cumplir con varias necesidades, entonces, fue necesario aplicar el modelo de proceso de desarrollo llamado “MOPROSOFT”. </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17</a:t>
            </a:fld>
            <a:endParaRPr lang="ja-JP" altLang="en-US"/>
          </a:p>
        </p:txBody>
      </p:sp>
      <p:pic>
        <p:nvPicPr>
          <p:cNvPr id="8" name="Marcador de posición de imagen 7">
            <a:extLst>
              <a:ext uri="{FF2B5EF4-FFF2-40B4-BE49-F238E27FC236}">
                <a16:creationId xmlns:a16="http://schemas.microsoft.com/office/drawing/2014/main" id="{7E843965-F709-4400-BE80-ADD7562A3DF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82" r="22082"/>
          <a:stretch>
            <a:fillRect/>
          </a:stretch>
        </p:blipFill>
        <p:spPr>
          <a:xfrm>
            <a:off x="4267200" y="549275"/>
            <a:ext cx="3744913" cy="3778250"/>
          </a:xfrm>
        </p:spPr>
      </p:pic>
    </p:spTree>
    <p:extLst>
      <p:ext uri="{BB962C8B-B14F-4D97-AF65-F5344CB8AC3E}">
        <p14:creationId xmlns:p14="http://schemas.microsoft.com/office/powerpoint/2010/main" val="3114797428"/>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プレースホルダー 24"/>
          <p:cNvSpPr>
            <a:spLocks noGrp="1"/>
          </p:cNvSpPr>
          <p:nvPr>
            <p:ph type="body" sz="quarter" idx="13"/>
          </p:nvPr>
        </p:nvSpPr>
        <p:spPr>
          <a:xfrm flipH="1">
            <a:off x="10208611" y="0"/>
            <a:ext cx="5738479" cy="6858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2457451" y="0"/>
            <a:ext cx="10615041" cy="6858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0208610" y="0"/>
            <a:ext cx="10374723" cy="6858000"/>
          </a:xfrm>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graphicFrame>
        <p:nvGraphicFramePr>
          <p:cNvPr id="8" name="Tabla 7">
            <a:extLst>
              <a:ext uri="{FF2B5EF4-FFF2-40B4-BE49-F238E27FC236}">
                <a16:creationId xmlns:a16="http://schemas.microsoft.com/office/drawing/2014/main" id="{A6BE9373-B87A-42BE-A96F-32A74075B9B3}"/>
              </a:ext>
            </a:extLst>
          </p:cNvPr>
          <p:cNvGraphicFramePr>
            <a:graphicFrameLocks noGrp="1"/>
          </p:cNvGraphicFramePr>
          <p:nvPr>
            <p:extLst>
              <p:ext uri="{D42A27DB-BD31-4B8C-83A1-F6EECF244321}">
                <p14:modId xmlns:p14="http://schemas.microsoft.com/office/powerpoint/2010/main" val="553319328"/>
              </p:ext>
            </p:extLst>
          </p:nvPr>
        </p:nvGraphicFramePr>
        <p:xfrm>
          <a:off x="1822702" y="520945"/>
          <a:ext cx="9999377" cy="5816110"/>
        </p:xfrm>
        <a:graphic>
          <a:graphicData uri="http://schemas.openxmlformats.org/drawingml/2006/table">
            <a:tbl>
              <a:tblPr>
                <a:tableStyleId>{5C22544A-7EE6-4342-B048-85BDC9FD1C3A}</a:tableStyleId>
              </a:tblPr>
              <a:tblGrid>
                <a:gridCol w="5028234">
                  <a:extLst>
                    <a:ext uri="{9D8B030D-6E8A-4147-A177-3AD203B41FA5}">
                      <a16:colId xmlns:a16="http://schemas.microsoft.com/office/drawing/2014/main" val="790416838"/>
                    </a:ext>
                  </a:extLst>
                </a:gridCol>
                <a:gridCol w="4971143">
                  <a:extLst>
                    <a:ext uri="{9D8B030D-6E8A-4147-A177-3AD203B41FA5}">
                      <a16:colId xmlns:a16="http://schemas.microsoft.com/office/drawing/2014/main" val="1002943881"/>
                    </a:ext>
                  </a:extLst>
                </a:gridCol>
              </a:tblGrid>
              <a:tr h="228000">
                <a:tc>
                  <a:txBody>
                    <a:bodyPr/>
                    <a:lstStyle/>
                    <a:p>
                      <a:pPr algn="ctr">
                        <a:lnSpc>
                          <a:spcPct val="150000"/>
                        </a:lnSpc>
                        <a:spcBef>
                          <a:spcPts val="1000"/>
                        </a:spcBef>
                        <a:spcAft>
                          <a:spcPts val="0"/>
                        </a:spcAft>
                      </a:pPr>
                      <a:r>
                        <a:rPr lang="es-ES" sz="1100" dirty="0">
                          <a:effectLst/>
                        </a:rPr>
                        <a:t>REQUISITO</a:t>
                      </a:r>
                      <a:endParaRPr lang="es-EC" sz="1100" dirty="0">
                        <a:effectLst/>
                        <a:latin typeface="Open Sans"/>
                        <a:ea typeface="Open Sans"/>
                        <a:cs typeface="Open Sans"/>
                      </a:endParaRPr>
                    </a:p>
                  </a:txBody>
                  <a:tcPr marL="28092" marR="28092" marT="28092" marB="28092"/>
                </a:tc>
                <a:tc>
                  <a:txBody>
                    <a:bodyPr/>
                    <a:lstStyle/>
                    <a:p>
                      <a:pPr algn="ctr">
                        <a:lnSpc>
                          <a:spcPct val="150000"/>
                        </a:lnSpc>
                        <a:spcBef>
                          <a:spcPts val="1000"/>
                        </a:spcBef>
                        <a:spcAft>
                          <a:spcPts val="0"/>
                        </a:spcAft>
                      </a:pPr>
                      <a:r>
                        <a:rPr lang="es-ES" sz="1100">
                          <a:effectLst/>
                        </a:rPr>
                        <a:t>PORCENTAJE DE CALIDAD</a:t>
                      </a:r>
                      <a:endParaRPr lang="es-EC" sz="1100">
                        <a:effectLst/>
                        <a:latin typeface="Open Sans"/>
                        <a:ea typeface="Open Sans"/>
                        <a:cs typeface="Open Sans"/>
                      </a:endParaRPr>
                    </a:p>
                  </a:txBody>
                  <a:tcPr marL="28092" marR="28092" marT="28092" marB="28092"/>
                </a:tc>
                <a:extLst>
                  <a:ext uri="{0D108BD9-81ED-4DB2-BD59-A6C34878D82A}">
                    <a16:rowId xmlns:a16="http://schemas.microsoft.com/office/drawing/2014/main" val="3688605289"/>
                  </a:ext>
                </a:extLst>
              </a:tr>
              <a:tr h="661565">
                <a:tc>
                  <a:txBody>
                    <a:bodyPr/>
                    <a:lstStyle/>
                    <a:p>
                      <a:pPr algn="just">
                        <a:lnSpc>
                          <a:spcPct val="150000"/>
                        </a:lnSpc>
                        <a:spcBef>
                          <a:spcPts val="1000"/>
                        </a:spcBef>
                        <a:spcAft>
                          <a:spcPts val="0"/>
                        </a:spcAft>
                      </a:pPr>
                      <a:r>
                        <a:rPr lang="es-ES" sz="1100" dirty="0">
                          <a:effectLst/>
                        </a:rPr>
                        <a:t> </a:t>
                      </a:r>
                      <a:endParaRPr lang="es-EC" sz="1100" dirty="0">
                        <a:effectLst/>
                      </a:endParaRPr>
                    </a:p>
                    <a:p>
                      <a:pPr algn="just">
                        <a:lnSpc>
                          <a:spcPct val="150000"/>
                        </a:lnSpc>
                        <a:spcBef>
                          <a:spcPts val="1000"/>
                        </a:spcBef>
                        <a:spcAft>
                          <a:spcPts val="0"/>
                        </a:spcAft>
                      </a:pPr>
                      <a:r>
                        <a:rPr lang="es-ES" sz="1100" dirty="0">
                          <a:effectLst/>
                        </a:rPr>
                        <a:t>Crear usuarios que se registren en BD.</a:t>
                      </a:r>
                      <a:endParaRPr lang="es-EC" sz="1100" dirty="0">
                        <a:effectLst/>
                        <a:latin typeface="Open Sans"/>
                        <a:ea typeface="Open Sans"/>
                        <a:cs typeface="Open Sans"/>
                      </a:endParaRPr>
                    </a:p>
                  </a:txBody>
                  <a:tcPr marL="28092" marR="28092" marT="28092" marB="28092"/>
                </a:tc>
                <a:tc>
                  <a:txBody>
                    <a:bodyPr/>
                    <a:lstStyle/>
                    <a:p>
                      <a:pPr algn="just">
                        <a:lnSpc>
                          <a:spcPct val="150000"/>
                        </a:lnSpc>
                        <a:spcBef>
                          <a:spcPts val="1000"/>
                        </a:spcBef>
                        <a:spcAft>
                          <a:spcPts val="0"/>
                        </a:spcAft>
                      </a:pPr>
                      <a:r>
                        <a:rPr lang="es-ES" sz="1100">
                          <a:effectLst/>
                        </a:rPr>
                        <a:t>100% - El usuario administrador, puede ingresar, registrar, visualizar un cliente o paciente en su BD. Misma en la que se podrá visualizar toda su información.</a:t>
                      </a:r>
                      <a:endParaRPr lang="es-EC" sz="1100">
                        <a:effectLst/>
                        <a:latin typeface="Open Sans"/>
                        <a:ea typeface="Open Sans"/>
                        <a:cs typeface="Open Sans"/>
                      </a:endParaRPr>
                    </a:p>
                  </a:txBody>
                  <a:tcPr marL="28092" marR="28092" marT="28092" marB="28092"/>
                </a:tc>
                <a:extLst>
                  <a:ext uri="{0D108BD9-81ED-4DB2-BD59-A6C34878D82A}">
                    <a16:rowId xmlns:a16="http://schemas.microsoft.com/office/drawing/2014/main" val="2992985207"/>
                  </a:ext>
                </a:extLst>
              </a:tr>
              <a:tr h="930774">
                <a:tc>
                  <a:txBody>
                    <a:bodyPr/>
                    <a:lstStyle/>
                    <a:p>
                      <a:pPr algn="just">
                        <a:lnSpc>
                          <a:spcPct val="150000"/>
                        </a:lnSpc>
                        <a:spcBef>
                          <a:spcPts val="1000"/>
                        </a:spcBef>
                        <a:spcAft>
                          <a:spcPts val="0"/>
                        </a:spcAft>
                      </a:pPr>
                      <a:r>
                        <a:rPr lang="es-ES" sz="1100" dirty="0">
                          <a:effectLst/>
                        </a:rPr>
                        <a:t> </a:t>
                      </a:r>
                      <a:endParaRPr lang="es-EC" sz="1100" dirty="0">
                        <a:effectLst/>
                      </a:endParaRPr>
                    </a:p>
                    <a:p>
                      <a:pPr algn="just">
                        <a:lnSpc>
                          <a:spcPct val="150000"/>
                        </a:lnSpc>
                        <a:spcBef>
                          <a:spcPts val="1000"/>
                        </a:spcBef>
                        <a:spcAft>
                          <a:spcPts val="0"/>
                        </a:spcAft>
                      </a:pPr>
                      <a:r>
                        <a:rPr lang="es-ES" sz="1100" dirty="0">
                          <a:effectLst/>
                        </a:rPr>
                        <a:t> Registrar la cantidad de material fungible</a:t>
                      </a:r>
                      <a:endParaRPr lang="es-EC" sz="1100" dirty="0">
                        <a:effectLst/>
                        <a:latin typeface="Open Sans"/>
                        <a:ea typeface="Open Sans"/>
                        <a:cs typeface="Open Sans"/>
                      </a:endParaRPr>
                    </a:p>
                  </a:txBody>
                  <a:tcPr marL="28092" marR="28092" marT="28092" marB="28092"/>
                </a:tc>
                <a:tc>
                  <a:txBody>
                    <a:bodyPr/>
                    <a:lstStyle/>
                    <a:p>
                      <a:pPr algn="just">
                        <a:lnSpc>
                          <a:spcPct val="150000"/>
                        </a:lnSpc>
                        <a:spcBef>
                          <a:spcPts val="1000"/>
                        </a:spcBef>
                        <a:spcAft>
                          <a:spcPts val="0"/>
                        </a:spcAft>
                      </a:pPr>
                      <a:r>
                        <a:rPr lang="es-ES" sz="1100" dirty="0">
                          <a:effectLst/>
                        </a:rPr>
                        <a:t>50% - El usuario administrador podía ingresar una determinada cantidad de material fungible, pero éste no se agregaba de forma correcta a la BD. Por ende, se tuvo que aplicar la revisión de calidad de MOPROSOFT, para buscar una solución y evitar que se siga presentando este problema.</a:t>
                      </a:r>
                      <a:endParaRPr lang="es-EC" sz="1100" dirty="0">
                        <a:effectLst/>
                        <a:latin typeface="Open Sans"/>
                        <a:ea typeface="Open Sans"/>
                        <a:cs typeface="Open Sans"/>
                      </a:endParaRPr>
                    </a:p>
                  </a:txBody>
                  <a:tcPr marL="28092" marR="28092" marT="28092" marB="28092"/>
                </a:tc>
                <a:extLst>
                  <a:ext uri="{0D108BD9-81ED-4DB2-BD59-A6C34878D82A}">
                    <a16:rowId xmlns:a16="http://schemas.microsoft.com/office/drawing/2014/main" val="1216806088"/>
                  </a:ext>
                </a:extLst>
              </a:tr>
              <a:tr h="754743">
                <a:tc>
                  <a:txBody>
                    <a:bodyPr/>
                    <a:lstStyle/>
                    <a:p>
                      <a:pPr algn="just">
                        <a:lnSpc>
                          <a:spcPct val="150000"/>
                        </a:lnSpc>
                        <a:spcBef>
                          <a:spcPts val="1000"/>
                        </a:spcBef>
                        <a:spcAft>
                          <a:spcPts val="0"/>
                        </a:spcAft>
                      </a:pPr>
                      <a:r>
                        <a:rPr lang="es-ES" sz="1100" dirty="0">
                          <a:effectLst/>
                        </a:rPr>
                        <a:t> Emitir alerta cuando el material fungible se encuentre al 10% de su stock inicial.</a:t>
                      </a:r>
                      <a:endParaRPr lang="es-EC" sz="1100" dirty="0">
                        <a:effectLst/>
                        <a:latin typeface="Open Sans"/>
                        <a:ea typeface="Open Sans"/>
                        <a:cs typeface="Open Sans"/>
                      </a:endParaRPr>
                    </a:p>
                  </a:txBody>
                  <a:tcPr marL="28092" marR="28092" marT="28092" marB="28092"/>
                </a:tc>
                <a:tc>
                  <a:txBody>
                    <a:bodyPr/>
                    <a:lstStyle/>
                    <a:p>
                      <a:pPr algn="just">
                        <a:lnSpc>
                          <a:spcPct val="150000"/>
                        </a:lnSpc>
                        <a:spcBef>
                          <a:spcPts val="1000"/>
                        </a:spcBef>
                        <a:spcAft>
                          <a:spcPts val="0"/>
                        </a:spcAft>
                      </a:pPr>
                      <a:r>
                        <a:rPr lang="es-ES" sz="1100" dirty="0">
                          <a:effectLst/>
                        </a:rPr>
                        <a:t>50% - El requisito de emitir alerta fue necesario aplicar el modelo MOPROSOFT, pues como el material fungible no registraba correctamente en la BD no emitía una alerta cuando la cantidad estaba por agotarse, lo cual en la vida real esto generaría problemas sumamente grandes.</a:t>
                      </a:r>
                      <a:endParaRPr lang="es-EC" sz="1100" dirty="0">
                        <a:effectLst/>
                        <a:latin typeface="Open Sans"/>
                        <a:ea typeface="Open Sans"/>
                        <a:cs typeface="Open Sans"/>
                      </a:endParaRPr>
                    </a:p>
                  </a:txBody>
                  <a:tcPr marL="28092" marR="28092" marT="28092" marB="28092"/>
                </a:tc>
                <a:extLst>
                  <a:ext uri="{0D108BD9-81ED-4DB2-BD59-A6C34878D82A}">
                    <a16:rowId xmlns:a16="http://schemas.microsoft.com/office/drawing/2014/main" val="1005225158"/>
                  </a:ext>
                </a:extLst>
              </a:tr>
              <a:tr h="1202203">
                <a:tc>
                  <a:txBody>
                    <a:bodyPr/>
                    <a:lstStyle/>
                    <a:p>
                      <a:pPr algn="just">
                        <a:lnSpc>
                          <a:spcPct val="150000"/>
                        </a:lnSpc>
                        <a:spcBef>
                          <a:spcPts val="1000"/>
                        </a:spcBef>
                        <a:spcAft>
                          <a:spcPts val="0"/>
                        </a:spcAft>
                      </a:pPr>
                      <a:endParaRPr lang="es-EC" sz="1100" dirty="0">
                        <a:effectLst/>
                      </a:endParaRPr>
                    </a:p>
                    <a:p>
                      <a:pPr algn="just">
                        <a:lnSpc>
                          <a:spcPct val="150000"/>
                        </a:lnSpc>
                        <a:spcBef>
                          <a:spcPts val="1000"/>
                        </a:spcBef>
                        <a:spcAft>
                          <a:spcPts val="0"/>
                        </a:spcAft>
                      </a:pPr>
                      <a:r>
                        <a:rPr lang="es-ES" sz="1100" dirty="0">
                          <a:effectLst/>
                        </a:rPr>
                        <a:t> </a:t>
                      </a:r>
                      <a:endParaRPr lang="es-EC" sz="1100" dirty="0">
                        <a:effectLst/>
                      </a:endParaRPr>
                    </a:p>
                    <a:p>
                      <a:pPr algn="just">
                        <a:lnSpc>
                          <a:spcPct val="150000"/>
                        </a:lnSpc>
                        <a:spcBef>
                          <a:spcPts val="1000"/>
                        </a:spcBef>
                        <a:spcAft>
                          <a:spcPts val="0"/>
                        </a:spcAft>
                      </a:pPr>
                      <a:r>
                        <a:rPr lang="es-ES" sz="1100" dirty="0">
                          <a:effectLst/>
                        </a:rPr>
                        <a:t>Generar pedidos a proveedores</a:t>
                      </a:r>
                      <a:endParaRPr lang="es-EC" sz="1100" dirty="0">
                        <a:effectLst/>
                        <a:latin typeface="Open Sans"/>
                        <a:ea typeface="Open Sans"/>
                        <a:cs typeface="Open Sans"/>
                      </a:endParaRPr>
                    </a:p>
                  </a:txBody>
                  <a:tcPr marL="28092" marR="28092" marT="28092" marB="28092"/>
                </a:tc>
                <a:tc>
                  <a:txBody>
                    <a:bodyPr/>
                    <a:lstStyle/>
                    <a:p>
                      <a:pPr algn="just">
                        <a:lnSpc>
                          <a:spcPct val="150000"/>
                        </a:lnSpc>
                        <a:spcBef>
                          <a:spcPts val="1000"/>
                        </a:spcBef>
                        <a:spcAft>
                          <a:spcPts val="0"/>
                        </a:spcAft>
                      </a:pPr>
                      <a:r>
                        <a:rPr lang="es-ES" sz="1100" dirty="0">
                          <a:effectLst/>
                        </a:rPr>
                        <a:t>75% - El administrador podía generar pedidos, pero hacía falta determinar la cantidad de proveedores, por ende, la calidad de este requisito no se encontraba en su funcionamiento total, ya que como primera instancia se agregó un único proveedor, y si analizamos esto puede ser algo malo, ya que al tener un único proveedor puede darse el caso de que a éste se le agote en producto, y no se podrá generar más pedidos.</a:t>
                      </a:r>
                      <a:endParaRPr lang="es-EC" sz="1100" dirty="0">
                        <a:effectLst/>
                        <a:latin typeface="Open Sans"/>
                        <a:ea typeface="Open Sans"/>
                        <a:cs typeface="Open Sans"/>
                      </a:endParaRPr>
                    </a:p>
                  </a:txBody>
                  <a:tcPr marL="28092" marR="28092" marT="28092" marB="28092"/>
                </a:tc>
                <a:extLst>
                  <a:ext uri="{0D108BD9-81ED-4DB2-BD59-A6C34878D82A}">
                    <a16:rowId xmlns:a16="http://schemas.microsoft.com/office/drawing/2014/main" val="4109483791"/>
                  </a:ext>
                </a:extLst>
              </a:tr>
              <a:tr h="1136422">
                <a:tc>
                  <a:txBody>
                    <a:bodyPr/>
                    <a:lstStyle/>
                    <a:p>
                      <a:pPr algn="just">
                        <a:lnSpc>
                          <a:spcPct val="150000"/>
                        </a:lnSpc>
                        <a:spcBef>
                          <a:spcPts val="1000"/>
                        </a:spcBef>
                        <a:spcAft>
                          <a:spcPts val="0"/>
                        </a:spcAft>
                      </a:pPr>
                      <a:endParaRPr lang="es-EC" sz="1100" dirty="0">
                        <a:effectLst/>
                      </a:endParaRPr>
                    </a:p>
                    <a:p>
                      <a:pPr algn="just">
                        <a:lnSpc>
                          <a:spcPct val="150000"/>
                        </a:lnSpc>
                        <a:spcBef>
                          <a:spcPts val="1000"/>
                        </a:spcBef>
                        <a:spcAft>
                          <a:spcPts val="0"/>
                        </a:spcAft>
                      </a:pPr>
                      <a:r>
                        <a:rPr lang="es-ES" sz="1100" dirty="0">
                          <a:effectLst/>
                        </a:rPr>
                        <a:t>Proporcionar información sobre el material del hospital</a:t>
                      </a:r>
                      <a:endParaRPr lang="es-EC" sz="1100" dirty="0">
                        <a:effectLst/>
                        <a:latin typeface="Open Sans"/>
                        <a:ea typeface="Open Sans"/>
                        <a:cs typeface="Open Sans"/>
                      </a:endParaRPr>
                    </a:p>
                  </a:txBody>
                  <a:tcPr marL="28092" marR="28092" marT="28092" marB="28092"/>
                </a:tc>
                <a:tc>
                  <a:txBody>
                    <a:bodyPr/>
                    <a:lstStyle/>
                    <a:p>
                      <a:pPr algn="just">
                        <a:lnSpc>
                          <a:spcPct val="150000"/>
                        </a:lnSpc>
                        <a:spcBef>
                          <a:spcPts val="1000"/>
                        </a:spcBef>
                        <a:spcAft>
                          <a:spcPts val="0"/>
                        </a:spcAft>
                      </a:pPr>
                      <a:r>
                        <a:rPr lang="es-ES" sz="1100" dirty="0">
                          <a:effectLst/>
                        </a:rPr>
                        <a:t>25% - Este requisito no funcionaba del todo ya que en primera instancia el producto intermedio que se presentó al equipo de trabajo, no fue aún programada dicha funcionalidad, por eso se tomó como prioridad el desarrollo de esta función para poder mejorar en gran parte a calidad del sistema hospitalario</a:t>
                      </a:r>
                      <a:endParaRPr lang="es-EC" sz="1100" dirty="0">
                        <a:effectLst/>
                        <a:latin typeface="Open Sans"/>
                        <a:ea typeface="Open Sans"/>
                        <a:cs typeface="Open Sans"/>
                      </a:endParaRPr>
                    </a:p>
                  </a:txBody>
                  <a:tcPr marL="28092" marR="28092" marT="28092" marB="28092"/>
                </a:tc>
                <a:extLst>
                  <a:ext uri="{0D108BD9-81ED-4DB2-BD59-A6C34878D82A}">
                    <a16:rowId xmlns:a16="http://schemas.microsoft.com/office/drawing/2014/main" val="3279518758"/>
                  </a:ext>
                </a:extLst>
              </a:tr>
            </a:tbl>
          </a:graphicData>
        </a:graphic>
      </p:graphicFrame>
    </p:spTree>
    <p:extLst>
      <p:ext uri="{BB962C8B-B14F-4D97-AF65-F5344CB8AC3E}">
        <p14:creationId xmlns:p14="http://schemas.microsoft.com/office/powerpoint/2010/main" val="236039587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プレースホルダー 24"/>
          <p:cNvSpPr>
            <a:spLocks noGrp="1"/>
          </p:cNvSpPr>
          <p:nvPr>
            <p:ph type="body" sz="quarter" idx="13"/>
          </p:nvPr>
        </p:nvSpPr>
        <p:spPr>
          <a:xfrm flipH="1">
            <a:off x="10208611" y="0"/>
            <a:ext cx="5738479" cy="6858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2355851" y="0"/>
            <a:ext cx="10615041" cy="6858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0208610" y="0"/>
            <a:ext cx="10374723" cy="6858000"/>
          </a:xfrm>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graphicFrame>
        <p:nvGraphicFramePr>
          <p:cNvPr id="2" name="Tabla 1">
            <a:extLst>
              <a:ext uri="{FF2B5EF4-FFF2-40B4-BE49-F238E27FC236}">
                <a16:creationId xmlns:a16="http://schemas.microsoft.com/office/drawing/2014/main" id="{2DE60580-3D00-46AA-909C-B7D91449EC52}"/>
              </a:ext>
            </a:extLst>
          </p:cNvPr>
          <p:cNvGraphicFramePr>
            <a:graphicFrameLocks noGrp="1"/>
          </p:cNvGraphicFramePr>
          <p:nvPr>
            <p:extLst>
              <p:ext uri="{D42A27DB-BD31-4B8C-83A1-F6EECF244321}">
                <p14:modId xmlns:p14="http://schemas.microsoft.com/office/powerpoint/2010/main" val="1112198421"/>
              </p:ext>
            </p:extLst>
          </p:nvPr>
        </p:nvGraphicFramePr>
        <p:xfrm>
          <a:off x="2253107" y="157079"/>
          <a:ext cx="8631202" cy="6543842"/>
        </p:xfrm>
        <a:graphic>
          <a:graphicData uri="http://schemas.openxmlformats.org/drawingml/2006/table">
            <a:tbl>
              <a:tblPr>
                <a:tableStyleId>{5C22544A-7EE6-4342-B048-85BDC9FD1C3A}</a:tableStyleId>
              </a:tblPr>
              <a:tblGrid>
                <a:gridCol w="4315601">
                  <a:extLst>
                    <a:ext uri="{9D8B030D-6E8A-4147-A177-3AD203B41FA5}">
                      <a16:colId xmlns:a16="http://schemas.microsoft.com/office/drawing/2014/main" val="3475323589"/>
                    </a:ext>
                  </a:extLst>
                </a:gridCol>
                <a:gridCol w="4315601">
                  <a:extLst>
                    <a:ext uri="{9D8B030D-6E8A-4147-A177-3AD203B41FA5}">
                      <a16:colId xmlns:a16="http://schemas.microsoft.com/office/drawing/2014/main" val="3696967997"/>
                    </a:ext>
                  </a:extLst>
                </a:gridCol>
              </a:tblGrid>
              <a:tr h="652881">
                <a:tc>
                  <a:txBody>
                    <a:bodyPr/>
                    <a:lstStyle/>
                    <a:p>
                      <a:pPr algn="ctr">
                        <a:lnSpc>
                          <a:spcPct val="150000"/>
                        </a:lnSpc>
                        <a:spcBef>
                          <a:spcPts val="1000"/>
                        </a:spcBef>
                        <a:spcAft>
                          <a:spcPts val="0"/>
                        </a:spcAft>
                      </a:pPr>
                      <a:r>
                        <a:rPr lang="es-ES" sz="1200">
                          <a:effectLst/>
                        </a:rPr>
                        <a:t>REQUISITO</a:t>
                      </a:r>
                      <a:endParaRPr lang="es-EC" sz="1200">
                        <a:effectLst/>
                        <a:latin typeface="Open Sans"/>
                        <a:ea typeface="Open Sans"/>
                        <a:cs typeface="Open Sans"/>
                      </a:endParaRPr>
                    </a:p>
                  </a:txBody>
                  <a:tcPr marL="36444" marR="36444" marT="36444" marB="36444"/>
                </a:tc>
                <a:tc>
                  <a:txBody>
                    <a:bodyPr/>
                    <a:lstStyle/>
                    <a:p>
                      <a:pPr algn="ctr">
                        <a:lnSpc>
                          <a:spcPct val="150000"/>
                        </a:lnSpc>
                        <a:spcBef>
                          <a:spcPts val="1000"/>
                        </a:spcBef>
                        <a:spcAft>
                          <a:spcPts val="0"/>
                        </a:spcAft>
                      </a:pPr>
                      <a:r>
                        <a:rPr lang="es-ES" sz="1200" dirty="0">
                          <a:effectLst/>
                        </a:rPr>
                        <a:t>PORCENTAJE DE CALIDAD</a:t>
                      </a:r>
                      <a:endParaRPr lang="es-EC" sz="1200" dirty="0">
                        <a:effectLst/>
                        <a:latin typeface="Open Sans"/>
                        <a:ea typeface="Open Sans"/>
                        <a:cs typeface="Open Sans"/>
                      </a:endParaRPr>
                    </a:p>
                  </a:txBody>
                  <a:tcPr marL="36444" marR="36444" marT="36444" marB="36444"/>
                </a:tc>
                <a:extLst>
                  <a:ext uri="{0D108BD9-81ED-4DB2-BD59-A6C34878D82A}">
                    <a16:rowId xmlns:a16="http://schemas.microsoft.com/office/drawing/2014/main" val="978349061"/>
                  </a:ext>
                </a:extLst>
              </a:tr>
              <a:tr h="830477">
                <a:tc>
                  <a:txBody>
                    <a:bodyPr/>
                    <a:lstStyle/>
                    <a:p>
                      <a:pPr algn="just">
                        <a:lnSpc>
                          <a:spcPct val="150000"/>
                        </a:lnSpc>
                        <a:spcBef>
                          <a:spcPts val="1000"/>
                        </a:spcBef>
                        <a:spcAft>
                          <a:spcPts val="0"/>
                        </a:spcAft>
                      </a:pPr>
                      <a:r>
                        <a:rPr lang="es-ES" sz="1200" dirty="0">
                          <a:effectLst/>
                        </a:rPr>
                        <a:t> Crear usuarios que se registren en BD.</a:t>
                      </a:r>
                      <a:endParaRPr lang="es-EC" sz="1200" dirty="0">
                        <a:effectLst/>
                        <a:latin typeface="Open Sans"/>
                        <a:ea typeface="Open Sans"/>
                        <a:cs typeface="Open Sans"/>
                      </a:endParaRPr>
                    </a:p>
                  </a:txBody>
                  <a:tcPr marL="36444" marR="36444" marT="36444" marB="36444"/>
                </a:tc>
                <a:tc>
                  <a:txBody>
                    <a:bodyPr/>
                    <a:lstStyle/>
                    <a:p>
                      <a:pPr algn="just">
                        <a:lnSpc>
                          <a:spcPct val="150000"/>
                        </a:lnSpc>
                        <a:spcBef>
                          <a:spcPts val="1000"/>
                        </a:spcBef>
                        <a:spcAft>
                          <a:spcPts val="0"/>
                        </a:spcAft>
                      </a:pPr>
                      <a:r>
                        <a:rPr lang="es-ES" sz="1200">
                          <a:effectLst/>
                        </a:rPr>
                        <a:t>100% - El usuario administrador, puede ingresar, registrar, visualizar un cliente o paciente en su BD. Misma en la que se podrá visualizar toda su información.</a:t>
                      </a:r>
                      <a:endParaRPr lang="es-EC" sz="1200">
                        <a:effectLst/>
                        <a:latin typeface="Open Sans"/>
                        <a:ea typeface="Open Sans"/>
                        <a:cs typeface="Open Sans"/>
                      </a:endParaRPr>
                    </a:p>
                  </a:txBody>
                  <a:tcPr marL="36444" marR="36444" marT="36444" marB="36444"/>
                </a:tc>
                <a:extLst>
                  <a:ext uri="{0D108BD9-81ED-4DB2-BD59-A6C34878D82A}">
                    <a16:rowId xmlns:a16="http://schemas.microsoft.com/office/drawing/2014/main" val="3321808395"/>
                  </a:ext>
                </a:extLst>
              </a:tr>
              <a:tr h="1071605">
                <a:tc>
                  <a:txBody>
                    <a:bodyPr/>
                    <a:lstStyle/>
                    <a:p>
                      <a:pPr algn="just">
                        <a:lnSpc>
                          <a:spcPct val="150000"/>
                        </a:lnSpc>
                        <a:spcBef>
                          <a:spcPts val="1000"/>
                        </a:spcBef>
                        <a:spcAft>
                          <a:spcPts val="0"/>
                        </a:spcAft>
                      </a:pPr>
                      <a:r>
                        <a:rPr lang="es-ES" sz="1200" dirty="0">
                          <a:effectLst/>
                        </a:rPr>
                        <a:t>Registrar la cantidad de material fungible</a:t>
                      </a:r>
                      <a:endParaRPr lang="es-EC" sz="1200" dirty="0">
                        <a:effectLst/>
                        <a:latin typeface="Open Sans"/>
                        <a:ea typeface="Open Sans"/>
                        <a:cs typeface="Open Sans"/>
                      </a:endParaRPr>
                    </a:p>
                  </a:txBody>
                  <a:tcPr marL="36444" marR="36444" marT="36444" marB="36444"/>
                </a:tc>
                <a:tc>
                  <a:txBody>
                    <a:bodyPr/>
                    <a:lstStyle/>
                    <a:p>
                      <a:pPr algn="just">
                        <a:lnSpc>
                          <a:spcPct val="150000"/>
                        </a:lnSpc>
                        <a:spcBef>
                          <a:spcPts val="1000"/>
                        </a:spcBef>
                        <a:spcAft>
                          <a:spcPts val="0"/>
                        </a:spcAft>
                      </a:pPr>
                      <a:r>
                        <a:rPr lang="es-ES" sz="1200">
                          <a:effectLst/>
                        </a:rPr>
                        <a:t>100% - El usuario administrador actualmente puede registrar la cantidad indicada por el administrador, en donde refleja la cantidad correcta en la BD.</a:t>
                      </a:r>
                      <a:endParaRPr lang="es-EC" sz="1200">
                        <a:effectLst/>
                        <a:latin typeface="Open Sans"/>
                        <a:ea typeface="Open Sans"/>
                        <a:cs typeface="Open Sans"/>
                      </a:endParaRPr>
                    </a:p>
                  </a:txBody>
                  <a:tcPr marL="36444" marR="36444" marT="36444" marB="36444"/>
                </a:tc>
                <a:extLst>
                  <a:ext uri="{0D108BD9-81ED-4DB2-BD59-A6C34878D82A}">
                    <a16:rowId xmlns:a16="http://schemas.microsoft.com/office/drawing/2014/main" val="2526463302"/>
                  </a:ext>
                </a:extLst>
              </a:tr>
              <a:tr h="934458">
                <a:tc>
                  <a:txBody>
                    <a:bodyPr/>
                    <a:lstStyle/>
                    <a:p>
                      <a:pPr algn="just">
                        <a:lnSpc>
                          <a:spcPct val="150000"/>
                        </a:lnSpc>
                        <a:spcBef>
                          <a:spcPts val="1000"/>
                        </a:spcBef>
                        <a:spcAft>
                          <a:spcPts val="0"/>
                        </a:spcAft>
                      </a:pPr>
                      <a:r>
                        <a:rPr lang="es-ES" sz="1200" dirty="0">
                          <a:effectLst/>
                        </a:rPr>
                        <a:t> Emitir alerta cuando el material fungible se encuentre al 10% de su stock inicial.</a:t>
                      </a:r>
                      <a:endParaRPr lang="es-EC" sz="1200" dirty="0">
                        <a:effectLst/>
                        <a:latin typeface="Open Sans"/>
                        <a:ea typeface="Open Sans"/>
                        <a:cs typeface="Open Sans"/>
                      </a:endParaRPr>
                    </a:p>
                  </a:txBody>
                  <a:tcPr marL="36444" marR="36444" marT="36444" marB="36444"/>
                </a:tc>
                <a:tc>
                  <a:txBody>
                    <a:bodyPr/>
                    <a:lstStyle/>
                    <a:p>
                      <a:pPr algn="just">
                        <a:lnSpc>
                          <a:spcPct val="150000"/>
                        </a:lnSpc>
                        <a:spcBef>
                          <a:spcPts val="1000"/>
                        </a:spcBef>
                        <a:spcAft>
                          <a:spcPts val="0"/>
                        </a:spcAft>
                      </a:pPr>
                      <a:r>
                        <a:rPr lang="es-ES" sz="1200" dirty="0">
                          <a:effectLst/>
                        </a:rPr>
                        <a:t>100% - El requisito luego de aplicar el modelo de calidad se logró corregir el error que tenía en los productos intermedios, por ahora el sistema emite la alerta cuando llegué a 10% del stock del material fungible</a:t>
                      </a:r>
                      <a:endParaRPr lang="es-EC" sz="1200" dirty="0">
                        <a:effectLst/>
                        <a:latin typeface="Open Sans"/>
                        <a:ea typeface="Open Sans"/>
                        <a:cs typeface="Open Sans"/>
                      </a:endParaRPr>
                    </a:p>
                  </a:txBody>
                  <a:tcPr marL="36444" marR="36444" marT="36444" marB="36444"/>
                </a:tc>
                <a:extLst>
                  <a:ext uri="{0D108BD9-81ED-4DB2-BD59-A6C34878D82A}">
                    <a16:rowId xmlns:a16="http://schemas.microsoft.com/office/drawing/2014/main" val="462890998"/>
                  </a:ext>
                </a:extLst>
              </a:tr>
              <a:tr h="1182385">
                <a:tc>
                  <a:txBody>
                    <a:bodyPr/>
                    <a:lstStyle/>
                    <a:p>
                      <a:pPr algn="just">
                        <a:lnSpc>
                          <a:spcPct val="150000"/>
                        </a:lnSpc>
                        <a:spcBef>
                          <a:spcPts val="1000"/>
                        </a:spcBef>
                        <a:spcAft>
                          <a:spcPts val="0"/>
                        </a:spcAft>
                      </a:pPr>
                      <a:r>
                        <a:rPr lang="es-ES" sz="1200" dirty="0">
                          <a:effectLst/>
                        </a:rPr>
                        <a:t> Generar pedidos a proveedores</a:t>
                      </a:r>
                      <a:endParaRPr lang="es-EC" sz="1200" dirty="0">
                        <a:effectLst/>
                        <a:latin typeface="Open Sans"/>
                        <a:ea typeface="Open Sans"/>
                        <a:cs typeface="Open Sans"/>
                      </a:endParaRPr>
                    </a:p>
                  </a:txBody>
                  <a:tcPr marL="36444" marR="36444" marT="36444" marB="36444"/>
                </a:tc>
                <a:tc>
                  <a:txBody>
                    <a:bodyPr/>
                    <a:lstStyle/>
                    <a:p>
                      <a:pPr algn="just">
                        <a:lnSpc>
                          <a:spcPct val="150000"/>
                        </a:lnSpc>
                        <a:spcBef>
                          <a:spcPts val="1000"/>
                        </a:spcBef>
                        <a:spcAft>
                          <a:spcPts val="0"/>
                        </a:spcAft>
                      </a:pPr>
                      <a:r>
                        <a:rPr lang="es-ES" sz="1200" dirty="0">
                          <a:effectLst/>
                        </a:rPr>
                        <a:t>100% - Luego de revisar el modelo de calidad de MOPROSOFT, pudimos comprender que el inconveniente de tener un sólo proveedor, por ende, luego de revisar el documento, llegamos a corregir añadiendo más proveedores para poder solicitar material fungible necesario.</a:t>
                      </a:r>
                      <a:endParaRPr lang="es-EC" sz="1200" dirty="0">
                        <a:effectLst/>
                        <a:latin typeface="Open Sans"/>
                        <a:ea typeface="Open Sans"/>
                        <a:cs typeface="Open Sans"/>
                      </a:endParaRPr>
                    </a:p>
                  </a:txBody>
                  <a:tcPr marL="36444" marR="36444" marT="36444" marB="36444"/>
                </a:tc>
                <a:extLst>
                  <a:ext uri="{0D108BD9-81ED-4DB2-BD59-A6C34878D82A}">
                    <a16:rowId xmlns:a16="http://schemas.microsoft.com/office/drawing/2014/main" val="1074041114"/>
                  </a:ext>
                </a:extLst>
              </a:tr>
              <a:tr h="1274596">
                <a:tc>
                  <a:txBody>
                    <a:bodyPr/>
                    <a:lstStyle/>
                    <a:p>
                      <a:pPr algn="just">
                        <a:lnSpc>
                          <a:spcPct val="150000"/>
                        </a:lnSpc>
                        <a:spcBef>
                          <a:spcPts val="1000"/>
                        </a:spcBef>
                        <a:spcAft>
                          <a:spcPts val="0"/>
                        </a:spcAft>
                      </a:pPr>
                      <a:r>
                        <a:rPr lang="es-ES" sz="1200" dirty="0">
                          <a:effectLst/>
                        </a:rPr>
                        <a:t> Proporcionar información sobre el material del hospital</a:t>
                      </a:r>
                      <a:endParaRPr lang="es-EC" sz="1200" dirty="0">
                        <a:effectLst/>
                        <a:latin typeface="Open Sans"/>
                        <a:ea typeface="Open Sans"/>
                        <a:cs typeface="Open Sans"/>
                      </a:endParaRPr>
                    </a:p>
                  </a:txBody>
                  <a:tcPr marL="36444" marR="36444" marT="36444" marB="36444"/>
                </a:tc>
                <a:tc>
                  <a:txBody>
                    <a:bodyPr/>
                    <a:lstStyle/>
                    <a:p>
                      <a:pPr algn="just">
                        <a:lnSpc>
                          <a:spcPct val="150000"/>
                        </a:lnSpc>
                        <a:spcBef>
                          <a:spcPts val="1000"/>
                        </a:spcBef>
                        <a:spcAft>
                          <a:spcPts val="0"/>
                        </a:spcAft>
                      </a:pPr>
                      <a:r>
                        <a:rPr lang="es-ES" sz="1200" dirty="0">
                          <a:effectLst/>
                        </a:rPr>
                        <a:t>100% - Este requisito en el producto final, está funcionando en totalidad, ya que fue programado de forma adecuada, y mejorando el porcentaje de calidad de este requisito, llegamos a la conclusión de que el sistema cumple con los estándares de calidad al igual que su funcionalidad está al 100%.</a:t>
                      </a:r>
                      <a:endParaRPr lang="es-EC" sz="1200" dirty="0">
                        <a:effectLst/>
                        <a:latin typeface="Open Sans"/>
                        <a:ea typeface="Open Sans"/>
                        <a:cs typeface="Open Sans"/>
                      </a:endParaRPr>
                    </a:p>
                  </a:txBody>
                  <a:tcPr marL="36444" marR="36444" marT="36444" marB="36444"/>
                </a:tc>
                <a:extLst>
                  <a:ext uri="{0D108BD9-81ED-4DB2-BD59-A6C34878D82A}">
                    <a16:rowId xmlns:a16="http://schemas.microsoft.com/office/drawing/2014/main" val="3328061091"/>
                  </a:ext>
                </a:extLst>
              </a:tr>
            </a:tbl>
          </a:graphicData>
        </a:graphic>
      </p:graphicFrame>
    </p:spTree>
    <p:extLst>
      <p:ext uri="{BB962C8B-B14F-4D97-AF65-F5344CB8AC3E}">
        <p14:creationId xmlns:p14="http://schemas.microsoft.com/office/powerpoint/2010/main" val="185120533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8600" y="-323850"/>
            <a:ext cx="10515600" cy="1325563"/>
          </a:xfrm>
        </p:spPr>
        <p:txBody>
          <a:bodyPr/>
          <a:lstStyle/>
          <a:p>
            <a:r>
              <a:rPr lang="en-US" altLang="ja-JP" dirty="0">
                <a:solidFill>
                  <a:schemeClr val="accent1"/>
                </a:solidFill>
                <a:latin typeface="Route 159 Bold" pitchFamily="50" charset="0"/>
              </a:rPr>
              <a:t>INTRODUCCIÓN</a:t>
            </a:r>
            <a:endParaRPr kumimoji="1"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6" name="テキスト プレースホルダー 5"/>
          <p:cNvSpPr>
            <a:spLocks noGrp="1"/>
          </p:cNvSpPr>
          <p:nvPr>
            <p:ph type="body" sz="quarter" idx="13"/>
          </p:nvPr>
        </p:nvSpPr>
        <p:spPr>
          <a:xfrm>
            <a:off x="320511" y="1028734"/>
            <a:ext cx="9553890" cy="336037"/>
          </a:xfrm>
        </p:spPr>
        <p:txBody>
          <a:bodyPr>
            <a:noAutofit/>
          </a:bodyPr>
          <a:lstStyle/>
          <a:p>
            <a:r>
              <a:rPr lang="en-US" altLang="ja-JP" sz="2400" dirty="0"/>
              <a:t>¿QUÉ ABARCARÁ EL SISTEMA?</a:t>
            </a:r>
            <a:endParaRPr lang="ja-JP" altLang="en-US" sz="2400" dirty="0"/>
          </a:p>
        </p:txBody>
      </p:sp>
      <p:sp>
        <p:nvSpPr>
          <p:cNvPr id="7" name="テキスト プレースホルダー 6"/>
          <p:cNvSpPr>
            <a:spLocks noGrp="1"/>
          </p:cNvSpPr>
          <p:nvPr>
            <p:ph type="body" sz="quarter" idx="15"/>
          </p:nvPr>
        </p:nvSpPr>
        <p:spPr/>
        <p:txBody>
          <a:bodyPr>
            <a:normAutofit fontScale="92500" lnSpcReduction="10000"/>
          </a:bodyPr>
          <a:lstStyle/>
          <a:p>
            <a:pPr algn="just"/>
            <a:r>
              <a:rPr lang="es-EC" altLang="ja-JP" sz="2400" dirty="0"/>
              <a:t>Con el sistema que se desarrollará, tendrá la siguiente finalidad: optimizar recursos como el tiempo, mejorar actividades de encargados en un sistema hospitalario.</a:t>
            </a:r>
          </a:p>
        </p:txBody>
      </p:sp>
      <p:sp>
        <p:nvSpPr>
          <p:cNvPr id="8" name="テキスト プレースホルダー 7"/>
          <p:cNvSpPr>
            <a:spLocks noGrp="1"/>
          </p:cNvSpPr>
          <p:nvPr>
            <p:ph type="body" sz="quarter" idx="16"/>
          </p:nvPr>
        </p:nvSpPr>
        <p:spPr>
          <a:xfrm>
            <a:off x="228600" y="1604797"/>
            <a:ext cx="4102100" cy="2916774"/>
          </a:xfrm>
        </p:spPr>
        <p:txBody>
          <a:bodyPr>
            <a:normAutofit fontScale="32500" lnSpcReduction="20000"/>
          </a:bodyPr>
          <a:lstStyle/>
          <a:p>
            <a:pPr algn="just"/>
            <a:r>
              <a:rPr lang="es-EC" altLang="ja-JP" sz="5000" dirty="0"/>
              <a:t>En los últimos años en la sociedad y en el mundo en general se han introducido varios avances tecnológicos en una de ellas dónde se ha visto más estos cambios es en las instituciones públicas de Salud, mismas que manejan en gran volumen la información sumamente importante y que deben ser administrados con responsabilidad, seguridad y organizada, así como también esta información debe estar disponible a cualquier momento que se requiera. A través de los sistemas de información esto se hace posible permitiendo el acceso a los datos de forma rápida y eficaz, cada vez que sea necesario.</a:t>
            </a:r>
          </a:p>
        </p:txBody>
      </p:sp>
      <p:pic>
        <p:nvPicPr>
          <p:cNvPr id="10" name="Marcador de posición de imagen 9">
            <a:extLst>
              <a:ext uri="{FF2B5EF4-FFF2-40B4-BE49-F238E27FC236}">
                <a16:creationId xmlns:a16="http://schemas.microsoft.com/office/drawing/2014/main" id="{D5BFEB00-46CE-4CDA-8E8D-355EE744ADC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7608" b="17608"/>
          <a:stretch>
            <a:fillRect/>
          </a:stretch>
        </p:blipFill>
        <p:spPr/>
      </p:pic>
    </p:spTree>
    <p:extLst>
      <p:ext uri="{BB962C8B-B14F-4D97-AF65-F5344CB8AC3E}">
        <p14:creationId xmlns:p14="http://schemas.microsoft.com/office/powerpoint/2010/main" val="218735172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USO DE MOPROSOFT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1600" dirty="0">
                <a:solidFill>
                  <a:schemeClr val="tx1"/>
                </a:solidFill>
              </a:rPr>
              <a:t>Gracias al uso del modelo MOPROSOFT, se pudo determinar cuánta calidad existía en nuestro sistema en los productos intermedios y finales. El sistema se encuentra en pleno funcionamiento, los requisitos que se nos ha planteado están funcionando correctamente. Cabe recalcar que: “El modelo de procesos MoProSoft, está diseñado para las Micro, Pequeñas y Medianas empresas o áreas internas de desarrollo de software, por lo que su implantación no resulta ser muy complicada y no requiere una inversión muy alta, y a su vez los resultados y beneficios de implantar el modelo se pueden obtener en un corto y mediano plazo, con excelentes resultados. </a:t>
            </a:r>
            <a:endParaRPr kumimoji="1" lang="ja-JP" altLang="en-US" sz="16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20</a:t>
            </a:fld>
            <a:endParaRPr lang="ja-JP" altLang="en-US"/>
          </a:p>
        </p:txBody>
      </p:sp>
      <p:pic>
        <p:nvPicPr>
          <p:cNvPr id="9" name="Marcador de posición de imagen 8">
            <a:extLst>
              <a:ext uri="{FF2B5EF4-FFF2-40B4-BE49-F238E27FC236}">
                <a16:creationId xmlns:a16="http://schemas.microsoft.com/office/drawing/2014/main" id="{034700AC-EE03-4F3D-B479-218D32C2779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341" r="19341"/>
          <a:stretch>
            <a:fillRect/>
          </a:stretch>
        </p:blipFill>
        <p:spPr/>
      </p:pic>
    </p:spTree>
    <p:extLst>
      <p:ext uri="{BB962C8B-B14F-4D97-AF65-F5344CB8AC3E}">
        <p14:creationId xmlns:p14="http://schemas.microsoft.com/office/powerpoint/2010/main" val="13907687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プレースホルダー 24"/>
          <p:cNvSpPr>
            <a:spLocks noGrp="1"/>
          </p:cNvSpPr>
          <p:nvPr>
            <p:ph type="body" sz="quarter" idx="13"/>
          </p:nvPr>
        </p:nvSpPr>
        <p:spPr>
          <a:xfrm flipH="1">
            <a:off x="10208611" y="0"/>
            <a:ext cx="5738479" cy="6858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2355851" y="0"/>
            <a:ext cx="10615041" cy="6858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0208610" y="0"/>
            <a:ext cx="10374723" cy="6858000"/>
          </a:xfrm>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pic>
        <p:nvPicPr>
          <p:cNvPr id="7" name="Imagen 6">
            <a:extLst>
              <a:ext uri="{FF2B5EF4-FFF2-40B4-BE49-F238E27FC236}">
                <a16:creationId xmlns:a16="http://schemas.microsoft.com/office/drawing/2014/main" id="{B7CA1D3F-963E-4A7E-AF0A-ECC44D6FDCF0}"/>
              </a:ext>
            </a:extLst>
          </p:cNvPr>
          <p:cNvPicPr/>
          <p:nvPr/>
        </p:nvPicPr>
        <p:blipFill rotWithShape="1">
          <a:blip r:embed="rId2">
            <a:extLst>
              <a:ext uri="{28A0092B-C50C-407E-A947-70E740481C1C}">
                <a14:useLocalDpi xmlns:a14="http://schemas.microsoft.com/office/drawing/2010/main" val="0"/>
              </a:ext>
            </a:extLst>
          </a:blip>
          <a:srcRect t="4149" b="5177"/>
          <a:stretch/>
        </p:blipFill>
        <p:spPr bwMode="auto">
          <a:xfrm>
            <a:off x="1634444" y="483983"/>
            <a:ext cx="9643155" cy="6267405"/>
          </a:xfrm>
          <a:prstGeom prst="rect">
            <a:avLst/>
          </a:prstGeom>
          <a:noFill/>
          <a:ln>
            <a:noFill/>
          </a:ln>
          <a:extLst>
            <a:ext uri="{53640926-AAD7-44D8-BBD7-CCE9431645EC}">
              <a14:shadowObscured xmlns:a14="http://schemas.microsoft.com/office/drawing/2010/main"/>
            </a:ext>
          </a:extLst>
        </p:spPr>
      </p:pic>
      <p:sp>
        <p:nvSpPr>
          <p:cNvPr id="9" name="テキスト プレースホルダー 5">
            <a:extLst>
              <a:ext uri="{FF2B5EF4-FFF2-40B4-BE49-F238E27FC236}">
                <a16:creationId xmlns:a16="http://schemas.microsoft.com/office/drawing/2014/main" id="{D881E74F-64B0-4032-8AFE-31B5B96056D1}"/>
              </a:ext>
            </a:extLst>
          </p:cNvPr>
          <p:cNvSpPr txBox="1">
            <a:spLocks/>
          </p:cNvSpPr>
          <p:nvPr/>
        </p:nvSpPr>
        <p:spPr>
          <a:xfrm>
            <a:off x="1023422" y="41334"/>
            <a:ext cx="9553890" cy="336037"/>
          </a:xfrm>
          <a:prstGeom prst="parallelogram">
            <a:avLst>
              <a:gd name="adj" fmla="val 41863"/>
            </a:avLst>
          </a:prstGeom>
          <a:solidFill>
            <a:schemeClr val="accent1">
              <a:lumMod val="75000"/>
              <a:alpha val="40000"/>
            </a:schemeClr>
          </a:solidFill>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solidFill>
                  <a:schemeClr val="bg1">
                    <a:lumMod val="65000"/>
                  </a:schemeClr>
                </a:solidFill>
              </a:rPr>
              <a:t>DIAGRAMAS DE CLASES</a:t>
            </a:r>
            <a:endParaRPr lang="ja-JP" altLang="en-US" sz="2400" i="1" dirty="0">
              <a:solidFill>
                <a:schemeClr val="bg1">
                  <a:lumMod val="65000"/>
                </a:schemeClr>
              </a:solidFill>
            </a:endParaRPr>
          </a:p>
        </p:txBody>
      </p:sp>
    </p:spTree>
    <p:extLst>
      <p:ext uri="{BB962C8B-B14F-4D97-AF65-F5344CB8AC3E}">
        <p14:creationId xmlns:p14="http://schemas.microsoft.com/office/powerpoint/2010/main" val="28101895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Pruebas de Caja Negra</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22</a:t>
            </a:fld>
            <a:endParaRPr lang="ja-JP" altLang="en-US"/>
          </a:p>
        </p:txBody>
      </p:sp>
      <p:sp>
        <p:nvSpPr>
          <p:cNvPr id="6" name="Título 5">
            <a:extLst>
              <a:ext uri="{FF2B5EF4-FFF2-40B4-BE49-F238E27FC236}">
                <a16:creationId xmlns:a16="http://schemas.microsoft.com/office/drawing/2014/main" id="{15123767-54C7-4BAA-8814-28B34DB0D9D6}"/>
              </a:ext>
            </a:extLst>
          </p:cNvPr>
          <p:cNvSpPr>
            <a:spLocks noGrp="1"/>
          </p:cNvSpPr>
          <p:nvPr>
            <p:ph type="title"/>
          </p:nvPr>
        </p:nvSpPr>
        <p:spPr/>
        <p:txBody>
          <a:bodyPr>
            <a:noAutofit/>
          </a:bodyPr>
          <a:lstStyle/>
          <a:p>
            <a:pPr algn="just"/>
            <a:r>
              <a:rPr lang="es-EC" sz="2000" dirty="0"/>
              <a:t>d)	Validación del producto software diseño de casos de prueba funcionales para uno de los requisitos del problema.</a:t>
            </a:r>
          </a:p>
        </p:txBody>
      </p:sp>
      <p:graphicFrame>
        <p:nvGraphicFramePr>
          <p:cNvPr id="7" name="Tabla 6">
            <a:extLst>
              <a:ext uri="{FF2B5EF4-FFF2-40B4-BE49-F238E27FC236}">
                <a16:creationId xmlns:a16="http://schemas.microsoft.com/office/drawing/2014/main" id="{F90C4DAE-3A2B-4C25-AF5A-C5B489E6C8E2}"/>
              </a:ext>
            </a:extLst>
          </p:cNvPr>
          <p:cNvGraphicFramePr>
            <a:graphicFrameLocks noGrp="1"/>
          </p:cNvGraphicFramePr>
          <p:nvPr>
            <p:extLst>
              <p:ext uri="{D42A27DB-BD31-4B8C-83A1-F6EECF244321}">
                <p14:modId xmlns:p14="http://schemas.microsoft.com/office/powerpoint/2010/main" val="32622054"/>
              </p:ext>
            </p:extLst>
          </p:nvPr>
        </p:nvGraphicFramePr>
        <p:xfrm>
          <a:off x="0" y="0"/>
          <a:ext cx="6096000" cy="6936709"/>
        </p:xfrm>
        <a:graphic>
          <a:graphicData uri="http://schemas.openxmlformats.org/drawingml/2006/table">
            <a:tbl>
              <a:tblPr firstRow="1" firstCol="1" bandRow="1">
                <a:tableStyleId>{5C22544A-7EE6-4342-B048-85BDC9FD1C3A}</a:tableStyleId>
              </a:tblPr>
              <a:tblGrid>
                <a:gridCol w="1495760">
                  <a:extLst>
                    <a:ext uri="{9D8B030D-6E8A-4147-A177-3AD203B41FA5}">
                      <a16:colId xmlns:a16="http://schemas.microsoft.com/office/drawing/2014/main" val="2354822017"/>
                    </a:ext>
                  </a:extLst>
                </a:gridCol>
                <a:gridCol w="1495760">
                  <a:extLst>
                    <a:ext uri="{9D8B030D-6E8A-4147-A177-3AD203B41FA5}">
                      <a16:colId xmlns:a16="http://schemas.microsoft.com/office/drawing/2014/main" val="4112148541"/>
                    </a:ext>
                  </a:extLst>
                </a:gridCol>
                <a:gridCol w="1496396">
                  <a:extLst>
                    <a:ext uri="{9D8B030D-6E8A-4147-A177-3AD203B41FA5}">
                      <a16:colId xmlns:a16="http://schemas.microsoft.com/office/drawing/2014/main" val="189141125"/>
                    </a:ext>
                  </a:extLst>
                </a:gridCol>
                <a:gridCol w="1608084">
                  <a:extLst>
                    <a:ext uri="{9D8B030D-6E8A-4147-A177-3AD203B41FA5}">
                      <a16:colId xmlns:a16="http://schemas.microsoft.com/office/drawing/2014/main" val="828554684"/>
                    </a:ext>
                  </a:extLst>
                </a:gridCol>
              </a:tblGrid>
              <a:tr h="180843">
                <a:tc>
                  <a:txBody>
                    <a:bodyPr/>
                    <a:lstStyle/>
                    <a:p>
                      <a:pPr>
                        <a:lnSpc>
                          <a:spcPct val="150000"/>
                        </a:lnSpc>
                        <a:spcBef>
                          <a:spcPts val="1000"/>
                        </a:spcBef>
                      </a:pPr>
                      <a:r>
                        <a:rPr lang="es-ES" sz="700" dirty="0">
                          <a:effectLst/>
                        </a:rPr>
                        <a:t>Caso de Prueba</a:t>
                      </a:r>
                      <a:endParaRPr lang="es-EC" sz="700" dirty="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Tipo de Entrada </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Número de Clases Válidas</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Número de Clases Inválidas</a:t>
                      </a:r>
                      <a:endParaRPr lang="es-EC" sz="700">
                        <a:effectLst/>
                        <a:latin typeface="Open Sans"/>
                        <a:ea typeface="Open Sans"/>
                        <a:cs typeface="Open Sans"/>
                      </a:endParaRPr>
                    </a:p>
                  </a:txBody>
                  <a:tcPr marL="23244" marR="23244" marT="0" marB="0"/>
                </a:tc>
                <a:extLst>
                  <a:ext uri="{0D108BD9-81ED-4DB2-BD59-A6C34878D82A}">
                    <a16:rowId xmlns:a16="http://schemas.microsoft.com/office/drawing/2014/main" val="2598482403"/>
                  </a:ext>
                </a:extLst>
              </a:tr>
              <a:tr h="1705359">
                <a:tc>
                  <a:txBody>
                    <a:bodyPr/>
                    <a:lstStyle/>
                    <a:p>
                      <a:pPr>
                        <a:lnSpc>
                          <a:spcPct val="150000"/>
                        </a:lnSpc>
                        <a:spcBef>
                          <a:spcPts val="1000"/>
                        </a:spcBef>
                      </a:pPr>
                      <a:r>
                        <a:rPr lang="es-ES" sz="700">
                          <a:effectLst/>
                        </a:rPr>
                        <a:t>Menú: Pantalla Principal</a:t>
                      </a:r>
                      <a:endParaRPr lang="es-EC" sz="700">
                        <a:effectLst/>
                      </a:endParaRPr>
                    </a:p>
                    <a:p>
                      <a:pPr>
                        <a:lnSpc>
                          <a:spcPct val="150000"/>
                        </a:lnSpc>
                        <a:spcBef>
                          <a:spcPts val="1000"/>
                        </a:spcBef>
                      </a:pPr>
                      <a:r>
                        <a:rPr lang="es-ES" sz="700">
                          <a:effectLst/>
                        </a:rPr>
                        <a:t>Opción:  Pacientes</a:t>
                      </a:r>
                      <a:endParaRPr lang="es-EC" sz="700">
                        <a:effectLst/>
                      </a:endParaRPr>
                    </a:p>
                    <a:p>
                      <a:pPr>
                        <a:lnSpc>
                          <a:spcPct val="150000"/>
                        </a:lnSpc>
                        <a:spcBef>
                          <a:spcPts val="1000"/>
                        </a:spcBef>
                      </a:pPr>
                      <a:r>
                        <a:rPr lang="es-ES" sz="700">
                          <a:effectLst/>
                        </a:rPr>
                        <a:t>Sub-Opción: Registrar</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Número de Identificación (CI)</a:t>
                      </a:r>
                      <a:endParaRPr lang="es-EC" sz="700">
                        <a:effectLst/>
                        <a:latin typeface="Open Sans"/>
                        <a:ea typeface="Open Sans"/>
                        <a:cs typeface="Open Sans"/>
                      </a:endParaRPr>
                    </a:p>
                  </a:txBody>
                  <a:tcPr marL="23244" marR="23244" marT="0" marB="0"/>
                </a:tc>
                <a:tc>
                  <a:txBody>
                    <a:bodyPr/>
                    <a:lstStyle/>
                    <a:p>
                      <a:pPr marL="342900" lvl="0" indent="-342900">
                        <a:lnSpc>
                          <a:spcPct val="150000"/>
                        </a:lnSpc>
                        <a:spcBef>
                          <a:spcPts val="1000"/>
                        </a:spcBef>
                        <a:buFont typeface="+mj-lt"/>
                        <a:buAutoNum type="arabicPeriod"/>
                      </a:pPr>
                      <a:r>
                        <a:rPr lang="es-ES" sz="700">
                          <a:effectLst/>
                        </a:rPr>
                        <a:t>Número válido de (CI) en Ecuador con sus 10 caracteres numéricos respectivos.</a:t>
                      </a:r>
                      <a:endParaRPr lang="es-EC" sz="700">
                        <a:effectLst/>
                        <a:latin typeface="Open Sans"/>
                        <a:ea typeface="Open Sans"/>
                        <a:cs typeface="Open Sans"/>
                      </a:endParaRPr>
                    </a:p>
                  </a:txBody>
                  <a:tcPr marL="23244" marR="23244" marT="0" marB="0"/>
                </a:tc>
                <a:tc>
                  <a:txBody>
                    <a:bodyPr/>
                    <a:lstStyle/>
                    <a:p>
                      <a:pPr marL="342900" lvl="0" indent="-342900">
                        <a:lnSpc>
                          <a:spcPct val="150000"/>
                        </a:lnSpc>
                        <a:buFont typeface="+mj-lt"/>
                        <a:buAutoNum type="arabicPeriod"/>
                      </a:pPr>
                      <a:r>
                        <a:rPr lang="es-ES" sz="700">
                          <a:effectLst/>
                        </a:rPr>
                        <a:t>Número de (CI) que no cumpla con las características:</a:t>
                      </a:r>
                      <a:endParaRPr lang="es-EC" sz="700">
                        <a:effectLst/>
                      </a:endParaRPr>
                    </a:p>
                    <a:p>
                      <a:pPr marL="228600">
                        <a:lnSpc>
                          <a:spcPct val="150000"/>
                        </a:lnSpc>
                        <a:spcBef>
                          <a:spcPts val="1000"/>
                        </a:spcBef>
                        <a:spcAft>
                          <a:spcPts val="0"/>
                        </a:spcAft>
                      </a:pPr>
                      <a:r>
                        <a:rPr lang="es-ES" sz="700">
                          <a:effectLst/>
                        </a:rPr>
                        <a:t>            (CI) &gt; 10</a:t>
                      </a:r>
                      <a:endParaRPr lang="es-EC" sz="700">
                        <a:effectLst/>
                      </a:endParaRPr>
                    </a:p>
                    <a:p>
                      <a:pPr>
                        <a:lnSpc>
                          <a:spcPct val="150000"/>
                        </a:lnSpc>
                        <a:spcBef>
                          <a:spcPts val="1000"/>
                        </a:spcBef>
                      </a:pPr>
                      <a:r>
                        <a:rPr lang="es-ES" sz="700">
                          <a:effectLst/>
                        </a:rPr>
                        <a:t>                   (CI) &lt; 10</a:t>
                      </a:r>
                      <a:endParaRPr lang="es-EC" sz="700">
                        <a:effectLst/>
                      </a:endParaRPr>
                    </a:p>
                    <a:p>
                      <a:pPr marL="228600">
                        <a:lnSpc>
                          <a:spcPct val="150000"/>
                        </a:lnSpc>
                        <a:spcBef>
                          <a:spcPts val="1000"/>
                        </a:spcBef>
                        <a:spcAft>
                          <a:spcPts val="0"/>
                        </a:spcAft>
                      </a:pPr>
                      <a:r>
                        <a:rPr lang="es-ES" sz="700">
                          <a:effectLst/>
                        </a:rPr>
                        <a:t> </a:t>
                      </a:r>
                      <a:endParaRPr lang="es-EC" sz="700">
                        <a:effectLst/>
                      </a:endParaRPr>
                    </a:p>
                    <a:p>
                      <a:pPr marL="342900" lvl="0" indent="-342900">
                        <a:lnSpc>
                          <a:spcPct val="150000"/>
                        </a:lnSpc>
                        <a:spcBef>
                          <a:spcPts val="1000"/>
                        </a:spcBef>
                        <a:buFont typeface="+mj-lt"/>
                        <a:buAutoNum type="arabicPeriod"/>
                      </a:pPr>
                      <a:r>
                        <a:rPr lang="es-ES" sz="700">
                          <a:effectLst/>
                        </a:rPr>
                        <a:t>Campos Vacíos</a:t>
                      </a:r>
                      <a:endParaRPr lang="es-EC" sz="700">
                        <a:effectLst/>
                      </a:endParaRPr>
                    </a:p>
                    <a:p>
                      <a:pPr marL="457200">
                        <a:lnSpc>
                          <a:spcPct val="150000"/>
                        </a:lnSpc>
                      </a:pPr>
                      <a:r>
                        <a:rPr lang="es-ES" sz="700">
                          <a:effectLst/>
                        </a:rPr>
                        <a:t> </a:t>
                      </a:r>
                      <a:endParaRPr lang="es-EC" sz="700">
                        <a:effectLst/>
                        <a:latin typeface="Open Sans"/>
                        <a:ea typeface="Open Sans"/>
                        <a:cs typeface="Open Sans"/>
                      </a:endParaRPr>
                    </a:p>
                  </a:txBody>
                  <a:tcPr marL="23244" marR="23244" marT="0" marB="0"/>
                </a:tc>
                <a:extLst>
                  <a:ext uri="{0D108BD9-81ED-4DB2-BD59-A6C34878D82A}">
                    <a16:rowId xmlns:a16="http://schemas.microsoft.com/office/drawing/2014/main" val="2377758351"/>
                  </a:ext>
                </a:extLst>
              </a:tr>
              <a:tr h="1114008">
                <a:tc>
                  <a:txBody>
                    <a:bodyPr/>
                    <a:lstStyle/>
                    <a:p>
                      <a:pPr>
                        <a:lnSpc>
                          <a:spcPct val="150000"/>
                        </a:lnSpc>
                        <a:spcBef>
                          <a:spcPts val="1000"/>
                        </a:spcBef>
                      </a:pPr>
                      <a:r>
                        <a:rPr lang="es-ES" sz="700">
                          <a:effectLst/>
                        </a:rPr>
                        <a:t>Menú: Pantalla Principal</a:t>
                      </a:r>
                      <a:endParaRPr lang="es-EC" sz="700">
                        <a:effectLst/>
                      </a:endParaRPr>
                    </a:p>
                    <a:p>
                      <a:pPr>
                        <a:lnSpc>
                          <a:spcPct val="150000"/>
                        </a:lnSpc>
                        <a:spcBef>
                          <a:spcPts val="1000"/>
                        </a:spcBef>
                      </a:pPr>
                      <a:r>
                        <a:rPr lang="es-ES" sz="700">
                          <a:effectLst/>
                        </a:rPr>
                        <a:t>Opción:  Pacientes</a:t>
                      </a:r>
                      <a:endParaRPr lang="es-EC" sz="700">
                        <a:effectLst/>
                      </a:endParaRPr>
                    </a:p>
                    <a:p>
                      <a:pPr>
                        <a:lnSpc>
                          <a:spcPct val="150000"/>
                        </a:lnSpc>
                        <a:spcBef>
                          <a:spcPts val="1000"/>
                        </a:spcBef>
                      </a:pPr>
                      <a:r>
                        <a:rPr lang="es-ES" sz="700">
                          <a:effectLst/>
                        </a:rPr>
                        <a:t>Sub-Opción: Registrar</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Nombre</a:t>
                      </a:r>
                      <a:endParaRPr lang="es-EC" sz="700">
                        <a:effectLst/>
                        <a:latin typeface="Open Sans"/>
                        <a:ea typeface="Open Sans"/>
                        <a:cs typeface="Open Sans"/>
                      </a:endParaRPr>
                    </a:p>
                  </a:txBody>
                  <a:tcPr marL="23244" marR="23244" marT="0" marB="0"/>
                </a:tc>
                <a:tc>
                  <a:txBody>
                    <a:bodyPr/>
                    <a:lstStyle/>
                    <a:p>
                      <a:pPr marL="342900" lvl="0" indent="-342900">
                        <a:lnSpc>
                          <a:spcPct val="150000"/>
                        </a:lnSpc>
                        <a:spcBef>
                          <a:spcPts val="1000"/>
                        </a:spcBef>
                        <a:buFont typeface="+mj-lt"/>
                        <a:buAutoNum type="arabicPeriod"/>
                      </a:pPr>
                      <a:r>
                        <a:rPr lang="es-ES" sz="700">
                          <a:effectLst/>
                        </a:rPr>
                        <a:t>Datos con letras únicamente.</a:t>
                      </a:r>
                      <a:endParaRPr lang="es-EC" sz="700">
                        <a:effectLst/>
                        <a:latin typeface="Open Sans"/>
                        <a:ea typeface="Open Sans"/>
                        <a:cs typeface="Open Sans"/>
                      </a:endParaRPr>
                    </a:p>
                  </a:txBody>
                  <a:tcPr marL="23244" marR="23244" marT="0" marB="0"/>
                </a:tc>
                <a:tc>
                  <a:txBody>
                    <a:bodyPr/>
                    <a:lstStyle/>
                    <a:p>
                      <a:pPr marL="342900" lvl="0" indent="-342900">
                        <a:lnSpc>
                          <a:spcPct val="150000"/>
                        </a:lnSpc>
                        <a:buFont typeface="+mj-lt"/>
                        <a:buAutoNum type="arabicPeriod"/>
                      </a:pPr>
                      <a:r>
                        <a:rPr lang="es-ES" sz="700">
                          <a:effectLst/>
                        </a:rPr>
                        <a:t>Datos con caracteres especiales o numéricos.</a:t>
                      </a:r>
                      <a:endParaRPr lang="es-EC" sz="700">
                        <a:effectLst/>
                      </a:endParaRPr>
                    </a:p>
                    <a:p>
                      <a:pPr marL="228600">
                        <a:lnSpc>
                          <a:spcPct val="150000"/>
                        </a:lnSpc>
                        <a:spcBef>
                          <a:spcPts val="1000"/>
                        </a:spcBef>
                        <a:spcAft>
                          <a:spcPts val="0"/>
                        </a:spcAft>
                      </a:pPr>
                      <a:r>
                        <a:rPr lang="es-ES" sz="700">
                          <a:effectLst/>
                        </a:rPr>
                        <a:t> </a:t>
                      </a:r>
                      <a:endParaRPr lang="es-EC" sz="700">
                        <a:effectLst/>
                      </a:endParaRPr>
                    </a:p>
                    <a:p>
                      <a:pPr marL="342900" lvl="0" indent="-342900">
                        <a:lnSpc>
                          <a:spcPct val="150000"/>
                        </a:lnSpc>
                        <a:spcBef>
                          <a:spcPts val="1000"/>
                        </a:spcBef>
                        <a:buFont typeface="+mj-lt"/>
                        <a:buAutoNum type="arabicPeriod"/>
                      </a:pPr>
                      <a:r>
                        <a:rPr lang="es-ES" sz="700">
                          <a:effectLst/>
                        </a:rPr>
                        <a:t>Campos Vacíos</a:t>
                      </a:r>
                      <a:endParaRPr lang="es-EC" sz="700">
                        <a:effectLst/>
                      </a:endParaRPr>
                    </a:p>
                    <a:p>
                      <a:pPr marL="228600">
                        <a:lnSpc>
                          <a:spcPct val="150000"/>
                        </a:lnSpc>
                        <a:spcBef>
                          <a:spcPts val="1000"/>
                        </a:spcBef>
                        <a:spcAft>
                          <a:spcPts val="0"/>
                        </a:spcAft>
                      </a:pPr>
                      <a:r>
                        <a:rPr lang="es-ES" sz="700">
                          <a:effectLst/>
                        </a:rPr>
                        <a:t> </a:t>
                      </a:r>
                      <a:endParaRPr lang="es-EC" sz="700">
                        <a:effectLst/>
                        <a:latin typeface="Open Sans"/>
                        <a:ea typeface="Open Sans"/>
                        <a:cs typeface="Open Sans"/>
                      </a:endParaRPr>
                    </a:p>
                  </a:txBody>
                  <a:tcPr marL="23244" marR="23244" marT="0" marB="0"/>
                </a:tc>
                <a:extLst>
                  <a:ext uri="{0D108BD9-81ED-4DB2-BD59-A6C34878D82A}">
                    <a16:rowId xmlns:a16="http://schemas.microsoft.com/office/drawing/2014/main" val="3276892240"/>
                  </a:ext>
                </a:extLst>
              </a:tr>
              <a:tr h="1322982">
                <a:tc>
                  <a:txBody>
                    <a:bodyPr/>
                    <a:lstStyle/>
                    <a:p>
                      <a:pPr>
                        <a:lnSpc>
                          <a:spcPct val="150000"/>
                        </a:lnSpc>
                        <a:spcBef>
                          <a:spcPts val="1000"/>
                        </a:spcBef>
                      </a:pPr>
                      <a:r>
                        <a:rPr lang="es-ES" sz="700">
                          <a:effectLst/>
                        </a:rPr>
                        <a:t>Menú: Pantalla Principal</a:t>
                      </a:r>
                      <a:endParaRPr lang="es-EC" sz="700">
                        <a:effectLst/>
                      </a:endParaRPr>
                    </a:p>
                    <a:p>
                      <a:pPr>
                        <a:lnSpc>
                          <a:spcPct val="150000"/>
                        </a:lnSpc>
                        <a:spcBef>
                          <a:spcPts val="1000"/>
                        </a:spcBef>
                      </a:pPr>
                      <a:r>
                        <a:rPr lang="es-ES" sz="700">
                          <a:effectLst/>
                        </a:rPr>
                        <a:t>Opción:  Pacientes</a:t>
                      </a:r>
                      <a:endParaRPr lang="es-EC" sz="700">
                        <a:effectLst/>
                      </a:endParaRPr>
                    </a:p>
                    <a:p>
                      <a:pPr>
                        <a:lnSpc>
                          <a:spcPct val="150000"/>
                        </a:lnSpc>
                        <a:spcBef>
                          <a:spcPts val="1000"/>
                        </a:spcBef>
                      </a:pPr>
                      <a:r>
                        <a:rPr lang="es-ES" sz="700">
                          <a:effectLst/>
                        </a:rPr>
                        <a:t>Sub-Opción: Registrar</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a:effectLst/>
                        </a:rPr>
                        <a:t>Dirección</a:t>
                      </a:r>
                      <a:endParaRPr lang="es-EC" sz="700">
                        <a:effectLst/>
                        <a:latin typeface="Open Sans"/>
                        <a:ea typeface="Open Sans"/>
                        <a:cs typeface="Open Sans"/>
                      </a:endParaRPr>
                    </a:p>
                  </a:txBody>
                  <a:tcPr marL="23244" marR="23244" marT="0" marB="0"/>
                </a:tc>
                <a:tc>
                  <a:txBody>
                    <a:bodyPr/>
                    <a:lstStyle/>
                    <a:p>
                      <a:pPr marL="342900" lvl="0" indent="-342900">
                        <a:lnSpc>
                          <a:spcPct val="150000"/>
                        </a:lnSpc>
                        <a:spcBef>
                          <a:spcPts val="1000"/>
                        </a:spcBef>
                        <a:buFont typeface="+mj-lt"/>
                        <a:buAutoNum type="arabicPeriod"/>
                      </a:pPr>
                      <a:r>
                        <a:rPr lang="es-ES" sz="700">
                          <a:effectLst/>
                        </a:rPr>
                        <a:t>Datos numéricos, letras y caracteres especiales en conjunto.</a:t>
                      </a:r>
                      <a:endParaRPr lang="es-EC" sz="700">
                        <a:effectLst/>
                        <a:latin typeface="Open Sans"/>
                        <a:ea typeface="Open Sans"/>
                        <a:cs typeface="Open Sans"/>
                      </a:endParaRPr>
                    </a:p>
                  </a:txBody>
                  <a:tcPr marL="23244" marR="23244" marT="0" marB="0"/>
                </a:tc>
                <a:tc>
                  <a:txBody>
                    <a:bodyPr/>
                    <a:lstStyle/>
                    <a:p>
                      <a:pPr marL="342900" lvl="0" indent="-342900">
                        <a:lnSpc>
                          <a:spcPct val="150000"/>
                        </a:lnSpc>
                        <a:buFont typeface="+mj-lt"/>
                        <a:buAutoNum type="arabicPeriod"/>
                      </a:pPr>
                      <a:r>
                        <a:rPr lang="es-ES" sz="700">
                          <a:effectLst/>
                        </a:rPr>
                        <a:t>Este campo es libre, puesto que existen direcciones combinadas con caracteres y números.</a:t>
                      </a:r>
                      <a:endParaRPr lang="es-EC" sz="700">
                        <a:effectLst/>
                      </a:endParaRPr>
                    </a:p>
                    <a:p>
                      <a:pPr marL="228600">
                        <a:lnSpc>
                          <a:spcPct val="150000"/>
                        </a:lnSpc>
                        <a:spcBef>
                          <a:spcPts val="1000"/>
                        </a:spcBef>
                        <a:spcAft>
                          <a:spcPts val="0"/>
                        </a:spcAft>
                      </a:pPr>
                      <a:r>
                        <a:rPr lang="es-ES" sz="700">
                          <a:effectLst/>
                        </a:rPr>
                        <a:t> </a:t>
                      </a:r>
                      <a:endParaRPr lang="es-EC" sz="700">
                        <a:effectLst/>
                      </a:endParaRPr>
                    </a:p>
                    <a:p>
                      <a:pPr marL="342900" lvl="0" indent="-342900">
                        <a:lnSpc>
                          <a:spcPct val="150000"/>
                        </a:lnSpc>
                        <a:spcBef>
                          <a:spcPts val="1000"/>
                        </a:spcBef>
                        <a:buFont typeface="+mj-lt"/>
                        <a:buAutoNum type="arabicPeriod"/>
                      </a:pPr>
                      <a:r>
                        <a:rPr lang="es-ES" sz="700">
                          <a:effectLst/>
                        </a:rPr>
                        <a:t>Campos Vacíos </a:t>
                      </a:r>
                      <a:endParaRPr lang="es-EC" sz="700">
                        <a:effectLst/>
                        <a:latin typeface="Open Sans"/>
                        <a:ea typeface="Open Sans"/>
                        <a:cs typeface="Open Sans"/>
                      </a:endParaRPr>
                    </a:p>
                  </a:txBody>
                  <a:tcPr marL="23244" marR="23244" marT="0" marB="0"/>
                </a:tc>
                <a:extLst>
                  <a:ext uri="{0D108BD9-81ED-4DB2-BD59-A6C34878D82A}">
                    <a16:rowId xmlns:a16="http://schemas.microsoft.com/office/drawing/2014/main" val="4035477671"/>
                  </a:ext>
                </a:extLst>
              </a:tr>
              <a:tr h="1483047">
                <a:tc>
                  <a:txBody>
                    <a:bodyPr/>
                    <a:lstStyle/>
                    <a:p>
                      <a:pPr>
                        <a:lnSpc>
                          <a:spcPct val="150000"/>
                        </a:lnSpc>
                        <a:spcBef>
                          <a:spcPts val="1000"/>
                        </a:spcBef>
                      </a:pPr>
                      <a:r>
                        <a:rPr lang="es-ES" sz="700">
                          <a:effectLst/>
                        </a:rPr>
                        <a:t>Menú: Pantalla Principal</a:t>
                      </a:r>
                      <a:endParaRPr lang="es-EC" sz="700">
                        <a:effectLst/>
                      </a:endParaRPr>
                    </a:p>
                    <a:p>
                      <a:pPr>
                        <a:lnSpc>
                          <a:spcPct val="150000"/>
                        </a:lnSpc>
                        <a:spcBef>
                          <a:spcPts val="1000"/>
                        </a:spcBef>
                      </a:pPr>
                      <a:r>
                        <a:rPr lang="es-ES" sz="700">
                          <a:effectLst/>
                        </a:rPr>
                        <a:t>Opción:  Pacientes</a:t>
                      </a:r>
                      <a:endParaRPr lang="es-EC" sz="700">
                        <a:effectLst/>
                      </a:endParaRPr>
                    </a:p>
                    <a:p>
                      <a:pPr>
                        <a:lnSpc>
                          <a:spcPct val="150000"/>
                        </a:lnSpc>
                        <a:spcBef>
                          <a:spcPts val="1000"/>
                        </a:spcBef>
                      </a:pPr>
                      <a:r>
                        <a:rPr lang="es-ES" sz="700">
                          <a:effectLst/>
                        </a:rPr>
                        <a:t>Sub-Opción: Registrar</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dirty="0">
                          <a:effectLst/>
                        </a:rPr>
                        <a:t>Teléfono </a:t>
                      </a:r>
                      <a:endParaRPr lang="es-EC" sz="700" dirty="0">
                        <a:effectLst/>
                        <a:latin typeface="Open Sans"/>
                        <a:ea typeface="Open Sans"/>
                        <a:cs typeface="Open Sans"/>
                      </a:endParaRPr>
                    </a:p>
                  </a:txBody>
                  <a:tcPr marL="23244" marR="23244" marT="0" marB="0"/>
                </a:tc>
                <a:tc>
                  <a:txBody>
                    <a:bodyPr/>
                    <a:lstStyle/>
                    <a:p>
                      <a:pPr marL="342900" lvl="0" indent="-342900">
                        <a:lnSpc>
                          <a:spcPct val="150000"/>
                        </a:lnSpc>
                        <a:spcBef>
                          <a:spcPts val="1000"/>
                        </a:spcBef>
                        <a:buFont typeface="+mj-lt"/>
                        <a:buAutoNum type="arabicPeriod"/>
                      </a:pPr>
                      <a:r>
                        <a:rPr lang="es-ES" sz="700">
                          <a:effectLst/>
                        </a:rPr>
                        <a:t>Datos numéricos únicamente.</a:t>
                      </a:r>
                      <a:endParaRPr lang="es-EC" sz="700">
                        <a:effectLst/>
                        <a:latin typeface="Open Sans"/>
                        <a:ea typeface="Open Sans"/>
                        <a:cs typeface="Open Sans"/>
                      </a:endParaRPr>
                    </a:p>
                  </a:txBody>
                  <a:tcPr marL="23244" marR="23244" marT="0" marB="0"/>
                </a:tc>
                <a:tc>
                  <a:txBody>
                    <a:bodyPr/>
                    <a:lstStyle/>
                    <a:p>
                      <a:pPr marL="342900" lvl="0" indent="-342900">
                        <a:lnSpc>
                          <a:spcPct val="150000"/>
                        </a:lnSpc>
                        <a:buFont typeface="+mj-lt"/>
                        <a:buAutoNum type="arabicPeriod"/>
                      </a:pPr>
                      <a:r>
                        <a:rPr lang="es-ES" sz="700">
                          <a:effectLst/>
                        </a:rPr>
                        <a:t>Número que no cumpla con las características:</a:t>
                      </a:r>
                      <a:endParaRPr lang="es-EC" sz="700">
                        <a:effectLst/>
                      </a:endParaRPr>
                    </a:p>
                    <a:p>
                      <a:pPr marL="342900" lvl="0" indent="-342900">
                        <a:lnSpc>
                          <a:spcPct val="150000"/>
                        </a:lnSpc>
                        <a:spcAft>
                          <a:spcPts val="0"/>
                        </a:spcAft>
                        <a:buFont typeface="+mj-lt"/>
                        <a:buAutoNum type="arabicPeriod"/>
                      </a:pPr>
                      <a:r>
                        <a:rPr lang="es-ES" sz="700">
                          <a:effectLst/>
                        </a:rPr>
                        <a:t># &gt; 10</a:t>
                      </a:r>
                      <a:endParaRPr lang="es-EC" sz="700">
                        <a:effectLst/>
                      </a:endParaRPr>
                    </a:p>
                    <a:p>
                      <a:pPr marL="342900" lvl="0" indent="-342900">
                        <a:lnSpc>
                          <a:spcPct val="150000"/>
                        </a:lnSpc>
                        <a:spcAft>
                          <a:spcPts val="0"/>
                        </a:spcAft>
                        <a:buFont typeface="+mj-lt"/>
                        <a:buAutoNum type="arabicPeriod"/>
                      </a:pPr>
                      <a:r>
                        <a:rPr lang="es-ES" sz="700">
                          <a:effectLst/>
                        </a:rPr>
                        <a:t># &lt; 10</a:t>
                      </a:r>
                      <a:endParaRPr lang="es-EC" sz="700">
                        <a:effectLst/>
                      </a:endParaRPr>
                    </a:p>
                    <a:p>
                      <a:pPr>
                        <a:lnSpc>
                          <a:spcPct val="150000"/>
                        </a:lnSpc>
                        <a:spcBef>
                          <a:spcPts val="1000"/>
                        </a:spcBef>
                      </a:pPr>
                      <a:r>
                        <a:rPr lang="es-ES" sz="700">
                          <a:effectLst/>
                        </a:rPr>
                        <a:t> </a:t>
                      </a:r>
                      <a:endParaRPr lang="es-EC" sz="700">
                        <a:effectLst/>
                      </a:endParaRPr>
                    </a:p>
                    <a:p>
                      <a:pPr marL="342900" lvl="0" indent="-342900">
                        <a:lnSpc>
                          <a:spcPct val="150000"/>
                        </a:lnSpc>
                        <a:spcBef>
                          <a:spcPts val="1000"/>
                        </a:spcBef>
                        <a:buFont typeface="+mj-lt"/>
                        <a:buAutoNum type="arabicPeriod"/>
                      </a:pPr>
                      <a:r>
                        <a:rPr lang="es-ES" sz="700">
                          <a:effectLst/>
                        </a:rPr>
                        <a:t>Datos con letras o caracteres especiales.</a:t>
                      </a:r>
                      <a:endParaRPr lang="es-EC" sz="700">
                        <a:effectLst/>
                      </a:endParaRPr>
                    </a:p>
                    <a:p>
                      <a:pPr marL="342900" lvl="0" indent="-342900">
                        <a:lnSpc>
                          <a:spcPct val="150000"/>
                        </a:lnSpc>
                        <a:buFont typeface="+mj-lt"/>
                        <a:buAutoNum type="arabicPeriod"/>
                      </a:pPr>
                      <a:r>
                        <a:rPr lang="es-ES" sz="700">
                          <a:effectLst/>
                        </a:rPr>
                        <a:t>Campos Vacíos</a:t>
                      </a:r>
                      <a:endParaRPr lang="es-EC" sz="700">
                        <a:effectLst/>
                        <a:latin typeface="Open Sans"/>
                        <a:ea typeface="Open Sans"/>
                        <a:cs typeface="Open Sans"/>
                      </a:endParaRPr>
                    </a:p>
                  </a:txBody>
                  <a:tcPr marL="23244" marR="23244" marT="0" marB="0"/>
                </a:tc>
                <a:extLst>
                  <a:ext uri="{0D108BD9-81ED-4DB2-BD59-A6C34878D82A}">
                    <a16:rowId xmlns:a16="http://schemas.microsoft.com/office/drawing/2014/main" val="1460597019"/>
                  </a:ext>
                </a:extLst>
              </a:tr>
              <a:tr h="1051761">
                <a:tc>
                  <a:txBody>
                    <a:bodyPr/>
                    <a:lstStyle/>
                    <a:p>
                      <a:pPr>
                        <a:lnSpc>
                          <a:spcPct val="150000"/>
                        </a:lnSpc>
                        <a:spcBef>
                          <a:spcPts val="1000"/>
                        </a:spcBef>
                      </a:pPr>
                      <a:r>
                        <a:rPr lang="es-ES" sz="700">
                          <a:effectLst/>
                        </a:rPr>
                        <a:t>Menú: Pantalla Principal</a:t>
                      </a:r>
                      <a:endParaRPr lang="es-EC" sz="700">
                        <a:effectLst/>
                      </a:endParaRPr>
                    </a:p>
                    <a:p>
                      <a:pPr>
                        <a:lnSpc>
                          <a:spcPct val="150000"/>
                        </a:lnSpc>
                        <a:spcBef>
                          <a:spcPts val="1000"/>
                        </a:spcBef>
                      </a:pPr>
                      <a:r>
                        <a:rPr lang="es-ES" sz="700">
                          <a:effectLst/>
                        </a:rPr>
                        <a:t>Opción:  Pacientes</a:t>
                      </a:r>
                      <a:endParaRPr lang="es-EC" sz="700">
                        <a:effectLst/>
                      </a:endParaRPr>
                    </a:p>
                    <a:p>
                      <a:pPr>
                        <a:lnSpc>
                          <a:spcPct val="150000"/>
                        </a:lnSpc>
                        <a:spcBef>
                          <a:spcPts val="1000"/>
                        </a:spcBef>
                      </a:pPr>
                      <a:r>
                        <a:rPr lang="es-ES" sz="700">
                          <a:effectLst/>
                        </a:rPr>
                        <a:t>Sub-Opción: Registrar</a:t>
                      </a:r>
                      <a:endParaRPr lang="es-EC" sz="700">
                        <a:effectLst/>
                        <a:latin typeface="Open Sans"/>
                        <a:ea typeface="Open Sans"/>
                        <a:cs typeface="Open Sans"/>
                      </a:endParaRPr>
                    </a:p>
                  </a:txBody>
                  <a:tcPr marL="23244" marR="23244" marT="0" marB="0"/>
                </a:tc>
                <a:tc>
                  <a:txBody>
                    <a:bodyPr/>
                    <a:lstStyle/>
                    <a:p>
                      <a:pPr>
                        <a:lnSpc>
                          <a:spcPct val="150000"/>
                        </a:lnSpc>
                        <a:spcBef>
                          <a:spcPts val="1000"/>
                        </a:spcBef>
                      </a:pPr>
                      <a:r>
                        <a:rPr lang="es-ES" sz="700" dirty="0">
                          <a:effectLst/>
                        </a:rPr>
                        <a:t>Correo Electrónico</a:t>
                      </a:r>
                      <a:endParaRPr lang="es-EC" sz="700" dirty="0">
                        <a:effectLst/>
                        <a:latin typeface="Open Sans"/>
                        <a:ea typeface="Open Sans"/>
                        <a:cs typeface="Open Sans"/>
                      </a:endParaRPr>
                    </a:p>
                  </a:txBody>
                  <a:tcPr marL="23244" marR="23244" marT="0" marB="0"/>
                </a:tc>
                <a:tc>
                  <a:txBody>
                    <a:bodyPr/>
                    <a:lstStyle/>
                    <a:p>
                      <a:pPr marL="342900" lvl="0" indent="-342900">
                        <a:lnSpc>
                          <a:spcPct val="150000"/>
                        </a:lnSpc>
                        <a:spcBef>
                          <a:spcPts val="1000"/>
                        </a:spcBef>
                        <a:buFont typeface="+mj-lt"/>
                        <a:buAutoNum type="arabicPeriod"/>
                      </a:pPr>
                      <a:r>
                        <a:rPr lang="es-ES" sz="700">
                          <a:effectLst/>
                        </a:rPr>
                        <a:t>Datos numéricos, letras y caracteres especiales en conjunto. </a:t>
                      </a:r>
                      <a:endParaRPr lang="es-EC" sz="700">
                        <a:effectLst/>
                        <a:latin typeface="Open Sans"/>
                        <a:ea typeface="Open Sans"/>
                        <a:cs typeface="Open Sans"/>
                      </a:endParaRPr>
                    </a:p>
                  </a:txBody>
                  <a:tcPr marL="23244" marR="23244" marT="0" marB="0"/>
                </a:tc>
                <a:tc>
                  <a:txBody>
                    <a:bodyPr/>
                    <a:lstStyle/>
                    <a:p>
                      <a:pPr marL="228600">
                        <a:lnSpc>
                          <a:spcPct val="150000"/>
                        </a:lnSpc>
                        <a:spcBef>
                          <a:spcPts val="1000"/>
                        </a:spcBef>
                        <a:spcAft>
                          <a:spcPts val="0"/>
                        </a:spcAft>
                      </a:pPr>
                      <a:r>
                        <a:rPr lang="es-ES" sz="700" dirty="0">
                          <a:effectLst/>
                        </a:rPr>
                        <a:t>1. Este campo es libre, puesto que existen direcciones de correo electrónico combinadas con caracteres y números.</a:t>
                      </a:r>
                      <a:endParaRPr lang="es-EC" sz="700" dirty="0">
                        <a:effectLst/>
                      </a:endParaRPr>
                    </a:p>
                    <a:p>
                      <a:pPr marL="342900" lvl="0" indent="-342900">
                        <a:lnSpc>
                          <a:spcPct val="150000"/>
                        </a:lnSpc>
                        <a:spcBef>
                          <a:spcPts val="1000"/>
                        </a:spcBef>
                        <a:buFont typeface="+mj-lt"/>
                        <a:buAutoNum type="arabicPeriod"/>
                      </a:pPr>
                      <a:r>
                        <a:rPr lang="es-ES" sz="700" dirty="0">
                          <a:effectLst/>
                        </a:rPr>
                        <a:t>Campos Vacíos</a:t>
                      </a:r>
                      <a:endParaRPr lang="es-EC" sz="700" dirty="0">
                        <a:effectLst/>
                        <a:latin typeface="Open Sans"/>
                        <a:ea typeface="Open Sans"/>
                        <a:cs typeface="Open Sans"/>
                      </a:endParaRPr>
                    </a:p>
                  </a:txBody>
                  <a:tcPr marL="23244" marR="23244" marT="0" marB="0"/>
                </a:tc>
                <a:extLst>
                  <a:ext uri="{0D108BD9-81ED-4DB2-BD59-A6C34878D82A}">
                    <a16:rowId xmlns:a16="http://schemas.microsoft.com/office/drawing/2014/main" val="2892399991"/>
                  </a:ext>
                </a:extLst>
              </a:tr>
            </a:tbl>
          </a:graphicData>
        </a:graphic>
      </p:graphicFrame>
      <p:pic>
        <p:nvPicPr>
          <p:cNvPr id="11" name="Imagen 10">
            <a:extLst>
              <a:ext uri="{FF2B5EF4-FFF2-40B4-BE49-F238E27FC236}">
                <a16:creationId xmlns:a16="http://schemas.microsoft.com/office/drawing/2014/main" id="{FBC99A05-A132-43E6-BF9E-355D7DD60382}"/>
              </a:ext>
            </a:extLst>
          </p:cNvPr>
          <p:cNvPicPr/>
          <p:nvPr/>
        </p:nvPicPr>
        <p:blipFill rotWithShape="1">
          <a:blip r:embed="rId2" cstate="print">
            <a:extLst>
              <a:ext uri="{28A0092B-C50C-407E-A947-70E740481C1C}">
                <a14:useLocalDpi xmlns:a14="http://schemas.microsoft.com/office/drawing/2010/main" val="0"/>
              </a:ext>
            </a:extLst>
          </a:blip>
          <a:srcRect t="17407"/>
          <a:stretch/>
        </p:blipFill>
        <p:spPr bwMode="auto">
          <a:xfrm>
            <a:off x="6112510" y="3490398"/>
            <a:ext cx="5919833" cy="29806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0173337"/>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Pruebas de Caja Negra</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23</a:t>
            </a:fld>
            <a:endParaRPr lang="ja-JP" altLang="en-US"/>
          </a:p>
        </p:txBody>
      </p:sp>
      <p:sp>
        <p:nvSpPr>
          <p:cNvPr id="6" name="Título 5">
            <a:extLst>
              <a:ext uri="{FF2B5EF4-FFF2-40B4-BE49-F238E27FC236}">
                <a16:creationId xmlns:a16="http://schemas.microsoft.com/office/drawing/2014/main" id="{15123767-54C7-4BAA-8814-28B34DB0D9D6}"/>
              </a:ext>
            </a:extLst>
          </p:cNvPr>
          <p:cNvSpPr>
            <a:spLocks noGrp="1"/>
          </p:cNvSpPr>
          <p:nvPr>
            <p:ph type="title"/>
          </p:nvPr>
        </p:nvSpPr>
        <p:spPr/>
        <p:txBody>
          <a:bodyPr>
            <a:noAutofit/>
          </a:bodyPr>
          <a:lstStyle/>
          <a:p>
            <a:pPr algn="just"/>
            <a:r>
              <a:rPr lang="es-EC" sz="2000" dirty="0"/>
              <a:t>d)	Validación del producto software diseño de casos de prueba funcionales para uno de los requisitos del problema.</a:t>
            </a:r>
          </a:p>
        </p:txBody>
      </p:sp>
      <p:graphicFrame>
        <p:nvGraphicFramePr>
          <p:cNvPr id="2" name="Tabla 1">
            <a:extLst>
              <a:ext uri="{FF2B5EF4-FFF2-40B4-BE49-F238E27FC236}">
                <a16:creationId xmlns:a16="http://schemas.microsoft.com/office/drawing/2014/main" id="{13608DF4-5719-4389-8B11-5F8D2B3F7B4B}"/>
              </a:ext>
            </a:extLst>
          </p:cNvPr>
          <p:cNvGraphicFramePr>
            <a:graphicFrameLocks noGrp="1"/>
          </p:cNvGraphicFramePr>
          <p:nvPr>
            <p:extLst>
              <p:ext uri="{D42A27DB-BD31-4B8C-83A1-F6EECF244321}">
                <p14:modId xmlns:p14="http://schemas.microsoft.com/office/powerpoint/2010/main" val="1628079472"/>
              </p:ext>
            </p:extLst>
          </p:nvPr>
        </p:nvGraphicFramePr>
        <p:xfrm>
          <a:off x="-1" y="0"/>
          <a:ext cx="6079491" cy="6857999"/>
        </p:xfrm>
        <a:graphic>
          <a:graphicData uri="http://schemas.openxmlformats.org/drawingml/2006/table">
            <a:tbl>
              <a:tblPr firstRow="1" firstCol="1" bandRow="1">
                <a:tableStyleId>{5C22544A-7EE6-4342-B048-85BDC9FD1C3A}</a:tableStyleId>
              </a:tblPr>
              <a:tblGrid>
                <a:gridCol w="1379550">
                  <a:extLst>
                    <a:ext uri="{9D8B030D-6E8A-4147-A177-3AD203B41FA5}">
                      <a16:colId xmlns:a16="http://schemas.microsoft.com/office/drawing/2014/main" val="2572611352"/>
                    </a:ext>
                  </a:extLst>
                </a:gridCol>
                <a:gridCol w="1379550">
                  <a:extLst>
                    <a:ext uri="{9D8B030D-6E8A-4147-A177-3AD203B41FA5}">
                      <a16:colId xmlns:a16="http://schemas.microsoft.com/office/drawing/2014/main" val="1386381663"/>
                    </a:ext>
                  </a:extLst>
                </a:gridCol>
                <a:gridCol w="1752104">
                  <a:extLst>
                    <a:ext uri="{9D8B030D-6E8A-4147-A177-3AD203B41FA5}">
                      <a16:colId xmlns:a16="http://schemas.microsoft.com/office/drawing/2014/main" val="4144036875"/>
                    </a:ext>
                  </a:extLst>
                </a:gridCol>
                <a:gridCol w="1568287">
                  <a:extLst>
                    <a:ext uri="{9D8B030D-6E8A-4147-A177-3AD203B41FA5}">
                      <a16:colId xmlns:a16="http://schemas.microsoft.com/office/drawing/2014/main" val="1167245972"/>
                    </a:ext>
                  </a:extLst>
                </a:gridCol>
              </a:tblGrid>
              <a:tr h="557632">
                <a:tc>
                  <a:txBody>
                    <a:bodyPr/>
                    <a:lstStyle/>
                    <a:p>
                      <a:pPr>
                        <a:lnSpc>
                          <a:spcPct val="150000"/>
                        </a:lnSpc>
                        <a:spcBef>
                          <a:spcPts val="1000"/>
                        </a:spcBef>
                      </a:pPr>
                      <a:r>
                        <a:rPr lang="es-ES" sz="1100">
                          <a:effectLst/>
                        </a:rPr>
                        <a:t>Caso de Prueba</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Tipo de Entrada </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Número de Clases Válidas</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Número de Clases Inválidas</a:t>
                      </a:r>
                      <a:endParaRPr lang="es-EC" sz="1100">
                        <a:effectLst/>
                        <a:latin typeface="Open Sans"/>
                        <a:ea typeface="Open Sans"/>
                        <a:cs typeface="Open Sans"/>
                      </a:endParaRPr>
                    </a:p>
                  </a:txBody>
                  <a:tcPr marL="52934" marR="52934" marT="0" marB="0"/>
                </a:tc>
                <a:extLst>
                  <a:ext uri="{0D108BD9-81ED-4DB2-BD59-A6C34878D82A}">
                    <a16:rowId xmlns:a16="http://schemas.microsoft.com/office/drawing/2014/main" val="2974869272"/>
                  </a:ext>
                </a:extLst>
              </a:tr>
              <a:tr h="2047057">
                <a:tc>
                  <a:txBody>
                    <a:bodyPr/>
                    <a:lstStyle/>
                    <a:p>
                      <a:pPr>
                        <a:lnSpc>
                          <a:spcPct val="150000"/>
                        </a:lnSpc>
                        <a:spcBef>
                          <a:spcPts val="1000"/>
                        </a:spcBef>
                      </a:pPr>
                      <a:r>
                        <a:rPr lang="es-ES" sz="1100">
                          <a:effectLst/>
                        </a:rPr>
                        <a:t>Menú: Pantalla Principal</a:t>
                      </a:r>
                      <a:endParaRPr lang="es-EC" sz="1100">
                        <a:effectLst/>
                      </a:endParaRPr>
                    </a:p>
                    <a:p>
                      <a:pPr>
                        <a:lnSpc>
                          <a:spcPct val="150000"/>
                        </a:lnSpc>
                        <a:spcBef>
                          <a:spcPts val="1000"/>
                        </a:spcBef>
                      </a:pPr>
                      <a:r>
                        <a:rPr lang="es-ES" sz="1100">
                          <a:effectLst/>
                        </a:rPr>
                        <a:t>Opción:  Administrador</a:t>
                      </a:r>
                      <a:endParaRPr lang="es-EC" sz="1100">
                        <a:effectLst/>
                      </a:endParaRPr>
                    </a:p>
                    <a:p>
                      <a:pPr>
                        <a:lnSpc>
                          <a:spcPct val="150000"/>
                        </a:lnSpc>
                        <a:spcBef>
                          <a:spcPts val="1000"/>
                        </a:spcBef>
                      </a:pPr>
                      <a:r>
                        <a:rPr lang="es-ES" sz="1100">
                          <a:effectLst/>
                        </a:rPr>
                        <a:t>Sub-Opción: Generar Pedidos</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dirty="0">
                          <a:effectLst/>
                        </a:rPr>
                        <a:t>Pedidos en Lista</a:t>
                      </a:r>
                      <a:endParaRPr lang="es-EC" sz="1100" dirty="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5.  Opciones que ofrece la Lista Desplegable.</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Este campo permite seleccionar solo una opción en la lista.</a:t>
                      </a:r>
                      <a:endParaRPr lang="es-EC" sz="1100">
                        <a:effectLst/>
                        <a:latin typeface="Open Sans"/>
                        <a:ea typeface="Open Sans"/>
                        <a:cs typeface="Open Sans"/>
                      </a:endParaRPr>
                    </a:p>
                  </a:txBody>
                  <a:tcPr marL="52934" marR="52934" marT="0" marB="0"/>
                </a:tc>
                <a:extLst>
                  <a:ext uri="{0D108BD9-81ED-4DB2-BD59-A6C34878D82A}">
                    <a16:rowId xmlns:a16="http://schemas.microsoft.com/office/drawing/2014/main" val="2084241220"/>
                  </a:ext>
                </a:extLst>
              </a:tr>
              <a:tr h="2047057">
                <a:tc>
                  <a:txBody>
                    <a:bodyPr/>
                    <a:lstStyle/>
                    <a:p>
                      <a:pPr>
                        <a:lnSpc>
                          <a:spcPct val="150000"/>
                        </a:lnSpc>
                        <a:spcBef>
                          <a:spcPts val="1000"/>
                        </a:spcBef>
                      </a:pPr>
                      <a:r>
                        <a:rPr lang="es-ES" sz="1100">
                          <a:effectLst/>
                        </a:rPr>
                        <a:t>Menú: Pantalla Principal</a:t>
                      </a:r>
                      <a:endParaRPr lang="es-EC" sz="1100">
                        <a:effectLst/>
                      </a:endParaRPr>
                    </a:p>
                    <a:p>
                      <a:pPr>
                        <a:lnSpc>
                          <a:spcPct val="150000"/>
                        </a:lnSpc>
                        <a:spcBef>
                          <a:spcPts val="1000"/>
                        </a:spcBef>
                      </a:pPr>
                      <a:r>
                        <a:rPr lang="es-ES" sz="1100">
                          <a:effectLst/>
                        </a:rPr>
                        <a:t>Opción:  Administrador</a:t>
                      </a:r>
                      <a:endParaRPr lang="es-EC" sz="1100">
                        <a:effectLst/>
                      </a:endParaRPr>
                    </a:p>
                    <a:p>
                      <a:pPr>
                        <a:lnSpc>
                          <a:spcPct val="150000"/>
                        </a:lnSpc>
                        <a:spcBef>
                          <a:spcPts val="1000"/>
                        </a:spcBef>
                      </a:pPr>
                      <a:r>
                        <a:rPr lang="es-ES" sz="1100">
                          <a:effectLst/>
                        </a:rPr>
                        <a:t>Sub-Opción: Generar Pedidos</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Proveedor</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5.  Opciones que ofrece la Lista Desplegable</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Este campo permite seleccionar solo una opción en la lista.</a:t>
                      </a:r>
                      <a:endParaRPr lang="es-EC" sz="1100">
                        <a:effectLst/>
                        <a:latin typeface="Open Sans"/>
                        <a:ea typeface="Open Sans"/>
                        <a:cs typeface="Open Sans"/>
                      </a:endParaRPr>
                    </a:p>
                  </a:txBody>
                  <a:tcPr marL="52934" marR="52934" marT="0" marB="0"/>
                </a:tc>
                <a:extLst>
                  <a:ext uri="{0D108BD9-81ED-4DB2-BD59-A6C34878D82A}">
                    <a16:rowId xmlns:a16="http://schemas.microsoft.com/office/drawing/2014/main" val="848459483"/>
                  </a:ext>
                </a:extLst>
              </a:tr>
              <a:tr h="2206253">
                <a:tc>
                  <a:txBody>
                    <a:bodyPr/>
                    <a:lstStyle/>
                    <a:p>
                      <a:pPr>
                        <a:lnSpc>
                          <a:spcPct val="150000"/>
                        </a:lnSpc>
                        <a:spcBef>
                          <a:spcPts val="1000"/>
                        </a:spcBef>
                      </a:pPr>
                      <a:r>
                        <a:rPr lang="es-ES" sz="1100">
                          <a:effectLst/>
                        </a:rPr>
                        <a:t>Menú: Pantalla Principal</a:t>
                      </a:r>
                      <a:endParaRPr lang="es-EC" sz="1100">
                        <a:effectLst/>
                      </a:endParaRPr>
                    </a:p>
                    <a:p>
                      <a:pPr>
                        <a:lnSpc>
                          <a:spcPct val="150000"/>
                        </a:lnSpc>
                        <a:spcBef>
                          <a:spcPts val="1000"/>
                        </a:spcBef>
                      </a:pPr>
                      <a:r>
                        <a:rPr lang="es-ES" sz="1100">
                          <a:effectLst/>
                        </a:rPr>
                        <a:t>Opción:  Administrador</a:t>
                      </a:r>
                      <a:endParaRPr lang="es-EC" sz="1100">
                        <a:effectLst/>
                      </a:endParaRPr>
                    </a:p>
                    <a:p>
                      <a:pPr>
                        <a:lnSpc>
                          <a:spcPct val="150000"/>
                        </a:lnSpc>
                        <a:spcBef>
                          <a:spcPts val="1000"/>
                        </a:spcBef>
                      </a:pPr>
                      <a:r>
                        <a:rPr lang="es-ES" sz="1100">
                          <a:effectLst/>
                        </a:rPr>
                        <a:t>Sub-Opción: Generar Pedidos</a:t>
                      </a:r>
                      <a:endParaRPr lang="es-EC" sz="1100">
                        <a:effectLst/>
                        <a:latin typeface="Open Sans"/>
                        <a:ea typeface="Open Sans"/>
                        <a:cs typeface="Open Sans"/>
                      </a:endParaRPr>
                    </a:p>
                  </a:txBody>
                  <a:tcPr marL="52934" marR="52934" marT="0" marB="0"/>
                </a:tc>
                <a:tc>
                  <a:txBody>
                    <a:bodyPr/>
                    <a:lstStyle/>
                    <a:p>
                      <a:pPr>
                        <a:lnSpc>
                          <a:spcPct val="150000"/>
                        </a:lnSpc>
                        <a:spcBef>
                          <a:spcPts val="1000"/>
                        </a:spcBef>
                      </a:pPr>
                      <a:r>
                        <a:rPr lang="es-ES" sz="1100">
                          <a:effectLst/>
                        </a:rPr>
                        <a:t>Cantidad Requerida</a:t>
                      </a:r>
                      <a:endParaRPr lang="es-EC" sz="1100">
                        <a:effectLst/>
                        <a:latin typeface="Open Sans"/>
                        <a:ea typeface="Open Sans"/>
                        <a:cs typeface="Open Sans"/>
                      </a:endParaRPr>
                    </a:p>
                  </a:txBody>
                  <a:tcPr marL="52934" marR="52934" marT="0" marB="0"/>
                </a:tc>
                <a:tc>
                  <a:txBody>
                    <a:bodyPr/>
                    <a:lstStyle/>
                    <a:p>
                      <a:pPr marL="342900" lvl="0" indent="-342900">
                        <a:lnSpc>
                          <a:spcPct val="150000"/>
                        </a:lnSpc>
                        <a:spcBef>
                          <a:spcPts val="1000"/>
                        </a:spcBef>
                        <a:buFont typeface="+mj-lt"/>
                        <a:buAutoNum type="arabicPeriod"/>
                      </a:pPr>
                      <a:r>
                        <a:rPr lang="es-ES" sz="1100">
                          <a:effectLst/>
                        </a:rPr>
                        <a:t>Datos numéricos únicamente que variarán dependiendo el número de elementos existentes dentro del inventario</a:t>
                      </a:r>
                      <a:endParaRPr lang="es-EC" sz="1100">
                        <a:effectLst/>
                        <a:latin typeface="Open Sans"/>
                        <a:ea typeface="Open Sans"/>
                        <a:cs typeface="Open Sans"/>
                      </a:endParaRPr>
                    </a:p>
                  </a:txBody>
                  <a:tcPr marL="52934" marR="52934" marT="0" marB="0"/>
                </a:tc>
                <a:tc>
                  <a:txBody>
                    <a:bodyPr/>
                    <a:lstStyle/>
                    <a:p>
                      <a:pPr marL="342900" lvl="0" indent="-342900">
                        <a:lnSpc>
                          <a:spcPct val="150000"/>
                        </a:lnSpc>
                        <a:buFont typeface="+mj-lt"/>
                        <a:buAutoNum type="arabicPeriod"/>
                      </a:pPr>
                      <a:r>
                        <a:rPr lang="es-ES" sz="1100" dirty="0">
                          <a:effectLst/>
                        </a:rPr>
                        <a:t>Datos con caracteres especiales o letras.</a:t>
                      </a:r>
                      <a:endParaRPr lang="es-EC" sz="1100" dirty="0">
                        <a:effectLst/>
                      </a:endParaRPr>
                    </a:p>
                    <a:p>
                      <a:pPr marL="342900" lvl="0" indent="-342900">
                        <a:lnSpc>
                          <a:spcPct val="150000"/>
                        </a:lnSpc>
                        <a:buFont typeface="+mj-lt"/>
                        <a:buAutoNum type="arabicPeriod"/>
                      </a:pPr>
                      <a:r>
                        <a:rPr lang="es-ES" sz="1100" dirty="0">
                          <a:effectLst/>
                        </a:rPr>
                        <a:t>Datos mayores a 100.</a:t>
                      </a:r>
                      <a:endParaRPr lang="es-EC" sz="1100" dirty="0">
                        <a:effectLst/>
                        <a:latin typeface="Open Sans"/>
                        <a:ea typeface="Open Sans"/>
                        <a:cs typeface="Open Sans"/>
                      </a:endParaRPr>
                    </a:p>
                  </a:txBody>
                  <a:tcPr marL="52934" marR="52934" marT="0" marB="0"/>
                </a:tc>
                <a:extLst>
                  <a:ext uri="{0D108BD9-81ED-4DB2-BD59-A6C34878D82A}">
                    <a16:rowId xmlns:a16="http://schemas.microsoft.com/office/drawing/2014/main" val="1883001527"/>
                  </a:ext>
                </a:extLst>
              </a:tr>
            </a:tbl>
          </a:graphicData>
        </a:graphic>
      </p:graphicFrame>
      <p:pic>
        <p:nvPicPr>
          <p:cNvPr id="8" name="Imagen 7">
            <a:extLst>
              <a:ext uri="{FF2B5EF4-FFF2-40B4-BE49-F238E27FC236}">
                <a16:creationId xmlns:a16="http://schemas.microsoft.com/office/drawing/2014/main" id="{DF41AA11-461C-4250-9206-3917481FD4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933" y="3474175"/>
            <a:ext cx="5801409" cy="3167380"/>
          </a:xfrm>
          <a:prstGeom prst="rect">
            <a:avLst/>
          </a:prstGeom>
          <a:noFill/>
          <a:ln>
            <a:noFill/>
          </a:ln>
        </p:spPr>
      </p:pic>
    </p:spTree>
    <p:extLst>
      <p:ext uri="{BB962C8B-B14F-4D97-AF65-F5344CB8AC3E}">
        <p14:creationId xmlns:p14="http://schemas.microsoft.com/office/powerpoint/2010/main" val="308398817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Pruebas de Caja Negra</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24</a:t>
            </a:fld>
            <a:endParaRPr lang="ja-JP" altLang="en-US"/>
          </a:p>
        </p:txBody>
      </p:sp>
      <p:sp>
        <p:nvSpPr>
          <p:cNvPr id="6" name="Título 5">
            <a:extLst>
              <a:ext uri="{FF2B5EF4-FFF2-40B4-BE49-F238E27FC236}">
                <a16:creationId xmlns:a16="http://schemas.microsoft.com/office/drawing/2014/main" id="{15123767-54C7-4BAA-8814-28B34DB0D9D6}"/>
              </a:ext>
            </a:extLst>
          </p:cNvPr>
          <p:cNvSpPr>
            <a:spLocks noGrp="1"/>
          </p:cNvSpPr>
          <p:nvPr>
            <p:ph type="title"/>
          </p:nvPr>
        </p:nvSpPr>
        <p:spPr/>
        <p:txBody>
          <a:bodyPr>
            <a:noAutofit/>
          </a:bodyPr>
          <a:lstStyle/>
          <a:p>
            <a:pPr algn="just"/>
            <a:r>
              <a:rPr lang="es-EC" sz="2000" dirty="0"/>
              <a:t>d)	Validación del producto software diseño de casos de prueba funcionales para uno de los requisitos del problema.</a:t>
            </a:r>
          </a:p>
        </p:txBody>
      </p:sp>
      <p:graphicFrame>
        <p:nvGraphicFramePr>
          <p:cNvPr id="3" name="Tabla 2">
            <a:extLst>
              <a:ext uri="{FF2B5EF4-FFF2-40B4-BE49-F238E27FC236}">
                <a16:creationId xmlns:a16="http://schemas.microsoft.com/office/drawing/2014/main" id="{A77AC898-0E57-44E0-A22F-EC6853AD903C}"/>
              </a:ext>
            </a:extLst>
          </p:cNvPr>
          <p:cNvGraphicFramePr>
            <a:graphicFrameLocks noGrp="1"/>
          </p:cNvGraphicFramePr>
          <p:nvPr>
            <p:extLst>
              <p:ext uri="{D42A27DB-BD31-4B8C-83A1-F6EECF244321}">
                <p14:modId xmlns:p14="http://schemas.microsoft.com/office/powerpoint/2010/main" val="2036771901"/>
              </p:ext>
            </p:extLst>
          </p:nvPr>
        </p:nvGraphicFramePr>
        <p:xfrm>
          <a:off x="0" y="0"/>
          <a:ext cx="6118079" cy="6858000"/>
        </p:xfrm>
        <a:graphic>
          <a:graphicData uri="http://schemas.openxmlformats.org/drawingml/2006/table">
            <a:tbl>
              <a:tblPr firstRow="1" firstCol="1" bandRow="1">
                <a:tableStyleId>{5C22544A-7EE6-4342-B048-85BDC9FD1C3A}</a:tableStyleId>
              </a:tblPr>
              <a:tblGrid>
                <a:gridCol w="1494066">
                  <a:extLst>
                    <a:ext uri="{9D8B030D-6E8A-4147-A177-3AD203B41FA5}">
                      <a16:colId xmlns:a16="http://schemas.microsoft.com/office/drawing/2014/main" val="3745329027"/>
                    </a:ext>
                  </a:extLst>
                </a:gridCol>
                <a:gridCol w="1494066">
                  <a:extLst>
                    <a:ext uri="{9D8B030D-6E8A-4147-A177-3AD203B41FA5}">
                      <a16:colId xmlns:a16="http://schemas.microsoft.com/office/drawing/2014/main" val="122698204"/>
                    </a:ext>
                  </a:extLst>
                </a:gridCol>
                <a:gridCol w="1494731">
                  <a:extLst>
                    <a:ext uri="{9D8B030D-6E8A-4147-A177-3AD203B41FA5}">
                      <a16:colId xmlns:a16="http://schemas.microsoft.com/office/drawing/2014/main" val="1223876329"/>
                    </a:ext>
                  </a:extLst>
                </a:gridCol>
                <a:gridCol w="1635216">
                  <a:extLst>
                    <a:ext uri="{9D8B030D-6E8A-4147-A177-3AD203B41FA5}">
                      <a16:colId xmlns:a16="http://schemas.microsoft.com/office/drawing/2014/main" val="2950597889"/>
                    </a:ext>
                  </a:extLst>
                </a:gridCol>
              </a:tblGrid>
              <a:tr h="454977">
                <a:tc>
                  <a:txBody>
                    <a:bodyPr/>
                    <a:lstStyle/>
                    <a:p>
                      <a:pPr>
                        <a:lnSpc>
                          <a:spcPct val="150000"/>
                        </a:lnSpc>
                        <a:spcBef>
                          <a:spcPts val="1000"/>
                        </a:spcBef>
                      </a:pPr>
                      <a:r>
                        <a:rPr lang="es-ES" sz="1050">
                          <a:effectLst/>
                        </a:rPr>
                        <a:t>Caso de Prueba</a:t>
                      </a:r>
                      <a:endParaRPr lang="es-EC" sz="1050">
                        <a:effectLst/>
                        <a:latin typeface="Open Sans"/>
                        <a:ea typeface="Open Sans"/>
                        <a:cs typeface="Open Sans"/>
                      </a:endParaRPr>
                    </a:p>
                  </a:txBody>
                  <a:tcPr marL="48639" marR="48639" marT="0" marB="0"/>
                </a:tc>
                <a:tc>
                  <a:txBody>
                    <a:bodyPr/>
                    <a:lstStyle/>
                    <a:p>
                      <a:pPr>
                        <a:lnSpc>
                          <a:spcPct val="150000"/>
                        </a:lnSpc>
                        <a:spcBef>
                          <a:spcPts val="1000"/>
                        </a:spcBef>
                      </a:pPr>
                      <a:r>
                        <a:rPr lang="es-ES" sz="1050" dirty="0">
                          <a:effectLst/>
                        </a:rPr>
                        <a:t>Tipo de Entrada </a:t>
                      </a:r>
                      <a:endParaRPr lang="es-EC" sz="1050" dirty="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Número de Clases Válidas</a:t>
                      </a:r>
                      <a:endParaRPr lang="es-EC" sz="105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Número de Clases Inválidas</a:t>
                      </a:r>
                      <a:endParaRPr lang="es-EC" sz="1050">
                        <a:effectLst/>
                        <a:latin typeface="Open Sans"/>
                        <a:ea typeface="Open Sans"/>
                        <a:cs typeface="Open Sans"/>
                      </a:endParaRPr>
                    </a:p>
                  </a:txBody>
                  <a:tcPr marL="48639" marR="48639" marT="0" marB="0"/>
                </a:tc>
                <a:extLst>
                  <a:ext uri="{0D108BD9-81ED-4DB2-BD59-A6C34878D82A}">
                    <a16:rowId xmlns:a16="http://schemas.microsoft.com/office/drawing/2014/main" val="1676262244"/>
                  </a:ext>
                </a:extLst>
              </a:tr>
              <a:tr h="1761648">
                <a:tc>
                  <a:txBody>
                    <a:bodyPr/>
                    <a:lstStyle/>
                    <a:p>
                      <a:pPr>
                        <a:lnSpc>
                          <a:spcPct val="150000"/>
                        </a:lnSpc>
                        <a:spcBef>
                          <a:spcPts val="1000"/>
                        </a:spcBef>
                      </a:pPr>
                      <a:r>
                        <a:rPr lang="es-ES" sz="1050" dirty="0">
                          <a:effectLst/>
                        </a:rPr>
                        <a:t>Menú: Pantalla Principal</a:t>
                      </a:r>
                      <a:endParaRPr lang="es-EC" sz="1050" dirty="0">
                        <a:effectLst/>
                      </a:endParaRPr>
                    </a:p>
                    <a:p>
                      <a:pPr>
                        <a:lnSpc>
                          <a:spcPct val="150000"/>
                        </a:lnSpc>
                        <a:spcBef>
                          <a:spcPts val="1000"/>
                        </a:spcBef>
                      </a:pPr>
                      <a:r>
                        <a:rPr lang="es-ES" sz="1050" dirty="0">
                          <a:effectLst/>
                        </a:rPr>
                        <a:t>Opción:  Administrador</a:t>
                      </a:r>
                      <a:endParaRPr lang="es-EC" sz="1050" dirty="0">
                        <a:effectLst/>
                      </a:endParaRPr>
                    </a:p>
                    <a:p>
                      <a:pPr>
                        <a:lnSpc>
                          <a:spcPct val="150000"/>
                        </a:lnSpc>
                        <a:spcBef>
                          <a:spcPts val="1000"/>
                        </a:spcBef>
                      </a:pPr>
                      <a:r>
                        <a:rPr lang="es-ES" sz="1050" dirty="0">
                          <a:effectLst/>
                        </a:rPr>
                        <a:t>Sub-Opción: Ver Informes</a:t>
                      </a:r>
                      <a:endParaRPr lang="es-EC" sz="1050" dirty="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Mensual</a:t>
                      </a:r>
                      <a:endParaRPr lang="es-EC" sz="1050">
                        <a:effectLst/>
                        <a:latin typeface="Open Sans"/>
                        <a:ea typeface="Open Sans"/>
                        <a:cs typeface="Open Sans"/>
                      </a:endParaRPr>
                    </a:p>
                  </a:txBody>
                  <a:tcPr marL="48639" marR="48639" marT="0" marB="0"/>
                </a:tc>
                <a:tc>
                  <a:txBody>
                    <a:bodyPr/>
                    <a:lstStyle/>
                    <a:p>
                      <a:pPr marL="342900" lvl="0" indent="-342900">
                        <a:lnSpc>
                          <a:spcPct val="150000"/>
                        </a:lnSpc>
                        <a:spcBef>
                          <a:spcPts val="1000"/>
                        </a:spcBef>
                        <a:buFont typeface="+mj-lt"/>
                        <a:buAutoNum type="arabicPeriod"/>
                      </a:pPr>
                      <a:r>
                        <a:rPr lang="es-ES" sz="1050">
                          <a:effectLst/>
                        </a:rPr>
                        <a:t>Opciones que ofrece la Lista Desplegable</a:t>
                      </a:r>
                      <a:endParaRPr lang="es-EC" sz="105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Este campo permite seleccionar solo una opción en la lista.</a:t>
                      </a:r>
                      <a:endParaRPr lang="es-EC" sz="1050">
                        <a:effectLst/>
                        <a:latin typeface="Open Sans"/>
                        <a:ea typeface="Open Sans"/>
                        <a:cs typeface="Open Sans"/>
                      </a:endParaRPr>
                    </a:p>
                  </a:txBody>
                  <a:tcPr marL="48639" marR="48639" marT="0" marB="0"/>
                </a:tc>
                <a:extLst>
                  <a:ext uri="{0D108BD9-81ED-4DB2-BD59-A6C34878D82A}">
                    <a16:rowId xmlns:a16="http://schemas.microsoft.com/office/drawing/2014/main" val="2021653773"/>
                  </a:ext>
                </a:extLst>
              </a:tr>
              <a:tr h="1761648">
                <a:tc>
                  <a:txBody>
                    <a:bodyPr/>
                    <a:lstStyle/>
                    <a:p>
                      <a:pPr>
                        <a:lnSpc>
                          <a:spcPct val="150000"/>
                        </a:lnSpc>
                        <a:spcBef>
                          <a:spcPts val="1000"/>
                        </a:spcBef>
                      </a:pPr>
                      <a:r>
                        <a:rPr lang="es-ES" sz="1050">
                          <a:effectLst/>
                        </a:rPr>
                        <a:t>Menú: Pantalla Principal</a:t>
                      </a:r>
                      <a:endParaRPr lang="es-EC" sz="1050">
                        <a:effectLst/>
                      </a:endParaRPr>
                    </a:p>
                    <a:p>
                      <a:pPr>
                        <a:lnSpc>
                          <a:spcPct val="150000"/>
                        </a:lnSpc>
                        <a:spcBef>
                          <a:spcPts val="1000"/>
                        </a:spcBef>
                      </a:pPr>
                      <a:r>
                        <a:rPr lang="es-ES" sz="1050">
                          <a:effectLst/>
                        </a:rPr>
                        <a:t>Opción:  Administrador</a:t>
                      </a:r>
                      <a:endParaRPr lang="es-EC" sz="1050">
                        <a:effectLst/>
                      </a:endParaRPr>
                    </a:p>
                    <a:p>
                      <a:pPr>
                        <a:lnSpc>
                          <a:spcPct val="150000"/>
                        </a:lnSpc>
                        <a:spcBef>
                          <a:spcPts val="1000"/>
                        </a:spcBef>
                      </a:pPr>
                      <a:r>
                        <a:rPr lang="es-ES" sz="1050">
                          <a:effectLst/>
                        </a:rPr>
                        <a:t>Sub-Opción: Ver Informes</a:t>
                      </a:r>
                      <a:endParaRPr lang="es-EC" sz="105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Anual</a:t>
                      </a:r>
                      <a:endParaRPr lang="es-EC" sz="1050">
                        <a:effectLst/>
                        <a:latin typeface="Open Sans"/>
                        <a:ea typeface="Open Sans"/>
                        <a:cs typeface="Open Sans"/>
                      </a:endParaRPr>
                    </a:p>
                  </a:txBody>
                  <a:tcPr marL="48639" marR="48639" marT="0" marB="0"/>
                </a:tc>
                <a:tc>
                  <a:txBody>
                    <a:bodyPr/>
                    <a:lstStyle/>
                    <a:p>
                      <a:pPr marL="342900" lvl="0" indent="-342900">
                        <a:lnSpc>
                          <a:spcPct val="150000"/>
                        </a:lnSpc>
                        <a:spcBef>
                          <a:spcPts val="1000"/>
                        </a:spcBef>
                        <a:buFont typeface="+mj-lt"/>
                        <a:buAutoNum type="arabicPeriod"/>
                      </a:pPr>
                      <a:r>
                        <a:rPr lang="es-ES" sz="1050">
                          <a:effectLst/>
                        </a:rPr>
                        <a:t>Datos únicamente numéricos.</a:t>
                      </a:r>
                      <a:endParaRPr lang="es-EC" sz="1050">
                        <a:effectLst/>
                        <a:latin typeface="Open Sans"/>
                        <a:ea typeface="Open Sans"/>
                        <a:cs typeface="Open Sans"/>
                      </a:endParaRPr>
                    </a:p>
                  </a:txBody>
                  <a:tcPr marL="48639" marR="48639" marT="0" marB="0"/>
                </a:tc>
                <a:tc>
                  <a:txBody>
                    <a:bodyPr/>
                    <a:lstStyle/>
                    <a:p>
                      <a:pPr marL="342900" lvl="0" indent="-342900">
                        <a:lnSpc>
                          <a:spcPct val="150000"/>
                        </a:lnSpc>
                        <a:buFont typeface="+mj-lt"/>
                        <a:buAutoNum type="arabicPeriod"/>
                      </a:pPr>
                      <a:r>
                        <a:rPr lang="es-ES" sz="1050">
                          <a:effectLst/>
                        </a:rPr>
                        <a:t>Datos con caracteres especiales o letras</a:t>
                      </a:r>
                      <a:endParaRPr lang="es-EC" sz="1050">
                        <a:effectLst/>
                      </a:endParaRPr>
                    </a:p>
                    <a:p>
                      <a:pPr marL="342900" lvl="0" indent="-342900">
                        <a:lnSpc>
                          <a:spcPct val="150000"/>
                        </a:lnSpc>
                        <a:buFont typeface="+mj-lt"/>
                        <a:buAutoNum type="arabicPeriod"/>
                      </a:pPr>
                      <a:r>
                        <a:rPr lang="es-ES" sz="1050">
                          <a:effectLst/>
                        </a:rPr>
                        <a:t>Campos Vacíos.</a:t>
                      </a:r>
                      <a:endParaRPr lang="es-EC" sz="1050">
                        <a:effectLst/>
                        <a:latin typeface="Open Sans"/>
                        <a:ea typeface="Open Sans"/>
                        <a:cs typeface="Open Sans"/>
                      </a:endParaRPr>
                    </a:p>
                  </a:txBody>
                  <a:tcPr marL="48639" marR="48639" marT="0" marB="0"/>
                </a:tc>
                <a:extLst>
                  <a:ext uri="{0D108BD9-81ED-4DB2-BD59-A6C34878D82A}">
                    <a16:rowId xmlns:a16="http://schemas.microsoft.com/office/drawing/2014/main" val="342090496"/>
                  </a:ext>
                </a:extLst>
              </a:tr>
              <a:tr h="2879727">
                <a:tc>
                  <a:txBody>
                    <a:bodyPr/>
                    <a:lstStyle/>
                    <a:p>
                      <a:pPr>
                        <a:lnSpc>
                          <a:spcPct val="150000"/>
                        </a:lnSpc>
                        <a:spcBef>
                          <a:spcPts val="1000"/>
                        </a:spcBef>
                      </a:pPr>
                      <a:r>
                        <a:rPr lang="es-ES" sz="1050">
                          <a:effectLst/>
                        </a:rPr>
                        <a:t>Menú: Pantalla Principal</a:t>
                      </a:r>
                      <a:endParaRPr lang="es-EC" sz="1050">
                        <a:effectLst/>
                      </a:endParaRPr>
                    </a:p>
                    <a:p>
                      <a:pPr>
                        <a:lnSpc>
                          <a:spcPct val="150000"/>
                        </a:lnSpc>
                        <a:spcBef>
                          <a:spcPts val="1000"/>
                        </a:spcBef>
                      </a:pPr>
                      <a:r>
                        <a:rPr lang="es-ES" sz="1050">
                          <a:effectLst/>
                        </a:rPr>
                        <a:t>Opción:  Administrador</a:t>
                      </a:r>
                      <a:endParaRPr lang="es-EC" sz="1050">
                        <a:effectLst/>
                      </a:endParaRPr>
                    </a:p>
                    <a:p>
                      <a:pPr>
                        <a:lnSpc>
                          <a:spcPct val="150000"/>
                        </a:lnSpc>
                        <a:spcBef>
                          <a:spcPts val="1000"/>
                        </a:spcBef>
                      </a:pPr>
                      <a:r>
                        <a:rPr lang="es-ES" sz="1050">
                          <a:effectLst/>
                        </a:rPr>
                        <a:t>Sub-Opción: Ver Informes</a:t>
                      </a:r>
                      <a:endParaRPr lang="es-EC" sz="1050">
                        <a:effectLst/>
                        <a:latin typeface="Open Sans"/>
                        <a:ea typeface="Open Sans"/>
                        <a:cs typeface="Open Sans"/>
                      </a:endParaRPr>
                    </a:p>
                  </a:txBody>
                  <a:tcPr marL="48639" marR="48639" marT="0" marB="0"/>
                </a:tc>
                <a:tc>
                  <a:txBody>
                    <a:bodyPr/>
                    <a:lstStyle/>
                    <a:p>
                      <a:pPr>
                        <a:lnSpc>
                          <a:spcPct val="150000"/>
                        </a:lnSpc>
                        <a:spcBef>
                          <a:spcPts val="1000"/>
                        </a:spcBef>
                      </a:pPr>
                      <a:r>
                        <a:rPr lang="es-ES" sz="1050">
                          <a:effectLst/>
                        </a:rPr>
                        <a:t>Por Paciente</a:t>
                      </a:r>
                      <a:endParaRPr lang="es-EC" sz="1050">
                        <a:effectLst/>
                        <a:latin typeface="Open Sans"/>
                        <a:ea typeface="Open Sans"/>
                        <a:cs typeface="Open Sans"/>
                      </a:endParaRPr>
                    </a:p>
                  </a:txBody>
                  <a:tcPr marL="48639" marR="48639" marT="0" marB="0"/>
                </a:tc>
                <a:tc>
                  <a:txBody>
                    <a:bodyPr/>
                    <a:lstStyle/>
                    <a:p>
                      <a:pPr marL="342900" lvl="0" indent="-342900">
                        <a:lnSpc>
                          <a:spcPct val="150000"/>
                        </a:lnSpc>
                        <a:spcBef>
                          <a:spcPts val="1000"/>
                        </a:spcBef>
                        <a:buFont typeface="+mj-lt"/>
                        <a:buAutoNum type="arabicPeriod"/>
                      </a:pPr>
                      <a:r>
                        <a:rPr lang="es-ES" sz="1050">
                          <a:effectLst/>
                        </a:rPr>
                        <a:t>Número válido de (CI) en Ecuador con sus 10 caracteres numéricos respectivos.</a:t>
                      </a:r>
                      <a:endParaRPr lang="es-EC" sz="1050">
                        <a:effectLst/>
                        <a:latin typeface="Open Sans"/>
                        <a:ea typeface="Open Sans"/>
                        <a:cs typeface="Open Sans"/>
                      </a:endParaRPr>
                    </a:p>
                  </a:txBody>
                  <a:tcPr marL="48639" marR="48639" marT="0" marB="0"/>
                </a:tc>
                <a:tc>
                  <a:txBody>
                    <a:bodyPr/>
                    <a:lstStyle/>
                    <a:p>
                      <a:pPr marL="342900" lvl="0" indent="-342900">
                        <a:lnSpc>
                          <a:spcPct val="150000"/>
                        </a:lnSpc>
                        <a:buFont typeface="+mj-lt"/>
                        <a:buAutoNum type="arabicPeriod"/>
                      </a:pPr>
                      <a:r>
                        <a:rPr lang="es-ES" sz="1050" dirty="0">
                          <a:effectLst/>
                        </a:rPr>
                        <a:t>Número de (CI) que no cumpla con las características:</a:t>
                      </a:r>
                      <a:endParaRPr lang="es-EC" sz="1050" dirty="0">
                        <a:effectLst/>
                      </a:endParaRPr>
                    </a:p>
                    <a:p>
                      <a:pPr marL="457200">
                        <a:lnSpc>
                          <a:spcPct val="150000"/>
                        </a:lnSpc>
                      </a:pPr>
                      <a:r>
                        <a:rPr lang="es-ES" sz="1050" dirty="0">
                          <a:effectLst/>
                        </a:rPr>
                        <a:t>(CI) &gt; 10</a:t>
                      </a:r>
                      <a:endParaRPr lang="es-EC" sz="1050" dirty="0">
                        <a:effectLst/>
                      </a:endParaRPr>
                    </a:p>
                    <a:p>
                      <a:pPr marL="457200">
                        <a:lnSpc>
                          <a:spcPct val="150000"/>
                        </a:lnSpc>
                      </a:pPr>
                      <a:r>
                        <a:rPr lang="es-ES" sz="1050" dirty="0">
                          <a:effectLst/>
                        </a:rPr>
                        <a:t>(CI) &lt; 10</a:t>
                      </a:r>
                      <a:endParaRPr lang="es-EC" sz="1050" dirty="0">
                        <a:effectLst/>
                      </a:endParaRPr>
                    </a:p>
                    <a:p>
                      <a:pPr marL="457200">
                        <a:lnSpc>
                          <a:spcPct val="150000"/>
                        </a:lnSpc>
                      </a:pPr>
                      <a:r>
                        <a:rPr lang="es-ES" sz="1050" dirty="0">
                          <a:effectLst/>
                        </a:rPr>
                        <a:t> </a:t>
                      </a:r>
                      <a:endParaRPr lang="es-EC" sz="1050" dirty="0">
                        <a:effectLst/>
                      </a:endParaRPr>
                    </a:p>
                    <a:p>
                      <a:pPr marL="342900" lvl="0" indent="-342900">
                        <a:lnSpc>
                          <a:spcPct val="150000"/>
                        </a:lnSpc>
                        <a:buFont typeface="+mj-lt"/>
                        <a:buAutoNum type="arabicPeriod"/>
                      </a:pPr>
                      <a:r>
                        <a:rPr lang="es-ES" sz="1050" dirty="0">
                          <a:effectLst/>
                        </a:rPr>
                        <a:t>Campos Vacíos</a:t>
                      </a:r>
                      <a:endParaRPr lang="es-EC" sz="1050" dirty="0">
                        <a:effectLst/>
                      </a:endParaRPr>
                    </a:p>
                    <a:p>
                      <a:pPr marL="457200">
                        <a:lnSpc>
                          <a:spcPct val="150000"/>
                        </a:lnSpc>
                      </a:pPr>
                      <a:r>
                        <a:rPr lang="es-ES" sz="1050" dirty="0">
                          <a:effectLst/>
                        </a:rPr>
                        <a:t> </a:t>
                      </a:r>
                      <a:endParaRPr lang="es-EC" sz="1050" dirty="0">
                        <a:effectLst/>
                        <a:latin typeface="Open Sans"/>
                        <a:ea typeface="Open Sans"/>
                        <a:cs typeface="Open Sans"/>
                      </a:endParaRPr>
                    </a:p>
                  </a:txBody>
                  <a:tcPr marL="48639" marR="48639" marT="0" marB="0"/>
                </a:tc>
                <a:extLst>
                  <a:ext uri="{0D108BD9-81ED-4DB2-BD59-A6C34878D82A}">
                    <a16:rowId xmlns:a16="http://schemas.microsoft.com/office/drawing/2014/main" val="3937399930"/>
                  </a:ext>
                </a:extLst>
              </a:tr>
            </a:tbl>
          </a:graphicData>
        </a:graphic>
      </p:graphicFrame>
      <p:pic>
        <p:nvPicPr>
          <p:cNvPr id="9" name="Imagen 8">
            <a:extLst>
              <a:ext uri="{FF2B5EF4-FFF2-40B4-BE49-F238E27FC236}">
                <a16:creationId xmlns:a16="http://schemas.microsoft.com/office/drawing/2014/main" id="{5B389207-E8A6-4E71-ADF6-3BDC221729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4057" y="3635164"/>
            <a:ext cx="2609438" cy="1512568"/>
          </a:xfrm>
          <a:prstGeom prst="rect">
            <a:avLst/>
          </a:prstGeom>
          <a:noFill/>
        </p:spPr>
      </p:pic>
      <p:pic>
        <p:nvPicPr>
          <p:cNvPr id="10" name="Imagen 9">
            <a:extLst>
              <a:ext uri="{FF2B5EF4-FFF2-40B4-BE49-F238E27FC236}">
                <a16:creationId xmlns:a16="http://schemas.microsoft.com/office/drawing/2014/main" id="{9074854D-6B6B-47BE-8931-CE82B99FE7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388" y="3635165"/>
            <a:ext cx="2734314" cy="1512568"/>
          </a:xfrm>
          <a:prstGeom prst="rect">
            <a:avLst/>
          </a:prstGeom>
          <a:noFill/>
        </p:spPr>
      </p:pic>
      <p:pic>
        <p:nvPicPr>
          <p:cNvPr id="11" name="Imagen 10">
            <a:extLst>
              <a:ext uri="{FF2B5EF4-FFF2-40B4-BE49-F238E27FC236}">
                <a16:creationId xmlns:a16="http://schemas.microsoft.com/office/drawing/2014/main" id="{AB2CB1E6-1904-4D9E-BDA9-381BFE2C4AD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9056" y="5236691"/>
            <a:ext cx="3012829" cy="1512569"/>
          </a:xfrm>
          <a:prstGeom prst="rect">
            <a:avLst/>
          </a:prstGeom>
          <a:noFill/>
        </p:spPr>
      </p:pic>
    </p:spTree>
    <p:extLst>
      <p:ext uri="{BB962C8B-B14F-4D97-AF65-F5344CB8AC3E}">
        <p14:creationId xmlns:p14="http://schemas.microsoft.com/office/powerpoint/2010/main" val="165503845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Pruebas de Caja Negra</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25</a:t>
            </a:fld>
            <a:endParaRPr lang="ja-JP" altLang="en-US"/>
          </a:p>
        </p:txBody>
      </p:sp>
      <p:sp>
        <p:nvSpPr>
          <p:cNvPr id="6" name="Título 5">
            <a:extLst>
              <a:ext uri="{FF2B5EF4-FFF2-40B4-BE49-F238E27FC236}">
                <a16:creationId xmlns:a16="http://schemas.microsoft.com/office/drawing/2014/main" id="{15123767-54C7-4BAA-8814-28B34DB0D9D6}"/>
              </a:ext>
            </a:extLst>
          </p:cNvPr>
          <p:cNvSpPr>
            <a:spLocks noGrp="1"/>
          </p:cNvSpPr>
          <p:nvPr>
            <p:ph type="title"/>
          </p:nvPr>
        </p:nvSpPr>
        <p:spPr/>
        <p:txBody>
          <a:bodyPr>
            <a:noAutofit/>
          </a:bodyPr>
          <a:lstStyle/>
          <a:p>
            <a:pPr algn="just"/>
            <a:r>
              <a:rPr lang="es-EC" sz="2000" dirty="0"/>
              <a:t>d)	Validación del producto software diseño de casos de prueba funcionales para uno de los requisitos del problema.</a:t>
            </a:r>
          </a:p>
        </p:txBody>
      </p:sp>
      <p:graphicFrame>
        <p:nvGraphicFramePr>
          <p:cNvPr id="2" name="Tabla 1">
            <a:extLst>
              <a:ext uri="{FF2B5EF4-FFF2-40B4-BE49-F238E27FC236}">
                <a16:creationId xmlns:a16="http://schemas.microsoft.com/office/drawing/2014/main" id="{C05BD6F6-82AE-4B7B-9884-001C33CCC007}"/>
              </a:ext>
            </a:extLst>
          </p:cNvPr>
          <p:cNvGraphicFramePr>
            <a:graphicFrameLocks noGrp="1"/>
          </p:cNvGraphicFramePr>
          <p:nvPr>
            <p:extLst>
              <p:ext uri="{D42A27DB-BD31-4B8C-83A1-F6EECF244321}">
                <p14:modId xmlns:p14="http://schemas.microsoft.com/office/powerpoint/2010/main" val="1455172606"/>
              </p:ext>
            </p:extLst>
          </p:nvPr>
        </p:nvGraphicFramePr>
        <p:xfrm>
          <a:off x="-23495" y="-1"/>
          <a:ext cx="6119495" cy="6858001"/>
        </p:xfrm>
        <a:graphic>
          <a:graphicData uri="http://schemas.openxmlformats.org/drawingml/2006/table">
            <a:tbl>
              <a:tblPr firstRow="1" firstCol="1" bandRow="1">
                <a:tableStyleId>{5C22544A-7EE6-4342-B048-85BDC9FD1C3A}</a:tableStyleId>
              </a:tblPr>
              <a:tblGrid>
                <a:gridCol w="1495850">
                  <a:extLst>
                    <a:ext uri="{9D8B030D-6E8A-4147-A177-3AD203B41FA5}">
                      <a16:colId xmlns:a16="http://schemas.microsoft.com/office/drawing/2014/main" val="1117648308"/>
                    </a:ext>
                  </a:extLst>
                </a:gridCol>
                <a:gridCol w="1135527">
                  <a:extLst>
                    <a:ext uri="{9D8B030D-6E8A-4147-A177-3AD203B41FA5}">
                      <a16:colId xmlns:a16="http://schemas.microsoft.com/office/drawing/2014/main" val="4058894226"/>
                    </a:ext>
                  </a:extLst>
                </a:gridCol>
                <a:gridCol w="1905335">
                  <a:extLst>
                    <a:ext uri="{9D8B030D-6E8A-4147-A177-3AD203B41FA5}">
                      <a16:colId xmlns:a16="http://schemas.microsoft.com/office/drawing/2014/main" val="2549095526"/>
                    </a:ext>
                  </a:extLst>
                </a:gridCol>
                <a:gridCol w="1582783">
                  <a:extLst>
                    <a:ext uri="{9D8B030D-6E8A-4147-A177-3AD203B41FA5}">
                      <a16:colId xmlns:a16="http://schemas.microsoft.com/office/drawing/2014/main" val="2810523564"/>
                    </a:ext>
                  </a:extLst>
                </a:gridCol>
              </a:tblGrid>
              <a:tr h="1196687">
                <a:tc>
                  <a:txBody>
                    <a:bodyPr/>
                    <a:lstStyle/>
                    <a:p>
                      <a:pPr algn="ctr">
                        <a:lnSpc>
                          <a:spcPct val="150000"/>
                        </a:lnSpc>
                        <a:spcBef>
                          <a:spcPts val="1000"/>
                        </a:spcBef>
                      </a:pPr>
                      <a:r>
                        <a:rPr lang="es-ES" sz="1600">
                          <a:effectLst/>
                        </a:rPr>
                        <a:t>Caso de Prueba</a:t>
                      </a:r>
                      <a:endParaRPr lang="es-EC" sz="1600">
                        <a:effectLst/>
                        <a:latin typeface="Open Sans"/>
                        <a:ea typeface="Open Sans"/>
                        <a:cs typeface="Open Sans"/>
                      </a:endParaRPr>
                    </a:p>
                  </a:txBody>
                  <a:tcPr marL="68580" marR="68580" marT="0" marB="0"/>
                </a:tc>
                <a:tc>
                  <a:txBody>
                    <a:bodyPr/>
                    <a:lstStyle/>
                    <a:p>
                      <a:pPr algn="ctr">
                        <a:lnSpc>
                          <a:spcPct val="150000"/>
                        </a:lnSpc>
                        <a:spcBef>
                          <a:spcPts val="1000"/>
                        </a:spcBef>
                      </a:pPr>
                      <a:r>
                        <a:rPr lang="es-ES" sz="1600">
                          <a:effectLst/>
                        </a:rPr>
                        <a:t>Tipo de Entrada</a:t>
                      </a:r>
                      <a:endParaRPr lang="es-EC" sz="1600">
                        <a:effectLst/>
                        <a:latin typeface="Open Sans"/>
                        <a:ea typeface="Open Sans"/>
                        <a:cs typeface="Open Sans"/>
                      </a:endParaRPr>
                    </a:p>
                  </a:txBody>
                  <a:tcPr marL="68580" marR="68580" marT="0" marB="0"/>
                </a:tc>
                <a:tc>
                  <a:txBody>
                    <a:bodyPr/>
                    <a:lstStyle/>
                    <a:p>
                      <a:pPr algn="ctr">
                        <a:lnSpc>
                          <a:spcPct val="150000"/>
                        </a:lnSpc>
                        <a:spcBef>
                          <a:spcPts val="1000"/>
                        </a:spcBef>
                      </a:pPr>
                      <a:r>
                        <a:rPr lang="es-ES" sz="1600">
                          <a:effectLst/>
                        </a:rPr>
                        <a:t>Número de Clases Válidas</a:t>
                      </a:r>
                      <a:endParaRPr lang="es-EC" sz="1600">
                        <a:effectLst/>
                        <a:latin typeface="Open Sans"/>
                        <a:ea typeface="Open Sans"/>
                        <a:cs typeface="Open Sans"/>
                      </a:endParaRPr>
                    </a:p>
                  </a:txBody>
                  <a:tcPr marL="68580" marR="68580" marT="0" marB="0"/>
                </a:tc>
                <a:tc>
                  <a:txBody>
                    <a:bodyPr/>
                    <a:lstStyle/>
                    <a:p>
                      <a:pPr algn="ctr">
                        <a:lnSpc>
                          <a:spcPct val="150000"/>
                        </a:lnSpc>
                        <a:spcBef>
                          <a:spcPts val="1000"/>
                        </a:spcBef>
                      </a:pPr>
                      <a:r>
                        <a:rPr lang="es-ES" sz="1600">
                          <a:effectLst/>
                        </a:rPr>
                        <a:t>Número de Clases Inválidas</a:t>
                      </a:r>
                      <a:endParaRPr lang="es-EC" sz="1600">
                        <a:effectLst/>
                        <a:latin typeface="Open Sans"/>
                        <a:ea typeface="Open Sans"/>
                        <a:cs typeface="Open Sans"/>
                      </a:endParaRPr>
                    </a:p>
                  </a:txBody>
                  <a:tcPr marL="68580" marR="68580" marT="0" marB="0"/>
                </a:tc>
                <a:extLst>
                  <a:ext uri="{0D108BD9-81ED-4DB2-BD59-A6C34878D82A}">
                    <a16:rowId xmlns:a16="http://schemas.microsoft.com/office/drawing/2014/main" val="3463600888"/>
                  </a:ext>
                </a:extLst>
              </a:tr>
              <a:tr h="5661314">
                <a:tc>
                  <a:txBody>
                    <a:bodyPr/>
                    <a:lstStyle/>
                    <a:p>
                      <a:pPr algn="ctr">
                        <a:lnSpc>
                          <a:spcPct val="150000"/>
                        </a:lnSpc>
                        <a:spcBef>
                          <a:spcPts val="1000"/>
                        </a:spcBef>
                      </a:pPr>
                      <a:r>
                        <a:rPr lang="es-ES" sz="1600">
                          <a:effectLst/>
                        </a:rPr>
                        <a:t>Menú: Pantalla Principal</a:t>
                      </a:r>
                      <a:endParaRPr lang="es-EC" sz="1600">
                        <a:effectLst/>
                      </a:endParaRPr>
                    </a:p>
                    <a:p>
                      <a:pPr algn="ctr">
                        <a:lnSpc>
                          <a:spcPct val="150000"/>
                        </a:lnSpc>
                        <a:spcBef>
                          <a:spcPts val="1000"/>
                        </a:spcBef>
                      </a:pPr>
                      <a:r>
                        <a:rPr lang="es-ES" sz="1600">
                          <a:effectLst/>
                        </a:rPr>
                        <a:t>Opción:  Administrador</a:t>
                      </a:r>
                      <a:endParaRPr lang="es-EC" sz="1600">
                        <a:effectLst/>
                      </a:endParaRPr>
                    </a:p>
                    <a:p>
                      <a:pPr algn="ctr">
                        <a:lnSpc>
                          <a:spcPct val="150000"/>
                        </a:lnSpc>
                        <a:spcBef>
                          <a:spcPts val="1000"/>
                        </a:spcBef>
                        <a:tabLst>
                          <a:tab pos="584200" algn="l"/>
                        </a:tabLst>
                      </a:pPr>
                      <a:r>
                        <a:rPr lang="es-ES" sz="1600">
                          <a:effectLst/>
                        </a:rPr>
                        <a:t>Sub-Opción: Definir Stock</a:t>
                      </a:r>
                      <a:endParaRPr lang="es-EC" sz="1600">
                        <a:effectLst/>
                        <a:latin typeface="Open Sans"/>
                        <a:ea typeface="Open Sans"/>
                        <a:cs typeface="Open Sans"/>
                      </a:endParaRPr>
                    </a:p>
                  </a:txBody>
                  <a:tcPr marL="68580" marR="68580" marT="0" marB="0"/>
                </a:tc>
                <a:tc>
                  <a:txBody>
                    <a:bodyPr/>
                    <a:lstStyle/>
                    <a:p>
                      <a:pPr algn="ctr">
                        <a:lnSpc>
                          <a:spcPct val="150000"/>
                        </a:lnSpc>
                        <a:spcBef>
                          <a:spcPts val="1000"/>
                        </a:spcBef>
                        <a:tabLst>
                          <a:tab pos="584200" algn="l"/>
                        </a:tabLst>
                      </a:pPr>
                      <a:r>
                        <a:rPr lang="es-ES" sz="1600" dirty="0">
                          <a:effectLst/>
                        </a:rPr>
                        <a:t>Nuevo Stock Máximo/Mínimo</a:t>
                      </a:r>
                      <a:endParaRPr lang="es-EC" sz="1600" dirty="0">
                        <a:effectLst/>
                        <a:latin typeface="Open Sans"/>
                        <a:ea typeface="Open Sans"/>
                        <a:cs typeface="Open Sans"/>
                      </a:endParaRPr>
                    </a:p>
                  </a:txBody>
                  <a:tcPr marL="68580" marR="68580" marT="0" marB="0"/>
                </a:tc>
                <a:tc>
                  <a:txBody>
                    <a:bodyPr/>
                    <a:lstStyle/>
                    <a:p>
                      <a:pPr marL="342900" lvl="0" indent="-342900" algn="ctr">
                        <a:lnSpc>
                          <a:spcPct val="150000"/>
                        </a:lnSpc>
                        <a:spcBef>
                          <a:spcPts val="1000"/>
                        </a:spcBef>
                        <a:buFont typeface="+mj-lt"/>
                        <a:buAutoNum type="arabicPeriod"/>
                        <a:tabLst>
                          <a:tab pos="584200" algn="l"/>
                        </a:tabLst>
                      </a:pPr>
                      <a:r>
                        <a:rPr lang="es-ES" sz="1600">
                          <a:effectLst/>
                        </a:rPr>
                        <a:t>Datos numéricos únicamente.</a:t>
                      </a:r>
                      <a:endParaRPr lang="es-EC" sz="1600">
                        <a:effectLst/>
                      </a:endParaRPr>
                    </a:p>
                    <a:p>
                      <a:pPr marL="342900" lvl="0" indent="-342900" algn="ctr">
                        <a:lnSpc>
                          <a:spcPct val="150000"/>
                        </a:lnSpc>
                        <a:buFont typeface="+mj-lt"/>
                        <a:buAutoNum type="arabicPeriod"/>
                        <a:tabLst>
                          <a:tab pos="584200" algn="l"/>
                        </a:tabLst>
                      </a:pPr>
                      <a:r>
                        <a:rPr lang="es-ES" sz="1600">
                          <a:effectLst/>
                        </a:rPr>
                        <a:t>Nuevo Stock Máximo/Mínimo tienen que ser diferentes de Stock Máximo/Mínimo Actual.</a:t>
                      </a:r>
                      <a:endParaRPr lang="es-EC" sz="1600">
                        <a:effectLst/>
                        <a:latin typeface="Open Sans"/>
                        <a:ea typeface="Open Sans"/>
                        <a:cs typeface="Open Sans"/>
                      </a:endParaRPr>
                    </a:p>
                  </a:txBody>
                  <a:tcPr marL="68580" marR="68580" marT="0" marB="0"/>
                </a:tc>
                <a:tc>
                  <a:txBody>
                    <a:bodyPr/>
                    <a:lstStyle/>
                    <a:p>
                      <a:pPr marL="342900" lvl="0" indent="-342900" algn="ctr">
                        <a:lnSpc>
                          <a:spcPct val="150000"/>
                        </a:lnSpc>
                        <a:buFont typeface="+mj-lt"/>
                        <a:buAutoNum type="arabicPeriod"/>
                      </a:pPr>
                      <a:r>
                        <a:rPr lang="es-ES" sz="1600" dirty="0">
                          <a:effectLst/>
                        </a:rPr>
                        <a:t>Datos con caracteres especiales o letras</a:t>
                      </a:r>
                      <a:endParaRPr lang="es-EC" sz="1600" dirty="0">
                        <a:effectLst/>
                      </a:endParaRPr>
                    </a:p>
                    <a:p>
                      <a:pPr marL="342900" lvl="0" indent="-342900" algn="ctr">
                        <a:lnSpc>
                          <a:spcPct val="150000"/>
                        </a:lnSpc>
                        <a:buFont typeface="+mj-lt"/>
                        <a:buAutoNum type="arabicPeriod"/>
                        <a:tabLst>
                          <a:tab pos="584200" algn="l"/>
                        </a:tabLst>
                      </a:pPr>
                      <a:r>
                        <a:rPr lang="es-ES" sz="1600" dirty="0">
                          <a:effectLst/>
                        </a:rPr>
                        <a:t>Campos Vacíos.</a:t>
                      </a:r>
                      <a:endParaRPr lang="es-EC" sz="1600" dirty="0">
                        <a:effectLst/>
                      </a:endParaRPr>
                    </a:p>
                    <a:p>
                      <a:pPr marL="342900" lvl="0" indent="-342900" algn="ctr">
                        <a:lnSpc>
                          <a:spcPct val="150000"/>
                        </a:lnSpc>
                        <a:buFont typeface="+mj-lt"/>
                        <a:buAutoNum type="arabicPeriod"/>
                        <a:tabLst>
                          <a:tab pos="584200" algn="l"/>
                        </a:tabLst>
                      </a:pPr>
                      <a:r>
                        <a:rPr lang="es-ES" sz="1600" dirty="0">
                          <a:effectLst/>
                        </a:rPr>
                        <a:t>Nuevo Stock Mínimo no puede ser mayor o igual a Nuevo Stock Máximo.</a:t>
                      </a:r>
                      <a:endParaRPr lang="es-EC" sz="1600" dirty="0">
                        <a:effectLst/>
                        <a:latin typeface="Open Sans"/>
                        <a:ea typeface="Open Sans"/>
                        <a:cs typeface="Open Sans"/>
                      </a:endParaRPr>
                    </a:p>
                  </a:txBody>
                  <a:tcPr marL="68580" marR="68580" marT="0" marB="0"/>
                </a:tc>
                <a:extLst>
                  <a:ext uri="{0D108BD9-81ED-4DB2-BD59-A6C34878D82A}">
                    <a16:rowId xmlns:a16="http://schemas.microsoft.com/office/drawing/2014/main" val="521008651"/>
                  </a:ext>
                </a:extLst>
              </a:tr>
            </a:tbl>
          </a:graphicData>
        </a:graphic>
      </p:graphicFrame>
      <p:pic>
        <p:nvPicPr>
          <p:cNvPr id="12" name="Imagen 11">
            <a:extLst>
              <a:ext uri="{FF2B5EF4-FFF2-40B4-BE49-F238E27FC236}">
                <a16:creationId xmlns:a16="http://schemas.microsoft.com/office/drawing/2014/main" id="{0B06C971-B039-4AF0-A567-936DEB0B08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7888" y="3428999"/>
            <a:ext cx="5943600" cy="2670175"/>
          </a:xfrm>
          <a:prstGeom prst="rect">
            <a:avLst/>
          </a:prstGeom>
          <a:noFill/>
          <a:ln>
            <a:noFill/>
          </a:ln>
        </p:spPr>
      </p:pic>
    </p:spTree>
    <p:extLst>
      <p:ext uri="{BB962C8B-B14F-4D97-AF65-F5344CB8AC3E}">
        <p14:creationId xmlns:p14="http://schemas.microsoft.com/office/powerpoint/2010/main" val="366726525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3" name="テキスト プレースホルダー 32"/>
          <p:cNvSpPr>
            <a:spLocks noGrp="1"/>
          </p:cNvSpPr>
          <p:nvPr>
            <p:ph type="body" sz="quarter" idx="24"/>
          </p:nvPr>
        </p:nvSpPr>
        <p:spPr>
          <a:xfrm>
            <a:off x="6457950" y="782177"/>
            <a:ext cx="5269859" cy="1214274"/>
          </a:xfrm>
        </p:spPr>
        <p:txBody>
          <a:bodyPr/>
          <a:lstStyle/>
          <a:p>
            <a:pPr algn="just"/>
            <a:r>
              <a:rPr kumimoji="1" lang="es-EC" altLang="ja-JP" sz="1800" dirty="0">
                <a:solidFill>
                  <a:schemeClr val="tx1"/>
                </a:solidFill>
              </a:rPr>
              <a:t>• Para el desarrollo del sistema hospitalarios se efectúo un proceso de gestión de requerimientos, recolección, análisis y se aplicó también un modelo de proceso de desarrollo de software para verificar que la calidad de nuestro sistema hospitalario sea efectivo y funcional, con los anteriores procedimientos mencionados, se facilitó el trabajo y se aseguró el correcto desarrollo del proyecto. </a:t>
            </a:r>
          </a:p>
          <a:p>
            <a:pPr algn="just"/>
            <a:r>
              <a:rPr kumimoji="1" lang="es-EC" altLang="ja-JP" sz="1800" dirty="0">
                <a:solidFill>
                  <a:schemeClr val="tx1"/>
                </a:solidFill>
              </a:rPr>
              <a:t>• Se utilizaron los conocimientos adquiridos en niveles inferiores para poder realizar un proyecto de calidad. </a:t>
            </a:r>
          </a:p>
          <a:p>
            <a:pPr algn="just"/>
            <a:r>
              <a:rPr kumimoji="1" lang="es-EC" altLang="ja-JP" sz="1800" dirty="0">
                <a:solidFill>
                  <a:schemeClr val="tx1"/>
                </a:solidFill>
              </a:rPr>
              <a:t>• Este sistema permite administrar los datos de las actividades realizadas en cada una de las áreas, además brinda facilidad en las búsquedas de información y manejo de reportes.</a:t>
            </a:r>
          </a:p>
          <a:p>
            <a:pPr algn="just"/>
            <a:endParaRPr kumimoji="1" lang="es-EC" altLang="ja-JP"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26</a:t>
            </a:fld>
            <a:endParaRPr lang="ja-JP" altLang="en-US" dirty="0"/>
          </a:p>
        </p:txBody>
      </p:sp>
      <p:pic>
        <p:nvPicPr>
          <p:cNvPr id="11" name="Marcador de posición de imagen 10">
            <a:extLst>
              <a:ext uri="{FF2B5EF4-FFF2-40B4-BE49-F238E27FC236}">
                <a16:creationId xmlns:a16="http://schemas.microsoft.com/office/drawing/2014/main" id="{33BDED2B-8402-416D-9EF8-55B72F341C6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11" r="23111"/>
          <a:stretch>
            <a:fillRect/>
          </a:stretch>
        </p:blipFill>
        <p:spPr/>
      </p:pic>
      <p:sp>
        <p:nvSpPr>
          <p:cNvPr id="15" name="テキスト プレースホルダー 5">
            <a:extLst>
              <a:ext uri="{FF2B5EF4-FFF2-40B4-BE49-F238E27FC236}">
                <a16:creationId xmlns:a16="http://schemas.microsoft.com/office/drawing/2014/main" id="{9FC973BE-9935-44F6-8173-F19186F213E2}"/>
              </a:ext>
            </a:extLst>
          </p:cNvPr>
          <p:cNvSpPr txBox="1">
            <a:spLocks/>
          </p:cNvSpPr>
          <p:nvPr/>
        </p:nvSpPr>
        <p:spPr>
          <a:xfrm>
            <a:off x="6560413" y="132621"/>
            <a:ext cx="9553890" cy="336037"/>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CONCLUSIONES:</a:t>
            </a:r>
            <a:endParaRPr lang="ja-JP" altLang="en-US" sz="2400" i="1" dirty="0"/>
          </a:p>
        </p:txBody>
      </p:sp>
    </p:spTree>
    <p:extLst>
      <p:ext uri="{BB962C8B-B14F-4D97-AF65-F5344CB8AC3E}">
        <p14:creationId xmlns:p14="http://schemas.microsoft.com/office/powerpoint/2010/main" val="2079072243"/>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3" name="テキスト プレースホルダー 32"/>
          <p:cNvSpPr>
            <a:spLocks noGrp="1"/>
          </p:cNvSpPr>
          <p:nvPr>
            <p:ph type="body" sz="quarter" idx="24"/>
          </p:nvPr>
        </p:nvSpPr>
        <p:spPr>
          <a:xfrm>
            <a:off x="6356350" y="1848338"/>
            <a:ext cx="5269859" cy="1214274"/>
          </a:xfrm>
        </p:spPr>
        <p:txBody>
          <a:bodyPr/>
          <a:lstStyle/>
          <a:p>
            <a:pPr marL="285750" indent="-285750" algn="just">
              <a:buFont typeface="Arial" panose="020B0604020202020204" pitchFamily="34" charset="0"/>
              <a:buChar char="•"/>
            </a:pPr>
            <a:r>
              <a:rPr kumimoji="1" lang="es-EC" altLang="ja-JP" sz="1800" dirty="0">
                <a:solidFill>
                  <a:schemeClr val="tx1"/>
                </a:solidFill>
              </a:rPr>
              <a:t>Como grupo podemos recomendar que para un mantenimiento del sistema o un posible nuevo proyecto de desarrollo se recomienda aplicar gráficas al sistema para poder visualizar de mejor manera el material fungible consumido, el número de pacientes, etc. Lo que ayudará a visualizar de mejor manera toda la información que puede llegar a almacenar un sistema hospitalario.</a:t>
            </a:r>
          </a:p>
          <a:p>
            <a:pPr marL="285750" indent="-285750" algn="just">
              <a:buFont typeface="Arial" panose="020B0604020202020204" pitchFamily="34" charset="0"/>
              <a:buChar char="•"/>
            </a:pPr>
            <a:r>
              <a:rPr kumimoji="1" lang="es-EC" altLang="ja-JP" sz="1800" dirty="0">
                <a:solidFill>
                  <a:schemeClr val="tx1"/>
                </a:solidFill>
              </a:rPr>
              <a:t>También se recomienda dar acceso al sistema a los dispositivos móviles dando comodidad al usuario.</a:t>
            </a:r>
          </a:p>
          <a:p>
            <a:pPr algn="just"/>
            <a:endParaRPr kumimoji="1" lang="es-EC" altLang="ja-JP"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27</a:t>
            </a:fld>
            <a:endParaRPr lang="ja-JP" altLang="en-US" dirty="0"/>
          </a:p>
        </p:txBody>
      </p:sp>
      <p:pic>
        <p:nvPicPr>
          <p:cNvPr id="11" name="Marcador de posición de imagen 10">
            <a:extLst>
              <a:ext uri="{FF2B5EF4-FFF2-40B4-BE49-F238E27FC236}">
                <a16:creationId xmlns:a16="http://schemas.microsoft.com/office/drawing/2014/main" id="{33BDED2B-8402-416D-9EF8-55B72F341C6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11" r="23111"/>
          <a:stretch>
            <a:fillRect/>
          </a:stretch>
        </p:blipFill>
        <p:spPr/>
      </p:pic>
      <p:sp>
        <p:nvSpPr>
          <p:cNvPr id="15" name="テキスト プレースホルダー 5">
            <a:extLst>
              <a:ext uri="{FF2B5EF4-FFF2-40B4-BE49-F238E27FC236}">
                <a16:creationId xmlns:a16="http://schemas.microsoft.com/office/drawing/2014/main" id="{9FC973BE-9935-44F6-8173-F19186F213E2}"/>
              </a:ext>
            </a:extLst>
          </p:cNvPr>
          <p:cNvSpPr txBox="1">
            <a:spLocks/>
          </p:cNvSpPr>
          <p:nvPr/>
        </p:nvSpPr>
        <p:spPr>
          <a:xfrm>
            <a:off x="6560413" y="132621"/>
            <a:ext cx="9553890" cy="336037"/>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RECOMENDACIONES:</a:t>
            </a:r>
            <a:endParaRPr lang="ja-JP" altLang="en-US" sz="2400" i="1" dirty="0"/>
          </a:p>
        </p:txBody>
      </p:sp>
    </p:spTree>
    <p:extLst>
      <p:ext uri="{BB962C8B-B14F-4D97-AF65-F5344CB8AC3E}">
        <p14:creationId xmlns:p14="http://schemas.microsoft.com/office/powerpoint/2010/main" val="3343044874"/>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10D5EC9-CA46-4A25-AB86-46E97508408A}"/>
              </a:ext>
            </a:extLst>
          </p:cNvPr>
          <p:cNvSpPr/>
          <p:nvPr/>
        </p:nvSpPr>
        <p:spPr>
          <a:xfrm>
            <a:off x="6400041" y="2914650"/>
            <a:ext cx="2343909"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6" name="Marcador de posición de imagen 5">
            <a:extLst>
              <a:ext uri="{FF2B5EF4-FFF2-40B4-BE49-F238E27FC236}">
                <a16:creationId xmlns:a16="http://schemas.microsoft.com/office/drawing/2014/main" id="{7E4D79C8-60EE-4207-BA5D-31A859CEDF5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7921" r="17921"/>
          <a:stretch>
            <a:fillRect/>
          </a:stretch>
        </p:blipFill>
        <p:spPr/>
      </p:pic>
      <p:sp>
        <p:nvSpPr>
          <p:cNvPr id="3" name="Título 2">
            <a:extLst>
              <a:ext uri="{FF2B5EF4-FFF2-40B4-BE49-F238E27FC236}">
                <a16:creationId xmlns:a16="http://schemas.microsoft.com/office/drawing/2014/main" id="{CB5428B0-DB47-4837-8769-40BBA4254B7F}"/>
              </a:ext>
            </a:extLst>
          </p:cNvPr>
          <p:cNvSpPr>
            <a:spLocks noGrp="1"/>
          </p:cNvSpPr>
          <p:nvPr>
            <p:ph type="title"/>
          </p:nvPr>
        </p:nvSpPr>
        <p:spPr>
          <a:xfrm>
            <a:off x="6400041" y="133350"/>
            <a:ext cx="5327768" cy="631069"/>
          </a:xfrm>
        </p:spPr>
        <p:txBody>
          <a:bodyPr>
            <a:normAutofit fontScale="90000"/>
          </a:bodyPr>
          <a:lstStyle/>
          <a:p>
            <a:r>
              <a:rPr lang="es-EC" dirty="0"/>
              <a:t>BIBLIOGRAFÍA:</a:t>
            </a:r>
          </a:p>
        </p:txBody>
      </p:sp>
      <p:sp>
        <p:nvSpPr>
          <p:cNvPr id="4" name="Marcador de texto 3">
            <a:extLst>
              <a:ext uri="{FF2B5EF4-FFF2-40B4-BE49-F238E27FC236}">
                <a16:creationId xmlns:a16="http://schemas.microsoft.com/office/drawing/2014/main" id="{B20FDA2F-4357-4C53-9898-B826010B5D5F}"/>
              </a:ext>
            </a:extLst>
          </p:cNvPr>
          <p:cNvSpPr>
            <a:spLocks noGrp="1"/>
          </p:cNvSpPr>
          <p:nvPr>
            <p:ph type="body" sz="quarter" idx="24"/>
          </p:nvPr>
        </p:nvSpPr>
        <p:spPr>
          <a:xfrm>
            <a:off x="6396517" y="1292982"/>
            <a:ext cx="5331292" cy="2012647"/>
          </a:xfrm>
        </p:spPr>
        <p:txBody>
          <a:bodyPr/>
          <a:lstStyle/>
          <a:p>
            <a:pPr algn="just"/>
            <a:r>
              <a:rPr lang="es-EC" dirty="0">
                <a:solidFill>
                  <a:schemeClr val="tx1"/>
                </a:solidFill>
              </a:rPr>
              <a:t>• </a:t>
            </a:r>
            <a:r>
              <a:rPr lang="es-EC" sz="1800" dirty="0">
                <a:solidFill>
                  <a:schemeClr val="tx1"/>
                </a:solidFill>
              </a:rPr>
              <a:t>Salgado, G. (2017, 01 de Noviembre ) MoProSoft: Un modelo para mejorar la calidad del software en México. </a:t>
            </a:r>
            <a:r>
              <a:rPr lang="es-EC" sz="1800" dirty="0" err="1">
                <a:solidFill>
                  <a:schemeClr val="tx1"/>
                </a:solidFill>
              </a:rPr>
              <a:t>Conogasi</a:t>
            </a:r>
            <a:r>
              <a:rPr lang="es-EC" sz="1800" dirty="0">
                <a:solidFill>
                  <a:schemeClr val="tx1"/>
                </a:solidFill>
              </a:rPr>
              <a:t>, Conocimiento para la vida. Fecha de consulta: Marzo 27, 2021</a:t>
            </a:r>
          </a:p>
          <a:p>
            <a:pPr algn="just"/>
            <a:r>
              <a:rPr lang="es-EC" sz="1800" dirty="0">
                <a:solidFill>
                  <a:schemeClr val="tx1"/>
                </a:solidFill>
              </a:rPr>
              <a:t>• Gerardo Salgado. (2017). MoProSoft: Un modelo para mejorar la calidad del software en México. 2021, Marzo 28, Conogasi.org Sitio web: http://conogasi.org/articulos/moprosoft-un-modelo-para-mejorar-la-calidad-del-software-en-mexico/</a:t>
            </a:r>
          </a:p>
          <a:p>
            <a:pPr algn="just"/>
            <a:r>
              <a:rPr lang="es-EC" sz="1800" dirty="0">
                <a:solidFill>
                  <a:schemeClr val="tx1"/>
                </a:solidFill>
              </a:rPr>
              <a:t>• Berzal Fernando. Relaciones entre Clases UML. http://elvex.ugr.es/decsai/java/pdf/3c-relaciones.pdf</a:t>
            </a:r>
          </a:p>
          <a:p>
            <a:endParaRPr lang="es-EC" dirty="0"/>
          </a:p>
        </p:txBody>
      </p:sp>
    </p:spTree>
    <p:extLst>
      <p:ext uri="{BB962C8B-B14F-4D97-AF65-F5344CB8AC3E}">
        <p14:creationId xmlns:p14="http://schemas.microsoft.com/office/powerpoint/2010/main" val="425861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0572" y="2482396"/>
            <a:ext cx="10401300" cy="1893207"/>
          </a:xfrm>
        </p:spPr>
        <p:txBody>
          <a:bodyPr>
            <a:normAutofit/>
          </a:bodyPr>
          <a:lstStyle/>
          <a:p>
            <a:pPr algn="ctr"/>
            <a:r>
              <a:rPr lang="es-ES" sz="5400" dirty="0"/>
              <a:t>Gracias Por </a:t>
            </a:r>
            <a:r>
              <a:rPr lang="es-ES" sz="5400"/>
              <a:t>su atención!</a:t>
            </a:r>
            <a:endParaRPr lang="es-ES" sz="5400" dirty="0"/>
          </a:p>
        </p:txBody>
      </p:sp>
    </p:spTree>
    <p:extLst>
      <p:ext uri="{BB962C8B-B14F-4D97-AF65-F5344CB8AC3E}">
        <p14:creationId xmlns:p14="http://schemas.microsoft.com/office/powerpoint/2010/main" val="391277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a:xfrm>
            <a:off x="5341171" y="2847627"/>
            <a:ext cx="5822435" cy="3582202"/>
          </a:xfrm>
        </p:spPr>
        <p:txBody>
          <a:bodyPr>
            <a:normAutofit fontScale="77500" lnSpcReduction="20000"/>
          </a:bodyPr>
          <a:lstStyle/>
          <a:p>
            <a:pPr algn="just"/>
            <a:r>
              <a:rPr lang="es-EC" altLang="ja-JP" sz="2400" dirty="0"/>
              <a:t>2.1.	Objetivo General: </a:t>
            </a:r>
          </a:p>
          <a:p>
            <a:pPr algn="just"/>
            <a:r>
              <a:rPr lang="es-EC" altLang="ja-JP" sz="2400" dirty="0"/>
              <a:t>Desarrollar un sistema que permita la optimización de uso de Material Fungible para mejorar el sistema integral de un Sistema Hospitalario.</a:t>
            </a:r>
          </a:p>
          <a:p>
            <a:pPr algn="just"/>
            <a:r>
              <a:rPr lang="es-EC" altLang="ja-JP" sz="2400" dirty="0"/>
              <a:t>2.2.	Objetivos Específicos: </a:t>
            </a:r>
          </a:p>
          <a:p>
            <a:pPr algn="just"/>
            <a:r>
              <a:rPr lang="es-EC" altLang="ja-JP" sz="2400" dirty="0"/>
              <a:t>Desarrollar un sistema en base al documento dónde se específica los requerimientos necesarios para el funcionamiento pleno del programa.</a:t>
            </a:r>
          </a:p>
          <a:p>
            <a:pPr algn="just"/>
            <a:r>
              <a:rPr lang="es-EC" altLang="ja-JP" sz="2400" dirty="0"/>
              <a:t>Realizar un plan de pruebas para verificar el funcionamiento del sistema.</a:t>
            </a:r>
          </a:p>
          <a:p>
            <a:pPr algn="just"/>
            <a:endParaRPr lang="es-EC" altLang="ja-JP" sz="2400" dirty="0"/>
          </a:p>
        </p:txBody>
      </p:sp>
      <p:sp>
        <p:nvSpPr>
          <p:cNvPr id="11" name="タイトル 2"/>
          <p:cNvSpPr txBox="1">
            <a:spLocks/>
          </p:cNvSpPr>
          <p:nvPr/>
        </p:nvSpPr>
        <p:spPr>
          <a:xfrm>
            <a:off x="228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ja-JP" dirty="0">
                <a:solidFill>
                  <a:schemeClr val="accent1"/>
                </a:solidFill>
                <a:latin typeface="Route 159 Bold" pitchFamily="50" charset="0"/>
              </a:rPr>
              <a:t>Objetivos:</a:t>
            </a:r>
            <a:endParaRPr kumimoji="1" lang="ja-JP" altLang="en-US" dirty="0"/>
          </a:p>
        </p:txBody>
      </p:sp>
      <p:sp>
        <p:nvSpPr>
          <p:cNvPr id="13" name="テキスト プレースホルダー 5"/>
          <p:cNvSpPr txBox="1">
            <a:spLocks/>
          </p:cNvSpPr>
          <p:nvPr/>
        </p:nvSpPr>
        <p:spPr>
          <a:xfrm>
            <a:off x="2263611" y="1181134"/>
            <a:ext cx="9553890" cy="33603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i="1" kern="1200" baseline="0">
                <a:solidFill>
                  <a:schemeClr val="tx1">
                    <a:lumMod val="50000"/>
                    <a:lumOff val="50000"/>
                  </a:schemeClr>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Tenemos objetivos generales y específicos:  	</a:t>
            </a:r>
            <a:endParaRPr lang="ja-JP" altLang="en-US" dirty="0"/>
          </a:p>
        </p:txBody>
      </p:sp>
      <p:pic>
        <p:nvPicPr>
          <p:cNvPr id="6" name="Marcador de posición de imagen 5">
            <a:extLst>
              <a:ext uri="{FF2B5EF4-FFF2-40B4-BE49-F238E27FC236}">
                <a16:creationId xmlns:a16="http://schemas.microsoft.com/office/drawing/2014/main" id="{05AA84F4-96F5-4828-B7B1-541625C9A837}"/>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1133" r="11133"/>
          <a:stretch>
            <a:fillRect/>
          </a:stretch>
        </p:blipFill>
        <p:spPr>
          <a:xfrm>
            <a:off x="1364221" y="2122755"/>
            <a:ext cx="3277893" cy="3277609"/>
          </a:xfrm>
        </p:spPr>
      </p:pic>
    </p:spTree>
    <p:extLst>
      <p:ext uri="{BB962C8B-B14F-4D97-AF65-F5344CB8AC3E}">
        <p14:creationId xmlns:p14="http://schemas.microsoft.com/office/powerpoint/2010/main" val="86118127"/>
      </p:ext>
    </p:extLst>
  </p:cSld>
  <p:clrMapOvr>
    <a:masterClrMapping/>
  </p:clrMapOvr>
  <p:transition spd="slow" advTm="6504">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1857829"/>
            <a:ext cx="5269859" cy="1068809"/>
          </a:xfrm>
        </p:spPr>
        <p:txBody>
          <a:bodyPr>
            <a:noAutofit/>
          </a:bodyPr>
          <a:lstStyle/>
          <a:p>
            <a:pPr algn="just"/>
            <a:r>
              <a:rPr kumimoji="1" lang="es-EC" altLang="ja-JP" sz="2000" dirty="0"/>
              <a:t>1.	Módulo del Sistema de Administración de Inventarios para el Control de Material Fungibles Hospitalario</a:t>
            </a:r>
            <a:endParaRPr kumimoji="1" lang="ja-JP" altLang="en-US" sz="20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1.	</a:t>
            </a:r>
            <a:r>
              <a:rPr kumimoji="1" lang="es-EC" altLang="ja-JP" sz="2000" dirty="0">
                <a:solidFill>
                  <a:schemeClr val="tx1"/>
                </a:solidFill>
              </a:rPr>
              <a:t>Paciente </a:t>
            </a:r>
          </a:p>
          <a:p>
            <a:pPr algn="just"/>
            <a:r>
              <a:rPr kumimoji="1" lang="es-EC" altLang="ja-JP" sz="2000" dirty="0">
                <a:solidFill>
                  <a:schemeClr val="tx1"/>
                </a:solidFill>
              </a:rPr>
              <a:t>(Cédula, nombre, dirección, teléfono, correo electrónico) </a:t>
            </a:r>
          </a:p>
          <a:p>
            <a:pPr algn="just"/>
            <a:r>
              <a:rPr kumimoji="1" lang="es-EC" altLang="ja-JP" sz="2000" dirty="0">
                <a:solidFill>
                  <a:schemeClr val="tx1"/>
                </a:solidFill>
              </a:rPr>
              <a:t>Salidas </a:t>
            </a:r>
          </a:p>
          <a:p>
            <a:pPr algn="just"/>
            <a:r>
              <a:rPr kumimoji="1" lang="es-EC" altLang="ja-JP" sz="2000" dirty="0">
                <a:solidFill>
                  <a:schemeClr val="tx1"/>
                </a:solidFill>
              </a:rPr>
              <a:t>El problema a resolver es disminuir el stock del material fungible de inventarios, una vez que el internista use el material en un paciente el cual deberá contar con su información personal.</a:t>
            </a:r>
            <a:endParaRPr kumimoji="1" lang="ja-JP" altLang="en-US" sz="20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a:t>
            </a:fld>
            <a:endParaRPr lang="ja-JP" altLang="en-US"/>
          </a:p>
        </p:txBody>
      </p:sp>
      <p:pic>
        <p:nvPicPr>
          <p:cNvPr id="5" name="Marcador de posición de imagen 4">
            <a:extLst>
              <a:ext uri="{FF2B5EF4-FFF2-40B4-BE49-F238E27FC236}">
                <a16:creationId xmlns:a16="http://schemas.microsoft.com/office/drawing/2014/main" id="{57D349AF-9EAC-4511-AA1D-DE0940E13ED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32372998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1857829"/>
            <a:ext cx="5269859" cy="1068809"/>
          </a:xfrm>
        </p:spPr>
        <p:txBody>
          <a:bodyPr>
            <a:noAutofit/>
          </a:bodyPr>
          <a:lstStyle/>
          <a:p>
            <a:pPr algn="just"/>
            <a:r>
              <a:rPr kumimoji="1" lang="es-EC" altLang="ja-JP" sz="2000" dirty="0"/>
              <a:t>1.	Módulo del Sistema de Administración de Inventarios para el Control de Material Fungibles Hospitalario</a:t>
            </a:r>
            <a:endParaRPr kumimoji="1" lang="ja-JP" altLang="en-US" sz="20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1600" dirty="0">
                <a:solidFill>
                  <a:schemeClr val="tx1"/>
                </a:solidFill>
              </a:rPr>
              <a:t>Procesos </a:t>
            </a:r>
          </a:p>
          <a:p>
            <a:pPr algn="just"/>
            <a:r>
              <a:rPr kumimoji="1" lang="es-EC" altLang="ja-JP" sz="1600" dirty="0">
                <a:solidFill>
                  <a:schemeClr val="tx1"/>
                </a:solidFill>
              </a:rPr>
              <a:t>Lo que se debe hacer para obtener los resultados es que cada vez que un internista use un material fungible del material disponible debo disminuir la cantidad usada de la disponible del inventario. </a:t>
            </a:r>
          </a:p>
          <a:p>
            <a:pPr algn="just"/>
            <a:r>
              <a:rPr kumimoji="1" lang="es-EC" altLang="ja-JP" sz="1400" dirty="0">
                <a:solidFill>
                  <a:schemeClr val="tx1"/>
                </a:solidFill>
              </a:rPr>
              <a:t>Los cálculos que necesito realizar son:</a:t>
            </a:r>
          </a:p>
          <a:p>
            <a:pPr marL="285750" indent="-285750" algn="just">
              <a:buFont typeface="Wingdings" panose="05000000000000000000" pitchFamily="2" charset="2"/>
              <a:buChar char="Ø"/>
            </a:pPr>
            <a:r>
              <a:rPr kumimoji="1" lang="es-EC" altLang="ja-JP" sz="1400" dirty="0">
                <a:solidFill>
                  <a:schemeClr val="tx1"/>
                </a:solidFill>
              </a:rPr>
              <a:t>Si el internista usa materiales del inventario en un paciente:</a:t>
            </a:r>
          </a:p>
          <a:p>
            <a:pPr algn="just"/>
            <a:r>
              <a:rPr kumimoji="1" lang="es-EC" altLang="ja-JP" sz="1400" dirty="0">
                <a:solidFill>
                  <a:schemeClr val="tx1"/>
                </a:solidFill>
              </a:rPr>
              <a:t>material disponible =material disponible- </a:t>
            </a:r>
            <a:r>
              <a:rPr kumimoji="1" lang="es-EC" altLang="ja-JP" sz="1400" dirty="0" err="1">
                <a:solidFill>
                  <a:schemeClr val="tx1"/>
                </a:solidFill>
              </a:rPr>
              <a:t>materialUsado</a:t>
            </a:r>
            <a:endParaRPr kumimoji="1" lang="es-EC" altLang="ja-JP" sz="1400" dirty="0">
              <a:solidFill>
                <a:schemeClr val="tx1"/>
              </a:solidFill>
            </a:endParaRPr>
          </a:p>
          <a:p>
            <a:pPr algn="just"/>
            <a:r>
              <a:rPr kumimoji="1" lang="es-EC" altLang="ja-JP" sz="1400" dirty="0">
                <a:solidFill>
                  <a:schemeClr val="tx1"/>
                </a:solidFill>
              </a:rPr>
              <a:t>paciente =nombre de </a:t>
            </a:r>
            <a:r>
              <a:rPr kumimoji="1" lang="es-EC" altLang="ja-JP" sz="1400" dirty="0" err="1">
                <a:solidFill>
                  <a:schemeClr val="tx1"/>
                </a:solidFill>
              </a:rPr>
              <a:t>materialUsado</a:t>
            </a:r>
            <a:endParaRPr kumimoji="1" lang="es-EC" altLang="ja-JP" sz="1400" dirty="0">
              <a:solidFill>
                <a:schemeClr val="tx1"/>
              </a:solidFill>
            </a:endParaRPr>
          </a:p>
          <a:p>
            <a:pPr marL="285750" indent="-285750" algn="just">
              <a:buFont typeface="Wingdings" panose="05000000000000000000" pitchFamily="2" charset="2"/>
              <a:buChar char="Ø"/>
            </a:pPr>
            <a:r>
              <a:rPr kumimoji="1" lang="es-EC" altLang="ja-JP" sz="1400" dirty="0">
                <a:solidFill>
                  <a:schemeClr val="tx1"/>
                </a:solidFill>
              </a:rPr>
              <a:t>sino </a:t>
            </a:r>
          </a:p>
          <a:p>
            <a:pPr algn="just"/>
            <a:r>
              <a:rPr kumimoji="1" lang="es-EC" altLang="ja-JP" sz="1400" dirty="0">
                <a:solidFill>
                  <a:schemeClr val="tx1"/>
                </a:solidFill>
              </a:rPr>
              <a:t>No realizó ningún proceso:</a:t>
            </a:r>
          </a:p>
          <a:p>
            <a:pPr algn="just"/>
            <a:endParaRPr kumimoji="1" lang="ja-JP" altLang="en-US" sz="20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5" name="Marcador de posición de imagen 4">
            <a:extLst>
              <a:ext uri="{FF2B5EF4-FFF2-40B4-BE49-F238E27FC236}">
                <a16:creationId xmlns:a16="http://schemas.microsoft.com/office/drawing/2014/main" id="{0069A658-6A4B-4BDE-BF1E-067B1DB9E17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294174972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1857829"/>
            <a:ext cx="5269859" cy="1068809"/>
          </a:xfrm>
        </p:spPr>
        <p:txBody>
          <a:bodyPr>
            <a:noAutofit/>
          </a:bodyPr>
          <a:lstStyle/>
          <a:p>
            <a:pPr algn="just"/>
            <a:r>
              <a:rPr kumimoji="1" lang="es-EC" altLang="ja-JP" sz="2000" dirty="0"/>
              <a:t>1.	Módulo del Sistema de Administración de Inventarios para el Control de Material Fungibles Hospitalario</a:t>
            </a:r>
            <a:endParaRPr kumimoji="1" lang="ja-JP" altLang="en-US" sz="20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Entradas </a:t>
            </a:r>
          </a:p>
          <a:p>
            <a:pPr algn="just"/>
            <a:r>
              <a:rPr kumimoji="1" lang="es-EC" altLang="ja-JP" sz="2000" dirty="0">
                <a:solidFill>
                  <a:schemeClr val="tx1"/>
                </a:solidFill>
              </a:rPr>
              <a:t>La información que requiero para realizar los procesos va a ser la información del paciente, el monto disponible del material fungible en el inventario, si el internista usa el material en un paciente o no lo usa los cuales deben estar expresados los números de unidades en números enteros que representara el material disponible.</a:t>
            </a:r>
            <a:endParaRPr kumimoji="1" lang="ja-JP" altLang="en-US" sz="2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6</a:t>
            </a:fld>
            <a:endParaRPr lang="ja-JP" altLang="en-US"/>
          </a:p>
        </p:txBody>
      </p:sp>
      <p:pic>
        <p:nvPicPr>
          <p:cNvPr id="5" name="Marcador de posición de imagen 4">
            <a:extLst>
              <a:ext uri="{FF2B5EF4-FFF2-40B4-BE49-F238E27FC236}">
                <a16:creationId xmlns:a16="http://schemas.microsoft.com/office/drawing/2014/main" id="{EE30DC51-521A-4977-846A-BFC43DCB627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9156580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1857829"/>
            <a:ext cx="5269859" cy="1068809"/>
          </a:xfrm>
        </p:spPr>
        <p:txBody>
          <a:bodyPr>
            <a:noAutofit/>
          </a:bodyPr>
          <a:lstStyle/>
          <a:p>
            <a:pPr algn="just"/>
            <a:r>
              <a:rPr kumimoji="1" lang="es-EC" altLang="ja-JP" sz="2000" dirty="0"/>
              <a:t>2.	Material Fungible </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(Código, descripción, número de unidades, precio) </a:t>
            </a:r>
          </a:p>
          <a:p>
            <a:pPr algn="just"/>
            <a:r>
              <a:rPr kumimoji="1" lang="es-EC" altLang="ja-JP" sz="2000" dirty="0">
                <a:solidFill>
                  <a:schemeClr val="tx1"/>
                </a:solidFill>
              </a:rPr>
              <a:t>Salidas </a:t>
            </a:r>
          </a:p>
          <a:p>
            <a:pPr algn="just"/>
            <a:r>
              <a:rPr kumimoji="1" lang="es-EC" altLang="ja-JP" sz="2000" dirty="0">
                <a:solidFill>
                  <a:schemeClr val="tx1"/>
                </a:solidFill>
              </a:rPr>
              <a:t>El problema a resolver es emitir mensajes de alerta cada vez que la disponibilidad del material fungible se encuentre en el 10% junto con la información del material fungible. </a:t>
            </a:r>
          </a:p>
          <a:p>
            <a:pPr algn="just"/>
            <a:endParaRPr kumimoji="1" lang="ja-JP" altLang="en-US" sz="2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7</a:t>
            </a:fld>
            <a:endParaRPr lang="ja-JP" altLang="en-US"/>
          </a:p>
        </p:txBody>
      </p:sp>
      <p:pic>
        <p:nvPicPr>
          <p:cNvPr id="5" name="Marcador de posición de imagen 4">
            <a:extLst>
              <a:ext uri="{FF2B5EF4-FFF2-40B4-BE49-F238E27FC236}">
                <a16:creationId xmlns:a16="http://schemas.microsoft.com/office/drawing/2014/main" id="{00BAEDFC-D32D-48D3-8160-F37949FE43F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283093052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just"/>
            <a:r>
              <a:rPr kumimoji="1" lang="es-EC" altLang="ja-JP" sz="2000" dirty="0"/>
              <a:t>2.	Material Fungible </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1600" dirty="0">
                <a:solidFill>
                  <a:schemeClr val="tx1"/>
                </a:solidFill>
              </a:rPr>
              <a:t>Procesos </a:t>
            </a:r>
          </a:p>
          <a:p>
            <a:pPr algn="just"/>
            <a:r>
              <a:rPr kumimoji="1" lang="es-EC" altLang="ja-JP" sz="1600" dirty="0">
                <a:solidFill>
                  <a:schemeClr val="tx1"/>
                </a:solidFill>
              </a:rPr>
              <a:t>Lo que se debe hacer para obtener los resultados es multiplicar el número de material disponible por 0,1 el cual será igual al 10% del material fungible. </a:t>
            </a:r>
          </a:p>
          <a:p>
            <a:pPr algn="just"/>
            <a:r>
              <a:rPr kumimoji="1" lang="es-EC" altLang="ja-JP" sz="1600" dirty="0">
                <a:solidFill>
                  <a:schemeClr val="tx1"/>
                </a:solidFill>
              </a:rPr>
              <a:t>Los cálculos que necesito realizar son:</a:t>
            </a:r>
          </a:p>
          <a:p>
            <a:pPr algn="just"/>
            <a:r>
              <a:rPr kumimoji="1" lang="es-EC" altLang="ja-JP" sz="1600" dirty="0">
                <a:solidFill>
                  <a:schemeClr val="tx1"/>
                </a:solidFill>
              </a:rPr>
              <a:t>Si el material fungible es igual al 10%</a:t>
            </a:r>
          </a:p>
          <a:p>
            <a:pPr marL="285750" indent="-285750" algn="just">
              <a:buFont typeface="Arial" panose="020B0604020202020204" pitchFamily="34" charset="0"/>
              <a:buChar char="•"/>
            </a:pPr>
            <a:r>
              <a:rPr kumimoji="1" lang="es-EC" altLang="ja-JP" sz="1600" dirty="0">
                <a:solidFill>
                  <a:schemeClr val="tx1"/>
                </a:solidFill>
              </a:rPr>
              <a:t>Emitir una alerta de lo que queda el producto </a:t>
            </a:r>
          </a:p>
          <a:p>
            <a:pPr algn="just"/>
            <a:r>
              <a:rPr kumimoji="1" lang="es-EC" altLang="ja-JP" sz="1600" dirty="0">
                <a:solidFill>
                  <a:schemeClr val="tx1"/>
                </a:solidFill>
              </a:rPr>
              <a:t>Realizar un pedido del material que se encuentra al 10% a los proveedores</a:t>
            </a:r>
          </a:p>
          <a:p>
            <a:pPr marL="285750" indent="-285750" algn="just">
              <a:buFont typeface="Arial" panose="020B0604020202020204" pitchFamily="34" charset="0"/>
              <a:buChar char="•"/>
            </a:pPr>
            <a:r>
              <a:rPr kumimoji="1" lang="es-EC" altLang="ja-JP" sz="1600" dirty="0">
                <a:solidFill>
                  <a:schemeClr val="tx1"/>
                </a:solidFill>
              </a:rPr>
              <a:t>Sino:</a:t>
            </a:r>
          </a:p>
          <a:p>
            <a:pPr algn="just"/>
            <a:r>
              <a:rPr kumimoji="1" lang="es-EC" altLang="ja-JP" sz="1600" dirty="0">
                <a:solidFill>
                  <a:schemeClr val="tx1"/>
                </a:solidFill>
              </a:rPr>
              <a:t>No realizó ningún proceso:</a:t>
            </a:r>
          </a:p>
          <a:p>
            <a:pPr algn="just"/>
            <a:endParaRPr kumimoji="1" lang="ja-JP" altLang="en-US" sz="2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8</a:t>
            </a:fld>
            <a:endParaRPr lang="ja-JP" altLang="en-US"/>
          </a:p>
        </p:txBody>
      </p:sp>
      <p:pic>
        <p:nvPicPr>
          <p:cNvPr id="5" name="Marcador de posición de imagen 4">
            <a:extLst>
              <a:ext uri="{FF2B5EF4-FFF2-40B4-BE49-F238E27FC236}">
                <a16:creationId xmlns:a16="http://schemas.microsoft.com/office/drawing/2014/main" id="{0B48720D-18A9-48A8-81D5-A07F17BAB7D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359397893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322286"/>
            <a:ext cx="5269859" cy="604352"/>
          </a:xfrm>
        </p:spPr>
        <p:txBody>
          <a:bodyPr>
            <a:noAutofit/>
          </a:bodyPr>
          <a:lstStyle/>
          <a:p>
            <a:pPr algn="just"/>
            <a:r>
              <a:rPr kumimoji="1" lang="es-EC" altLang="ja-JP" sz="2000" dirty="0"/>
              <a:t>3.	Proveedor </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1600" dirty="0">
                <a:solidFill>
                  <a:schemeClr val="tx1"/>
                </a:solidFill>
              </a:rPr>
              <a:t>(RUC, nombre, dirección, teléfono, correo electrónico) </a:t>
            </a:r>
          </a:p>
          <a:p>
            <a:pPr algn="just"/>
            <a:r>
              <a:rPr kumimoji="1" lang="es-EC" altLang="ja-JP" sz="1600" dirty="0">
                <a:solidFill>
                  <a:schemeClr val="tx1"/>
                </a:solidFill>
              </a:rPr>
              <a:t>Salidas </a:t>
            </a:r>
          </a:p>
          <a:p>
            <a:pPr algn="just"/>
            <a:r>
              <a:rPr kumimoji="1" lang="es-EC" altLang="ja-JP" sz="1600" dirty="0">
                <a:solidFill>
                  <a:schemeClr val="tx1"/>
                </a:solidFill>
              </a:rPr>
              <a:t>El problema a resolver es poder generar pedidos a los proveedores de productos en base a la lista de pedido a proveedores. </a:t>
            </a:r>
          </a:p>
          <a:p>
            <a:pPr algn="just"/>
            <a:r>
              <a:rPr kumimoji="1" lang="es-EC" altLang="ja-JP" sz="1600" dirty="0">
                <a:solidFill>
                  <a:schemeClr val="tx1"/>
                </a:solidFill>
              </a:rPr>
              <a:t>Procesos </a:t>
            </a:r>
          </a:p>
          <a:p>
            <a:pPr algn="just"/>
            <a:r>
              <a:rPr kumimoji="1" lang="es-EC" altLang="ja-JP" sz="1600" dirty="0">
                <a:solidFill>
                  <a:schemeClr val="tx1"/>
                </a:solidFill>
              </a:rPr>
              <a:t>Lo que se debe hacer para obtener los resultados es saber la información del material fungible que se encuentra al 10%. La información que necesito para realizar el proceso es el resultado de stock mínimo proceso que se lleva acabo para determinar si el material está al 10%. </a:t>
            </a:r>
            <a:endParaRPr kumimoji="1" lang="ja-JP" altLang="en-US" sz="16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9</a:t>
            </a:fld>
            <a:endParaRPr lang="ja-JP" altLang="en-US"/>
          </a:p>
        </p:txBody>
      </p:sp>
      <p:pic>
        <p:nvPicPr>
          <p:cNvPr id="5" name="Marcador de posición de imagen 4">
            <a:extLst>
              <a:ext uri="{FF2B5EF4-FFF2-40B4-BE49-F238E27FC236}">
                <a16:creationId xmlns:a16="http://schemas.microsoft.com/office/drawing/2014/main" id="{38956480-4434-4763-ACD9-2C1B733B87F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2655253910"/>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890</TotalTime>
  <Words>2876</Words>
  <Application>Microsoft Office PowerPoint</Application>
  <PresentationFormat>Panorámica</PresentationFormat>
  <Paragraphs>278</Paragraphs>
  <Slides>29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Arial</vt:lpstr>
      <vt:lpstr>Arial Black</vt:lpstr>
      <vt:lpstr>Calibri</vt:lpstr>
      <vt:lpstr>Open Sans</vt:lpstr>
      <vt:lpstr>Route 159 Bold</vt:lpstr>
      <vt:lpstr>Route 159 Light</vt:lpstr>
      <vt:lpstr>Route 159 SemiBold</vt:lpstr>
      <vt:lpstr>Route 159 UltraLight</vt:lpstr>
      <vt:lpstr>Wingdings</vt:lpstr>
      <vt:lpstr>Esencial</vt:lpstr>
      <vt:lpstr>Grupo 1</vt:lpstr>
      <vt:lpstr>INTRODUCCIÓN</vt:lpstr>
      <vt:lpstr>Presentación de PowerPoint</vt:lpstr>
      <vt:lpstr>1. Módulo del Sistema de Administración de Inventarios para el Control de Material Fungibles Hospitalario</vt:lpstr>
      <vt:lpstr>1. Módulo del Sistema de Administración de Inventarios para el Control de Material Fungibles Hospitalario</vt:lpstr>
      <vt:lpstr>1. Módulo del Sistema de Administración de Inventarios para el Control de Material Fungibles Hospitalario</vt:lpstr>
      <vt:lpstr>2. Material Fungible </vt:lpstr>
      <vt:lpstr>2. Material Fungible </vt:lpstr>
      <vt:lpstr>3. Proveedor </vt:lpstr>
      <vt:lpstr>3. Proveedor </vt:lpstr>
      <vt:lpstr>3. Proveedor </vt:lpstr>
      <vt:lpstr>4. Internista</vt:lpstr>
      <vt:lpstr>4. Internista</vt:lpstr>
      <vt:lpstr>2. Para la identificación de estrategias </vt:lpstr>
      <vt:lpstr>2. Para la identificación de estrategias </vt:lpstr>
      <vt:lpstr>2. Para la identificación de estrategias </vt:lpstr>
      <vt:lpstr>a) Aplicar el modelo de proceso de desarrollo de software investigado, con sus productos intermedios y finales.</vt:lpstr>
      <vt:lpstr>Presentación de PowerPoint</vt:lpstr>
      <vt:lpstr>Presentación de PowerPoint</vt:lpstr>
      <vt:lpstr>USO DE MOPROSOFT</vt:lpstr>
      <vt:lpstr>Presentación de PowerPoint</vt:lpstr>
      <vt:lpstr>d) Validación del producto software diseño de casos de prueba funcionales para uno de los requisitos del problema.</vt:lpstr>
      <vt:lpstr>d) Validación del producto software diseño de casos de prueba funcionales para uno de los requisitos del problema.</vt:lpstr>
      <vt:lpstr>d) Validación del producto software diseño de casos de prueba funcionales para uno de los requisitos del problema.</vt:lpstr>
      <vt:lpstr>d) Validación del producto software diseño de casos de prueba funcionales para uno de los requisitos del problema.</vt:lpstr>
      <vt:lpstr>Presentación de PowerPoint</vt:lpstr>
      <vt:lpstr>Presentación de PowerPoint</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4</dc:title>
  <dc:creator>EQUIPO</dc:creator>
  <cp:lastModifiedBy>Jeanneth Leticia Bolaños Muñoz</cp:lastModifiedBy>
  <cp:revision>62</cp:revision>
  <dcterms:created xsi:type="dcterms:W3CDTF">2021-01-31T02:53:17Z</dcterms:created>
  <dcterms:modified xsi:type="dcterms:W3CDTF">2021-03-29T15:59:04Z</dcterms:modified>
</cp:coreProperties>
</file>