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9"/>
  </p:notesMasterIdLst>
  <p:sldIdLst>
    <p:sldId id="257" r:id="rId2"/>
    <p:sldId id="258" r:id="rId3"/>
    <p:sldId id="262" r:id="rId4"/>
    <p:sldId id="263" r:id="rId5"/>
    <p:sldId id="306" r:id="rId6"/>
    <p:sldId id="264" r:id="rId7"/>
    <p:sldId id="265" r:id="rId8"/>
    <p:sldId id="307" r:id="rId9"/>
    <p:sldId id="308" r:id="rId10"/>
    <p:sldId id="313" r:id="rId11"/>
    <p:sldId id="309" r:id="rId12"/>
    <p:sldId id="311" r:id="rId13"/>
    <p:sldId id="314" r:id="rId14"/>
    <p:sldId id="315" r:id="rId15"/>
    <p:sldId id="316" r:id="rId16"/>
    <p:sldId id="317" r:id="rId17"/>
    <p:sldId id="319" r:id="rId18"/>
    <p:sldId id="318" r:id="rId19"/>
    <p:sldId id="320" r:id="rId20"/>
    <p:sldId id="321" r:id="rId21"/>
    <p:sldId id="322" r:id="rId22"/>
    <p:sldId id="323" r:id="rId23"/>
    <p:sldId id="324" r:id="rId24"/>
    <p:sldId id="325" r:id="rId25"/>
    <p:sldId id="326" r:id="rId26"/>
    <p:sldId id="327" r:id="rId27"/>
    <p:sldId id="299" r:id="rId28"/>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anneth Leticia Bolaños Muñoz" initials="JLBM" lastIdx="1" clrIdx="0">
    <p:extLst>
      <p:ext uri="{19B8F6BF-5375-455C-9EA6-DF929625EA0E}">
        <p15:presenceInfo xmlns:p15="http://schemas.microsoft.com/office/powerpoint/2012/main" userId="S::jeanneth.bolanos@educacion.gob.ec::22df39d3-54e6-4d4c-a4ef-15720d5aed3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50" d="100"/>
          <a:sy n="50" d="100"/>
        </p:scale>
        <p:origin x="798" y="2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B9D55D-4BE1-495B-A82F-ECB03F21B1B6}" type="datetimeFigureOut">
              <a:rPr lang="es-ES" smtClean="0"/>
              <a:t>10/02/2021</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920D7B-60CC-4EA7-B0D3-3FFEA56D9A05}" type="slidenum">
              <a:rPr lang="es-ES" smtClean="0"/>
              <a:t>‹Nº›</a:t>
            </a:fld>
            <a:endParaRPr lang="es-ES"/>
          </a:p>
        </p:txBody>
      </p:sp>
    </p:spTree>
    <p:extLst>
      <p:ext uri="{BB962C8B-B14F-4D97-AF65-F5344CB8AC3E}">
        <p14:creationId xmlns:p14="http://schemas.microsoft.com/office/powerpoint/2010/main" val="541088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10363200" cy="4571999"/>
          </a:xfrm>
        </p:spPr>
        <p:txBody>
          <a:bodyPr anchor="ctr">
            <a:noAutofit/>
          </a:bodyPr>
          <a:lstStyle>
            <a:lvl1pPr>
              <a:lnSpc>
                <a:spcPct val="100000"/>
              </a:lnSpc>
              <a:defRPr sz="8800" spc="-8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09600" y="4800600"/>
            <a:ext cx="9144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E397A02-3398-4E7B-B5F9-DFDF166F7E43}" type="datetimeFigureOut">
              <a:rPr lang="es-EC" smtClean="0"/>
              <a:t>10/2/2021</a:t>
            </a:fld>
            <a:endParaRPr lang="es-EC"/>
          </a:p>
        </p:txBody>
      </p:sp>
      <p:sp>
        <p:nvSpPr>
          <p:cNvPr id="5" name="Footer Placeholder 4"/>
          <p:cNvSpPr>
            <a:spLocks noGrp="1"/>
          </p:cNvSpPr>
          <p:nvPr>
            <p:ph type="ftr" sz="quarter" idx="11"/>
          </p:nvPr>
        </p:nvSpPr>
        <p:spPr/>
        <p:txBody>
          <a:bodyPr/>
          <a:lstStyle/>
          <a:p>
            <a:endParaRPr lang="es-EC"/>
          </a:p>
        </p:txBody>
      </p:sp>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A2ABA67-BF74-4BA6-AB82-2696C7F653B8}" type="slidenum">
              <a:rPr lang="es-EC" smtClean="0"/>
              <a:t>‹Nº›</a:t>
            </a:fld>
            <a:endParaRPr lang="es-EC"/>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DE397A02-3398-4E7B-B5F9-DFDF166F7E43}" type="datetimeFigureOut">
              <a:rPr lang="es-EC" smtClean="0"/>
              <a:t>10/2/2021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A2ABA67-BF74-4BA6-AB82-2696C7F653B8}" type="slidenum">
              <a:rPr lang="es-EC" smtClean="0"/>
              <a:t>‹Nº›</a:t>
            </a:fld>
            <a:endParaRPr lang="es-EC"/>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DE397A02-3398-4E7B-B5F9-DFDF166F7E43}" type="datetimeFigureOut">
              <a:rPr lang="es-EC" smtClean="0"/>
              <a:t>10/2/2021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A2ABA67-BF74-4BA6-AB82-2696C7F653B8}" type="slidenum">
              <a:rPr lang="es-EC" smtClean="0"/>
              <a:t>‹Nº›</a:t>
            </a:fld>
            <a:endParaRPr lang="es-EC"/>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6369536" y="-3292475"/>
            <a:ext cx="2360944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正方形/長方形 6"/>
          <p:cNvSpPr/>
          <p:nvPr userDrawn="1"/>
        </p:nvSpPr>
        <p:spPr>
          <a:xfrm rot="21066044">
            <a:off x="-5193303" y="3344665"/>
            <a:ext cx="2360329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正方形/長方形 7"/>
          <p:cNvSpPr/>
          <p:nvPr userDrawn="1"/>
        </p:nvSpPr>
        <p:spPr>
          <a:xfrm rot="21066044">
            <a:off x="-6369536" y="-3292475"/>
            <a:ext cx="2360944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正方形/長方形 8"/>
          <p:cNvSpPr/>
          <p:nvPr userDrawn="1"/>
        </p:nvSpPr>
        <p:spPr>
          <a:xfrm rot="21066044">
            <a:off x="-5193303" y="3344665"/>
            <a:ext cx="23603290"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正方形/長方形 9"/>
          <p:cNvSpPr/>
          <p:nvPr userDrawn="1"/>
        </p:nvSpPr>
        <p:spPr>
          <a:xfrm rot="21066044">
            <a:off x="-6369536" y="-3292475"/>
            <a:ext cx="23609443"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正方形/長方形 10"/>
          <p:cNvSpPr/>
          <p:nvPr userDrawn="1"/>
        </p:nvSpPr>
        <p:spPr>
          <a:xfrm rot="21066044">
            <a:off x="-5193303" y="3344665"/>
            <a:ext cx="23603290"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正方形/長方形 11"/>
          <p:cNvSpPr/>
          <p:nvPr userDrawn="1"/>
        </p:nvSpPr>
        <p:spPr>
          <a:xfrm rot="21066044">
            <a:off x="-6369536" y="-3292475"/>
            <a:ext cx="23609443"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正方形/長方形 12"/>
          <p:cNvSpPr/>
          <p:nvPr userDrawn="1"/>
        </p:nvSpPr>
        <p:spPr>
          <a:xfrm rot="21066044">
            <a:off x="-5193303" y="3344665"/>
            <a:ext cx="2360329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14" name="グループ化 13"/>
          <p:cNvGrpSpPr/>
          <p:nvPr userDrawn="1"/>
        </p:nvGrpSpPr>
        <p:grpSpPr>
          <a:xfrm rot="17100000">
            <a:off x="4415471" y="1613249"/>
            <a:ext cx="3360000" cy="3360292"/>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17" name="グループ化 16"/>
          <p:cNvGrpSpPr>
            <a:grpSpLocks noChangeAspect="1"/>
          </p:cNvGrpSpPr>
          <p:nvPr userDrawn="1"/>
        </p:nvGrpSpPr>
        <p:grpSpPr>
          <a:xfrm rot="11994079">
            <a:off x="4295315" y="1493395"/>
            <a:ext cx="3600312" cy="36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0" name="グループ化 19"/>
          <p:cNvGrpSpPr>
            <a:grpSpLocks noChangeAspect="1"/>
          </p:cNvGrpSpPr>
          <p:nvPr userDrawn="1"/>
        </p:nvGrpSpPr>
        <p:grpSpPr>
          <a:xfrm rot="3600000">
            <a:off x="4175471" y="1373228"/>
            <a:ext cx="3840000" cy="3840333"/>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3" name="グループ化 22"/>
          <p:cNvGrpSpPr>
            <a:grpSpLocks noChangeAspect="1"/>
          </p:cNvGrpSpPr>
          <p:nvPr userDrawn="1"/>
        </p:nvGrpSpPr>
        <p:grpSpPr>
          <a:xfrm rot="18000000">
            <a:off x="4055471" y="1253218"/>
            <a:ext cx="4080000" cy="4080354"/>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6" name="グループ化 25"/>
          <p:cNvGrpSpPr>
            <a:grpSpLocks noChangeAspect="1"/>
          </p:cNvGrpSpPr>
          <p:nvPr userDrawn="1"/>
        </p:nvGrpSpPr>
        <p:grpSpPr>
          <a:xfrm rot="7511662">
            <a:off x="3935471" y="1133207"/>
            <a:ext cx="4320000" cy="4320375"/>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9" name="グループ化 28"/>
          <p:cNvGrpSpPr>
            <a:grpSpLocks noChangeAspect="1"/>
          </p:cNvGrpSpPr>
          <p:nvPr userDrawn="1"/>
        </p:nvGrpSpPr>
        <p:grpSpPr>
          <a:xfrm rot="10993309">
            <a:off x="3815273" y="1013395"/>
            <a:ext cx="4560396" cy="456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sp>
        <p:nvSpPr>
          <p:cNvPr id="32" name="タイトル 1"/>
          <p:cNvSpPr>
            <a:spLocks noGrp="1"/>
          </p:cNvSpPr>
          <p:nvPr>
            <p:ph type="ctrTitle" hasCustomPrompt="1"/>
          </p:nvPr>
        </p:nvSpPr>
        <p:spPr>
          <a:xfrm>
            <a:off x="914400" y="2648572"/>
            <a:ext cx="10363200" cy="1057333"/>
          </a:xfrm>
        </p:spPr>
        <p:txBody>
          <a:bodyPr anchor="t">
            <a:noAutofit/>
          </a:bodyPr>
          <a:lstStyle>
            <a:lvl1pPr algn="ctr">
              <a:defRPr sz="64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910974" y="3669060"/>
            <a:ext cx="10370052" cy="576031"/>
          </a:xfrm>
        </p:spPr>
        <p:txBody>
          <a:bodyPr anchor="b">
            <a:noAutofit/>
          </a:bodyPr>
          <a:lstStyle>
            <a:lvl1pPr algn="ctr">
              <a:defRPr sz="2667">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910974" y="5685251"/>
            <a:ext cx="10370052" cy="1008112"/>
          </a:xfrm>
        </p:spPr>
        <p:txBody>
          <a:bodyPr>
            <a:normAutofit/>
          </a:bodyPr>
          <a:lstStyle>
            <a:lvl1pPr marL="0" indent="0" algn="ctr">
              <a:buNone/>
              <a:defRPr sz="1333">
                <a:solidFill>
                  <a:schemeClr val="tx1">
                    <a:tint val="75000"/>
                  </a:schemeClr>
                </a:solidFill>
                <a:latin typeface="+mj-lt"/>
              </a:defRPr>
            </a:lvl1pPr>
            <a:lvl2pPr marL="544278" indent="0" algn="ctr">
              <a:buNone/>
              <a:defRPr>
                <a:solidFill>
                  <a:schemeClr val="tx1">
                    <a:tint val="75000"/>
                  </a:schemeClr>
                </a:solidFill>
              </a:defRPr>
            </a:lvl2pPr>
            <a:lvl3pPr marL="1088556" indent="0" algn="ctr">
              <a:buNone/>
              <a:defRPr>
                <a:solidFill>
                  <a:schemeClr val="tx1">
                    <a:tint val="75000"/>
                  </a:schemeClr>
                </a:solidFill>
              </a:defRPr>
            </a:lvl3pPr>
            <a:lvl4pPr marL="1632834" indent="0" algn="ctr">
              <a:buNone/>
              <a:defRPr>
                <a:solidFill>
                  <a:schemeClr val="tx1">
                    <a:tint val="75000"/>
                  </a:schemeClr>
                </a:solidFill>
              </a:defRPr>
            </a:lvl4pPr>
            <a:lvl5pPr marL="2177112" indent="0" algn="ctr">
              <a:buNone/>
              <a:defRPr>
                <a:solidFill>
                  <a:schemeClr val="tx1">
                    <a:tint val="75000"/>
                  </a:schemeClr>
                </a:solidFill>
              </a:defRPr>
            </a:lvl5pPr>
            <a:lvl6pPr marL="2721391" indent="0" algn="ctr">
              <a:buNone/>
              <a:defRPr>
                <a:solidFill>
                  <a:schemeClr val="tx1">
                    <a:tint val="75000"/>
                  </a:schemeClr>
                </a:solidFill>
              </a:defRPr>
            </a:lvl6pPr>
            <a:lvl7pPr marL="3265669" indent="0" algn="ctr">
              <a:buNone/>
              <a:defRPr>
                <a:solidFill>
                  <a:schemeClr val="tx1">
                    <a:tint val="75000"/>
                  </a:schemeClr>
                </a:solidFill>
              </a:defRPr>
            </a:lvl7pPr>
            <a:lvl8pPr marL="3809946" indent="0" algn="ctr">
              <a:buNone/>
              <a:defRPr>
                <a:solidFill>
                  <a:schemeClr val="tx1">
                    <a:tint val="75000"/>
                  </a:schemeClr>
                </a:solidFill>
              </a:defRPr>
            </a:lvl8pPr>
            <a:lvl9pPr marL="4354225"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5730640" y="5397219"/>
            <a:ext cx="725488" cy="125685"/>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
        <p:nvSpPr>
          <p:cNvPr id="39" name="円/楕円 38"/>
          <p:cNvSpPr/>
          <p:nvPr userDrawn="1"/>
        </p:nvSpPr>
        <p:spPr>
          <a:xfrm>
            <a:off x="4693247" y="166141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0" name="円/楕円 39"/>
          <p:cNvSpPr/>
          <p:nvPr userDrawn="1"/>
        </p:nvSpPr>
        <p:spPr>
          <a:xfrm>
            <a:off x="5436378" y="1661411"/>
            <a:ext cx="57611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1" name="円/楕円 40"/>
          <p:cNvSpPr/>
          <p:nvPr userDrawn="1"/>
        </p:nvSpPr>
        <p:spPr>
          <a:xfrm>
            <a:off x="6179508" y="1661411"/>
            <a:ext cx="57611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2" name="円/楕円 41"/>
          <p:cNvSpPr/>
          <p:nvPr userDrawn="1"/>
        </p:nvSpPr>
        <p:spPr>
          <a:xfrm>
            <a:off x="6922638" y="1661411"/>
            <a:ext cx="57611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Tree>
    <p:extLst>
      <p:ext uri="{BB962C8B-B14F-4D97-AF65-F5344CB8AC3E}">
        <p14:creationId xmlns:p14="http://schemas.microsoft.com/office/powerpoint/2010/main" val="191671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4655715" y="1604797"/>
            <a:ext cx="7536285" cy="3120347"/>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2111211" y="1028734"/>
            <a:ext cx="9553890" cy="336037"/>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テキスト プレースホルダー 6"/>
          <p:cNvSpPr>
            <a:spLocks noGrp="1"/>
          </p:cNvSpPr>
          <p:nvPr>
            <p:ph type="body" sz="quarter" idx="15" hasCustomPrompt="1"/>
          </p:nvPr>
        </p:nvSpPr>
        <p:spPr>
          <a:xfrm>
            <a:off x="718936" y="5109186"/>
            <a:ext cx="10801146" cy="1020369"/>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814955" y="5013176"/>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正方形/長方形 13"/>
          <p:cNvSpPr/>
          <p:nvPr userDrawn="1"/>
        </p:nvSpPr>
        <p:spPr>
          <a:xfrm>
            <a:off x="0" y="1604797"/>
            <a:ext cx="4655715" cy="31203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5" name="テキスト プレースホルダー 6"/>
          <p:cNvSpPr>
            <a:spLocks noGrp="1"/>
          </p:cNvSpPr>
          <p:nvPr>
            <p:ph type="body" sz="quarter" idx="16" hasCustomPrompt="1"/>
          </p:nvPr>
        </p:nvSpPr>
        <p:spPr>
          <a:xfrm>
            <a:off x="718936" y="1844824"/>
            <a:ext cx="3600712" cy="2688299"/>
          </a:xfrm>
        </p:spPr>
        <p:txBody>
          <a:bodyPr anchor="b">
            <a:normAutofit/>
          </a:bodyPr>
          <a:lstStyle>
            <a:lvl1pPr algn="r">
              <a:defRPr sz="2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4479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9" name="円/楕円 38"/>
          <p:cNvSpPr/>
          <p:nvPr userDrawn="1"/>
        </p:nvSpPr>
        <p:spPr>
          <a:xfrm>
            <a:off x="4198704" y="4487658"/>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40" name="円/楕円 39"/>
          <p:cNvSpPr/>
          <p:nvPr userDrawn="1"/>
        </p:nvSpPr>
        <p:spPr>
          <a:xfrm>
            <a:off x="1378735" y="2148031"/>
            <a:ext cx="3373912" cy="337361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1" name="円/楕円 40"/>
          <p:cNvSpPr/>
          <p:nvPr userDrawn="1"/>
        </p:nvSpPr>
        <p:spPr>
          <a:xfrm>
            <a:off x="977278" y="2543300"/>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2" name="円/楕円 41"/>
          <p:cNvSpPr/>
          <p:nvPr userDrawn="1"/>
        </p:nvSpPr>
        <p:spPr>
          <a:xfrm>
            <a:off x="1269469" y="2065267"/>
            <a:ext cx="3373912" cy="337361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3" name="図プレースホルダー 5"/>
          <p:cNvSpPr>
            <a:spLocks noGrp="1"/>
          </p:cNvSpPr>
          <p:nvPr>
            <p:ph type="pic" sz="quarter" idx="14" hasCustomPrompt="1"/>
          </p:nvPr>
        </p:nvSpPr>
        <p:spPr>
          <a:xfrm>
            <a:off x="1378735" y="2148031"/>
            <a:ext cx="3277893" cy="3277609"/>
          </a:xfrm>
          <a:prstGeom prst="ellipse">
            <a:avLst/>
          </a:prstGeom>
          <a:solidFill>
            <a:schemeClr val="bg1"/>
          </a:solidFill>
          <a:ln w="28575" cmpd="sng">
            <a:solidFill>
              <a:schemeClr val="accent1"/>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44" name="円/楕円 43"/>
          <p:cNvSpPr/>
          <p:nvPr userDrawn="1"/>
        </p:nvSpPr>
        <p:spPr>
          <a:xfrm>
            <a:off x="514564" y="2052020"/>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5" name="円/楕円 44"/>
          <p:cNvSpPr/>
          <p:nvPr userDrawn="1"/>
        </p:nvSpPr>
        <p:spPr>
          <a:xfrm>
            <a:off x="1433368" y="2083891"/>
            <a:ext cx="288057"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6" name="円/楕円 45"/>
          <p:cNvSpPr/>
          <p:nvPr userDrawn="1"/>
        </p:nvSpPr>
        <p:spPr>
          <a:xfrm>
            <a:off x="4867212" y="4231558"/>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47" name="テキスト プレースホルダー 6"/>
          <p:cNvSpPr>
            <a:spLocks noGrp="1"/>
          </p:cNvSpPr>
          <p:nvPr>
            <p:ph type="body" sz="quarter" idx="15" hasCustomPrompt="1"/>
          </p:nvPr>
        </p:nvSpPr>
        <p:spPr>
          <a:xfrm>
            <a:off x="5341171" y="2853952"/>
            <a:ext cx="5822435" cy="2578013"/>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5437190" y="2731690"/>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9" name="テキスト プレースホルダー 6"/>
          <p:cNvSpPr>
            <a:spLocks noGrp="1"/>
          </p:cNvSpPr>
          <p:nvPr>
            <p:ph type="body" sz="quarter" idx="16" hasCustomPrompt="1"/>
          </p:nvPr>
        </p:nvSpPr>
        <p:spPr>
          <a:xfrm>
            <a:off x="5341171" y="2086482"/>
            <a:ext cx="5822435" cy="624069"/>
          </a:xfrm>
        </p:spPr>
        <p:txBody>
          <a:bodyPr anchor="b">
            <a:normAutofit/>
          </a:bodyPr>
          <a:lstStyle>
            <a:lvl1pPr algn="l">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46342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1"/>
            <a:ext cx="609547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0" y="0"/>
            <a:ext cx="5999981" cy="6858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6384057" y="909562"/>
            <a:ext cx="5327768" cy="2064657"/>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6480076" y="2998260"/>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テキスト プレースホルダー 6"/>
          <p:cNvSpPr>
            <a:spLocks noGrp="1"/>
          </p:cNvSpPr>
          <p:nvPr>
            <p:ph type="body" sz="quarter" idx="24" hasCustomPrompt="1"/>
          </p:nvPr>
        </p:nvSpPr>
        <p:spPr>
          <a:xfrm>
            <a:off x="6396517" y="3135085"/>
            <a:ext cx="5331292" cy="2012647"/>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66513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rofile 4">
    <p:spTree>
      <p:nvGrpSpPr>
        <p:cNvPr id="1" name=""/>
        <p:cNvGrpSpPr/>
        <p:nvPr/>
      </p:nvGrpSpPr>
      <p:grpSpPr>
        <a:xfrm>
          <a:off x="0" y="0"/>
          <a:ext cx="0" cy="0"/>
          <a:chOff x="0" y="0"/>
          <a:chExt cx="0" cy="0"/>
        </a:xfrm>
      </p:grpSpPr>
      <p:sp>
        <p:nvSpPr>
          <p:cNvPr id="27" name="円/楕円 26"/>
          <p:cNvSpPr/>
          <p:nvPr userDrawn="1"/>
        </p:nvSpPr>
        <p:spPr>
          <a:xfrm>
            <a:off x="7429563" y="2663639"/>
            <a:ext cx="688391" cy="68833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7968370" y="3351970"/>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6" name="円/楕円 5"/>
          <p:cNvSpPr/>
          <p:nvPr userDrawn="1"/>
        </p:nvSpPr>
        <p:spPr>
          <a:xfrm>
            <a:off x="4443259" y="692697"/>
            <a:ext cx="3373912" cy="337361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円/楕円 6"/>
          <p:cNvSpPr/>
          <p:nvPr userDrawn="1"/>
        </p:nvSpPr>
        <p:spPr>
          <a:xfrm>
            <a:off x="3723116" y="1652803"/>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円/楕円 7"/>
          <p:cNvSpPr/>
          <p:nvPr userDrawn="1"/>
        </p:nvSpPr>
        <p:spPr>
          <a:xfrm>
            <a:off x="4333992" y="609932"/>
            <a:ext cx="3373912" cy="337361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タイトル 1"/>
          <p:cNvSpPr>
            <a:spLocks noGrp="1"/>
          </p:cNvSpPr>
          <p:nvPr>
            <p:ph type="title" hasCustomPrompt="1"/>
          </p:nvPr>
        </p:nvSpPr>
        <p:spPr>
          <a:xfrm>
            <a:off x="2886626" y="4148637"/>
            <a:ext cx="6385263" cy="528059"/>
          </a:xfrm>
        </p:spPr>
        <p:txBody>
          <a:bodyPr anchor="b">
            <a:normAutofit/>
          </a:bodyPr>
          <a:lstStyle>
            <a:lvl1pPr algn="ctr">
              <a:defRPr sz="24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5015786" y="5157192"/>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テキスト プレースホルダー 6"/>
          <p:cNvSpPr>
            <a:spLocks noGrp="1"/>
          </p:cNvSpPr>
          <p:nvPr>
            <p:ph type="body" sz="quarter" idx="16" hasCustomPrompt="1"/>
          </p:nvPr>
        </p:nvSpPr>
        <p:spPr>
          <a:xfrm>
            <a:off x="2903368" y="4629133"/>
            <a:ext cx="6385263" cy="384043"/>
          </a:xfrm>
        </p:spPr>
        <p:txBody>
          <a:bodyPr anchor="t">
            <a:noAutofit/>
          </a:bodyPr>
          <a:lstStyle>
            <a:lvl1pPr algn="ctr">
              <a:defRPr sz="16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4443259" y="692696"/>
            <a:ext cx="3277893" cy="3277609"/>
          </a:xfrm>
          <a:prstGeom prst="ellipse">
            <a:avLst/>
          </a:prstGeom>
          <a:solidFill>
            <a:schemeClr val="bg1"/>
          </a:solidFill>
          <a:ln w="28575" cmpd="sng">
            <a:solidFill>
              <a:schemeClr val="accent1"/>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1933364" y="5253203"/>
            <a:ext cx="8325272" cy="1056117"/>
          </a:xfrm>
        </p:spPr>
        <p:txBody>
          <a:bodyPr anchor="t">
            <a:normAutofit/>
          </a:bodyPr>
          <a:lstStyle>
            <a:lvl1pPr algn="ctr">
              <a:defRPr sz="1333"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2903368" y="136477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4" name="円/楕円 23"/>
          <p:cNvSpPr/>
          <p:nvPr userDrawn="1"/>
        </p:nvSpPr>
        <p:spPr>
          <a:xfrm>
            <a:off x="3723116" y="1266501"/>
            <a:ext cx="288057"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5" name="円/楕円 24"/>
          <p:cNvSpPr/>
          <p:nvPr userDrawn="1"/>
        </p:nvSpPr>
        <p:spPr>
          <a:xfrm>
            <a:off x="8877580" y="3155089"/>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26" name="正方形/長方形 25"/>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86638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1397122" y="0"/>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072940" y="0"/>
            <a:ext cx="5738479" cy="6858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7985364" y="0"/>
            <a:ext cx="5738479" cy="6858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3127798" y="0"/>
            <a:ext cx="9277247" cy="6858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8643100" y="0"/>
            <a:ext cx="9277247" cy="6858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6331500" y="0"/>
            <a:ext cx="3569010" cy="6858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4413638" y="0"/>
            <a:ext cx="3099074" cy="6858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372702" y="2703891"/>
            <a:ext cx="4823863" cy="2208254"/>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378147" y="5111521"/>
            <a:ext cx="4818418" cy="1390878"/>
          </a:xfrm>
        </p:spPr>
        <p:txBody>
          <a:bodyPr>
            <a:noAutofit/>
          </a:bodyPr>
          <a:lstStyle>
            <a:lvl1pPr algn="l">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7319640" y="2147068"/>
            <a:ext cx="7132647" cy="2679933"/>
          </a:xfrm>
        </p:spPr>
        <p:txBody>
          <a:bodyPr anchor="b">
            <a:noAutofit/>
          </a:bodyPr>
          <a:lstStyle>
            <a:lvl1pPr algn="l">
              <a:lnSpc>
                <a:spcPct val="100000"/>
              </a:lnSpc>
              <a:spcBef>
                <a:spcPts val="0"/>
              </a:spcBef>
              <a:defRPr sz="11334"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441048" y="4990568"/>
            <a:ext cx="2160187" cy="48000"/>
          </a:xfrm>
          <a:solidFill>
            <a:schemeClr val="bg1"/>
          </a:solidFill>
        </p:spPr>
        <p:txBody>
          <a:bodyPr>
            <a:noAutofit/>
          </a:bodyPr>
          <a:lstStyle>
            <a:lvl1pPr algn="l">
              <a:defRPr sz="1333"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75241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397A02-3398-4E7B-B5F9-DFDF166F7E43}" type="datetimeFigureOut">
              <a:rPr lang="es-EC" smtClean="0"/>
              <a:t>10/2/2021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A2ABA67-BF74-4BA6-AB82-2696C7F653B8}" type="slidenum">
              <a:rPr lang="es-EC" smtClean="0"/>
              <a:t>‹Nº›</a:t>
            </a:fld>
            <a:endParaRPr lang="es-EC"/>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1"/>
            <a:ext cx="10363200" cy="4321175"/>
          </a:xfrm>
        </p:spPr>
        <p:txBody>
          <a:bodyPr anchor="ctr">
            <a:noAutofit/>
          </a:bodyPr>
          <a:lstStyle>
            <a:lvl1pPr algn="l">
              <a:lnSpc>
                <a:spcPct val="100000"/>
              </a:lnSpc>
              <a:defRPr sz="8800" b="0" cap="all" spc="-80" baseline="0">
                <a:solidFill>
                  <a:schemeClr val="tx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7" name="Date Placeholder 6"/>
          <p:cNvSpPr>
            <a:spLocks noGrp="1"/>
          </p:cNvSpPr>
          <p:nvPr>
            <p:ph type="dt" sz="half" idx="10"/>
          </p:nvPr>
        </p:nvSpPr>
        <p:spPr/>
        <p:txBody>
          <a:bodyPr/>
          <a:lstStyle/>
          <a:p>
            <a:fld id="{DE397A02-3398-4E7B-B5F9-DFDF166F7E43}" type="datetimeFigureOut">
              <a:rPr lang="es-EC" smtClean="0"/>
              <a:t>10/2/2021</a:t>
            </a:fld>
            <a:endParaRPr lang="es-EC"/>
          </a:p>
        </p:txBody>
      </p:sp>
      <p:sp>
        <p:nvSpPr>
          <p:cNvPr id="8" name="Slide Number Placeholder 7"/>
          <p:cNvSpPr>
            <a:spLocks noGrp="1"/>
          </p:cNvSpPr>
          <p:nvPr>
            <p:ph type="sldNum" sz="quarter" idx="11"/>
          </p:nvPr>
        </p:nvSpPr>
        <p:spPr/>
        <p:txBody>
          <a:bodyPr/>
          <a:lstStyle/>
          <a:p>
            <a:fld id="{AA2ABA67-BF74-4BA6-AB82-2696C7F653B8}" type="slidenum">
              <a:rPr lang="es-EC" smtClean="0"/>
              <a:t>‹Nº›</a:t>
            </a:fld>
            <a:endParaRPr lang="es-EC"/>
          </a:p>
        </p:txBody>
      </p:sp>
      <p:sp>
        <p:nvSpPr>
          <p:cNvPr id="9" name="Footer Placeholder 8"/>
          <p:cNvSpPr>
            <a:spLocks noGrp="1"/>
          </p:cNvSpPr>
          <p:nvPr>
            <p:ph type="ftr" sz="quarter" idx="12"/>
          </p:nvPr>
        </p:nvSpPr>
        <p:spPr/>
        <p:txBody>
          <a:bodyPr/>
          <a:lstStyle/>
          <a:p>
            <a:endParaRPr lang="es-EC"/>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217424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78688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E397A02-3398-4E7B-B5F9-DFDF166F7E43}" type="datetimeFigureOut">
              <a:rPr lang="es-EC" smtClean="0"/>
              <a:t>10/2/2021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A2ABA67-BF74-4BA6-AB82-2696C7F653B8}" type="slidenum">
              <a:rPr lang="es-EC" smtClean="0"/>
              <a:t>‹Nº›</a:t>
            </a:fld>
            <a:endParaRPr lang="es-EC"/>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2170176"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s-ES"/>
              <a:t>Haga clic para modificar el estilo de texto del patrón</a:t>
            </a:r>
          </a:p>
        </p:txBody>
      </p:sp>
      <p:sp>
        <p:nvSpPr>
          <p:cNvPr id="6" name="Content Placeholder 5"/>
          <p:cNvSpPr>
            <a:spLocks noGrp="1"/>
          </p:cNvSpPr>
          <p:nvPr>
            <p:ph sz="quarter" idx="4"/>
          </p:nvPr>
        </p:nvSpPr>
        <p:spPr>
          <a:xfrm>
            <a:off x="6790944"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E397A02-3398-4E7B-B5F9-DFDF166F7E43}" type="datetimeFigureOut">
              <a:rPr lang="es-EC" smtClean="0"/>
              <a:t>10/2/2021</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AA2ABA67-BF74-4BA6-AB82-2696C7F653B8}" type="slidenum">
              <a:rPr lang="es-EC" smtClean="0"/>
              <a:t>‹Nº›</a:t>
            </a:fld>
            <a:endParaRPr lang="es-EC"/>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DE397A02-3398-4E7B-B5F9-DFDF166F7E43}" type="datetimeFigureOut">
              <a:rPr lang="es-EC" smtClean="0"/>
              <a:t>10/2/2021</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AA2ABA67-BF74-4BA6-AB82-2696C7F653B8}" type="slidenum">
              <a:rPr lang="es-EC" smtClean="0"/>
              <a:t>‹Nº›</a:t>
            </a:fld>
            <a:endParaRPr lang="es-EC"/>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97A02-3398-4E7B-B5F9-DFDF166F7E43}" type="datetimeFigureOut">
              <a:rPr lang="es-EC" smtClean="0"/>
              <a:t>10/2/2021</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AA2ABA67-BF74-4BA6-AB82-2696C7F653B8}" type="slidenum">
              <a:rPr lang="es-EC" smtClean="0"/>
              <a:t>‹Nº›</a:t>
            </a:fld>
            <a:endParaRPr lang="es-EC"/>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09601" y="1600200"/>
            <a:ext cx="4011084"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DE397A02-3398-4E7B-B5F9-DFDF166F7E43}" type="datetimeFigureOut">
              <a:rPr lang="es-EC" smtClean="0"/>
              <a:t>10/2/2021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A2ABA67-BF74-4BA6-AB82-2696C7F653B8}" type="slidenum">
              <a:rPr lang="es-EC" smtClean="0"/>
              <a:t>‹Nº›</a:t>
            </a:fld>
            <a:endParaRPr lang="es-EC"/>
          </a:p>
        </p:txBody>
      </p:sp>
      <p:sp>
        <p:nvSpPr>
          <p:cNvPr id="8" name="Title 7"/>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12001169"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609600" y="5715000"/>
            <a:ext cx="108712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DE397A02-3398-4E7B-B5F9-DFDF166F7E43}" type="datetimeFigureOut">
              <a:rPr lang="es-EC" smtClean="0"/>
              <a:t>10/2/2021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A2ABA67-BF74-4BA6-AB82-2696C7F653B8}" type="slidenum">
              <a:rPr lang="es-EC" smtClean="0"/>
              <a:t>‹Nº›</a:t>
            </a:fld>
            <a:endParaRPr lang="es-EC"/>
          </a:p>
        </p:txBody>
      </p:sp>
      <p:sp>
        <p:nvSpPr>
          <p:cNvPr id="8" name="Title 7"/>
          <p:cNvSpPr>
            <a:spLocks noGrp="1"/>
          </p:cNvSpPr>
          <p:nvPr>
            <p:ph type="title"/>
          </p:nvPr>
        </p:nvSpPr>
        <p:spPr>
          <a:xfrm>
            <a:off x="609600" y="4953000"/>
            <a:ext cx="10871200" cy="762000"/>
          </a:xfrm>
        </p:spPr>
        <p:txBody>
          <a:bodyPr anchor="t">
            <a:normAutofit/>
          </a:bodyPr>
          <a:lstStyle>
            <a:lvl1pPr>
              <a:defRPr sz="3200"/>
            </a:lvl1pPr>
          </a:lstStyle>
          <a:p>
            <a:r>
              <a:rPr lang="es-ES"/>
              <a:t>Haga clic para modificar el estilo de título del patrón</a:t>
            </a:r>
            <a:endParaRPr lang="en-US" dirty="0"/>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718"/>
            <a:ext cx="7721600" cy="1371600"/>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1752601"/>
            <a:ext cx="10160000" cy="43735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09600" y="6172201"/>
            <a:ext cx="4572000" cy="304800"/>
          </a:xfrm>
          <a:prstGeom prst="rect">
            <a:avLst/>
          </a:prstGeom>
        </p:spPr>
        <p:txBody>
          <a:bodyPr vert="horz" lIns="91440" tIns="45720" rIns="91440" bIns="0" rtlCol="0" anchor="b"/>
          <a:lstStyle>
            <a:lvl1pPr algn="l">
              <a:defRPr sz="1000">
                <a:solidFill>
                  <a:schemeClr val="tx1"/>
                </a:solidFill>
              </a:defRPr>
            </a:lvl1pPr>
          </a:lstStyle>
          <a:p>
            <a:fld id="{DE397A02-3398-4E7B-B5F9-DFDF166F7E43}" type="datetimeFigureOut">
              <a:rPr lang="es-EC" smtClean="0"/>
              <a:t>10/2/2021</a:t>
            </a:fld>
            <a:endParaRPr lang="es-EC"/>
          </a:p>
        </p:txBody>
      </p:sp>
      <p:sp>
        <p:nvSpPr>
          <p:cNvPr id="5" name="Footer Placeholder 4"/>
          <p:cNvSpPr>
            <a:spLocks noGrp="1"/>
          </p:cNvSpPr>
          <p:nvPr>
            <p:ph type="ftr" sz="quarter" idx="3"/>
          </p:nvPr>
        </p:nvSpPr>
        <p:spPr>
          <a:xfrm>
            <a:off x="609600" y="6492876"/>
            <a:ext cx="4572000" cy="283845"/>
          </a:xfrm>
          <a:prstGeom prst="rect">
            <a:avLst/>
          </a:prstGeom>
        </p:spPr>
        <p:txBody>
          <a:bodyPr vert="horz" lIns="91440" tIns="45720" rIns="91440" bIns="45720" rtlCol="0" anchor="t"/>
          <a:lstStyle>
            <a:lvl1pPr algn="l">
              <a:defRPr sz="1000">
                <a:solidFill>
                  <a:schemeClr val="tx1"/>
                </a:solidFill>
              </a:defRPr>
            </a:lvl1pPr>
          </a:lstStyle>
          <a:p>
            <a:endParaRPr lang="es-EC"/>
          </a:p>
        </p:txBody>
      </p:sp>
      <p:sp>
        <p:nvSpPr>
          <p:cNvPr id="6" name="Slide Number Placeholder 5"/>
          <p:cNvSpPr>
            <a:spLocks noGrp="1"/>
          </p:cNvSpPr>
          <p:nvPr>
            <p:ph type="sldNum" sz="quarter" idx="4"/>
          </p:nvPr>
        </p:nvSpPr>
        <p:spPr>
          <a:xfrm rot="16200000">
            <a:off x="11189124" y="5824644"/>
            <a:ext cx="1315721" cy="486833"/>
          </a:xfrm>
          <a:prstGeom prst="rect">
            <a:avLst/>
          </a:prstGeom>
        </p:spPr>
        <p:txBody>
          <a:bodyPr vert="horz" lIns="91440" tIns="45720" rIns="91440" bIns="45720" rtlCol="0" anchor="ctr"/>
          <a:lstStyle>
            <a:lvl1pPr algn="l">
              <a:defRPr sz="2400" b="1">
                <a:solidFill>
                  <a:schemeClr val="tx2"/>
                </a:solidFill>
              </a:defRPr>
            </a:lvl1pPr>
          </a:lstStyle>
          <a:p>
            <a:fld id="{AA2ABA67-BF74-4BA6-AB82-2696C7F653B8}" type="slidenum">
              <a:rPr lang="es-EC" smtClean="0"/>
              <a:t>‹Nº›</a:t>
            </a:fld>
            <a:endParaRPr lang="es-EC"/>
          </a:p>
        </p:txBody>
      </p:sp>
      <p:sp>
        <p:nvSpPr>
          <p:cNvPr id="7" name="Rectangle 6"/>
          <p:cNvSpPr/>
          <p:nvPr/>
        </p:nvSpPr>
        <p:spPr>
          <a:xfrm>
            <a:off x="12001499" y="0"/>
            <a:ext cx="1905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001499" y="1371600"/>
            <a:ext cx="190501"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kumimoji="1" lang="en-US" altLang="ja-JP" dirty="0"/>
              <a:t>Grupo 1</a:t>
            </a:r>
            <a:endParaRPr kumimoji="1" lang="ja-JP" altLang="en-US" dirty="0"/>
          </a:p>
        </p:txBody>
      </p:sp>
      <p:sp>
        <p:nvSpPr>
          <p:cNvPr id="9" name="テキスト プレースホルダー 8"/>
          <p:cNvSpPr>
            <a:spLocks noGrp="1"/>
          </p:cNvSpPr>
          <p:nvPr>
            <p:ph type="body" sz="quarter" idx="10"/>
          </p:nvPr>
        </p:nvSpPr>
        <p:spPr/>
        <p:txBody>
          <a:bodyPr/>
          <a:lstStyle/>
          <a:p>
            <a:pPr marL="0" indent="0">
              <a:buNone/>
            </a:pPr>
            <a:r>
              <a:rPr lang="en-US" altLang="ja-JP" dirty="0"/>
              <a:t>MOPROSOFT</a:t>
            </a:r>
            <a:endParaRPr kumimoji="1" lang="ja-JP" altLang="en-US" dirty="0"/>
          </a:p>
        </p:txBody>
      </p:sp>
      <p:sp>
        <p:nvSpPr>
          <p:cNvPr id="10" name="テキスト プレースホルダー 5">
            <a:extLst>
              <a:ext uri="{FF2B5EF4-FFF2-40B4-BE49-F238E27FC236}">
                <a16:creationId xmlns:a16="http://schemas.microsoft.com/office/drawing/2014/main" id="{A2D1C646-3461-4148-82C2-4A84A905592B}"/>
              </a:ext>
            </a:extLst>
          </p:cNvPr>
          <p:cNvSpPr txBox="1">
            <a:spLocks/>
          </p:cNvSpPr>
          <p:nvPr/>
        </p:nvSpPr>
        <p:spPr>
          <a:xfrm>
            <a:off x="-2060739" y="5265579"/>
            <a:ext cx="9553890" cy="2544921"/>
          </a:xfrm>
          <a:prstGeom prst="rect">
            <a:avLst/>
          </a:prstGeom>
        </p:spPr>
        <p:txBody>
          <a:bodyPr>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altLang="ja-JP" sz="2400" i="1" dirty="0"/>
              <a:t>INTEGRANTES:</a:t>
            </a:r>
          </a:p>
          <a:p>
            <a:pPr marL="457200" indent="-457200">
              <a:buFont typeface="+mj-lt"/>
              <a:buAutoNum type="arabicPeriod"/>
            </a:pPr>
            <a:r>
              <a:rPr lang="en-US" altLang="ja-JP" sz="2400" i="1" dirty="0" err="1"/>
              <a:t>Lituma</a:t>
            </a:r>
            <a:r>
              <a:rPr lang="en-US" altLang="ja-JP" sz="2400" i="1" dirty="0"/>
              <a:t> </a:t>
            </a:r>
            <a:r>
              <a:rPr lang="en-US" altLang="ja-JP" sz="2400" i="1" dirty="0" err="1"/>
              <a:t>Jhonatan</a:t>
            </a:r>
            <a:endParaRPr lang="en-US" altLang="ja-JP" sz="2400" i="1" dirty="0"/>
          </a:p>
          <a:p>
            <a:pPr marL="457200" indent="-457200">
              <a:buFont typeface="+mj-lt"/>
              <a:buAutoNum type="arabicPeriod"/>
            </a:pPr>
            <a:r>
              <a:rPr lang="en-US" altLang="ja-JP" sz="2400" i="1" dirty="0" err="1"/>
              <a:t>Loachamin</a:t>
            </a:r>
            <a:r>
              <a:rPr lang="en-US" altLang="ja-JP" sz="2400" i="1" dirty="0"/>
              <a:t> </a:t>
            </a:r>
            <a:r>
              <a:rPr lang="en-US" altLang="ja-JP" sz="2400" i="1" dirty="0" err="1"/>
              <a:t>Simbaña</a:t>
            </a:r>
            <a:r>
              <a:rPr lang="en-US" altLang="ja-JP" sz="2400" i="1" dirty="0"/>
              <a:t> Christopher</a:t>
            </a:r>
          </a:p>
          <a:p>
            <a:pPr marL="457200" indent="-457200">
              <a:buFont typeface="+mj-lt"/>
              <a:buAutoNum type="arabicPeriod"/>
            </a:pPr>
            <a:r>
              <a:rPr lang="en-US" altLang="ja-JP" sz="2400" i="1" dirty="0"/>
              <a:t>Morales </a:t>
            </a:r>
            <a:r>
              <a:rPr lang="en-US" altLang="ja-JP" sz="2400" i="1" dirty="0" err="1"/>
              <a:t>Johao</a:t>
            </a:r>
            <a:endParaRPr lang="en-US" altLang="ja-JP" sz="2400" i="1" dirty="0"/>
          </a:p>
          <a:p>
            <a:pPr marL="457200" indent="-457200">
              <a:buFont typeface="+mj-lt"/>
              <a:buAutoNum type="arabicPeriod"/>
            </a:pPr>
            <a:r>
              <a:rPr lang="en-US" altLang="ja-JP" sz="2400" i="1" dirty="0" err="1"/>
              <a:t>Páez</a:t>
            </a:r>
            <a:r>
              <a:rPr lang="en-US" altLang="ja-JP" sz="2400" i="1" dirty="0"/>
              <a:t> Freddy</a:t>
            </a:r>
          </a:p>
          <a:p>
            <a:pPr marL="457200" indent="-457200">
              <a:buFont typeface="+mj-lt"/>
              <a:buAutoNum type="arabicPeriod"/>
            </a:pPr>
            <a:endParaRPr lang="en-US" altLang="ja-JP" sz="2400" dirty="0"/>
          </a:p>
          <a:p>
            <a:pPr marL="457200" indent="-457200">
              <a:buFont typeface="+mj-lt"/>
              <a:buAutoNum type="arabicPeriod"/>
            </a:pPr>
            <a:endParaRPr lang="ja-JP" altLang="en-US" sz="2400" dirty="0"/>
          </a:p>
        </p:txBody>
      </p:sp>
    </p:spTree>
    <p:extLst>
      <p:ext uri="{BB962C8B-B14F-4D97-AF65-F5344CB8AC3E}">
        <p14:creationId xmlns:p14="http://schemas.microsoft.com/office/powerpoint/2010/main" val="211841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2249714"/>
            <a:ext cx="4864641" cy="676924"/>
          </a:xfrm>
        </p:spPr>
        <p:txBody>
          <a:bodyPr>
            <a:normAutofit fontScale="90000"/>
          </a:bodyPr>
          <a:lstStyle/>
          <a:p>
            <a:pPr algn="ctr"/>
            <a:r>
              <a:rPr kumimoji="1" lang="es-EC" altLang="ja-JP" dirty="0"/>
              <a:t>¿QUIÉNES FUERON SUS CREADORES?</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2000" dirty="0">
                <a:solidFill>
                  <a:schemeClr val="tx1"/>
                </a:solidFill>
              </a:rPr>
              <a:t>El grupo estuvo constituido por las maestras Claudia Alquicira Esquivel, Angélica Su Ramos, Alfonso Martínez Martínez, Gloria Quintanilla Osorio, Mara Ruvalcaba López: por el ingeniero Francisco López Lira Hinojo: las matemáticas María Elena Rivera López y María Julia Orozco Mendoza; y completaban el equipo la doctora Yolanda Fernández Ordóñez y Miguel Ángel Flores Lemus.</a:t>
            </a: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10</a:t>
            </a:fld>
            <a:endParaRPr lang="ja-JP" altLang="en-US"/>
          </a:p>
        </p:txBody>
      </p:sp>
      <p:pic>
        <p:nvPicPr>
          <p:cNvPr id="6" name="Marcador de posición de imagen 5">
            <a:extLst>
              <a:ext uri="{FF2B5EF4-FFF2-40B4-BE49-F238E27FC236}">
                <a16:creationId xmlns:a16="http://schemas.microsoft.com/office/drawing/2014/main" id="{03F13752-D994-4371-A92C-F49C14587475}"/>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8711" r="8711"/>
          <a:stretch>
            <a:fillRect/>
          </a:stretch>
        </p:blipFill>
        <p:spPr/>
      </p:pic>
    </p:spTree>
    <p:extLst>
      <p:ext uri="{BB962C8B-B14F-4D97-AF65-F5344CB8AC3E}">
        <p14:creationId xmlns:p14="http://schemas.microsoft.com/office/powerpoint/2010/main" val="244001220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8600" y="-323850"/>
            <a:ext cx="10515600" cy="1325563"/>
          </a:xfrm>
        </p:spPr>
        <p:txBody>
          <a:bodyPr/>
          <a:lstStyle/>
          <a:p>
            <a:r>
              <a:rPr lang="en-US" altLang="ja-JP" b="1" dirty="0">
                <a:solidFill>
                  <a:schemeClr val="accent1"/>
                </a:solidFill>
                <a:latin typeface="Route 159 Bold" pitchFamily="50" charset="0"/>
              </a:rPr>
              <a:t>Descripción</a:t>
            </a:r>
            <a:endParaRPr kumimoji="1" lang="ja-JP" altLang="en-US" b="1" dirty="0"/>
          </a:p>
        </p:txBody>
      </p:sp>
      <p:sp>
        <p:nvSpPr>
          <p:cNvPr id="6" name="テキスト プレースホルダー 5"/>
          <p:cNvSpPr>
            <a:spLocks noGrp="1"/>
          </p:cNvSpPr>
          <p:nvPr>
            <p:ph type="body" sz="quarter" idx="13"/>
          </p:nvPr>
        </p:nvSpPr>
        <p:spPr>
          <a:xfrm>
            <a:off x="228600" y="1604797"/>
            <a:ext cx="4152900" cy="1995653"/>
          </a:xfrm>
        </p:spPr>
        <p:txBody>
          <a:bodyPr>
            <a:noAutofit/>
          </a:bodyPr>
          <a:lstStyle/>
          <a:p>
            <a:pPr algn="just"/>
            <a:r>
              <a:rPr lang="es-EC" altLang="ja-JP" sz="1800" dirty="0">
                <a:solidFill>
                  <a:schemeClr val="bg1"/>
                </a:solidFill>
              </a:rPr>
              <a:t>MoProSoft es un modelo de procesos de reciente creación, para la industria de software  que fomenta la estandarización de su operación a través de la incorporación de las mejores prácticas en gestión e ingeniería de software. El objetivo de este modelo es mejorar la capacidad de los procesos de las empresa.</a:t>
            </a:r>
          </a:p>
        </p:txBody>
      </p:sp>
      <p:sp>
        <p:nvSpPr>
          <p:cNvPr id="7" name="テキスト プレースホルダー 6"/>
          <p:cNvSpPr>
            <a:spLocks noGrp="1"/>
          </p:cNvSpPr>
          <p:nvPr>
            <p:ph type="body" sz="quarter" idx="15"/>
          </p:nvPr>
        </p:nvSpPr>
        <p:spPr>
          <a:xfrm>
            <a:off x="718936" y="5109186"/>
            <a:ext cx="10801146" cy="1616735"/>
          </a:xfrm>
        </p:spPr>
        <p:txBody>
          <a:bodyPr>
            <a:normAutofit/>
          </a:bodyPr>
          <a:lstStyle/>
          <a:p>
            <a:pPr algn="just"/>
            <a:r>
              <a:rPr lang="es-EC" altLang="ja-JP" sz="2000" dirty="0"/>
              <a:t>Está conformado por un conjunto de buenas prácticas y procesos de gestión e ingeniería de software, que contribuyen a que las organizaciones dedicadas al desarrollo y mantenimiento de software mejoren su forma de trabajar y gestionar sus proyectos y por consiguiente incrementar sus niveles de capacidad y competitividad tanto nacional como internacionalmente.</a:t>
            </a:r>
          </a:p>
        </p:txBody>
      </p:sp>
      <p:pic>
        <p:nvPicPr>
          <p:cNvPr id="15" name="Marcador de posición de imagen 14">
            <a:extLst>
              <a:ext uri="{FF2B5EF4-FFF2-40B4-BE49-F238E27FC236}">
                <a16:creationId xmlns:a16="http://schemas.microsoft.com/office/drawing/2014/main" id="{BA24E0FB-23A0-47A9-B5C9-1218BB457B3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6945" b="16945"/>
          <a:stretch>
            <a:fillRect/>
          </a:stretch>
        </p:blipFill>
        <p:spPr>
          <a:xfrm>
            <a:off x="4655715" y="1604797"/>
            <a:ext cx="7155285" cy="3120347"/>
          </a:xfrm>
        </p:spPr>
      </p:pic>
    </p:spTree>
    <p:extLst>
      <p:ext uri="{BB962C8B-B14F-4D97-AF65-F5344CB8AC3E}">
        <p14:creationId xmlns:p14="http://schemas.microsoft.com/office/powerpoint/2010/main" val="2620755235"/>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1E2553E-852B-4267-B70D-6103BB9480BB}"/>
              </a:ext>
            </a:extLst>
          </p:cNvPr>
          <p:cNvSpPr/>
          <p:nvPr/>
        </p:nvSpPr>
        <p:spPr>
          <a:xfrm>
            <a:off x="6457950" y="2724150"/>
            <a:ext cx="2400300" cy="676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1" name="タイトル 30"/>
          <p:cNvSpPr>
            <a:spLocks noGrp="1"/>
          </p:cNvSpPr>
          <p:nvPr>
            <p:ph type="title"/>
          </p:nvPr>
        </p:nvSpPr>
        <p:spPr>
          <a:xfrm>
            <a:off x="6457950" y="480785"/>
            <a:ext cx="4864641" cy="676924"/>
          </a:xfrm>
        </p:spPr>
        <p:txBody>
          <a:bodyPr>
            <a:normAutofit fontScale="90000"/>
          </a:bodyPr>
          <a:lstStyle/>
          <a:p>
            <a:pPr algn="ctr"/>
            <a:r>
              <a:rPr kumimoji="1" lang="es-EC" altLang="ja-JP" dirty="0"/>
              <a:t>Características de Moprosoft</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6457950" y="1049965"/>
            <a:ext cx="5269859" cy="2012647"/>
          </a:xfrm>
        </p:spPr>
        <p:txBody>
          <a:bodyPr/>
          <a:lstStyle/>
          <a:p>
            <a:pPr marL="285750" indent="-285750" algn="just">
              <a:buFont typeface="Arial" panose="020B0604020202020204" pitchFamily="34" charset="0"/>
              <a:buChar char="•"/>
            </a:pPr>
            <a:r>
              <a:rPr kumimoji="1" lang="es-EC" altLang="ja-JP" sz="1800" dirty="0">
                <a:solidFill>
                  <a:schemeClr val="tx1"/>
                </a:solidFill>
              </a:rPr>
              <a:t>Pocos procesos que abarcan todos los niveles de una organización: directivo, gerencial y operativo.</a:t>
            </a:r>
          </a:p>
          <a:p>
            <a:pPr marL="285750" indent="-285750" algn="just">
              <a:buFont typeface="Arial" panose="020B0604020202020204" pitchFamily="34" charset="0"/>
              <a:buChar char="•"/>
            </a:pPr>
            <a:r>
              <a:rPr kumimoji="1" lang="es-EC" altLang="ja-JP" sz="1800" dirty="0">
                <a:solidFill>
                  <a:schemeClr val="tx1"/>
                </a:solidFill>
              </a:rPr>
              <a:t> Procesos integrados como una red de comunicación.</a:t>
            </a:r>
          </a:p>
          <a:p>
            <a:pPr marL="285750" indent="-285750" algn="just">
              <a:buFont typeface="Arial" panose="020B0604020202020204" pitchFamily="34" charset="0"/>
              <a:buChar char="•"/>
            </a:pPr>
            <a:r>
              <a:rPr kumimoji="1" lang="es-EC" altLang="ja-JP" sz="1800" dirty="0">
                <a:solidFill>
                  <a:schemeClr val="tx1"/>
                </a:solidFill>
              </a:rPr>
              <a:t>Definición explícita de roles responsables por las actividades de cada proceso y la capacitación requerida.</a:t>
            </a:r>
          </a:p>
          <a:p>
            <a:pPr marL="285750" indent="-285750" algn="just">
              <a:buFont typeface="Arial" panose="020B0604020202020204" pitchFamily="34" charset="0"/>
              <a:buChar char="•"/>
            </a:pPr>
            <a:r>
              <a:rPr kumimoji="1" lang="es-EC" altLang="ja-JP" sz="1800" dirty="0">
                <a:solidFill>
                  <a:schemeClr val="tx1"/>
                </a:solidFill>
              </a:rPr>
              <a:t>Definición explícita del propósito, objetivos específicos, indicadores, metas cuantitativas y mediciones para cada proceso.</a:t>
            </a:r>
          </a:p>
          <a:p>
            <a:pPr marL="285750" indent="-285750" algn="just">
              <a:buFont typeface="Arial" panose="020B0604020202020204" pitchFamily="34" charset="0"/>
              <a:buChar char="•"/>
            </a:pPr>
            <a:r>
              <a:rPr kumimoji="1" lang="es-EC" altLang="ja-JP" sz="1800" dirty="0">
                <a:solidFill>
                  <a:schemeClr val="tx1"/>
                </a:solidFill>
              </a:rPr>
              <a:t>Definición explícita de productos de entrada, salida e internos de cada proceso y sus características mínimas.</a:t>
            </a:r>
          </a:p>
          <a:p>
            <a:pPr marL="285750" indent="-285750" algn="just">
              <a:buFont typeface="Arial" panose="020B0604020202020204" pitchFamily="34" charset="0"/>
              <a:buChar char="•"/>
            </a:pPr>
            <a:r>
              <a:rPr kumimoji="1" lang="es-EC" altLang="ja-JP" sz="1800" dirty="0">
                <a:solidFill>
                  <a:schemeClr val="tx1"/>
                </a:solidFill>
              </a:rPr>
              <a:t>Definición de flujos de trabajo con las actividades, tareas, roles involucrados y productos generados</a:t>
            </a:r>
            <a:endParaRPr kumimoji="1" lang="ja-JP" altLang="en-US" sz="18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12</a:t>
            </a:fld>
            <a:endParaRPr lang="ja-JP" altLang="en-US" dirty="0"/>
          </a:p>
        </p:txBody>
      </p:sp>
      <p:pic>
        <p:nvPicPr>
          <p:cNvPr id="6" name="Marcador de posición de imagen 5">
            <a:extLst>
              <a:ext uri="{FF2B5EF4-FFF2-40B4-BE49-F238E27FC236}">
                <a16:creationId xmlns:a16="http://schemas.microsoft.com/office/drawing/2014/main" id="{0AA8F91F-4695-48DF-891F-C2FB5CE4B3E1}"/>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8984" r="8984"/>
          <a:stretch>
            <a:fillRect/>
          </a:stretch>
        </p:blipFill>
        <p:spPr>
          <a:xfrm>
            <a:off x="0" y="-27926"/>
            <a:ext cx="5999981" cy="6858000"/>
          </a:xfrm>
        </p:spPr>
      </p:pic>
    </p:spTree>
    <p:extLst>
      <p:ext uri="{BB962C8B-B14F-4D97-AF65-F5344CB8AC3E}">
        <p14:creationId xmlns:p14="http://schemas.microsoft.com/office/powerpoint/2010/main" val="166084854"/>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1E2553E-852B-4267-B70D-6103BB9480BB}"/>
              </a:ext>
            </a:extLst>
          </p:cNvPr>
          <p:cNvSpPr/>
          <p:nvPr/>
        </p:nvSpPr>
        <p:spPr>
          <a:xfrm>
            <a:off x="6457950" y="2724150"/>
            <a:ext cx="2400300" cy="676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1" name="タイトル 30"/>
          <p:cNvSpPr>
            <a:spLocks noGrp="1"/>
          </p:cNvSpPr>
          <p:nvPr>
            <p:ph type="title"/>
          </p:nvPr>
        </p:nvSpPr>
        <p:spPr>
          <a:xfrm>
            <a:off x="6560413" y="440877"/>
            <a:ext cx="4864641" cy="676924"/>
          </a:xfrm>
        </p:spPr>
        <p:txBody>
          <a:bodyPr>
            <a:noAutofit/>
          </a:bodyPr>
          <a:lstStyle/>
          <a:p>
            <a:pPr algn="ctr"/>
            <a:r>
              <a:rPr kumimoji="1" lang="es-EC" altLang="ja-JP" sz="2800" dirty="0"/>
              <a:t>Alta Dirección (DIR):</a:t>
            </a:r>
            <a:endParaRPr kumimoji="1" lang="ja-JP" altLang="en-US" sz="2800"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6515266" y="1145034"/>
            <a:ext cx="5269859" cy="1214274"/>
          </a:xfrm>
        </p:spPr>
        <p:txBody>
          <a:bodyPr/>
          <a:lstStyle/>
          <a:p>
            <a:pPr algn="just"/>
            <a:r>
              <a:rPr kumimoji="1" lang="es-EC" altLang="ja-JP" sz="1800" dirty="0">
                <a:solidFill>
                  <a:schemeClr val="tx1"/>
                </a:solidFill>
              </a:rPr>
              <a:t>Se establecen los lineamientos para los procesos de la Categoría de Gerencia y se  con la información generada por ellos en apoyo a la estrategia de la organización</a:t>
            </a:r>
            <a:endParaRPr kumimoji="1" lang="ja-JP" altLang="en-US" sz="18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13</a:t>
            </a:fld>
            <a:endParaRPr lang="ja-JP" altLang="en-US" dirty="0"/>
          </a:p>
        </p:txBody>
      </p:sp>
      <p:sp>
        <p:nvSpPr>
          <p:cNvPr id="7" name="タイトル 30">
            <a:extLst>
              <a:ext uri="{FF2B5EF4-FFF2-40B4-BE49-F238E27FC236}">
                <a16:creationId xmlns:a16="http://schemas.microsoft.com/office/drawing/2014/main" id="{1FF5F1CC-0C50-4D8D-923E-8D13383608AA}"/>
              </a:ext>
            </a:extLst>
          </p:cNvPr>
          <p:cNvSpPr txBox="1">
            <a:spLocks/>
          </p:cNvSpPr>
          <p:nvPr/>
        </p:nvSpPr>
        <p:spPr>
          <a:xfrm>
            <a:off x="6192021" y="2484041"/>
            <a:ext cx="5535788" cy="676924"/>
          </a:xfrm>
          <a:prstGeom prst="rect">
            <a:avLst/>
          </a:prstGeom>
        </p:spPr>
        <p:txBody>
          <a:bodyPr vert="horz" lIns="163275" tIns="81638" rIns="163275" bIns="81638" rtlCol="0" anchor="b">
            <a:no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lgn="ctr"/>
            <a:r>
              <a:rPr kumimoji="1" lang="es-EC" altLang="ja-JP" sz="2400" dirty="0"/>
              <a:t> Categoría de Gerencia -(GER)</a:t>
            </a:r>
            <a:endParaRPr kumimoji="1" lang="ja-JP" altLang="en-US" sz="2400" dirty="0">
              <a:solidFill>
                <a:schemeClr val="accent1"/>
              </a:solidFill>
              <a:latin typeface="Route 159 Bold" pitchFamily="50" charset="0"/>
            </a:endParaRPr>
          </a:p>
        </p:txBody>
      </p:sp>
      <p:sp>
        <p:nvSpPr>
          <p:cNvPr id="8" name="テキスト プレースホルダー 32">
            <a:extLst>
              <a:ext uri="{FF2B5EF4-FFF2-40B4-BE49-F238E27FC236}">
                <a16:creationId xmlns:a16="http://schemas.microsoft.com/office/drawing/2014/main" id="{FAFE9749-3CD5-4039-A61B-728BD8424EEC}"/>
              </a:ext>
            </a:extLst>
          </p:cNvPr>
          <p:cNvSpPr txBox="1">
            <a:spLocks/>
          </p:cNvSpPr>
          <p:nvPr/>
        </p:nvSpPr>
        <p:spPr>
          <a:xfrm>
            <a:off x="6560413" y="3111572"/>
            <a:ext cx="5269859" cy="1214274"/>
          </a:xfrm>
          <a:prstGeom prst="rect">
            <a:avLst/>
          </a:prstGeom>
        </p:spPr>
        <p:txBody>
          <a:bodyPr vert="horz" lIns="91440" tIns="45720" rIns="91440" bIns="45720" rtlCol="0" anchor="t">
            <a:noAutofit/>
          </a:bodyPr>
          <a:lstStyle>
            <a:lvl1pPr marL="0" indent="0" algn="l" defTabSz="914400" rtl="0" eaLnBrk="1" latinLnBrk="0" hangingPunct="1">
              <a:spcBef>
                <a:spcPct val="20000"/>
              </a:spcBef>
              <a:spcAft>
                <a:spcPts val="600"/>
              </a:spcAft>
              <a:buFont typeface="Arial" pitchFamily="34" charset="0"/>
              <a:buNone/>
              <a:defRPr sz="1333" b="1" i="0" kern="1200" baseline="0">
                <a:solidFill>
                  <a:schemeClr val="tx2"/>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just"/>
            <a:r>
              <a:rPr kumimoji="1" lang="es-EC" altLang="ja-JP" sz="1800" dirty="0">
                <a:solidFill>
                  <a:schemeClr val="tx1"/>
                </a:solidFill>
              </a:rPr>
              <a:t>Se definen los elementos para el funcionamiento de los procesos de la Categoría de Operación en función de la estrategia de Dirección, recibe y  evalúa la información generada por éstos y comunica los resultados a la Categoría de Alta Dirección. </a:t>
            </a:r>
            <a:endParaRPr kumimoji="1" lang="ja-JP" altLang="en-US" sz="1800" dirty="0">
              <a:solidFill>
                <a:schemeClr val="tx1"/>
              </a:solidFill>
            </a:endParaRPr>
          </a:p>
        </p:txBody>
      </p:sp>
      <p:sp>
        <p:nvSpPr>
          <p:cNvPr id="9" name="タイトル 30">
            <a:extLst>
              <a:ext uri="{FF2B5EF4-FFF2-40B4-BE49-F238E27FC236}">
                <a16:creationId xmlns:a16="http://schemas.microsoft.com/office/drawing/2014/main" id="{201C7A2D-3DD3-4D7A-9142-46D331091D59}"/>
              </a:ext>
            </a:extLst>
          </p:cNvPr>
          <p:cNvSpPr txBox="1">
            <a:spLocks/>
          </p:cNvSpPr>
          <p:nvPr/>
        </p:nvSpPr>
        <p:spPr>
          <a:xfrm>
            <a:off x="6294484" y="5002222"/>
            <a:ext cx="5535788" cy="676924"/>
          </a:xfrm>
          <a:prstGeom prst="rect">
            <a:avLst/>
          </a:prstGeom>
        </p:spPr>
        <p:txBody>
          <a:bodyPr vert="horz" lIns="163275" tIns="81638" rIns="163275" bIns="81638" rtlCol="0" anchor="b">
            <a:no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lgn="ctr"/>
            <a:r>
              <a:rPr kumimoji="1" lang="es-EC" altLang="ja-JP" sz="2400" dirty="0"/>
              <a:t> Categoría de Operación - (OPE)</a:t>
            </a:r>
          </a:p>
        </p:txBody>
      </p:sp>
      <p:sp>
        <p:nvSpPr>
          <p:cNvPr id="10" name="テキスト プレースホルダー 32">
            <a:extLst>
              <a:ext uri="{FF2B5EF4-FFF2-40B4-BE49-F238E27FC236}">
                <a16:creationId xmlns:a16="http://schemas.microsoft.com/office/drawing/2014/main" id="{3CE1DC35-D8E1-485E-95FC-7A06771B8F0B}"/>
              </a:ext>
            </a:extLst>
          </p:cNvPr>
          <p:cNvSpPr txBox="1">
            <a:spLocks/>
          </p:cNvSpPr>
          <p:nvPr/>
        </p:nvSpPr>
        <p:spPr>
          <a:xfrm>
            <a:off x="6648230" y="5593970"/>
            <a:ext cx="5269859" cy="1214274"/>
          </a:xfrm>
          <a:prstGeom prst="rect">
            <a:avLst/>
          </a:prstGeom>
        </p:spPr>
        <p:txBody>
          <a:bodyPr vert="horz" lIns="91440" tIns="45720" rIns="91440" bIns="45720" rtlCol="0" anchor="t">
            <a:noAutofit/>
          </a:bodyPr>
          <a:lstStyle>
            <a:lvl1pPr marL="0" indent="0" algn="l" defTabSz="914400" rtl="0" eaLnBrk="1" latinLnBrk="0" hangingPunct="1">
              <a:spcBef>
                <a:spcPct val="20000"/>
              </a:spcBef>
              <a:spcAft>
                <a:spcPts val="600"/>
              </a:spcAft>
              <a:buFont typeface="Arial" pitchFamily="34" charset="0"/>
              <a:buNone/>
              <a:defRPr sz="1333" b="1" i="0" kern="1200" baseline="0">
                <a:solidFill>
                  <a:schemeClr val="tx2"/>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just"/>
            <a:r>
              <a:rPr kumimoji="1" lang="es-EC" altLang="ja-JP" sz="1800" dirty="0">
                <a:solidFill>
                  <a:schemeClr val="tx1"/>
                </a:solidFill>
              </a:rPr>
              <a:t>Se realizan las actividades de acuerdo a los elementos proporcionados por la Categoría de Gerencia y entrega a ésta la información y productos generados.</a:t>
            </a:r>
            <a:endParaRPr kumimoji="1" lang="ja-JP" altLang="en-US" sz="1800" dirty="0">
              <a:solidFill>
                <a:schemeClr val="tx1"/>
              </a:solidFill>
            </a:endParaRPr>
          </a:p>
        </p:txBody>
      </p:sp>
      <p:pic>
        <p:nvPicPr>
          <p:cNvPr id="11" name="Marcador de posición de imagen 10">
            <a:extLst>
              <a:ext uri="{FF2B5EF4-FFF2-40B4-BE49-F238E27FC236}">
                <a16:creationId xmlns:a16="http://schemas.microsoft.com/office/drawing/2014/main" id="{33BDED2B-8402-416D-9EF8-55B72F341C6E}"/>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3111" r="23111"/>
          <a:stretch>
            <a:fillRect/>
          </a:stretch>
        </p:blipFill>
        <p:spPr/>
      </p:pic>
      <p:sp>
        <p:nvSpPr>
          <p:cNvPr id="15" name="テキスト プレースホルダー 5">
            <a:extLst>
              <a:ext uri="{FF2B5EF4-FFF2-40B4-BE49-F238E27FC236}">
                <a16:creationId xmlns:a16="http://schemas.microsoft.com/office/drawing/2014/main" id="{9FC973BE-9935-44F6-8173-F19186F213E2}"/>
              </a:ext>
            </a:extLst>
          </p:cNvPr>
          <p:cNvSpPr txBox="1">
            <a:spLocks/>
          </p:cNvSpPr>
          <p:nvPr/>
        </p:nvSpPr>
        <p:spPr>
          <a:xfrm>
            <a:off x="6560413" y="132621"/>
            <a:ext cx="9553890" cy="336037"/>
          </a:xfrm>
          <a:prstGeom prst="rect">
            <a:avLst/>
          </a:prstGeom>
        </p:spPr>
        <p:txBody>
          <a:bodyPr>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altLang="ja-JP" sz="2400" i="1" dirty="0"/>
              <a:t>ESTRUCTURA DE MOPROSFOT</a:t>
            </a:r>
            <a:endParaRPr lang="ja-JP" altLang="en-US" sz="2400" i="1" dirty="0"/>
          </a:p>
        </p:txBody>
      </p:sp>
    </p:spTree>
    <p:extLst>
      <p:ext uri="{BB962C8B-B14F-4D97-AF65-F5344CB8AC3E}">
        <p14:creationId xmlns:p14="http://schemas.microsoft.com/office/powerpoint/2010/main" val="207907224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1E2553E-852B-4267-B70D-6103BB9480BB}"/>
              </a:ext>
            </a:extLst>
          </p:cNvPr>
          <p:cNvSpPr/>
          <p:nvPr/>
        </p:nvSpPr>
        <p:spPr>
          <a:xfrm>
            <a:off x="6457950" y="2724150"/>
            <a:ext cx="2400300" cy="676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1" name="タイトル 30"/>
          <p:cNvSpPr>
            <a:spLocks noGrp="1"/>
          </p:cNvSpPr>
          <p:nvPr>
            <p:ph type="title"/>
          </p:nvPr>
        </p:nvSpPr>
        <p:spPr>
          <a:xfrm>
            <a:off x="6560413" y="228001"/>
            <a:ext cx="4864641" cy="676924"/>
          </a:xfrm>
        </p:spPr>
        <p:txBody>
          <a:bodyPr>
            <a:noAutofit/>
          </a:bodyPr>
          <a:lstStyle/>
          <a:p>
            <a:pPr algn="ctr"/>
            <a:r>
              <a:rPr kumimoji="1" lang="es-EC" altLang="ja-JP" sz="2800" dirty="0"/>
              <a:t>CATEGORÍA Dirección</a:t>
            </a:r>
            <a:endParaRPr kumimoji="1" lang="ja-JP" altLang="en-US" sz="2800"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6515266" y="918410"/>
            <a:ext cx="5269859" cy="1214274"/>
          </a:xfrm>
        </p:spPr>
        <p:txBody>
          <a:bodyPr/>
          <a:lstStyle/>
          <a:p>
            <a:pPr marL="285750" indent="-285750" algn="just">
              <a:buFont typeface="Arial" panose="020B0604020202020204" pitchFamily="34" charset="0"/>
              <a:buChar char="•"/>
            </a:pPr>
            <a:r>
              <a:rPr kumimoji="1" lang="es-EC" altLang="ja-JP" sz="1800" dirty="0">
                <a:solidFill>
                  <a:schemeClr val="tx1"/>
                </a:solidFill>
              </a:rPr>
              <a:t>Gestión de Negocios: Su propósito la razón de ser de la organización, sus  objetivos y las condiciones para lograrlos, para lo cual es  necesario considerar las necesidades de los clientes, así  como evaluar los resultados para poder proponer cambios  que permitan la mejora continua. </a:t>
            </a:r>
            <a:endParaRPr kumimoji="1" lang="ja-JP" altLang="en-US" sz="18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14</a:t>
            </a:fld>
            <a:endParaRPr lang="ja-JP" altLang="en-US" dirty="0"/>
          </a:p>
        </p:txBody>
      </p:sp>
      <p:pic>
        <p:nvPicPr>
          <p:cNvPr id="6" name="Marcador de posición de imagen 5">
            <a:extLst>
              <a:ext uri="{FF2B5EF4-FFF2-40B4-BE49-F238E27FC236}">
                <a16:creationId xmlns:a16="http://schemas.microsoft.com/office/drawing/2014/main" id="{D1FE7AA3-BCE6-4D49-ACF6-72D5CEA7BEAC}"/>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2656" r="22656"/>
          <a:stretch>
            <a:fillRect/>
          </a:stretch>
        </p:blipFill>
        <p:spPr>
          <a:xfrm>
            <a:off x="24765" y="45588"/>
            <a:ext cx="5999981" cy="6858000"/>
          </a:xfrm>
        </p:spPr>
      </p:pic>
      <p:sp>
        <p:nvSpPr>
          <p:cNvPr id="13" name="タイトル 30">
            <a:extLst>
              <a:ext uri="{FF2B5EF4-FFF2-40B4-BE49-F238E27FC236}">
                <a16:creationId xmlns:a16="http://schemas.microsoft.com/office/drawing/2014/main" id="{7C674D29-0386-442C-8DE5-850508128C3C}"/>
              </a:ext>
            </a:extLst>
          </p:cNvPr>
          <p:cNvSpPr txBox="1">
            <a:spLocks/>
          </p:cNvSpPr>
          <p:nvPr/>
        </p:nvSpPr>
        <p:spPr>
          <a:xfrm>
            <a:off x="6560413" y="2896453"/>
            <a:ext cx="4864641" cy="676924"/>
          </a:xfrm>
          <a:prstGeom prst="rect">
            <a:avLst/>
          </a:prstGeom>
        </p:spPr>
        <p:txBody>
          <a:bodyPr vert="horz" lIns="163275" tIns="81638" rIns="163275" bIns="81638" rtlCol="0" anchor="b">
            <a:no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lgn="ctr"/>
            <a:r>
              <a:rPr kumimoji="1" lang="es-EC" altLang="ja-JP" sz="2800" dirty="0"/>
              <a:t>CATEGORÍA GERENCIA</a:t>
            </a:r>
            <a:endParaRPr kumimoji="1" lang="ja-JP" altLang="en-US" sz="2800" dirty="0">
              <a:solidFill>
                <a:schemeClr val="accent1"/>
              </a:solidFill>
              <a:latin typeface="Route 159 Bold" pitchFamily="50" charset="0"/>
            </a:endParaRPr>
          </a:p>
        </p:txBody>
      </p:sp>
      <p:sp>
        <p:nvSpPr>
          <p:cNvPr id="14" name="テキスト プレースホルダー 32">
            <a:extLst>
              <a:ext uri="{FF2B5EF4-FFF2-40B4-BE49-F238E27FC236}">
                <a16:creationId xmlns:a16="http://schemas.microsoft.com/office/drawing/2014/main" id="{40923BB6-481F-4484-B450-5EE1F9BD1EEC}"/>
              </a:ext>
            </a:extLst>
          </p:cNvPr>
          <p:cNvSpPr txBox="1">
            <a:spLocks/>
          </p:cNvSpPr>
          <p:nvPr/>
        </p:nvSpPr>
        <p:spPr>
          <a:xfrm>
            <a:off x="6560413" y="3474588"/>
            <a:ext cx="5269859" cy="1214274"/>
          </a:xfrm>
          <a:prstGeom prst="rect">
            <a:avLst/>
          </a:prstGeom>
        </p:spPr>
        <p:txBody>
          <a:bodyPr vert="horz" lIns="91440" tIns="45720" rIns="91440" bIns="45720" rtlCol="0" anchor="t">
            <a:noAutofit/>
          </a:bodyPr>
          <a:lstStyle>
            <a:lvl1pPr marL="0" indent="0" algn="l" defTabSz="914400" rtl="0" eaLnBrk="1" latinLnBrk="0" hangingPunct="1">
              <a:spcBef>
                <a:spcPct val="20000"/>
              </a:spcBef>
              <a:spcAft>
                <a:spcPts val="600"/>
              </a:spcAft>
              <a:buFont typeface="Arial" pitchFamily="34" charset="0"/>
              <a:buNone/>
              <a:defRPr sz="1333" b="1" i="0" kern="1200" baseline="0">
                <a:solidFill>
                  <a:schemeClr val="tx2"/>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285750" indent="-285750" algn="just">
              <a:buFont typeface="Arial" panose="020B0604020202020204" pitchFamily="34" charset="0"/>
              <a:buChar char="•"/>
            </a:pPr>
            <a:r>
              <a:rPr kumimoji="1" lang="es-EC" altLang="ja-JP" sz="1800" dirty="0">
                <a:solidFill>
                  <a:schemeClr val="tx1"/>
                </a:solidFill>
              </a:rPr>
              <a:t>Gestión de Proyectos:</a:t>
            </a:r>
          </a:p>
          <a:p>
            <a:pPr marL="742950" lvl="1" indent="-285750" algn="just"/>
            <a:r>
              <a:rPr kumimoji="1" lang="es-EC" altLang="ja-JP" sz="1800" b="1" dirty="0">
                <a:solidFill>
                  <a:schemeClr val="tx1"/>
                </a:solidFill>
              </a:rPr>
              <a:t>Generar proyectos que contribuyan al cumplimiento de los  objetivos y estrategias de la organización</a:t>
            </a:r>
          </a:p>
          <a:p>
            <a:pPr marL="285750" indent="-285750" algn="just">
              <a:buFont typeface="Arial" panose="020B0604020202020204" pitchFamily="34" charset="0"/>
              <a:buChar char="•"/>
            </a:pPr>
            <a:r>
              <a:rPr kumimoji="1" lang="es-EC" altLang="ja-JP" sz="1800" dirty="0">
                <a:solidFill>
                  <a:schemeClr val="tx1"/>
                </a:solidFill>
              </a:rPr>
              <a:t>Gestión de Recursos:</a:t>
            </a:r>
          </a:p>
          <a:p>
            <a:pPr marL="742950" lvl="1" indent="-285750" algn="just"/>
            <a:r>
              <a:rPr kumimoji="1" lang="es-EC" altLang="ja-JP" sz="1800" b="1" dirty="0">
                <a:solidFill>
                  <a:schemeClr val="tx1"/>
                </a:solidFill>
              </a:rPr>
              <a:t>Consigue y provee a la organización de los recursos para  desarrollar las actividades de acuerdo a las necesidades de  cada proceso y proyecto.</a:t>
            </a:r>
          </a:p>
        </p:txBody>
      </p:sp>
    </p:spTree>
    <p:extLst>
      <p:ext uri="{BB962C8B-B14F-4D97-AF65-F5344CB8AC3E}">
        <p14:creationId xmlns:p14="http://schemas.microsoft.com/office/powerpoint/2010/main" val="2318953903"/>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1E2553E-852B-4267-B70D-6103BB9480BB}"/>
              </a:ext>
            </a:extLst>
          </p:cNvPr>
          <p:cNvSpPr/>
          <p:nvPr/>
        </p:nvSpPr>
        <p:spPr>
          <a:xfrm>
            <a:off x="6457950" y="2724150"/>
            <a:ext cx="2400300" cy="676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1" name="タイトル 30"/>
          <p:cNvSpPr>
            <a:spLocks noGrp="1"/>
          </p:cNvSpPr>
          <p:nvPr>
            <p:ph type="title"/>
          </p:nvPr>
        </p:nvSpPr>
        <p:spPr>
          <a:xfrm>
            <a:off x="6560413" y="393283"/>
            <a:ext cx="4864641" cy="676924"/>
          </a:xfrm>
        </p:spPr>
        <p:txBody>
          <a:bodyPr>
            <a:noAutofit/>
          </a:bodyPr>
          <a:lstStyle/>
          <a:p>
            <a:pPr algn="ctr"/>
            <a:r>
              <a:rPr kumimoji="1" lang="es-EC" altLang="ja-JP" sz="2800" dirty="0"/>
              <a:t>Sub-Procesos de Recursos</a:t>
            </a:r>
            <a:endParaRPr kumimoji="1" lang="ja-JP" altLang="en-US" sz="2800"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6357803" y="1214143"/>
            <a:ext cx="5269859" cy="1214274"/>
          </a:xfrm>
        </p:spPr>
        <p:txBody>
          <a:bodyPr/>
          <a:lstStyle/>
          <a:p>
            <a:pPr marL="285750" indent="-285750" algn="just">
              <a:buFont typeface="Arial" panose="020B0604020202020204" pitchFamily="34" charset="0"/>
              <a:buChar char="•"/>
            </a:pPr>
            <a:r>
              <a:rPr kumimoji="1" lang="es-EC" altLang="ja-JP" sz="2000" dirty="0">
                <a:solidFill>
                  <a:schemeClr val="tx1"/>
                </a:solidFill>
              </a:rPr>
              <a:t>Recursos Humanos y Ambiente de Trabajo</a:t>
            </a:r>
          </a:p>
          <a:p>
            <a:pPr marL="742950" lvl="1" indent="-285750" algn="just"/>
            <a:r>
              <a:rPr kumimoji="1" lang="es-EC" altLang="ja-JP" b="1" dirty="0">
                <a:solidFill>
                  <a:schemeClr val="tx1"/>
                </a:solidFill>
              </a:rPr>
              <a:t>Provee y administra los recursos humanos y busca  mantener un ambiente de trabajo adecuado en la  organización.</a:t>
            </a:r>
          </a:p>
          <a:p>
            <a:pPr marL="285750" indent="-285750" algn="just">
              <a:buFont typeface="Arial" panose="020B0604020202020204" pitchFamily="34" charset="0"/>
              <a:buChar char="•"/>
            </a:pPr>
            <a:r>
              <a:rPr kumimoji="1" lang="es-EC" altLang="ja-JP" sz="2000" dirty="0">
                <a:solidFill>
                  <a:schemeClr val="tx1"/>
                </a:solidFill>
              </a:rPr>
              <a:t>Bienes, Servicios e Infraestructura:</a:t>
            </a:r>
          </a:p>
          <a:p>
            <a:pPr marL="742950" lvl="1" indent="-285750" algn="just"/>
            <a:r>
              <a:rPr kumimoji="1" lang="es-EC" altLang="ja-JP" b="1" dirty="0">
                <a:solidFill>
                  <a:schemeClr val="tx1"/>
                </a:solidFill>
              </a:rPr>
              <a:t>Provee, administra y mantiene los recursos de la  organización para que la misma pueda operar.</a:t>
            </a:r>
          </a:p>
          <a:p>
            <a:pPr marL="285750" indent="-285750" algn="just">
              <a:buFont typeface="Arial" panose="020B0604020202020204" pitchFamily="34" charset="0"/>
              <a:buChar char="•"/>
            </a:pPr>
            <a:r>
              <a:rPr kumimoji="1" lang="es-EC" altLang="ja-JP" sz="2000" dirty="0">
                <a:solidFill>
                  <a:schemeClr val="tx1"/>
                </a:solidFill>
              </a:rPr>
              <a:t>Conocimiento de la Organización:</a:t>
            </a:r>
          </a:p>
          <a:p>
            <a:pPr marL="742950" lvl="1" indent="-285750" algn="just"/>
            <a:r>
              <a:rPr kumimoji="1" lang="es-EC" altLang="ja-JP" b="1" dirty="0">
                <a:solidFill>
                  <a:schemeClr val="tx1"/>
                </a:solidFill>
              </a:rPr>
              <a:t>Provee, administra y mantiene las herramientas y  repositorios que conforman la base de conocimiento de la  organización.</a:t>
            </a: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15</a:t>
            </a:fld>
            <a:endParaRPr lang="ja-JP" altLang="en-US" dirty="0"/>
          </a:p>
        </p:txBody>
      </p:sp>
      <p:pic>
        <p:nvPicPr>
          <p:cNvPr id="6" name="Marcador de posición de imagen 5">
            <a:extLst>
              <a:ext uri="{FF2B5EF4-FFF2-40B4-BE49-F238E27FC236}">
                <a16:creationId xmlns:a16="http://schemas.microsoft.com/office/drawing/2014/main" id="{D1FE7AA3-BCE6-4D49-ACF6-72D5CEA7BEAC}"/>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2656" r="22656"/>
          <a:stretch>
            <a:fillRect/>
          </a:stretch>
        </p:blipFill>
        <p:spPr>
          <a:xfrm>
            <a:off x="24765" y="45588"/>
            <a:ext cx="5999981" cy="6858000"/>
          </a:xfrm>
        </p:spPr>
      </p:pic>
    </p:spTree>
    <p:extLst>
      <p:ext uri="{BB962C8B-B14F-4D97-AF65-F5344CB8AC3E}">
        <p14:creationId xmlns:p14="http://schemas.microsoft.com/office/powerpoint/2010/main" val="1787959197"/>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1E2553E-852B-4267-B70D-6103BB9480BB}"/>
              </a:ext>
            </a:extLst>
          </p:cNvPr>
          <p:cNvSpPr/>
          <p:nvPr/>
        </p:nvSpPr>
        <p:spPr>
          <a:xfrm>
            <a:off x="6457950" y="2724150"/>
            <a:ext cx="2400300" cy="676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1" name="タイトル 30"/>
          <p:cNvSpPr>
            <a:spLocks noGrp="1"/>
          </p:cNvSpPr>
          <p:nvPr>
            <p:ph type="title"/>
          </p:nvPr>
        </p:nvSpPr>
        <p:spPr>
          <a:xfrm>
            <a:off x="6560413" y="407645"/>
            <a:ext cx="4864641" cy="676924"/>
          </a:xfrm>
        </p:spPr>
        <p:txBody>
          <a:bodyPr>
            <a:noAutofit/>
          </a:bodyPr>
          <a:lstStyle/>
          <a:p>
            <a:pPr algn="ctr"/>
            <a:r>
              <a:rPr kumimoji="1" lang="es-EC" altLang="ja-JP" sz="2800" dirty="0"/>
              <a:t>CATEGORÍA OPERACIÓN</a:t>
            </a:r>
            <a:endParaRPr kumimoji="1" lang="ja-JP" altLang="en-US" sz="2800"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6357803" y="1297222"/>
            <a:ext cx="5269859" cy="1214274"/>
          </a:xfrm>
        </p:spPr>
        <p:txBody>
          <a:bodyPr/>
          <a:lstStyle/>
          <a:p>
            <a:pPr marL="285750" indent="-285750" algn="just">
              <a:buFont typeface="Arial" panose="020B0604020202020204" pitchFamily="34" charset="0"/>
              <a:buChar char="•"/>
            </a:pPr>
            <a:r>
              <a:rPr kumimoji="1" lang="es-EC" altLang="ja-JP" sz="2400" dirty="0">
                <a:solidFill>
                  <a:schemeClr val="tx1"/>
                </a:solidFill>
              </a:rPr>
              <a:t>Administración de Proyectos Especíﬁcos</a:t>
            </a:r>
          </a:p>
          <a:p>
            <a:pPr marL="742950" lvl="1" indent="-285750" algn="just"/>
            <a:r>
              <a:rPr kumimoji="1" lang="es-EC" altLang="ja-JP" sz="2400" b="1" dirty="0">
                <a:solidFill>
                  <a:schemeClr val="tx1"/>
                </a:solidFill>
              </a:rPr>
              <a:t>Administra los proyectos internos y externos en base a los  planes de cada uno, genera acciones correctivas.</a:t>
            </a:r>
          </a:p>
          <a:p>
            <a:pPr marL="285750" indent="-285750" algn="just">
              <a:buFont typeface="Arial" panose="020B0604020202020204" pitchFamily="34" charset="0"/>
              <a:buChar char="•"/>
            </a:pPr>
            <a:r>
              <a:rPr kumimoji="1" lang="es-EC" altLang="ja-JP" sz="2400" dirty="0">
                <a:solidFill>
                  <a:schemeClr val="tx1"/>
                </a:solidFill>
              </a:rPr>
              <a:t>Desarrollo y Mantenimiento de Software:</a:t>
            </a:r>
          </a:p>
          <a:p>
            <a:pPr marL="742950" lvl="1" indent="-285750" algn="just"/>
            <a:r>
              <a:rPr kumimoji="1" lang="es-EC" altLang="ja-JP" sz="2400" b="1" dirty="0">
                <a:solidFill>
                  <a:schemeClr val="tx1"/>
                </a:solidFill>
              </a:rPr>
              <a:t>Genera los productos a través del ciclo de vida de  desarrollo del software buscando satisfacer las  necesidades del cliente.</a:t>
            </a: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16</a:t>
            </a:fld>
            <a:endParaRPr lang="ja-JP" altLang="en-US" dirty="0"/>
          </a:p>
        </p:txBody>
      </p:sp>
      <p:pic>
        <p:nvPicPr>
          <p:cNvPr id="6" name="Marcador de posición de imagen 5">
            <a:extLst>
              <a:ext uri="{FF2B5EF4-FFF2-40B4-BE49-F238E27FC236}">
                <a16:creationId xmlns:a16="http://schemas.microsoft.com/office/drawing/2014/main" id="{D1FE7AA3-BCE6-4D49-ACF6-72D5CEA7BEAC}"/>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2656" r="22656"/>
          <a:stretch>
            <a:fillRect/>
          </a:stretch>
        </p:blipFill>
        <p:spPr>
          <a:xfrm>
            <a:off x="24765" y="45588"/>
            <a:ext cx="5999981" cy="6858000"/>
          </a:xfrm>
        </p:spPr>
      </p:pic>
    </p:spTree>
    <p:extLst>
      <p:ext uri="{BB962C8B-B14F-4D97-AF65-F5344CB8AC3E}">
        <p14:creationId xmlns:p14="http://schemas.microsoft.com/office/powerpoint/2010/main" val="2977769888"/>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3917A93C-DF6B-481C-8613-623CE27951C3}"/>
              </a:ext>
            </a:extLst>
          </p:cNvPr>
          <p:cNvGraphicFramePr>
            <a:graphicFrameLocks/>
          </p:cNvGraphicFramePr>
          <p:nvPr>
            <p:extLst>
              <p:ext uri="{D42A27DB-BD31-4B8C-83A1-F6EECF244321}">
                <p14:modId xmlns:p14="http://schemas.microsoft.com/office/powerpoint/2010/main" val="1768033578"/>
              </p:ext>
            </p:extLst>
          </p:nvPr>
        </p:nvGraphicFramePr>
        <p:xfrm>
          <a:off x="0" y="0"/>
          <a:ext cx="11982450" cy="6857998"/>
        </p:xfrm>
        <a:graphic>
          <a:graphicData uri="http://schemas.openxmlformats.org/drawingml/2006/table">
            <a:tbl>
              <a:tblPr firstRow="1" bandRow="1">
                <a:tableStyleId>{5C22544A-7EE6-4342-B048-85BDC9FD1C3A}</a:tableStyleId>
              </a:tblPr>
              <a:tblGrid>
                <a:gridCol w="955419">
                  <a:extLst>
                    <a:ext uri="{9D8B030D-6E8A-4147-A177-3AD203B41FA5}">
                      <a16:colId xmlns:a16="http://schemas.microsoft.com/office/drawing/2014/main" val="279688159"/>
                    </a:ext>
                  </a:extLst>
                </a:gridCol>
                <a:gridCol w="2823386">
                  <a:extLst>
                    <a:ext uri="{9D8B030D-6E8A-4147-A177-3AD203B41FA5}">
                      <a16:colId xmlns:a16="http://schemas.microsoft.com/office/drawing/2014/main" val="95998556"/>
                    </a:ext>
                  </a:extLst>
                </a:gridCol>
                <a:gridCol w="5670215">
                  <a:extLst>
                    <a:ext uri="{9D8B030D-6E8A-4147-A177-3AD203B41FA5}">
                      <a16:colId xmlns:a16="http://schemas.microsoft.com/office/drawing/2014/main" val="3759503485"/>
                    </a:ext>
                  </a:extLst>
                </a:gridCol>
                <a:gridCol w="2533430">
                  <a:extLst>
                    <a:ext uri="{9D8B030D-6E8A-4147-A177-3AD203B41FA5}">
                      <a16:colId xmlns:a16="http://schemas.microsoft.com/office/drawing/2014/main" val="3333361763"/>
                    </a:ext>
                  </a:extLst>
                </a:gridCol>
              </a:tblGrid>
              <a:tr h="1075162">
                <a:tc>
                  <a:txBody>
                    <a:bodyPr/>
                    <a:lstStyle/>
                    <a:p>
                      <a:pPr algn="ctr"/>
                      <a:r>
                        <a:rPr lang="en-US" dirty="0"/>
                        <a:t>Nivel</a:t>
                      </a:r>
                      <a:endParaRPr lang="es-EC" dirty="0"/>
                    </a:p>
                  </a:txBody>
                  <a:tcPr/>
                </a:tc>
                <a:tc>
                  <a:txBody>
                    <a:bodyPr/>
                    <a:lstStyle/>
                    <a:p>
                      <a:pPr algn="ctr"/>
                      <a:r>
                        <a:rPr lang="en-US" dirty="0"/>
                        <a:t>Nivel de </a:t>
                      </a:r>
                      <a:r>
                        <a:rPr lang="en-US" dirty="0" err="1"/>
                        <a:t>Capacidad</a:t>
                      </a:r>
                      <a:endParaRPr lang="es-EC" dirty="0"/>
                    </a:p>
                  </a:txBody>
                  <a:tcPr/>
                </a:tc>
                <a:tc>
                  <a:txBody>
                    <a:bodyPr/>
                    <a:lstStyle/>
                    <a:p>
                      <a:pPr algn="ctr"/>
                      <a:r>
                        <a:rPr lang="en-US" dirty="0" err="1"/>
                        <a:t>Descripcion</a:t>
                      </a:r>
                      <a:endParaRPr lang="es-EC" dirty="0"/>
                    </a:p>
                  </a:txBody>
                  <a:tcPr/>
                </a:tc>
                <a:tc>
                  <a:txBody>
                    <a:bodyPr/>
                    <a:lstStyle/>
                    <a:p>
                      <a:pPr algn="ctr"/>
                      <a:r>
                        <a:rPr lang="en-US" dirty="0"/>
                        <a:t>Color</a:t>
                      </a:r>
                      <a:endParaRPr lang="es-EC" dirty="0"/>
                    </a:p>
                  </a:txBody>
                  <a:tcPr/>
                </a:tc>
                <a:extLst>
                  <a:ext uri="{0D108BD9-81ED-4DB2-BD59-A6C34878D82A}">
                    <a16:rowId xmlns:a16="http://schemas.microsoft.com/office/drawing/2014/main" val="2772240861"/>
                  </a:ext>
                </a:extLst>
              </a:tr>
              <a:tr h="1075162">
                <a:tc>
                  <a:txBody>
                    <a:bodyPr/>
                    <a:lstStyle/>
                    <a:p>
                      <a:pPr algn="ctr"/>
                      <a:r>
                        <a:rPr lang="en-US" dirty="0"/>
                        <a:t>1</a:t>
                      </a:r>
                      <a:endParaRPr lang="es-EC" dirty="0"/>
                    </a:p>
                  </a:txBody>
                  <a:tcPr/>
                </a:tc>
                <a:tc>
                  <a:txBody>
                    <a:bodyPr/>
                    <a:lstStyle/>
                    <a:p>
                      <a:pPr algn="ctr"/>
                      <a:r>
                        <a:rPr lang="en-US" dirty="0"/>
                        <a:t>Realizado</a:t>
                      </a:r>
                      <a:endParaRPr lang="es-EC" dirty="0"/>
                    </a:p>
                  </a:txBody>
                  <a:tcPr/>
                </a:tc>
                <a:tc>
                  <a:txBody>
                    <a:bodyPr/>
                    <a:lstStyle/>
                    <a:p>
                      <a:pPr algn="ctr"/>
                      <a:r>
                        <a:rPr lang="en-US" dirty="0"/>
                        <a:t>El </a:t>
                      </a:r>
                      <a:r>
                        <a:rPr lang="en-US" dirty="0" err="1"/>
                        <a:t>proceso</a:t>
                      </a:r>
                      <a:r>
                        <a:rPr lang="en-US" dirty="0"/>
                        <a:t> se </a:t>
                      </a:r>
                      <a:r>
                        <a:rPr lang="en-US" dirty="0" err="1"/>
                        <a:t>implementa</a:t>
                      </a:r>
                      <a:r>
                        <a:rPr lang="en-US" dirty="0"/>
                        <a:t> y </a:t>
                      </a:r>
                      <a:r>
                        <a:rPr lang="en-US" dirty="0" err="1"/>
                        <a:t>alcanza</a:t>
                      </a:r>
                      <a:r>
                        <a:rPr lang="en-US" dirty="0"/>
                        <a:t> </a:t>
                      </a:r>
                      <a:r>
                        <a:rPr lang="en-US" dirty="0" err="1"/>
                        <a:t>su</a:t>
                      </a:r>
                      <a:r>
                        <a:rPr lang="en-US" dirty="0"/>
                        <a:t> </a:t>
                      </a:r>
                      <a:r>
                        <a:rPr lang="en-US" dirty="0" err="1"/>
                        <a:t>proposito</a:t>
                      </a:r>
                      <a:endParaRPr lang="es-EC" dirty="0"/>
                    </a:p>
                  </a:txBody>
                  <a:tcPr/>
                </a:tc>
                <a:tc>
                  <a:txBody>
                    <a:bodyPr/>
                    <a:lstStyle/>
                    <a:p>
                      <a:pPr algn="ctr"/>
                      <a:r>
                        <a:rPr lang="en-US" dirty="0"/>
                        <a:t>Amarillo</a:t>
                      </a:r>
                      <a:endParaRPr lang="es-EC" dirty="0"/>
                    </a:p>
                  </a:txBody>
                  <a:tcPr>
                    <a:solidFill>
                      <a:srgbClr val="FFFF00"/>
                    </a:solidFill>
                  </a:tcPr>
                </a:tc>
                <a:extLst>
                  <a:ext uri="{0D108BD9-81ED-4DB2-BD59-A6C34878D82A}">
                    <a16:rowId xmlns:a16="http://schemas.microsoft.com/office/drawing/2014/main" val="2112494807"/>
                  </a:ext>
                </a:extLst>
              </a:tr>
              <a:tr h="1105881">
                <a:tc>
                  <a:txBody>
                    <a:bodyPr/>
                    <a:lstStyle/>
                    <a:p>
                      <a:pPr algn="ctr"/>
                      <a:r>
                        <a:rPr lang="en-US" dirty="0"/>
                        <a:t>2</a:t>
                      </a:r>
                      <a:endParaRPr lang="es-EC" dirty="0"/>
                    </a:p>
                  </a:txBody>
                  <a:tcPr/>
                </a:tc>
                <a:tc>
                  <a:txBody>
                    <a:bodyPr/>
                    <a:lstStyle/>
                    <a:p>
                      <a:pPr algn="ctr"/>
                      <a:r>
                        <a:rPr lang="en-US" dirty="0" err="1"/>
                        <a:t>Gestionado</a:t>
                      </a:r>
                      <a:endParaRPr lang="es-EC" dirty="0"/>
                    </a:p>
                  </a:txBody>
                  <a:tcPr/>
                </a:tc>
                <a:tc>
                  <a:txBody>
                    <a:bodyPr/>
                    <a:lstStyle/>
                    <a:p>
                      <a:pPr algn="ctr"/>
                      <a:r>
                        <a:rPr lang="en-US" dirty="0"/>
                        <a:t>El </a:t>
                      </a:r>
                      <a:r>
                        <a:rPr lang="en-US" dirty="0" err="1"/>
                        <a:t>proceso</a:t>
                      </a:r>
                      <a:r>
                        <a:rPr lang="en-US" dirty="0"/>
                        <a:t> </a:t>
                      </a:r>
                      <a:r>
                        <a:rPr lang="en-US" dirty="0" err="1"/>
                        <a:t>realizado</a:t>
                      </a:r>
                      <a:r>
                        <a:rPr lang="en-US" dirty="0"/>
                        <a:t> se </a:t>
                      </a:r>
                      <a:r>
                        <a:rPr lang="en-US" dirty="0" err="1"/>
                        <a:t>administra</a:t>
                      </a:r>
                      <a:r>
                        <a:rPr lang="en-US" dirty="0"/>
                        <a:t>. Sus </a:t>
                      </a:r>
                      <a:r>
                        <a:rPr lang="en-US" dirty="0" err="1"/>
                        <a:t>productos</a:t>
                      </a:r>
                      <a:r>
                        <a:rPr lang="en-US" dirty="0"/>
                        <a:t> de </a:t>
                      </a:r>
                      <a:r>
                        <a:rPr lang="en-US" dirty="0" err="1"/>
                        <a:t>trabajo</a:t>
                      </a:r>
                      <a:r>
                        <a:rPr lang="en-US" dirty="0"/>
                        <a:t> </a:t>
                      </a:r>
                      <a:r>
                        <a:rPr lang="en-US" dirty="0" err="1"/>
                        <a:t>estan</a:t>
                      </a:r>
                      <a:r>
                        <a:rPr lang="en-US" dirty="0"/>
                        <a:t> </a:t>
                      </a:r>
                      <a:r>
                        <a:rPr lang="en-US" dirty="0" err="1"/>
                        <a:t>establecidos</a:t>
                      </a:r>
                      <a:r>
                        <a:rPr lang="en-US" dirty="0"/>
                        <a:t>, </a:t>
                      </a:r>
                      <a:r>
                        <a:rPr lang="en-US" dirty="0" err="1"/>
                        <a:t>controlados</a:t>
                      </a:r>
                      <a:r>
                        <a:rPr lang="en-US" dirty="0"/>
                        <a:t> y </a:t>
                      </a:r>
                      <a:r>
                        <a:rPr lang="en-US" dirty="0" err="1"/>
                        <a:t>mantenidos</a:t>
                      </a:r>
                      <a:r>
                        <a:rPr lang="en-US" dirty="0"/>
                        <a:t>.</a:t>
                      </a:r>
                      <a:endParaRPr lang="es-EC" dirty="0"/>
                    </a:p>
                  </a:txBody>
                  <a:tcPr/>
                </a:tc>
                <a:tc>
                  <a:txBody>
                    <a:bodyPr/>
                    <a:lstStyle/>
                    <a:p>
                      <a:pPr algn="ctr"/>
                      <a:r>
                        <a:rPr lang="en-US" dirty="0"/>
                        <a:t>Azul</a:t>
                      </a:r>
                      <a:endParaRPr lang="es-EC" dirty="0"/>
                    </a:p>
                  </a:txBody>
                  <a:tcPr>
                    <a:solidFill>
                      <a:srgbClr val="002060"/>
                    </a:solidFill>
                  </a:tcPr>
                </a:tc>
                <a:extLst>
                  <a:ext uri="{0D108BD9-81ED-4DB2-BD59-A6C34878D82A}">
                    <a16:rowId xmlns:a16="http://schemas.microsoft.com/office/drawing/2014/main" val="401787259"/>
                  </a:ext>
                </a:extLst>
              </a:tr>
              <a:tr h="1535946">
                <a:tc>
                  <a:txBody>
                    <a:bodyPr/>
                    <a:lstStyle/>
                    <a:p>
                      <a:pPr algn="ctr"/>
                      <a:r>
                        <a:rPr lang="en-US" dirty="0"/>
                        <a:t>3</a:t>
                      </a:r>
                      <a:endParaRPr lang="es-EC" dirty="0"/>
                    </a:p>
                  </a:txBody>
                  <a:tcPr/>
                </a:tc>
                <a:tc>
                  <a:txBody>
                    <a:bodyPr/>
                    <a:lstStyle/>
                    <a:p>
                      <a:pPr algn="ctr"/>
                      <a:r>
                        <a:rPr lang="en-US" dirty="0" err="1"/>
                        <a:t>Establecido</a:t>
                      </a:r>
                      <a:endParaRPr lang="es-EC" dirty="0"/>
                    </a:p>
                  </a:txBody>
                  <a:tcPr/>
                </a:tc>
                <a:tc>
                  <a:txBody>
                    <a:bodyPr/>
                    <a:lstStyle/>
                    <a:p>
                      <a:pPr algn="ctr"/>
                      <a:r>
                        <a:rPr lang="en-US" dirty="0"/>
                        <a:t>El </a:t>
                      </a:r>
                      <a:r>
                        <a:rPr lang="en-US" dirty="0" err="1"/>
                        <a:t>proceso</a:t>
                      </a:r>
                      <a:r>
                        <a:rPr lang="en-US" dirty="0"/>
                        <a:t> </a:t>
                      </a:r>
                      <a:r>
                        <a:rPr lang="en-US" dirty="0" err="1"/>
                        <a:t>realizado</a:t>
                      </a:r>
                      <a:r>
                        <a:rPr lang="en-US" dirty="0"/>
                        <a:t> y </a:t>
                      </a:r>
                      <a:r>
                        <a:rPr lang="en-US" dirty="0" err="1"/>
                        <a:t>gestionado</a:t>
                      </a:r>
                      <a:r>
                        <a:rPr lang="en-US" dirty="0"/>
                        <a:t> se </a:t>
                      </a:r>
                      <a:r>
                        <a:rPr lang="en-US" dirty="0" err="1"/>
                        <a:t>implementa</a:t>
                      </a:r>
                      <a:r>
                        <a:rPr lang="en-US" dirty="0"/>
                        <a:t> por medio de un </a:t>
                      </a:r>
                      <a:r>
                        <a:rPr lang="en-US" dirty="0" err="1"/>
                        <a:t>proceso</a:t>
                      </a:r>
                      <a:r>
                        <a:rPr lang="en-US" dirty="0"/>
                        <a:t> </a:t>
                      </a:r>
                      <a:r>
                        <a:rPr lang="en-US" dirty="0" err="1"/>
                        <a:t>defenido</a:t>
                      </a:r>
                      <a:r>
                        <a:rPr lang="en-US" dirty="0"/>
                        <a:t>.</a:t>
                      </a:r>
                      <a:endParaRPr lang="es-EC" dirty="0"/>
                    </a:p>
                  </a:txBody>
                  <a:tcPr/>
                </a:tc>
                <a:tc>
                  <a:txBody>
                    <a:bodyPr/>
                    <a:lstStyle/>
                    <a:p>
                      <a:pPr algn="ctr"/>
                      <a:r>
                        <a:rPr lang="en-US" dirty="0"/>
                        <a:t>Verde</a:t>
                      </a:r>
                      <a:endParaRPr lang="es-EC" dirty="0"/>
                    </a:p>
                  </a:txBody>
                  <a:tcPr>
                    <a:solidFill>
                      <a:srgbClr val="00B050"/>
                    </a:solidFill>
                  </a:tcPr>
                </a:tc>
                <a:extLst>
                  <a:ext uri="{0D108BD9-81ED-4DB2-BD59-A6C34878D82A}">
                    <a16:rowId xmlns:a16="http://schemas.microsoft.com/office/drawing/2014/main" val="2247438032"/>
                  </a:ext>
                </a:extLst>
              </a:tr>
              <a:tr h="990685">
                <a:tc>
                  <a:txBody>
                    <a:bodyPr/>
                    <a:lstStyle/>
                    <a:p>
                      <a:pPr algn="ctr"/>
                      <a:r>
                        <a:rPr lang="en-US" dirty="0"/>
                        <a:t>4</a:t>
                      </a:r>
                      <a:endParaRPr lang="es-EC" dirty="0"/>
                    </a:p>
                  </a:txBody>
                  <a:tcPr/>
                </a:tc>
                <a:tc>
                  <a:txBody>
                    <a:bodyPr/>
                    <a:lstStyle/>
                    <a:p>
                      <a:pPr algn="ctr"/>
                      <a:r>
                        <a:rPr lang="en-US" dirty="0" err="1"/>
                        <a:t>Predecible</a:t>
                      </a:r>
                      <a:endParaRPr lang="es-EC" dirty="0"/>
                    </a:p>
                  </a:txBody>
                  <a:tcPr/>
                </a:tc>
                <a:tc>
                  <a:txBody>
                    <a:bodyPr/>
                    <a:lstStyle/>
                    <a:p>
                      <a:pPr algn="ctr"/>
                      <a:r>
                        <a:rPr lang="en-US" dirty="0"/>
                        <a:t>El </a:t>
                      </a:r>
                      <a:r>
                        <a:rPr lang="en-US" dirty="0" err="1"/>
                        <a:t>proceso</a:t>
                      </a:r>
                      <a:r>
                        <a:rPr lang="en-US" dirty="0"/>
                        <a:t> </a:t>
                      </a:r>
                      <a:r>
                        <a:rPr lang="en-US" dirty="0" err="1"/>
                        <a:t>establecido</a:t>
                      </a:r>
                      <a:r>
                        <a:rPr lang="en-US" dirty="0"/>
                        <a:t> opera bajo </a:t>
                      </a:r>
                      <a:r>
                        <a:rPr lang="en-US" dirty="0" err="1"/>
                        <a:t>limites</a:t>
                      </a:r>
                      <a:r>
                        <a:rPr lang="en-US" dirty="0"/>
                        <a:t> </a:t>
                      </a:r>
                      <a:r>
                        <a:rPr lang="en-US" dirty="0" err="1"/>
                        <a:t>definidos</a:t>
                      </a:r>
                      <a:r>
                        <a:rPr lang="en-US" dirty="0"/>
                        <a:t> y </a:t>
                      </a:r>
                      <a:r>
                        <a:rPr lang="en-US" dirty="0" err="1"/>
                        <a:t>conocdios</a:t>
                      </a:r>
                      <a:endParaRPr lang="es-EC" dirty="0"/>
                    </a:p>
                  </a:txBody>
                  <a:tcPr/>
                </a:tc>
                <a:tc>
                  <a:txBody>
                    <a:bodyPr/>
                    <a:lstStyle/>
                    <a:p>
                      <a:pPr algn="ctr"/>
                      <a:r>
                        <a:rPr lang="en-US" dirty="0"/>
                        <a:t>Rosa</a:t>
                      </a:r>
                      <a:endParaRPr lang="es-EC" dirty="0"/>
                    </a:p>
                  </a:txBody>
                  <a:tcPr>
                    <a:solidFill>
                      <a:schemeClr val="accent1">
                        <a:lumMod val="60000"/>
                        <a:lumOff val="40000"/>
                      </a:schemeClr>
                    </a:solidFill>
                  </a:tcPr>
                </a:tc>
                <a:extLst>
                  <a:ext uri="{0D108BD9-81ED-4DB2-BD59-A6C34878D82A}">
                    <a16:rowId xmlns:a16="http://schemas.microsoft.com/office/drawing/2014/main" val="152476240"/>
                  </a:ext>
                </a:extLst>
              </a:tr>
              <a:tr h="1075162">
                <a:tc>
                  <a:txBody>
                    <a:bodyPr/>
                    <a:lstStyle/>
                    <a:p>
                      <a:pPr algn="ctr"/>
                      <a:r>
                        <a:rPr lang="en-US" dirty="0"/>
                        <a:t>5</a:t>
                      </a:r>
                      <a:endParaRPr lang="es-EC" dirty="0"/>
                    </a:p>
                  </a:txBody>
                  <a:tcPr/>
                </a:tc>
                <a:tc>
                  <a:txBody>
                    <a:bodyPr/>
                    <a:lstStyle/>
                    <a:p>
                      <a:pPr algn="ctr"/>
                      <a:r>
                        <a:rPr lang="en-US" dirty="0" err="1"/>
                        <a:t>Optimizado</a:t>
                      </a:r>
                      <a:endParaRPr lang="es-EC" dirty="0"/>
                    </a:p>
                  </a:txBody>
                  <a:tcPr/>
                </a:tc>
                <a:tc>
                  <a:txBody>
                    <a:bodyPr/>
                    <a:lstStyle/>
                    <a:p>
                      <a:pPr algn="ctr"/>
                      <a:r>
                        <a:rPr lang="en-US" dirty="0"/>
                        <a:t>El </a:t>
                      </a:r>
                      <a:r>
                        <a:rPr lang="en-US" dirty="0" err="1"/>
                        <a:t>proceso</a:t>
                      </a:r>
                      <a:r>
                        <a:rPr lang="en-US" dirty="0"/>
                        <a:t> </a:t>
                      </a:r>
                      <a:r>
                        <a:rPr lang="en-US" dirty="0" err="1"/>
                        <a:t>predecible</a:t>
                      </a:r>
                      <a:r>
                        <a:rPr lang="en-US" dirty="0"/>
                        <a:t> se </a:t>
                      </a:r>
                      <a:r>
                        <a:rPr lang="en-US" dirty="0" err="1"/>
                        <a:t>mejora</a:t>
                      </a:r>
                      <a:r>
                        <a:rPr lang="en-US" dirty="0"/>
                        <a:t> </a:t>
                      </a:r>
                      <a:r>
                        <a:rPr lang="en-US" dirty="0" err="1"/>
                        <a:t>continuamente</a:t>
                      </a:r>
                      <a:endParaRPr lang="es-EC" dirty="0"/>
                    </a:p>
                  </a:txBody>
                  <a:tcPr/>
                </a:tc>
                <a:tc>
                  <a:txBody>
                    <a:bodyPr/>
                    <a:lstStyle/>
                    <a:p>
                      <a:pPr algn="ctr"/>
                      <a:r>
                        <a:rPr lang="en-US" dirty="0"/>
                        <a:t>N.A</a:t>
                      </a:r>
                      <a:endParaRPr lang="es-EC" dirty="0"/>
                    </a:p>
                  </a:txBody>
                  <a:tcPr/>
                </a:tc>
                <a:extLst>
                  <a:ext uri="{0D108BD9-81ED-4DB2-BD59-A6C34878D82A}">
                    <a16:rowId xmlns:a16="http://schemas.microsoft.com/office/drawing/2014/main" val="855609397"/>
                  </a:ext>
                </a:extLst>
              </a:tr>
            </a:tbl>
          </a:graphicData>
        </a:graphic>
      </p:graphicFrame>
    </p:spTree>
    <p:extLst>
      <p:ext uri="{BB962C8B-B14F-4D97-AF65-F5344CB8AC3E}">
        <p14:creationId xmlns:p14="http://schemas.microsoft.com/office/powerpoint/2010/main" val="2624672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E945D0B2-2418-43DB-BF83-74E417FF9C3D}"/>
              </a:ext>
            </a:extLst>
          </p:cNvPr>
          <p:cNvSpPr/>
          <p:nvPr/>
        </p:nvSpPr>
        <p:spPr>
          <a:xfrm>
            <a:off x="6381751" y="2895600"/>
            <a:ext cx="2419350" cy="266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1" name="タイトル 30"/>
          <p:cNvSpPr>
            <a:spLocks noGrp="1"/>
          </p:cNvSpPr>
          <p:nvPr>
            <p:ph type="title"/>
          </p:nvPr>
        </p:nvSpPr>
        <p:spPr>
          <a:xfrm>
            <a:off x="769213" y="0"/>
            <a:ext cx="4864641" cy="676924"/>
          </a:xfrm>
        </p:spPr>
        <p:txBody>
          <a:bodyPr>
            <a:noAutofit/>
          </a:bodyPr>
          <a:lstStyle/>
          <a:p>
            <a:pPr algn="ctr"/>
            <a:r>
              <a:rPr kumimoji="1" lang="es-EC" altLang="ja-JP" sz="2800" dirty="0">
                <a:solidFill>
                  <a:schemeClr val="bg1"/>
                </a:solidFill>
              </a:rPr>
              <a:t>VENTAJAS</a:t>
            </a:r>
            <a:endParaRPr kumimoji="1" lang="ja-JP" altLang="en-US" sz="2800" dirty="0">
              <a:solidFill>
                <a:schemeClr val="bg1"/>
              </a:solidFill>
              <a:latin typeface="Route 159 Bold" pitchFamily="50" charset="0"/>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18</a:t>
            </a:fld>
            <a:endParaRPr lang="ja-JP" altLang="en-US" dirty="0"/>
          </a:p>
        </p:txBody>
      </p:sp>
      <p:sp>
        <p:nvSpPr>
          <p:cNvPr id="14" name="CuadroTexto 13">
            <a:extLst>
              <a:ext uri="{FF2B5EF4-FFF2-40B4-BE49-F238E27FC236}">
                <a16:creationId xmlns:a16="http://schemas.microsoft.com/office/drawing/2014/main" id="{94A6E4F2-7DB1-4969-8B3B-FE6B6268EEEA}"/>
              </a:ext>
            </a:extLst>
          </p:cNvPr>
          <p:cNvSpPr txBox="1"/>
          <p:nvPr/>
        </p:nvSpPr>
        <p:spPr>
          <a:xfrm>
            <a:off x="284942" y="671691"/>
            <a:ext cx="5531390" cy="6186309"/>
          </a:xfrm>
          <a:prstGeom prst="rect">
            <a:avLst/>
          </a:prstGeom>
          <a:noFill/>
        </p:spPr>
        <p:txBody>
          <a:bodyPr wrap="square">
            <a:spAutoFit/>
          </a:bodyPr>
          <a:lstStyle/>
          <a:p>
            <a:pPr marL="285750" indent="-285750">
              <a:buFont typeface="Arial" panose="020B0604020202020204" pitchFamily="34" charset="0"/>
              <a:buChar char="•"/>
            </a:pPr>
            <a:r>
              <a:rPr lang="es-ES" sz="2200" b="1" i="0" kern="1200" dirty="0">
                <a:solidFill>
                  <a:schemeClr val="bg1"/>
                </a:solidFill>
                <a:effectLst/>
                <a:latin typeface="+mn-lt"/>
                <a:ea typeface="+mn-ea"/>
                <a:cs typeface="+mn-cs"/>
              </a:rPr>
              <a:t>Esta basado en normas ISO. </a:t>
            </a:r>
          </a:p>
          <a:p>
            <a:pPr marL="285750" indent="-285750">
              <a:buFont typeface="Arial" panose="020B0604020202020204" pitchFamily="34" charset="0"/>
              <a:buChar char="•"/>
            </a:pPr>
            <a:r>
              <a:rPr lang="es-ES" sz="2200" b="1" i="0" kern="1200" dirty="0">
                <a:solidFill>
                  <a:schemeClr val="bg1"/>
                </a:solidFill>
                <a:effectLst/>
                <a:latin typeface="+mn-lt"/>
                <a:ea typeface="+mn-ea"/>
                <a:cs typeface="+mn-cs"/>
              </a:rPr>
              <a:t>Facilita la comprensión del Modelo utilizado. </a:t>
            </a:r>
          </a:p>
          <a:p>
            <a:pPr marL="285750" indent="-285750">
              <a:buFont typeface="Arial" panose="020B0604020202020204" pitchFamily="34" charset="0"/>
              <a:buChar char="•"/>
            </a:pPr>
            <a:r>
              <a:rPr lang="es-ES" sz="2200" b="1" i="0" kern="1200" dirty="0">
                <a:solidFill>
                  <a:schemeClr val="bg1"/>
                </a:solidFill>
                <a:effectLst/>
                <a:latin typeface="+mn-lt"/>
                <a:ea typeface="+mn-ea"/>
                <a:cs typeface="+mn-cs"/>
              </a:rPr>
              <a:t>Simplifica la relación entre el modelo de procesos y la organización  </a:t>
            </a:r>
          </a:p>
          <a:p>
            <a:pPr marL="285750" indent="-285750">
              <a:buFont typeface="Arial" panose="020B0604020202020204" pitchFamily="34" charset="0"/>
              <a:buChar char="•"/>
            </a:pPr>
            <a:r>
              <a:rPr lang="es-ES" sz="2200" b="1" i="0" kern="1200" dirty="0">
                <a:solidFill>
                  <a:schemeClr val="bg1"/>
                </a:solidFill>
                <a:effectLst/>
                <a:latin typeface="+mn-lt"/>
                <a:ea typeface="+mn-ea"/>
                <a:cs typeface="+mn-cs"/>
              </a:rPr>
              <a:t>Cuenta únicamente con 9 procesos evitando la fragmentación que se presenta en otros modelos.</a:t>
            </a:r>
          </a:p>
          <a:p>
            <a:pPr marL="285750" indent="-285750">
              <a:buFont typeface="Arial" panose="020B0604020202020204" pitchFamily="34" charset="0"/>
              <a:buChar char="•"/>
            </a:pPr>
            <a:r>
              <a:rPr lang="es-ES" sz="2200" b="1" i="0" kern="1200" dirty="0">
                <a:solidFill>
                  <a:schemeClr val="bg1"/>
                </a:solidFill>
                <a:effectLst/>
                <a:latin typeface="+mn-lt"/>
                <a:ea typeface="+mn-ea"/>
                <a:cs typeface="+mn-cs"/>
              </a:rPr>
              <a:t>Conocimiento de la Organización.</a:t>
            </a:r>
          </a:p>
          <a:p>
            <a:pPr marL="285750" indent="-285750">
              <a:buFont typeface="Arial" panose="020B0604020202020204" pitchFamily="34" charset="0"/>
              <a:buChar char="•"/>
            </a:pPr>
            <a:r>
              <a:rPr lang="es-ES" sz="2200" b="1" i="0" kern="1200" dirty="0">
                <a:solidFill>
                  <a:schemeClr val="bg1"/>
                </a:solidFill>
                <a:effectLst/>
                <a:latin typeface="+mn-lt"/>
                <a:ea typeface="+mn-ea"/>
                <a:cs typeface="+mn-cs"/>
              </a:rPr>
              <a:t>Administración de Proyectos específicos.</a:t>
            </a:r>
          </a:p>
          <a:p>
            <a:pPr marL="285750" indent="-285750">
              <a:buFont typeface="Arial" panose="020B0604020202020204" pitchFamily="34" charset="0"/>
              <a:buChar char="•"/>
            </a:pPr>
            <a:r>
              <a:rPr lang="es-ES" sz="2200" b="1" i="0" kern="1200" dirty="0">
                <a:solidFill>
                  <a:schemeClr val="bg1"/>
                </a:solidFill>
                <a:effectLst/>
                <a:latin typeface="+mn-lt"/>
                <a:ea typeface="+mn-ea"/>
                <a:cs typeface="+mn-cs"/>
              </a:rPr>
              <a:t>Desarrollo y Mantenimiento de Software </a:t>
            </a:r>
          </a:p>
          <a:p>
            <a:pPr marL="285750" indent="-285750">
              <a:buFont typeface="Arial" panose="020B0604020202020204" pitchFamily="34" charset="0"/>
              <a:buChar char="•"/>
            </a:pPr>
            <a:r>
              <a:rPr lang="es-ES" sz="2200" b="1" i="0" kern="1200" dirty="0">
                <a:solidFill>
                  <a:schemeClr val="bg1"/>
                </a:solidFill>
                <a:effectLst/>
                <a:latin typeface="+mn-lt"/>
                <a:ea typeface="+mn-ea"/>
                <a:cs typeface="+mn-cs"/>
              </a:rPr>
              <a:t>Especifico para el desarrollo y mantenimiento de Software. </a:t>
            </a:r>
          </a:p>
          <a:p>
            <a:pPr marL="285750" indent="-285750">
              <a:buFont typeface="Arial" panose="020B0604020202020204" pitchFamily="34" charset="0"/>
              <a:buChar char="•"/>
            </a:pPr>
            <a:r>
              <a:rPr lang="es-ES" sz="2200" b="1" i="0" kern="1200" dirty="0">
                <a:solidFill>
                  <a:schemeClr val="bg1"/>
                </a:solidFill>
                <a:effectLst/>
                <a:latin typeface="+mn-lt"/>
                <a:ea typeface="+mn-ea"/>
                <a:cs typeface="+mn-cs"/>
              </a:rPr>
              <a:t>Fácil de entender. </a:t>
            </a:r>
          </a:p>
          <a:p>
            <a:pPr marL="285750" indent="-285750">
              <a:buFont typeface="Arial" panose="020B0604020202020204" pitchFamily="34" charset="0"/>
              <a:buChar char="•"/>
            </a:pPr>
            <a:r>
              <a:rPr lang="es-ES" sz="2200" b="1" i="0" kern="1200" dirty="0">
                <a:solidFill>
                  <a:schemeClr val="bg1"/>
                </a:solidFill>
                <a:effectLst/>
                <a:latin typeface="+mn-lt"/>
                <a:ea typeface="+mn-ea"/>
                <a:cs typeface="+mn-cs"/>
              </a:rPr>
              <a:t>Practico y fácil de aplicar, sobre en pequeñas organizaciones.</a:t>
            </a:r>
          </a:p>
        </p:txBody>
      </p:sp>
      <p:sp>
        <p:nvSpPr>
          <p:cNvPr id="15" name="タイトル 30">
            <a:extLst>
              <a:ext uri="{FF2B5EF4-FFF2-40B4-BE49-F238E27FC236}">
                <a16:creationId xmlns:a16="http://schemas.microsoft.com/office/drawing/2014/main" id="{A2DBB2EF-2B42-4EA1-A533-E1531B634ADD}"/>
              </a:ext>
            </a:extLst>
          </p:cNvPr>
          <p:cNvSpPr txBox="1">
            <a:spLocks/>
          </p:cNvSpPr>
          <p:nvPr/>
        </p:nvSpPr>
        <p:spPr>
          <a:xfrm>
            <a:off x="6368780" y="0"/>
            <a:ext cx="4864641" cy="676924"/>
          </a:xfrm>
          <a:prstGeom prst="rect">
            <a:avLst/>
          </a:prstGeom>
        </p:spPr>
        <p:txBody>
          <a:bodyPr vert="horz" lIns="163275" tIns="81638" rIns="163275" bIns="81638" rtlCol="0" anchor="b">
            <a:no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lgn="ctr"/>
            <a:r>
              <a:rPr kumimoji="1" lang="es-EC" altLang="ja-JP" sz="2800" dirty="0"/>
              <a:t>DESVENTAJAS</a:t>
            </a:r>
            <a:endParaRPr kumimoji="1" lang="ja-JP" altLang="en-US" sz="2800" dirty="0">
              <a:latin typeface="Route 159 Bold" pitchFamily="50" charset="0"/>
            </a:endParaRPr>
          </a:p>
        </p:txBody>
      </p:sp>
      <p:sp>
        <p:nvSpPr>
          <p:cNvPr id="17" name="CuadroTexto 16">
            <a:extLst>
              <a:ext uri="{FF2B5EF4-FFF2-40B4-BE49-F238E27FC236}">
                <a16:creationId xmlns:a16="http://schemas.microsoft.com/office/drawing/2014/main" id="{6A80B66D-C470-45B6-A66A-B7840D25EDE9}"/>
              </a:ext>
            </a:extLst>
          </p:cNvPr>
          <p:cNvSpPr txBox="1"/>
          <p:nvPr/>
        </p:nvSpPr>
        <p:spPr>
          <a:xfrm>
            <a:off x="6162676" y="676924"/>
            <a:ext cx="5750464" cy="5632311"/>
          </a:xfrm>
          <a:prstGeom prst="rect">
            <a:avLst/>
          </a:prstGeom>
          <a:noFill/>
        </p:spPr>
        <p:txBody>
          <a:bodyPr wrap="square">
            <a:spAutoFit/>
          </a:bodyPr>
          <a:lstStyle/>
          <a:p>
            <a:pPr marL="285750" indent="-285750">
              <a:buFont typeface="Arial" panose="020B0604020202020204" pitchFamily="34" charset="0"/>
              <a:buChar char="•"/>
            </a:pPr>
            <a:r>
              <a:rPr lang="es-ES" sz="2400" b="1" i="0" kern="1200" dirty="0">
                <a:solidFill>
                  <a:schemeClr val="dk1"/>
                </a:solidFill>
                <a:effectLst/>
                <a:latin typeface="+mn-lt"/>
                <a:ea typeface="+mn-ea"/>
                <a:cs typeface="+mn-cs"/>
              </a:rPr>
              <a:t>Define actividades de manera muy general. </a:t>
            </a:r>
          </a:p>
          <a:p>
            <a:pPr marL="285750" indent="-285750">
              <a:buFont typeface="Arial" panose="020B0604020202020204" pitchFamily="34" charset="0"/>
              <a:buChar char="•"/>
            </a:pPr>
            <a:r>
              <a:rPr lang="es-ES" sz="2400" b="1" i="0" kern="1200" dirty="0">
                <a:solidFill>
                  <a:schemeClr val="dk1"/>
                </a:solidFill>
                <a:effectLst/>
                <a:latin typeface="+mn-lt"/>
                <a:ea typeface="+mn-ea"/>
                <a:cs typeface="+mn-cs"/>
              </a:rPr>
              <a:t>Para asegurar la calidad de un producto y un proceso se requiere CMMI.</a:t>
            </a:r>
          </a:p>
          <a:p>
            <a:pPr marL="285750" indent="-285750">
              <a:buFont typeface="Arial" panose="020B0604020202020204" pitchFamily="34" charset="0"/>
              <a:buChar char="•"/>
            </a:pPr>
            <a:r>
              <a:rPr lang="es-ES" sz="2400" b="1" i="0" kern="1200" dirty="0">
                <a:solidFill>
                  <a:schemeClr val="dk1"/>
                </a:solidFill>
                <a:effectLst/>
                <a:latin typeface="+mn-lt"/>
                <a:ea typeface="+mn-ea"/>
                <a:cs typeface="+mn-cs"/>
              </a:rPr>
              <a:t>El 33% de las prácticas no cubiertas de definir e implementar como lo son Administración de Configuración (CM) Y Medición y Análisis (MA).</a:t>
            </a:r>
          </a:p>
          <a:p>
            <a:pPr marL="285750" indent="-285750">
              <a:buFont typeface="Arial" panose="020B0604020202020204" pitchFamily="34" charset="0"/>
              <a:buChar char="•"/>
            </a:pPr>
            <a:r>
              <a:rPr lang="es-ES" sz="2400" b="1" i="0" kern="1200" dirty="0">
                <a:solidFill>
                  <a:schemeClr val="dk1"/>
                </a:solidFill>
                <a:effectLst/>
                <a:latin typeface="+mn-lt"/>
                <a:ea typeface="+mn-ea"/>
                <a:cs typeface="+mn-cs"/>
              </a:rPr>
              <a:t>Evaluaciones formales constantes.</a:t>
            </a:r>
          </a:p>
          <a:p>
            <a:pPr marL="285750" indent="-285750">
              <a:buFont typeface="Arial" panose="020B0604020202020204" pitchFamily="34" charset="0"/>
              <a:buChar char="•"/>
            </a:pPr>
            <a:r>
              <a:rPr lang="es-ES" sz="2400" b="1" i="0" kern="1200" dirty="0">
                <a:solidFill>
                  <a:schemeClr val="dk1"/>
                </a:solidFill>
                <a:effectLst/>
                <a:latin typeface="+mn-lt"/>
                <a:ea typeface="+mn-ea"/>
                <a:cs typeface="+mn-cs"/>
              </a:rPr>
              <a:t>No comprensible para los modelos ISO 9000: 2000.</a:t>
            </a:r>
          </a:p>
          <a:p>
            <a:pPr marL="285750" indent="-285750">
              <a:buFont typeface="Arial" panose="020B0604020202020204" pitchFamily="34" charset="0"/>
              <a:buChar char="•"/>
            </a:pPr>
            <a:r>
              <a:rPr lang="es-ES" sz="2400" b="1" i="0" kern="1200" dirty="0">
                <a:solidFill>
                  <a:schemeClr val="dk1"/>
                </a:solidFill>
                <a:effectLst/>
                <a:latin typeface="+mn-lt"/>
                <a:ea typeface="+mn-ea"/>
                <a:cs typeface="+mn-cs"/>
              </a:rPr>
              <a:t>Proyectos para largos plazos. concretos de madurez.</a:t>
            </a:r>
            <a:endParaRPr lang="es-EC" sz="2400" b="1" dirty="0"/>
          </a:p>
        </p:txBody>
      </p:sp>
    </p:spTree>
    <p:extLst>
      <p:ext uri="{BB962C8B-B14F-4D97-AF65-F5344CB8AC3E}">
        <p14:creationId xmlns:p14="http://schemas.microsoft.com/office/powerpoint/2010/main" val="186682438"/>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44576269-27DC-444F-9FF4-7A8BD3870B62}"/>
              </a:ext>
            </a:extLst>
          </p:cNvPr>
          <p:cNvSpPr/>
          <p:nvPr/>
        </p:nvSpPr>
        <p:spPr>
          <a:xfrm>
            <a:off x="6396517" y="2667000"/>
            <a:ext cx="2442683"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7" name="Marcador de posición de imagen 6">
            <a:extLst>
              <a:ext uri="{FF2B5EF4-FFF2-40B4-BE49-F238E27FC236}">
                <a16:creationId xmlns:a16="http://schemas.microsoft.com/office/drawing/2014/main" id="{7BD43A28-673B-44EF-9017-6D92EC6358A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4715" r="4715"/>
          <a:stretch>
            <a:fillRect/>
          </a:stretch>
        </p:blipFill>
        <p:spPr/>
      </p:pic>
      <p:sp>
        <p:nvSpPr>
          <p:cNvPr id="3" name="Título 2">
            <a:extLst>
              <a:ext uri="{FF2B5EF4-FFF2-40B4-BE49-F238E27FC236}">
                <a16:creationId xmlns:a16="http://schemas.microsoft.com/office/drawing/2014/main" id="{6348E191-C0E6-4346-9029-3449F0917DA3}"/>
              </a:ext>
            </a:extLst>
          </p:cNvPr>
          <p:cNvSpPr>
            <a:spLocks noGrp="1"/>
          </p:cNvSpPr>
          <p:nvPr>
            <p:ph type="title"/>
          </p:nvPr>
        </p:nvSpPr>
        <p:spPr>
          <a:xfrm>
            <a:off x="6396517" y="186268"/>
            <a:ext cx="5327768" cy="1263951"/>
          </a:xfrm>
        </p:spPr>
        <p:txBody>
          <a:bodyPr/>
          <a:lstStyle/>
          <a:p>
            <a:r>
              <a:rPr lang="es-EC" dirty="0"/>
              <a:t>Ejemplo de aplicabilidad</a:t>
            </a:r>
          </a:p>
        </p:txBody>
      </p:sp>
      <p:sp>
        <p:nvSpPr>
          <p:cNvPr id="4" name="Marcador de texto 3">
            <a:extLst>
              <a:ext uri="{FF2B5EF4-FFF2-40B4-BE49-F238E27FC236}">
                <a16:creationId xmlns:a16="http://schemas.microsoft.com/office/drawing/2014/main" id="{2DCEB843-8E1E-48C2-B1A6-67027C3E1D0B}"/>
              </a:ext>
            </a:extLst>
          </p:cNvPr>
          <p:cNvSpPr>
            <a:spLocks noGrp="1"/>
          </p:cNvSpPr>
          <p:nvPr>
            <p:ph type="body" sz="quarter" idx="24"/>
          </p:nvPr>
        </p:nvSpPr>
        <p:spPr>
          <a:xfrm>
            <a:off x="6310573" y="1484388"/>
            <a:ext cx="5331292" cy="2012647"/>
          </a:xfrm>
        </p:spPr>
        <p:txBody>
          <a:bodyPr/>
          <a:lstStyle/>
          <a:p>
            <a:pPr algn="just"/>
            <a:r>
              <a:rPr lang="es-EC" sz="2000" dirty="0">
                <a:solidFill>
                  <a:schemeClr val="tx1"/>
                </a:solidFill>
              </a:rPr>
              <a:t>Aplicación del modelo Moprosoft a la mejora de procesos en el área de desarrollo de una empresa de telecomunicaciones </a:t>
            </a:r>
          </a:p>
          <a:p>
            <a:pPr algn="just"/>
            <a:r>
              <a:rPr lang="es-EC" sz="2000" dirty="0">
                <a:solidFill>
                  <a:schemeClr val="tx1"/>
                </a:solidFill>
              </a:rPr>
              <a:t>ACTIVIDAD QUE REALIZA LA EMPRESA </a:t>
            </a:r>
          </a:p>
          <a:p>
            <a:pPr algn="just"/>
            <a:r>
              <a:rPr lang="es-EC" sz="2000" dirty="0">
                <a:solidFill>
                  <a:schemeClr val="tx1"/>
                </a:solidFill>
              </a:rPr>
              <a:t>Referenciada líder del sector de telecomunicaciones y servicios de tecnologías de información, con una variedad de servicios de telefonía para empresas y personas, tuvo su posicionamiento y afianzamiento en el mercado constituyéndose en una de las empresas más representativas de su sector. </a:t>
            </a:r>
          </a:p>
          <a:p>
            <a:pPr algn="just"/>
            <a:endParaRPr lang="es-EC" sz="2000" dirty="0"/>
          </a:p>
          <a:p>
            <a:endParaRPr lang="es-EC" dirty="0"/>
          </a:p>
        </p:txBody>
      </p:sp>
    </p:spTree>
    <p:extLst>
      <p:ext uri="{BB962C8B-B14F-4D97-AF65-F5344CB8AC3E}">
        <p14:creationId xmlns:p14="http://schemas.microsoft.com/office/powerpoint/2010/main" val="3229255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8600" y="-323850"/>
            <a:ext cx="10515600" cy="1325563"/>
          </a:xfrm>
        </p:spPr>
        <p:txBody>
          <a:bodyPr/>
          <a:lstStyle/>
          <a:p>
            <a:r>
              <a:rPr lang="en-US" altLang="ja-JP" dirty="0">
                <a:solidFill>
                  <a:schemeClr val="accent1"/>
                </a:solidFill>
                <a:latin typeface="Route 159 Bold" pitchFamily="50" charset="0"/>
              </a:rPr>
              <a:t>INTRODUCCIÓN</a:t>
            </a:r>
            <a:endParaRPr kumimoji="1" lang="ja-JP" altLang="en-US" dirty="0"/>
          </a:p>
        </p:txBody>
      </p:sp>
      <p:sp>
        <p:nvSpPr>
          <p:cNvPr id="9" name="スライド番号プレースホルダー 8"/>
          <p:cNvSpPr>
            <a:spLocks noGrp="1"/>
          </p:cNvSpPr>
          <p:nvPr>
            <p:ph type="sldNum" sz="quarter" idx="11"/>
          </p:nvPr>
        </p:nvSpPr>
        <p:spPr/>
        <p:txBody>
          <a:bodyPr/>
          <a:lstStyle/>
          <a:p>
            <a:fld id="{E6459DFB-86F3-43FA-8567-2EA6E426AE90}" type="slidenum">
              <a:rPr lang="ja-JP" altLang="en-US" smtClean="0"/>
              <a:pPr/>
              <a:t>2</a:t>
            </a:fld>
            <a:endParaRPr lang="ja-JP" altLang="en-US"/>
          </a:p>
        </p:txBody>
      </p:sp>
      <p:sp>
        <p:nvSpPr>
          <p:cNvPr id="6" name="テキスト プレースホルダー 5"/>
          <p:cNvSpPr>
            <a:spLocks noGrp="1"/>
          </p:cNvSpPr>
          <p:nvPr>
            <p:ph type="body" sz="quarter" idx="13"/>
          </p:nvPr>
        </p:nvSpPr>
        <p:spPr>
          <a:xfrm>
            <a:off x="320511" y="1028734"/>
            <a:ext cx="9553890" cy="336037"/>
          </a:xfrm>
        </p:spPr>
        <p:txBody>
          <a:bodyPr>
            <a:noAutofit/>
          </a:bodyPr>
          <a:lstStyle/>
          <a:p>
            <a:r>
              <a:rPr lang="en-US" altLang="ja-JP" sz="2400" dirty="0"/>
              <a:t>¿QUÉ ES MOPROSOFT?</a:t>
            </a:r>
            <a:endParaRPr lang="ja-JP" altLang="en-US" sz="2400" dirty="0"/>
          </a:p>
        </p:txBody>
      </p:sp>
      <p:sp>
        <p:nvSpPr>
          <p:cNvPr id="7" name="テキスト プレースホルダー 6"/>
          <p:cNvSpPr>
            <a:spLocks noGrp="1"/>
          </p:cNvSpPr>
          <p:nvPr>
            <p:ph type="body" sz="quarter" idx="15"/>
          </p:nvPr>
        </p:nvSpPr>
        <p:spPr/>
        <p:txBody>
          <a:bodyPr>
            <a:normAutofit fontScale="92500" lnSpcReduction="10000"/>
          </a:bodyPr>
          <a:lstStyle/>
          <a:p>
            <a:pPr algn="just"/>
            <a:r>
              <a:rPr lang="es-EC" altLang="ja-JP" sz="2400" dirty="0"/>
              <a:t>El Modelo MoProSoft Proporciona un conjunto de procesos integrados, con sus flujos de trabajo, roles y productos, que pueden servir de marco de referencia para las empresas de la industria de software.</a:t>
            </a:r>
          </a:p>
        </p:txBody>
      </p:sp>
      <p:sp>
        <p:nvSpPr>
          <p:cNvPr id="8" name="テキスト プレースホルダー 7"/>
          <p:cNvSpPr>
            <a:spLocks noGrp="1"/>
          </p:cNvSpPr>
          <p:nvPr>
            <p:ph type="body" sz="quarter" idx="16"/>
          </p:nvPr>
        </p:nvSpPr>
        <p:spPr>
          <a:xfrm>
            <a:off x="228600" y="1604797"/>
            <a:ext cx="4102100" cy="2916774"/>
          </a:xfrm>
        </p:spPr>
        <p:txBody>
          <a:bodyPr>
            <a:normAutofit fontScale="32500" lnSpcReduction="20000"/>
          </a:bodyPr>
          <a:lstStyle/>
          <a:p>
            <a:pPr algn="just"/>
            <a:r>
              <a:rPr lang="es-EC" altLang="ja-JP" sz="5000" dirty="0"/>
              <a:t>Es el modelo de procesos para la industria del software. Un modelo para la mejora y evaluación de los procesos de desarrollo, de mantenimiento de sistemas y productos de software</a:t>
            </a:r>
            <a:r>
              <a:rPr lang="en-US" altLang="ja-JP" sz="5000" dirty="0"/>
              <a:t>, </a:t>
            </a:r>
            <a:r>
              <a:rPr lang="en-US" altLang="ja-JP" sz="5000" dirty="0" err="1"/>
              <a:t>tiene</a:t>
            </a:r>
            <a:r>
              <a:rPr lang="en-US" altLang="ja-JP" sz="5000" dirty="0"/>
              <a:t> por </a:t>
            </a:r>
            <a:r>
              <a:rPr lang="en-US" altLang="ja-JP" sz="5000" dirty="0" err="1"/>
              <a:t>objetivo</a:t>
            </a:r>
            <a:r>
              <a:rPr lang="en-US" altLang="ja-JP" sz="5000" dirty="0"/>
              <a:t> </a:t>
            </a:r>
            <a:r>
              <a:rPr lang="en-US" altLang="ja-JP" sz="5000" dirty="0" err="1"/>
              <a:t>proporcionar</a:t>
            </a:r>
            <a:r>
              <a:rPr lang="en-US" altLang="ja-JP" sz="5000" dirty="0"/>
              <a:t> a la </a:t>
            </a:r>
            <a:r>
              <a:rPr lang="en-US" altLang="ja-JP" sz="5000" dirty="0" err="1"/>
              <a:t>industria</a:t>
            </a:r>
            <a:r>
              <a:rPr lang="en-US" altLang="ja-JP" sz="5000" dirty="0"/>
              <a:t> Mexicana, y a las </a:t>
            </a:r>
            <a:r>
              <a:rPr lang="en-US" altLang="ja-JP" sz="5000" dirty="0" err="1"/>
              <a:t>áreas</a:t>
            </a:r>
            <a:r>
              <a:rPr lang="en-US" altLang="ja-JP" sz="5000" dirty="0"/>
              <a:t> </a:t>
            </a:r>
            <a:r>
              <a:rPr lang="en-US" altLang="ja-JP" sz="5000" dirty="0" err="1"/>
              <a:t>internas</a:t>
            </a:r>
            <a:r>
              <a:rPr lang="en-US" altLang="ja-JP" sz="5000" dirty="0"/>
              <a:t> </a:t>
            </a:r>
            <a:r>
              <a:rPr lang="en-US" altLang="ja-JP" sz="5000" dirty="0" err="1"/>
              <a:t>dedicadas</a:t>
            </a:r>
            <a:r>
              <a:rPr lang="en-US" altLang="ja-JP" sz="5000" dirty="0"/>
              <a:t> al </a:t>
            </a:r>
            <a:r>
              <a:rPr lang="en-US" altLang="ja-JP" sz="5000" dirty="0" err="1"/>
              <a:t>desarrollo</a:t>
            </a:r>
            <a:r>
              <a:rPr lang="en-US" altLang="ja-JP" sz="5000" dirty="0"/>
              <a:t> y </a:t>
            </a:r>
            <a:r>
              <a:rPr lang="en-US" altLang="ja-JP" sz="5000" dirty="0" err="1"/>
              <a:t>mantenimiento</a:t>
            </a:r>
            <a:r>
              <a:rPr lang="en-US" altLang="ja-JP" sz="5000" dirty="0"/>
              <a:t> de software, un conjunto </a:t>
            </a:r>
            <a:r>
              <a:rPr lang="en-US" altLang="ja-JP" sz="5000" dirty="0" err="1"/>
              <a:t>integrado</a:t>
            </a:r>
            <a:r>
              <a:rPr lang="en-US" altLang="ja-JP" sz="5000" dirty="0"/>
              <a:t> de las </a:t>
            </a:r>
            <a:r>
              <a:rPr lang="en-US" altLang="ja-JP" sz="5000" dirty="0" err="1"/>
              <a:t>mejores</a:t>
            </a:r>
            <a:r>
              <a:rPr lang="en-US" altLang="ja-JP" sz="5000" dirty="0"/>
              <a:t> </a:t>
            </a:r>
            <a:r>
              <a:rPr lang="en-US" altLang="ja-JP" sz="5000" dirty="0" err="1"/>
              <a:t>prácticas</a:t>
            </a:r>
            <a:r>
              <a:rPr lang="en-US" altLang="ja-JP" sz="5000" dirty="0"/>
              <a:t> </a:t>
            </a:r>
            <a:r>
              <a:rPr lang="en-US" altLang="ja-JP" sz="5000" dirty="0" err="1"/>
              <a:t>basadas</a:t>
            </a:r>
            <a:r>
              <a:rPr lang="en-US" altLang="ja-JP" sz="5000" dirty="0"/>
              <a:t> </a:t>
            </a:r>
            <a:r>
              <a:rPr lang="en-US" altLang="ja-JP" sz="5000" dirty="0" err="1"/>
              <a:t>en</a:t>
            </a:r>
            <a:r>
              <a:rPr lang="en-US" altLang="ja-JP" sz="5000" dirty="0"/>
              <a:t> los </a:t>
            </a:r>
            <a:r>
              <a:rPr lang="en-US" altLang="ja-JP" sz="5000" dirty="0" err="1"/>
              <a:t>modelos</a:t>
            </a:r>
            <a:r>
              <a:rPr lang="en-US" altLang="ja-JP" sz="5000" dirty="0"/>
              <a:t> y </a:t>
            </a:r>
            <a:r>
              <a:rPr lang="en-US" altLang="ja-JP" sz="5000" dirty="0" err="1"/>
              <a:t>estándares</a:t>
            </a:r>
            <a:r>
              <a:rPr lang="en-US" altLang="ja-JP" sz="5000" dirty="0"/>
              <a:t> </a:t>
            </a:r>
            <a:r>
              <a:rPr lang="en-US" altLang="ja-JP" sz="5000" dirty="0" err="1"/>
              <a:t>reconocidos</a:t>
            </a:r>
            <a:r>
              <a:rPr lang="en-US" altLang="ja-JP" sz="5000" dirty="0"/>
              <a:t> </a:t>
            </a:r>
            <a:r>
              <a:rPr lang="en-US" altLang="ja-JP" sz="5000" dirty="0" err="1"/>
              <a:t>internacionalmente</a:t>
            </a:r>
            <a:r>
              <a:rPr lang="en-US" altLang="ja-JP" sz="5000" dirty="0"/>
              <a:t> coo ISO 9000:2000, CMM-SW, IEC 15504, </a:t>
            </a:r>
            <a:r>
              <a:rPr lang="en-US" altLang="ja-JP" sz="5000" dirty="0" err="1"/>
              <a:t>SWEBOmK</a:t>
            </a:r>
            <a:r>
              <a:rPr lang="en-US" altLang="ja-JP" sz="5000" dirty="0"/>
              <a:t>, entre </a:t>
            </a:r>
            <a:r>
              <a:rPr lang="en-US" altLang="ja-JP" sz="5000" dirty="0" err="1"/>
              <a:t>otros</a:t>
            </a:r>
            <a:endParaRPr lang="en-US" altLang="ja-JP" sz="5000" dirty="0"/>
          </a:p>
          <a:p>
            <a:endParaRPr kumimoji="1" lang="ja-JP" altLang="en-US" dirty="0"/>
          </a:p>
        </p:txBody>
      </p:sp>
      <p:pic>
        <p:nvPicPr>
          <p:cNvPr id="15" name="Marcador de posición de imagen 14">
            <a:extLst>
              <a:ext uri="{FF2B5EF4-FFF2-40B4-BE49-F238E27FC236}">
                <a16:creationId xmlns:a16="http://schemas.microsoft.com/office/drawing/2014/main" id="{BA24E0FB-23A0-47A9-B5C9-1218BB457B3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6945" b="16945"/>
          <a:stretch>
            <a:fillRect/>
          </a:stretch>
        </p:blipFill>
        <p:spPr>
          <a:xfrm>
            <a:off x="4655715" y="1604797"/>
            <a:ext cx="7155285" cy="3120347"/>
          </a:xfrm>
        </p:spPr>
      </p:pic>
    </p:spTree>
    <p:extLst>
      <p:ext uri="{BB962C8B-B14F-4D97-AF65-F5344CB8AC3E}">
        <p14:creationId xmlns:p14="http://schemas.microsoft.com/office/powerpoint/2010/main" val="2187351725"/>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44576269-27DC-444F-9FF4-7A8BD3870B62}"/>
              </a:ext>
            </a:extLst>
          </p:cNvPr>
          <p:cNvSpPr/>
          <p:nvPr/>
        </p:nvSpPr>
        <p:spPr>
          <a:xfrm>
            <a:off x="6396517" y="2667000"/>
            <a:ext cx="2442683"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7" name="Marcador de posición de imagen 6">
            <a:extLst>
              <a:ext uri="{FF2B5EF4-FFF2-40B4-BE49-F238E27FC236}">
                <a16:creationId xmlns:a16="http://schemas.microsoft.com/office/drawing/2014/main" id="{5BB1E436-3B29-43F0-9D1D-3E1C782BB339}"/>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4715" r="4715"/>
          <a:stretch>
            <a:fillRect/>
          </a:stretch>
        </p:blipFill>
        <p:spPr/>
      </p:pic>
      <p:sp>
        <p:nvSpPr>
          <p:cNvPr id="3" name="Título 2">
            <a:extLst>
              <a:ext uri="{FF2B5EF4-FFF2-40B4-BE49-F238E27FC236}">
                <a16:creationId xmlns:a16="http://schemas.microsoft.com/office/drawing/2014/main" id="{6348E191-C0E6-4346-9029-3449F0917DA3}"/>
              </a:ext>
            </a:extLst>
          </p:cNvPr>
          <p:cNvSpPr>
            <a:spLocks noGrp="1"/>
          </p:cNvSpPr>
          <p:nvPr>
            <p:ph type="title"/>
          </p:nvPr>
        </p:nvSpPr>
        <p:spPr>
          <a:xfrm>
            <a:off x="6396517" y="0"/>
            <a:ext cx="5327768" cy="1263951"/>
          </a:xfrm>
        </p:spPr>
        <p:txBody>
          <a:bodyPr/>
          <a:lstStyle/>
          <a:p>
            <a:r>
              <a:rPr lang="es-EC" dirty="0"/>
              <a:t>Ejemplo de aplicabilidad</a:t>
            </a:r>
          </a:p>
        </p:txBody>
      </p:sp>
      <p:sp>
        <p:nvSpPr>
          <p:cNvPr id="4" name="Marcador de texto 3">
            <a:extLst>
              <a:ext uri="{FF2B5EF4-FFF2-40B4-BE49-F238E27FC236}">
                <a16:creationId xmlns:a16="http://schemas.microsoft.com/office/drawing/2014/main" id="{2DCEB843-8E1E-48C2-B1A6-67027C3E1D0B}"/>
              </a:ext>
            </a:extLst>
          </p:cNvPr>
          <p:cNvSpPr>
            <a:spLocks noGrp="1"/>
          </p:cNvSpPr>
          <p:nvPr>
            <p:ph type="body" sz="quarter" idx="24"/>
          </p:nvPr>
        </p:nvSpPr>
        <p:spPr>
          <a:xfrm>
            <a:off x="6396517" y="959152"/>
            <a:ext cx="5331292" cy="2012647"/>
          </a:xfrm>
        </p:spPr>
        <p:txBody>
          <a:bodyPr/>
          <a:lstStyle/>
          <a:p>
            <a:pPr algn="just"/>
            <a:r>
              <a:rPr lang="es-EC" sz="2000" dirty="0">
                <a:solidFill>
                  <a:schemeClr val="tx1"/>
                </a:solidFill>
              </a:rPr>
              <a:t>Problemática </a:t>
            </a:r>
          </a:p>
          <a:p>
            <a:pPr algn="just"/>
            <a:r>
              <a:rPr lang="es-EC" sz="2000" dirty="0">
                <a:solidFill>
                  <a:schemeClr val="tx1"/>
                </a:solidFill>
              </a:rPr>
              <a:t>Una de las finalidades de LA EMPRESA era de proporcionar soluciones de negocio basadas en aplicaciones móviles para los clientes que adquirían equipos, en un tiempo récord. Al tratar de mejorar la calidad de atención al cliente mediante la optimización de los tiempos de entrega de los productos, no se tomaba en consideración el desarrollo de software basado en alguna norma o metodología que garantice la gestión óptima del proyecto generando desarrollo y mantenimiento continuo de las aplicaciones, falta de documentación disponible, en consecuencia retrasos de información verídica y la insatisfacción del cliente. </a:t>
            </a:r>
          </a:p>
          <a:p>
            <a:pPr algn="just"/>
            <a:endParaRPr lang="es-EC" sz="2000" dirty="0"/>
          </a:p>
          <a:p>
            <a:endParaRPr lang="es-EC" dirty="0"/>
          </a:p>
        </p:txBody>
      </p:sp>
    </p:spTree>
    <p:extLst>
      <p:ext uri="{BB962C8B-B14F-4D97-AF65-F5344CB8AC3E}">
        <p14:creationId xmlns:p14="http://schemas.microsoft.com/office/powerpoint/2010/main" val="311623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44576269-27DC-444F-9FF4-7A8BD3870B62}"/>
              </a:ext>
            </a:extLst>
          </p:cNvPr>
          <p:cNvSpPr/>
          <p:nvPr/>
        </p:nvSpPr>
        <p:spPr>
          <a:xfrm>
            <a:off x="6396517" y="2667000"/>
            <a:ext cx="2442683"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9" name="Marcador de posición de imagen 8">
            <a:extLst>
              <a:ext uri="{FF2B5EF4-FFF2-40B4-BE49-F238E27FC236}">
                <a16:creationId xmlns:a16="http://schemas.microsoft.com/office/drawing/2014/main" id="{6D2DBE21-B27C-4CBB-ADA7-2F7CABCCF537}"/>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4715" r="4715"/>
          <a:stretch>
            <a:fillRect/>
          </a:stretch>
        </p:blipFill>
        <p:spPr/>
      </p:pic>
      <p:sp>
        <p:nvSpPr>
          <p:cNvPr id="3" name="Título 2">
            <a:extLst>
              <a:ext uri="{FF2B5EF4-FFF2-40B4-BE49-F238E27FC236}">
                <a16:creationId xmlns:a16="http://schemas.microsoft.com/office/drawing/2014/main" id="{6348E191-C0E6-4346-9029-3449F0917DA3}"/>
              </a:ext>
            </a:extLst>
          </p:cNvPr>
          <p:cNvSpPr>
            <a:spLocks noGrp="1"/>
          </p:cNvSpPr>
          <p:nvPr>
            <p:ph type="title"/>
          </p:nvPr>
        </p:nvSpPr>
        <p:spPr>
          <a:xfrm>
            <a:off x="6396517" y="0"/>
            <a:ext cx="5327768" cy="1263951"/>
          </a:xfrm>
        </p:spPr>
        <p:txBody>
          <a:bodyPr/>
          <a:lstStyle/>
          <a:p>
            <a:r>
              <a:rPr lang="es-EC" dirty="0"/>
              <a:t>Ejemplo de aplicabilidad</a:t>
            </a:r>
          </a:p>
        </p:txBody>
      </p:sp>
      <p:sp>
        <p:nvSpPr>
          <p:cNvPr id="4" name="Marcador de texto 3">
            <a:extLst>
              <a:ext uri="{FF2B5EF4-FFF2-40B4-BE49-F238E27FC236}">
                <a16:creationId xmlns:a16="http://schemas.microsoft.com/office/drawing/2014/main" id="{2DCEB843-8E1E-48C2-B1A6-67027C3E1D0B}"/>
              </a:ext>
            </a:extLst>
          </p:cNvPr>
          <p:cNvSpPr>
            <a:spLocks noGrp="1"/>
          </p:cNvSpPr>
          <p:nvPr>
            <p:ph type="body" sz="quarter" idx="24"/>
          </p:nvPr>
        </p:nvSpPr>
        <p:spPr>
          <a:xfrm>
            <a:off x="6396517" y="1263951"/>
            <a:ext cx="5331292" cy="2012647"/>
          </a:xfrm>
        </p:spPr>
        <p:txBody>
          <a:bodyPr/>
          <a:lstStyle/>
          <a:p>
            <a:pPr algn="just"/>
            <a:r>
              <a:rPr lang="es-EC" sz="2000" dirty="0">
                <a:solidFill>
                  <a:schemeClr val="tx1"/>
                </a:solidFill>
              </a:rPr>
              <a:t>El modelo Moprosoft para la industria del software por niveles de capacidad de procesos tiene como objetivo ofrecer una guía que oriente a los que quieran adoptar este modelo.</a:t>
            </a:r>
          </a:p>
          <a:p>
            <a:pPr algn="just"/>
            <a:endParaRPr lang="es-EC" sz="2000" dirty="0"/>
          </a:p>
          <a:p>
            <a:endParaRPr lang="es-EC" dirty="0"/>
          </a:p>
        </p:txBody>
      </p:sp>
      <p:pic>
        <p:nvPicPr>
          <p:cNvPr id="7" name="Imagen 6">
            <a:extLst>
              <a:ext uri="{FF2B5EF4-FFF2-40B4-BE49-F238E27FC236}">
                <a16:creationId xmlns:a16="http://schemas.microsoft.com/office/drawing/2014/main" id="{F23C91B9-0AC0-4194-A89B-155226C3C766}"/>
              </a:ext>
            </a:extLst>
          </p:cNvPr>
          <p:cNvPicPr>
            <a:picLocks noChangeAspect="1"/>
          </p:cNvPicPr>
          <p:nvPr/>
        </p:nvPicPr>
        <p:blipFill>
          <a:blip r:embed="rId3"/>
          <a:stretch>
            <a:fillRect/>
          </a:stretch>
        </p:blipFill>
        <p:spPr>
          <a:xfrm>
            <a:off x="6392993" y="2993361"/>
            <a:ext cx="5331292" cy="2600688"/>
          </a:xfrm>
          <a:prstGeom prst="rect">
            <a:avLst/>
          </a:prstGeom>
        </p:spPr>
      </p:pic>
    </p:spTree>
    <p:extLst>
      <p:ext uri="{BB962C8B-B14F-4D97-AF65-F5344CB8AC3E}">
        <p14:creationId xmlns:p14="http://schemas.microsoft.com/office/powerpoint/2010/main" val="66304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44576269-27DC-444F-9FF4-7A8BD3870B62}"/>
              </a:ext>
            </a:extLst>
          </p:cNvPr>
          <p:cNvSpPr/>
          <p:nvPr/>
        </p:nvSpPr>
        <p:spPr>
          <a:xfrm>
            <a:off x="6396517" y="2667000"/>
            <a:ext cx="2442683"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8" name="Marcador de posición de imagen 7">
            <a:extLst>
              <a:ext uri="{FF2B5EF4-FFF2-40B4-BE49-F238E27FC236}">
                <a16:creationId xmlns:a16="http://schemas.microsoft.com/office/drawing/2014/main" id="{2DBE3D67-8FDC-4A90-BB1C-AE2C1D30E6FF}"/>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4715" r="4715"/>
          <a:stretch>
            <a:fillRect/>
          </a:stretch>
        </p:blipFill>
        <p:spPr/>
      </p:pic>
      <p:sp>
        <p:nvSpPr>
          <p:cNvPr id="3" name="Título 2">
            <a:extLst>
              <a:ext uri="{FF2B5EF4-FFF2-40B4-BE49-F238E27FC236}">
                <a16:creationId xmlns:a16="http://schemas.microsoft.com/office/drawing/2014/main" id="{6348E191-C0E6-4346-9029-3449F0917DA3}"/>
              </a:ext>
            </a:extLst>
          </p:cNvPr>
          <p:cNvSpPr>
            <a:spLocks noGrp="1"/>
          </p:cNvSpPr>
          <p:nvPr>
            <p:ph type="title"/>
          </p:nvPr>
        </p:nvSpPr>
        <p:spPr>
          <a:xfrm>
            <a:off x="6396517" y="0"/>
            <a:ext cx="5327768" cy="1263951"/>
          </a:xfrm>
        </p:spPr>
        <p:txBody>
          <a:bodyPr/>
          <a:lstStyle/>
          <a:p>
            <a:r>
              <a:rPr lang="es-EC" dirty="0"/>
              <a:t>Ejemplo de aplicabilidad</a:t>
            </a:r>
          </a:p>
        </p:txBody>
      </p:sp>
      <p:sp>
        <p:nvSpPr>
          <p:cNvPr id="4" name="Marcador de texto 3">
            <a:extLst>
              <a:ext uri="{FF2B5EF4-FFF2-40B4-BE49-F238E27FC236}">
                <a16:creationId xmlns:a16="http://schemas.microsoft.com/office/drawing/2014/main" id="{2DCEB843-8E1E-48C2-B1A6-67027C3E1D0B}"/>
              </a:ext>
            </a:extLst>
          </p:cNvPr>
          <p:cNvSpPr>
            <a:spLocks noGrp="1"/>
          </p:cNvSpPr>
          <p:nvPr>
            <p:ph type="body" sz="quarter" idx="24"/>
          </p:nvPr>
        </p:nvSpPr>
        <p:spPr>
          <a:xfrm>
            <a:off x="6396517" y="1187753"/>
            <a:ext cx="5331292" cy="2012647"/>
          </a:xfrm>
        </p:spPr>
        <p:txBody>
          <a:bodyPr/>
          <a:lstStyle/>
          <a:p>
            <a:pPr algn="just"/>
            <a:r>
              <a:rPr lang="es-EC" sz="1900" dirty="0">
                <a:solidFill>
                  <a:schemeClr val="tx1"/>
                </a:solidFill>
              </a:rPr>
              <a:t>La propuesta de mejora de proceso del modelo MOPROSOFT en LA EMPRESA requirió la ejecución de las siguientes fases:</a:t>
            </a:r>
          </a:p>
          <a:p>
            <a:pPr algn="just"/>
            <a:r>
              <a:rPr lang="es-EC" sz="1900" dirty="0">
                <a:solidFill>
                  <a:schemeClr val="tx1"/>
                </a:solidFill>
              </a:rPr>
              <a:t>Recopilación y obtención de información de los procesos </a:t>
            </a:r>
          </a:p>
          <a:p>
            <a:pPr marL="342900" indent="-342900" algn="just">
              <a:buFont typeface="Wingdings" panose="05000000000000000000" pitchFamily="2" charset="2"/>
              <a:buChar char="Ø"/>
            </a:pPr>
            <a:r>
              <a:rPr lang="es-EC" sz="1900" dirty="0">
                <a:solidFill>
                  <a:schemeClr val="tx1"/>
                </a:solidFill>
              </a:rPr>
              <a:t>Entrevistas a los usuarios </a:t>
            </a:r>
          </a:p>
          <a:p>
            <a:pPr marL="342900" indent="-342900" algn="just">
              <a:buFont typeface="Wingdings" panose="05000000000000000000" pitchFamily="2" charset="2"/>
              <a:buChar char="Ø"/>
            </a:pPr>
            <a:r>
              <a:rPr lang="es-EC" sz="1900" dirty="0">
                <a:solidFill>
                  <a:schemeClr val="tx1"/>
                </a:solidFill>
              </a:rPr>
              <a:t>Uso de fuentes de información </a:t>
            </a:r>
          </a:p>
          <a:p>
            <a:pPr marL="800100" lvl="1" indent="-342900" algn="just"/>
            <a:r>
              <a:rPr lang="es-EC" sz="1900" b="1" dirty="0">
                <a:solidFill>
                  <a:schemeClr val="tx1"/>
                </a:solidFill>
              </a:rPr>
              <a:t>Diapositivas de exposición sobre la composición del área.</a:t>
            </a:r>
          </a:p>
          <a:p>
            <a:pPr marL="800100" lvl="1" indent="-342900" algn="just"/>
            <a:r>
              <a:rPr lang="es-EC" sz="1900" b="1" dirty="0">
                <a:solidFill>
                  <a:schemeClr val="tx1"/>
                </a:solidFill>
              </a:rPr>
              <a:t>Reportes de Pruebas</a:t>
            </a:r>
          </a:p>
          <a:p>
            <a:pPr marL="800100" lvl="1" indent="-342900" algn="just"/>
            <a:r>
              <a:rPr lang="es-EC" sz="1900" b="1" dirty="0">
                <a:solidFill>
                  <a:schemeClr val="tx1"/>
                </a:solidFill>
              </a:rPr>
              <a:t>Documentos de análisis y diseño</a:t>
            </a:r>
          </a:p>
          <a:p>
            <a:pPr marL="800100" lvl="1" indent="-342900" algn="just"/>
            <a:r>
              <a:rPr lang="es-EC" sz="1900" b="1" dirty="0">
                <a:solidFill>
                  <a:schemeClr val="tx1"/>
                </a:solidFill>
              </a:rPr>
              <a:t>Acta de inicio del proyecto</a:t>
            </a:r>
          </a:p>
          <a:p>
            <a:pPr marL="800100" lvl="1" indent="-342900" algn="just"/>
            <a:r>
              <a:rPr lang="es-EC" sz="1900" b="1" dirty="0">
                <a:solidFill>
                  <a:schemeClr val="tx1"/>
                </a:solidFill>
              </a:rPr>
              <a:t>Diagramas de proceso</a:t>
            </a:r>
          </a:p>
          <a:p>
            <a:pPr marL="342900" indent="-342900" algn="just">
              <a:buFont typeface="Wingdings" panose="05000000000000000000" pitchFamily="2" charset="2"/>
              <a:buChar char="Ø"/>
            </a:pPr>
            <a:r>
              <a:rPr lang="es-EC" sz="1900" dirty="0">
                <a:solidFill>
                  <a:schemeClr val="tx1"/>
                </a:solidFill>
              </a:rPr>
              <a:t>Identificación y revisión de procesos</a:t>
            </a:r>
          </a:p>
          <a:p>
            <a:pPr algn="just"/>
            <a:endParaRPr lang="es-EC" sz="1900" dirty="0"/>
          </a:p>
          <a:p>
            <a:endParaRPr lang="es-EC" dirty="0"/>
          </a:p>
        </p:txBody>
      </p:sp>
    </p:spTree>
    <p:extLst>
      <p:ext uri="{BB962C8B-B14F-4D97-AF65-F5344CB8AC3E}">
        <p14:creationId xmlns:p14="http://schemas.microsoft.com/office/powerpoint/2010/main" val="3420140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44576269-27DC-444F-9FF4-7A8BD3870B62}"/>
              </a:ext>
            </a:extLst>
          </p:cNvPr>
          <p:cNvSpPr/>
          <p:nvPr/>
        </p:nvSpPr>
        <p:spPr>
          <a:xfrm>
            <a:off x="6396517" y="2667000"/>
            <a:ext cx="2442683"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8" name="Marcador de posición de imagen 7">
            <a:extLst>
              <a:ext uri="{FF2B5EF4-FFF2-40B4-BE49-F238E27FC236}">
                <a16:creationId xmlns:a16="http://schemas.microsoft.com/office/drawing/2014/main" id="{2DBE3D67-8FDC-4A90-BB1C-AE2C1D30E6FF}"/>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4715" r="4715"/>
          <a:stretch>
            <a:fillRect/>
          </a:stretch>
        </p:blipFill>
        <p:spPr/>
      </p:pic>
      <p:sp>
        <p:nvSpPr>
          <p:cNvPr id="3" name="Título 2">
            <a:extLst>
              <a:ext uri="{FF2B5EF4-FFF2-40B4-BE49-F238E27FC236}">
                <a16:creationId xmlns:a16="http://schemas.microsoft.com/office/drawing/2014/main" id="{6348E191-C0E6-4346-9029-3449F0917DA3}"/>
              </a:ext>
            </a:extLst>
          </p:cNvPr>
          <p:cNvSpPr>
            <a:spLocks noGrp="1"/>
          </p:cNvSpPr>
          <p:nvPr>
            <p:ph type="title"/>
          </p:nvPr>
        </p:nvSpPr>
        <p:spPr>
          <a:xfrm>
            <a:off x="6396517" y="0"/>
            <a:ext cx="5327768" cy="1263951"/>
          </a:xfrm>
        </p:spPr>
        <p:txBody>
          <a:bodyPr/>
          <a:lstStyle/>
          <a:p>
            <a:r>
              <a:rPr lang="es-EC" dirty="0"/>
              <a:t>Ejemplo de aplicabilidad</a:t>
            </a:r>
          </a:p>
        </p:txBody>
      </p:sp>
      <p:sp>
        <p:nvSpPr>
          <p:cNvPr id="4" name="Marcador de texto 3">
            <a:extLst>
              <a:ext uri="{FF2B5EF4-FFF2-40B4-BE49-F238E27FC236}">
                <a16:creationId xmlns:a16="http://schemas.microsoft.com/office/drawing/2014/main" id="{2DCEB843-8E1E-48C2-B1A6-67027C3E1D0B}"/>
              </a:ext>
            </a:extLst>
          </p:cNvPr>
          <p:cNvSpPr>
            <a:spLocks noGrp="1"/>
          </p:cNvSpPr>
          <p:nvPr>
            <p:ph type="body" sz="quarter" idx="24"/>
          </p:nvPr>
        </p:nvSpPr>
        <p:spPr>
          <a:xfrm>
            <a:off x="6396517" y="1187753"/>
            <a:ext cx="5331292" cy="2012647"/>
          </a:xfrm>
        </p:spPr>
        <p:txBody>
          <a:bodyPr/>
          <a:lstStyle/>
          <a:p>
            <a:pPr algn="just"/>
            <a:r>
              <a:rPr lang="es-EC" sz="1900" dirty="0">
                <a:solidFill>
                  <a:schemeClr val="tx1"/>
                </a:solidFill>
              </a:rPr>
              <a:t>Evaluación Inicial de los Procesos </a:t>
            </a:r>
          </a:p>
          <a:p>
            <a:pPr marL="342900" indent="-342900" algn="just">
              <a:buFont typeface="Wingdings" panose="05000000000000000000" pitchFamily="2" charset="2"/>
              <a:buChar char="Ø"/>
            </a:pPr>
            <a:r>
              <a:rPr lang="es-EC" sz="1900" dirty="0">
                <a:solidFill>
                  <a:schemeClr val="tx1"/>
                </a:solidFill>
              </a:rPr>
              <a:t>Definición general del proceso:</a:t>
            </a:r>
          </a:p>
          <a:p>
            <a:pPr algn="just"/>
            <a:r>
              <a:rPr lang="es-EC" sz="1900" dirty="0">
                <a:solidFill>
                  <a:schemeClr val="tx1"/>
                </a:solidFill>
              </a:rPr>
              <a:t>En este procedimiento se realiza la documentación del proceso conforme se identificó según el patrón de procesos de documentación de Moprosoft. </a:t>
            </a:r>
          </a:p>
          <a:p>
            <a:pPr marL="342900" indent="-342900" algn="just">
              <a:buFont typeface="Wingdings" panose="05000000000000000000" pitchFamily="2" charset="2"/>
              <a:buChar char="Ø"/>
            </a:pPr>
            <a:r>
              <a:rPr lang="es-EC" sz="1900" dirty="0">
                <a:solidFill>
                  <a:schemeClr val="tx1"/>
                </a:solidFill>
              </a:rPr>
              <a:t>Prácticas: </a:t>
            </a:r>
          </a:p>
          <a:p>
            <a:pPr algn="just"/>
            <a:r>
              <a:rPr lang="es-EC" sz="1900" dirty="0">
                <a:solidFill>
                  <a:schemeClr val="tx1"/>
                </a:solidFill>
              </a:rPr>
              <a:t>En este procedimiento se realiza la identificación de los roles involucrados que tiene el proceso en sus respectivas actividades. </a:t>
            </a:r>
          </a:p>
          <a:p>
            <a:pPr marL="342900" indent="-342900" algn="just">
              <a:buFont typeface="Wingdings" panose="05000000000000000000" pitchFamily="2" charset="2"/>
              <a:buChar char="Ø"/>
            </a:pPr>
            <a:r>
              <a:rPr lang="es-EC" sz="1900" dirty="0">
                <a:solidFill>
                  <a:schemeClr val="tx1"/>
                </a:solidFill>
              </a:rPr>
              <a:t>Análisis y mapeo del proceso inicial: </a:t>
            </a:r>
          </a:p>
          <a:p>
            <a:pPr algn="just"/>
            <a:r>
              <a:rPr lang="es-EC" sz="1900" dirty="0">
                <a:solidFill>
                  <a:schemeClr val="tx1"/>
                </a:solidFill>
              </a:rPr>
              <a:t>Se realizó el mapeo de los procesos, mostrando las actividades y productos que generan.</a:t>
            </a:r>
          </a:p>
          <a:p>
            <a:pPr algn="just"/>
            <a:endParaRPr lang="es-EC" sz="1900" dirty="0"/>
          </a:p>
          <a:p>
            <a:endParaRPr lang="es-EC" dirty="0"/>
          </a:p>
        </p:txBody>
      </p:sp>
    </p:spTree>
    <p:extLst>
      <p:ext uri="{BB962C8B-B14F-4D97-AF65-F5344CB8AC3E}">
        <p14:creationId xmlns:p14="http://schemas.microsoft.com/office/powerpoint/2010/main" val="463684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44576269-27DC-444F-9FF4-7A8BD3870B62}"/>
              </a:ext>
            </a:extLst>
          </p:cNvPr>
          <p:cNvSpPr/>
          <p:nvPr/>
        </p:nvSpPr>
        <p:spPr>
          <a:xfrm>
            <a:off x="6396517" y="2667000"/>
            <a:ext cx="2442683"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8" name="Marcador de posición de imagen 7">
            <a:extLst>
              <a:ext uri="{FF2B5EF4-FFF2-40B4-BE49-F238E27FC236}">
                <a16:creationId xmlns:a16="http://schemas.microsoft.com/office/drawing/2014/main" id="{2DBE3D67-8FDC-4A90-BB1C-AE2C1D30E6FF}"/>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4715" r="4715"/>
          <a:stretch>
            <a:fillRect/>
          </a:stretch>
        </p:blipFill>
        <p:spPr/>
      </p:pic>
      <p:sp>
        <p:nvSpPr>
          <p:cNvPr id="3" name="Título 2">
            <a:extLst>
              <a:ext uri="{FF2B5EF4-FFF2-40B4-BE49-F238E27FC236}">
                <a16:creationId xmlns:a16="http://schemas.microsoft.com/office/drawing/2014/main" id="{6348E191-C0E6-4346-9029-3449F0917DA3}"/>
              </a:ext>
            </a:extLst>
          </p:cNvPr>
          <p:cNvSpPr>
            <a:spLocks noGrp="1"/>
          </p:cNvSpPr>
          <p:nvPr>
            <p:ph type="title"/>
          </p:nvPr>
        </p:nvSpPr>
        <p:spPr>
          <a:xfrm>
            <a:off x="6396517" y="0"/>
            <a:ext cx="5327768" cy="1263951"/>
          </a:xfrm>
        </p:spPr>
        <p:txBody>
          <a:bodyPr/>
          <a:lstStyle/>
          <a:p>
            <a:r>
              <a:rPr lang="es-EC" dirty="0"/>
              <a:t>Ejemplo de aplicabilidad</a:t>
            </a:r>
          </a:p>
        </p:txBody>
      </p:sp>
      <p:sp>
        <p:nvSpPr>
          <p:cNvPr id="4" name="Marcador de texto 3">
            <a:extLst>
              <a:ext uri="{FF2B5EF4-FFF2-40B4-BE49-F238E27FC236}">
                <a16:creationId xmlns:a16="http://schemas.microsoft.com/office/drawing/2014/main" id="{2DCEB843-8E1E-48C2-B1A6-67027C3E1D0B}"/>
              </a:ext>
            </a:extLst>
          </p:cNvPr>
          <p:cNvSpPr>
            <a:spLocks noGrp="1"/>
          </p:cNvSpPr>
          <p:nvPr>
            <p:ph type="body" sz="quarter" idx="24"/>
          </p:nvPr>
        </p:nvSpPr>
        <p:spPr>
          <a:xfrm>
            <a:off x="6396517" y="1187753"/>
            <a:ext cx="5331292" cy="2012647"/>
          </a:xfrm>
        </p:spPr>
        <p:txBody>
          <a:bodyPr/>
          <a:lstStyle/>
          <a:p>
            <a:pPr algn="just"/>
            <a:r>
              <a:rPr lang="es-EC" sz="1800" dirty="0">
                <a:solidFill>
                  <a:schemeClr val="tx1"/>
                </a:solidFill>
              </a:rPr>
              <a:t>Aplicación de la Mejora de Procesos </a:t>
            </a:r>
          </a:p>
          <a:p>
            <a:pPr marL="342900" indent="-342900" algn="just">
              <a:buFont typeface="Wingdings" panose="05000000000000000000" pitchFamily="2" charset="2"/>
              <a:buChar char="Ø"/>
            </a:pPr>
            <a:r>
              <a:rPr lang="es-EC" sz="1800" dirty="0">
                <a:solidFill>
                  <a:schemeClr val="tx1"/>
                </a:solidFill>
              </a:rPr>
              <a:t>Definición general del proceso: </a:t>
            </a:r>
          </a:p>
          <a:p>
            <a:pPr algn="just"/>
            <a:r>
              <a:rPr lang="es-EC" sz="1800" dirty="0">
                <a:solidFill>
                  <a:schemeClr val="tx1"/>
                </a:solidFill>
              </a:rPr>
              <a:t>En este procedimiento se identifican y crean las entradas y salidas que deberá tener el nuevo modelo mejorado según el nivel 1 realizado. </a:t>
            </a:r>
          </a:p>
          <a:p>
            <a:pPr marL="342900" indent="-342900" algn="just">
              <a:buFont typeface="Wingdings" panose="05000000000000000000" pitchFamily="2" charset="2"/>
              <a:buChar char="Ø"/>
            </a:pPr>
            <a:r>
              <a:rPr lang="es-EC" sz="1800" dirty="0">
                <a:solidFill>
                  <a:schemeClr val="tx1"/>
                </a:solidFill>
              </a:rPr>
              <a:t>Prácticas: </a:t>
            </a:r>
          </a:p>
          <a:p>
            <a:pPr algn="just"/>
            <a:r>
              <a:rPr lang="es-EC" sz="1800" dirty="0">
                <a:solidFill>
                  <a:schemeClr val="tx1"/>
                </a:solidFill>
              </a:rPr>
              <a:t>En este procedimiento se realiza la identificación de los roles faltantes para que el proceso pueda alcanzar el nivel 1. </a:t>
            </a:r>
          </a:p>
          <a:p>
            <a:pPr algn="just"/>
            <a:r>
              <a:rPr lang="es-EC" sz="1800" dirty="0">
                <a:solidFill>
                  <a:schemeClr val="tx1"/>
                </a:solidFill>
              </a:rPr>
              <a:t>También se elabora las nuevas actividades según los productos y roles para alcanzar el nivel 1.</a:t>
            </a:r>
          </a:p>
          <a:p>
            <a:pPr marL="342900" indent="-342900" algn="just">
              <a:buFont typeface="Wingdings" panose="05000000000000000000" pitchFamily="2" charset="2"/>
              <a:buChar char="Ø"/>
            </a:pPr>
            <a:r>
              <a:rPr lang="es-EC" sz="1800" dirty="0">
                <a:solidFill>
                  <a:schemeClr val="tx1"/>
                </a:solidFill>
              </a:rPr>
              <a:t>Análisis y mapeo del proceso: </a:t>
            </a:r>
          </a:p>
          <a:p>
            <a:pPr algn="just"/>
            <a:r>
              <a:rPr lang="es-EC" sz="1800" dirty="0">
                <a:solidFill>
                  <a:schemeClr val="tx1"/>
                </a:solidFill>
              </a:rPr>
              <a:t>Se realiza el nuevo mapeo de actividades, creación de productos con sus respectivos roles según la mejora dada. </a:t>
            </a:r>
          </a:p>
          <a:p>
            <a:pPr algn="just"/>
            <a:endParaRPr lang="es-EC" sz="1900" dirty="0"/>
          </a:p>
          <a:p>
            <a:endParaRPr lang="es-EC" dirty="0"/>
          </a:p>
        </p:txBody>
      </p:sp>
    </p:spTree>
    <p:extLst>
      <p:ext uri="{BB962C8B-B14F-4D97-AF65-F5344CB8AC3E}">
        <p14:creationId xmlns:p14="http://schemas.microsoft.com/office/powerpoint/2010/main" val="99839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44576269-27DC-444F-9FF4-7A8BD3870B62}"/>
              </a:ext>
            </a:extLst>
          </p:cNvPr>
          <p:cNvSpPr/>
          <p:nvPr/>
        </p:nvSpPr>
        <p:spPr>
          <a:xfrm>
            <a:off x="6396517" y="2667000"/>
            <a:ext cx="2442683"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8" name="Marcador de posición de imagen 7">
            <a:extLst>
              <a:ext uri="{FF2B5EF4-FFF2-40B4-BE49-F238E27FC236}">
                <a16:creationId xmlns:a16="http://schemas.microsoft.com/office/drawing/2014/main" id="{2DBE3D67-8FDC-4A90-BB1C-AE2C1D30E6FF}"/>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4715" r="4715"/>
          <a:stretch>
            <a:fillRect/>
          </a:stretch>
        </p:blipFill>
        <p:spPr/>
      </p:pic>
      <p:sp>
        <p:nvSpPr>
          <p:cNvPr id="3" name="Título 2">
            <a:extLst>
              <a:ext uri="{FF2B5EF4-FFF2-40B4-BE49-F238E27FC236}">
                <a16:creationId xmlns:a16="http://schemas.microsoft.com/office/drawing/2014/main" id="{6348E191-C0E6-4346-9029-3449F0917DA3}"/>
              </a:ext>
            </a:extLst>
          </p:cNvPr>
          <p:cNvSpPr>
            <a:spLocks noGrp="1"/>
          </p:cNvSpPr>
          <p:nvPr>
            <p:ph type="title"/>
          </p:nvPr>
        </p:nvSpPr>
        <p:spPr>
          <a:xfrm>
            <a:off x="6396517" y="1403049"/>
            <a:ext cx="5327768" cy="1263951"/>
          </a:xfrm>
        </p:spPr>
        <p:txBody>
          <a:bodyPr>
            <a:noAutofit/>
          </a:bodyPr>
          <a:lstStyle/>
          <a:p>
            <a:r>
              <a:rPr lang="es-EC" sz="2400" dirty="0"/>
              <a:t>Diagrama temporal de las etapas de realización de la propuesta de mejora al proceso de Desarrollo y Mantenimiento de LA EMPRESA.</a:t>
            </a:r>
          </a:p>
        </p:txBody>
      </p:sp>
      <p:pic>
        <p:nvPicPr>
          <p:cNvPr id="9" name="Marcador de contenido 3">
            <a:extLst>
              <a:ext uri="{FF2B5EF4-FFF2-40B4-BE49-F238E27FC236}">
                <a16:creationId xmlns:a16="http://schemas.microsoft.com/office/drawing/2014/main" id="{A339B717-2464-4A75-98B2-C7D1F80C756B}"/>
              </a:ext>
            </a:extLst>
          </p:cNvPr>
          <p:cNvPicPr>
            <a:picLocks noChangeAspect="1"/>
          </p:cNvPicPr>
          <p:nvPr/>
        </p:nvPicPr>
        <p:blipFill>
          <a:blip r:embed="rId3"/>
          <a:stretch>
            <a:fillRect/>
          </a:stretch>
        </p:blipFill>
        <p:spPr>
          <a:xfrm>
            <a:off x="6192021" y="2494908"/>
            <a:ext cx="5532264" cy="4208961"/>
          </a:xfrm>
          <a:prstGeom prst="rect">
            <a:avLst/>
          </a:prstGeom>
        </p:spPr>
      </p:pic>
    </p:spTree>
    <p:extLst>
      <p:ext uri="{BB962C8B-B14F-4D97-AF65-F5344CB8AC3E}">
        <p14:creationId xmlns:p14="http://schemas.microsoft.com/office/powerpoint/2010/main" val="249057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810D5EC9-CA46-4A25-AB86-46E97508408A}"/>
              </a:ext>
            </a:extLst>
          </p:cNvPr>
          <p:cNvSpPr/>
          <p:nvPr/>
        </p:nvSpPr>
        <p:spPr>
          <a:xfrm>
            <a:off x="6400041" y="2914650"/>
            <a:ext cx="2343909" cy="190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6" name="Marcador de posición de imagen 5">
            <a:extLst>
              <a:ext uri="{FF2B5EF4-FFF2-40B4-BE49-F238E27FC236}">
                <a16:creationId xmlns:a16="http://schemas.microsoft.com/office/drawing/2014/main" id="{7E4D79C8-60EE-4207-BA5D-31A859CEDF5E}"/>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7921" r="17921"/>
          <a:stretch>
            <a:fillRect/>
          </a:stretch>
        </p:blipFill>
        <p:spPr/>
      </p:pic>
      <p:sp>
        <p:nvSpPr>
          <p:cNvPr id="3" name="Título 2">
            <a:extLst>
              <a:ext uri="{FF2B5EF4-FFF2-40B4-BE49-F238E27FC236}">
                <a16:creationId xmlns:a16="http://schemas.microsoft.com/office/drawing/2014/main" id="{CB5428B0-DB47-4837-8769-40BBA4254B7F}"/>
              </a:ext>
            </a:extLst>
          </p:cNvPr>
          <p:cNvSpPr>
            <a:spLocks noGrp="1"/>
          </p:cNvSpPr>
          <p:nvPr>
            <p:ph type="title"/>
          </p:nvPr>
        </p:nvSpPr>
        <p:spPr>
          <a:xfrm>
            <a:off x="6400041" y="133350"/>
            <a:ext cx="5327768" cy="631069"/>
          </a:xfrm>
        </p:spPr>
        <p:txBody>
          <a:bodyPr>
            <a:normAutofit fontScale="90000"/>
          </a:bodyPr>
          <a:lstStyle/>
          <a:p>
            <a:r>
              <a:rPr lang="es-EC" dirty="0"/>
              <a:t>BIBLIOGRAFÍA:</a:t>
            </a:r>
          </a:p>
        </p:txBody>
      </p:sp>
      <p:sp>
        <p:nvSpPr>
          <p:cNvPr id="4" name="Marcador de texto 3">
            <a:extLst>
              <a:ext uri="{FF2B5EF4-FFF2-40B4-BE49-F238E27FC236}">
                <a16:creationId xmlns:a16="http://schemas.microsoft.com/office/drawing/2014/main" id="{B20FDA2F-4357-4C53-9898-B826010B5D5F}"/>
              </a:ext>
            </a:extLst>
          </p:cNvPr>
          <p:cNvSpPr>
            <a:spLocks noGrp="1"/>
          </p:cNvSpPr>
          <p:nvPr>
            <p:ph type="body" sz="quarter" idx="24"/>
          </p:nvPr>
        </p:nvSpPr>
        <p:spPr>
          <a:xfrm>
            <a:off x="6396517" y="610810"/>
            <a:ext cx="5331292" cy="2012647"/>
          </a:xfrm>
        </p:spPr>
        <p:txBody>
          <a:bodyPr/>
          <a:lstStyle/>
          <a:p>
            <a:pPr algn="just"/>
            <a:r>
              <a:rPr lang="es-EC" dirty="0">
                <a:solidFill>
                  <a:schemeClr val="tx1"/>
                </a:solidFill>
              </a:rPr>
              <a:t>Salgado, Gerardo. (2017). MoProSoft: Un modelo para mejorar la calidad del software en México. 2021, Febrero 10, Conogasi.org Recuperado de: http://conogasi.org/articulos/moprosoft-un-modelo-para-mejorar-la-calidad-del-software-en-mexico/</a:t>
            </a:r>
          </a:p>
          <a:p>
            <a:pPr algn="just"/>
            <a:r>
              <a:rPr lang="es-EC" dirty="0">
                <a:solidFill>
                  <a:schemeClr val="tx1"/>
                </a:solidFill>
              </a:rPr>
              <a:t>Domínguez, Daniel. (2017). MOPROSOFT. Recuperado de: https://prezi.com/p/6cipwgjpzgli/moprosoft/</a:t>
            </a:r>
          </a:p>
          <a:p>
            <a:pPr algn="just"/>
            <a:r>
              <a:rPr lang="es-EC" dirty="0">
                <a:solidFill>
                  <a:schemeClr val="tx1"/>
                </a:solidFill>
              </a:rPr>
              <a:t>Juárez, Ricardo. (2015). Modelos de calidad CMMI – Moprosoft. Recuperado de: https://es.slideshare.net/ricardojuarez16940/modelos-de-calidad-cmmi-moprosoft-47128671</a:t>
            </a:r>
          </a:p>
          <a:p>
            <a:pPr algn="just"/>
            <a:r>
              <a:rPr lang="es-EC" dirty="0">
                <a:solidFill>
                  <a:schemeClr val="tx1"/>
                </a:solidFill>
              </a:rPr>
              <a:t>Alquicira, Claudia. (2012). MoProSoft en la práctica. Recomendaciones para su implantación. Recuperado de: https://www.nyce.org.mx/verificacion-moprosoft/</a:t>
            </a:r>
          </a:p>
          <a:p>
            <a:pPr algn="just"/>
            <a:r>
              <a:rPr lang="es-EC" dirty="0">
                <a:solidFill>
                  <a:schemeClr val="tx1"/>
                </a:solidFill>
              </a:rPr>
              <a:t>Oktaba, H. (2005). Modelo de Procesos para la Industria de Software MoProSoft Por Niveles de Capacidad de Procesos. Versión 1.3. Agosto 2005 Recuperado de: (https://www.researchgate.net/profile/Alfonso_Martinez8/publication/267028000_Modelo_de_Procesos_para_la_Industria_de_Software_MoProSoft/links/544183840cf2e6f0c0f62d0d/Modelo-de-Procesos-para-la-Industria-de-Software-MoProSoft.pdf)</a:t>
            </a:r>
          </a:p>
          <a:p>
            <a:pPr algn="just"/>
            <a:r>
              <a:rPr lang="es-EC" dirty="0">
                <a:solidFill>
                  <a:schemeClr val="tx1"/>
                </a:solidFill>
              </a:rPr>
              <a:t>Alvarado Z, Belinda M.(2017) Aplicación del modelo Moprosoft a la mejora de procesos en el área de desarrollo de una empresa de telecomunicaciones. Recuperado de: Aplicación del modelo Moprosoft a la mejora de procesos en el área de desarrollo de una empresa de telecomunicaciones (unmsm.edu.pe)</a:t>
            </a:r>
          </a:p>
          <a:p>
            <a:endParaRPr lang="es-EC" dirty="0"/>
          </a:p>
        </p:txBody>
      </p:sp>
    </p:spTree>
    <p:extLst>
      <p:ext uri="{BB962C8B-B14F-4D97-AF65-F5344CB8AC3E}">
        <p14:creationId xmlns:p14="http://schemas.microsoft.com/office/powerpoint/2010/main" val="4258610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152718"/>
            <a:ext cx="10401300" cy="3714432"/>
          </a:xfrm>
        </p:spPr>
        <p:txBody>
          <a:bodyPr>
            <a:normAutofit/>
          </a:bodyPr>
          <a:lstStyle/>
          <a:p>
            <a:r>
              <a:rPr lang="es-ES" sz="5400" dirty="0"/>
              <a:t>Gracias Por su atención </a:t>
            </a:r>
          </a:p>
        </p:txBody>
      </p:sp>
      <p:pic>
        <p:nvPicPr>
          <p:cNvPr id="4" name="Imagen 3">
            <a:extLst>
              <a:ext uri="{FF2B5EF4-FFF2-40B4-BE49-F238E27FC236}">
                <a16:creationId xmlns:a16="http://schemas.microsoft.com/office/drawing/2014/main" id="{4114B1A1-DFF5-4508-8D88-F6CE22D0D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3300" y="1609725"/>
            <a:ext cx="3657600" cy="3638550"/>
          </a:xfrm>
          <a:prstGeom prst="rect">
            <a:avLst/>
          </a:prstGeom>
        </p:spPr>
      </p:pic>
      <p:pic>
        <p:nvPicPr>
          <p:cNvPr id="8" name="Imagen 7">
            <a:extLst>
              <a:ext uri="{FF2B5EF4-FFF2-40B4-BE49-F238E27FC236}">
                <a16:creationId xmlns:a16="http://schemas.microsoft.com/office/drawing/2014/main" id="{2DD466EB-7042-4F54-B942-637DE2E1C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0" y="2914650"/>
            <a:ext cx="1905000" cy="1905000"/>
          </a:xfrm>
          <a:prstGeom prst="rect">
            <a:avLst/>
          </a:prstGeom>
        </p:spPr>
      </p:pic>
    </p:spTree>
    <p:extLst>
      <p:ext uri="{BB962C8B-B14F-4D97-AF65-F5344CB8AC3E}">
        <p14:creationId xmlns:p14="http://schemas.microsoft.com/office/powerpoint/2010/main" val="3912777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a:t>
            </a:fld>
            <a:endParaRPr lang="ja-JP" altLang="en-US"/>
          </a:p>
        </p:txBody>
      </p:sp>
      <p:sp>
        <p:nvSpPr>
          <p:cNvPr id="9" name="テキスト プレースホルダー 8"/>
          <p:cNvSpPr>
            <a:spLocks noGrp="1"/>
          </p:cNvSpPr>
          <p:nvPr>
            <p:ph type="body" sz="quarter" idx="13"/>
          </p:nvPr>
        </p:nvSpPr>
        <p:spPr>
          <a:xfrm>
            <a:off x="5341171" y="2847627"/>
            <a:ext cx="5822435" cy="2578013"/>
          </a:xfrm>
        </p:spPr>
        <p:txBody>
          <a:bodyPr>
            <a:normAutofit fontScale="92500"/>
          </a:bodyPr>
          <a:lstStyle/>
          <a:p>
            <a:pPr algn="just"/>
            <a:r>
              <a:rPr lang="es-EC" altLang="ja-JP" sz="2400" dirty="0"/>
              <a:t>Principalmente, para mejorar la calidad de software desarrollado por la empresa. Pretende evaluar la capacidad de las empresas para alcanzar niveles altos de calidad y aumentar así su competitividad. Este modelo les permite a las empresas mexicanas medir su nivel de madurez.</a:t>
            </a:r>
          </a:p>
        </p:txBody>
      </p:sp>
      <p:sp>
        <p:nvSpPr>
          <p:cNvPr id="11" name="タイトル 2"/>
          <p:cNvSpPr txBox="1">
            <a:spLocks/>
          </p:cNvSpPr>
          <p:nvPr/>
        </p:nvSpPr>
        <p:spPr>
          <a:xfrm>
            <a:off x="2286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ja-JP" dirty="0">
                <a:solidFill>
                  <a:schemeClr val="accent1"/>
                </a:solidFill>
                <a:latin typeface="Route 159 Bold" pitchFamily="50" charset="0"/>
              </a:rPr>
              <a:t>¿Para qué sirve MOPROSOFT?</a:t>
            </a:r>
            <a:endParaRPr kumimoji="1" lang="ja-JP" altLang="en-US" dirty="0"/>
          </a:p>
        </p:txBody>
      </p:sp>
      <p:sp>
        <p:nvSpPr>
          <p:cNvPr id="13" name="テキスト プレースホルダー 5"/>
          <p:cNvSpPr txBox="1">
            <a:spLocks/>
          </p:cNvSpPr>
          <p:nvPr/>
        </p:nvSpPr>
        <p:spPr>
          <a:xfrm>
            <a:off x="2263611" y="1181134"/>
            <a:ext cx="9553890" cy="33603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i="1" kern="1200" baseline="0">
                <a:solidFill>
                  <a:schemeClr val="tx1">
                    <a:lumMod val="50000"/>
                    <a:lumOff val="50000"/>
                  </a:schemeClr>
                </a:solidFill>
                <a:latin typeface="+mn-lt"/>
                <a:ea typeface="+mn-ea"/>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Sirve:  	</a:t>
            </a:r>
            <a:endParaRPr lang="ja-JP" altLang="en-US" dirty="0"/>
          </a:p>
        </p:txBody>
      </p:sp>
      <p:pic>
        <p:nvPicPr>
          <p:cNvPr id="17" name="Marcador de posición de imagen 16">
            <a:extLst>
              <a:ext uri="{FF2B5EF4-FFF2-40B4-BE49-F238E27FC236}">
                <a16:creationId xmlns:a16="http://schemas.microsoft.com/office/drawing/2014/main" id="{1F1F3CE5-ACEE-4B6E-B6E0-D3DB47D7CD4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1929" r="21929"/>
          <a:stretch>
            <a:fillRect/>
          </a:stretch>
        </p:blipFill>
        <p:spPr/>
      </p:pic>
    </p:spTree>
    <p:extLst>
      <p:ext uri="{BB962C8B-B14F-4D97-AF65-F5344CB8AC3E}">
        <p14:creationId xmlns:p14="http://schemas.microsoft.com/office/powerpoint/2010/main" val="86118127"/>
      </p:ext>
    </p:extLst>
  </p:cSld>
  <p:clrMapOvr>
    <a:masterClrMapping/>
  </p:clrMapOvr>
  <p:transition spd="slow" advTm="6504">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2249714"/>
            <a:ext cx="4864641" cy="676924"/>
          </a:xfrm>
        </p:spPr>
        <p:txBody>
          <a:bodyPr>
            <a:normAutofit fontScale="90000"/>
          </a:bodyPr>
          <a:lstStyle/>
          <a:p>
            <a:pPr algn="ctr"/>
            <a:r>
              <a:rPr kumimoji="1" lang="es-EC" altLang="ja-JP" dirty="0"/>
              <a:t>¿A quién está dirigido MOPROSOFT?</a:t>
            </a:r>
            <a:r>
              <a:rPr kumimoji="1" lang="en-US" altLang="ja-JP" dirty="0"/>
              <a:t>:</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2400" dirty="0">
                <a:solidFill>
                  <a:schemeClr val="tx1"/>
                </a:solidFill>
              </a:rPr>
              <a:t>Está dirigido a las empresas o áreas internas dedicadas al desarrollo y/o mantenimiento de software. Agrupa los procesos en 3 categorías principales: alta dirección, gerencias y operación.</a:t>
            </a:r>
            <a:endParaRPr kumimoji="1" lang="ja-JP" altLang="en-US" sz="24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4</a:t>
            </a:fld>
            <a:endParaRPr lang="ja-JP" altLang="en-US"/>
          </a:p>
        </p:txBody>
      </p:sp>
      <p:pic>
        <p:nvPicPr>
          <p:cNvPr id="18" name="Marcador de posición de imagen 17">
            <a:extLst>
              <a:ext uri="{FF2B5EF4-FFF2-40B4-BE49-F238E27FC236}">
                <a16:creationId xmlns:a16="http://schemas.microsoft.com/office/drawing/2014/main" id="{95830C65-C4A8-4966-9E16-46E0D1CDD00B}"/>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6250" r="6250"/>
          <a:stretch>
            <a:fillRect/>
          </a:stretch>
        </p:blipFill>
        <p:spPr/>
      </p:pic>
    </p:spTree>
    <p:extLst>
      <p:ext uri="{BB962C8B-B14F-4D97-AF65-F5344CB8AC3E}">
        <p14:creationId xmlns:p14="http://schemas.microsoft.com/office/powerpoint/2010/main" val="323729988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2249714"/>
            <a:ext cx="4864641" cy="676924"/>
          </a:xfrm>
        </p:spPr>
        <p:txBody>
          <a:bodyPr>
            <a:normAutofit fontScale="90000"/>
          </a:bodyPr>
          <a:lstStyle/>
          <a:p>
            <a:pPr algn="ctr"/>
            <a:r>
              <a:rPr kumimoji="1" lang="es-EC" altLang="ja-JP" dirty="0"/>
              <a:t>Principales diferenciadores de MOPROSOFT:</a:t>
            </a:r>
          </a:p>
        </p:txBody>
      </p:sp>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2400" dirty="0">
                <a:solidFill>
                  <a:schemeClr val="tx1"/>
                </a:solidFill>
              </a:rPr>
              <a:t>Está orientado a mejorar los resultados en las organizaciones de desarrollo de software, contribuyendo a los objetivos del negocio y no sirve solamente como marco de referencia para una certificación o evaluación.</a:t>
            </a:r>
            <a:endParaRPr kumimoji="1" lang="ja-JP" altLang="en-US" sz="24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5</a:t>
            </a:fld>
            <a:endParaRPr lang="ja-JP" altLang="en-US"/>
          </a:p>
        </p:txBody>
      </p:sp>
      <p:pic>
        <p:nvPicPr>
          <p:cNvPr id="10" name="Marcador de posición de imagen 9">
            <a:extLst>
              <a:ext uri="{FF2B5EF4-FFF2-40B4-BE49-F238E27FC236}">
                <a16:creationId xmlns:a16="http://schemas.microsoft.com/office/drawing/2014/main" id="{FE7B8B58-8011-41FF-BC3E-747A3E7F9477}"/>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8760" r="18760"/>
          <a:stretch>
            <a:fillRect/>
          </a:stretch>
        </p:blipFill>
        <p:spPr/>
      </p:pic>
    </p:spTree>
    <p:extLst>
      <p:ext uri="{BB962C8B-B14F-4D97-AF65-F5344CB8AC3E}">
        <p14:creationId xmlns:p14="http://schemas.microsoft.com/office/powerpoint/2010/main" val="269797276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2903368" y="4526008"/>
            <a:ext cx="6385263" cy="528059"/>
          </a:xfrm>
        </p:spPr>
        <p:txBody>
          <a:bodyPr/>
          <a:lstStyle/>
          <a:p>
            <a:r>
              <a:rPr lang="en-US" altLang="ja-JP" dirty="0">
                <a:solidFill>
                  <a:srgbClr val="002060"/>
                </a:solidFill>
              </a:rPr>
              <a:t>¿Cuál es su PROPÓSITO?</a:t>
            </a:r>
            <a:endParaRPr kumimoji="1" lang="ja-JP" altLang="en-US" dirty="0">
              <a:solidFill>
                <a:srgbClr val="002060"/>
              </a:solidFill>
            </a:endParaRPr>
          </a:p>
        </p:txBody>
      </p:sp>
      <p:sp>
        <p:nvSpPr>
          <p:cNvPr id="9" name="テキスト プレースホルダー 8"/>
          <p:cNvSpPr>
            <a:spLocks noGrp="1"/>
          </p:cNvSpPr>
          <p:nvPr>
            <p:ph type="body" sz="quarter" idx="14"/>
          </p:nvPr>
        </p:nvSpPr>
        <p:spPr>
          <a:xfrm>
            <a:off x="348343" y="5253203"/>
            <a:ext cx="11263086" cy="1056117"/>
          </a:xfrm>
        </p:spPr>
        <p:txBody>
          <a:bodyPr>
            <a:noAutofit/>
          </a:bodyPr>
          <a:lstStyle/>
          <a:p>
            <a:pPr algn="just"/>
            <a:r>
              <a:rPr kumimoji="1" lang="es-EC" altLang="ja-JP" sz="2400" dirty="0">
                <a:solidFill>
                  <a:schemeClr val="tx1"/>
                </a:solidFill>
              </a:rPr>
              <a:t>Lograr fortalecer la industria del software es necesario cumplir con la sexta estrategia de “alcanzar niveles internacionales en capacidad de procesos” (PROSOFT 2.0. 2008. 23,), a través de la definición de un modelo de procesos y de evaluación apropiado para la industria de software mexicana</a:t>
            </a:r>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6</a:t>
            </a:fld>
            <a:endParaRPr lang="ja-JP" altLang="en-US"/>
          </a:p>
        </p:txBody>
      </p:sp>
      <p:pic>
        <p:nvPicPr>
          <p:cNvPr id="8" name="Marcador de posición de imagen 7">
            <a:extLst>
              <a:ext uri="{FF2B5EF4-FFF2-40B4-BE49-F238E27FC236}">
                <a16:creationId xmlns:a16="http://schemas.microsoft.com/office/drawing/2014/main" id="{7E843965-F709-4400-BE80-ADD7562A3DF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082" r="22082"/>
          <a:stretch>
            <a:fillRect/>
          </a:stretch>
        </p:blipFill>
        <p:spPr>
          <a:xfrm>
            <a:off x="4267200" y="549275"/>
            <a:ext cx="3744913" cy="3778250"/>
          </a:xfrm>
        </p:spPr>
      </p:pic>
    </p:spTree>
    <p:extLst>
      <p:ext uri="{BB962C8B-B14F-4D97-AF65-F5344CB8AC3E}">
        <p14:creationId xmlns:p14="http://schemas.microsoft.com/office/powerpoint/2010/main" val="311479742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arcador de posición de imagen 11">
            <a:extLst>
              <a:ext uri="{FF2B5EF4-FFF2-40B4-BE49-F238E27FC236}">
                <a16:creationId xmlns:a16="http://schemas.microsoft.com/office/drawing/2014/main" id="{55FD162A-D485-4091-A788-A598B1937B36}"/>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5" r="95"/>
          <a:stretch>
            <a:fillRect/>
          </a:stretch>
        </p:blipFill>
        <p:spPr>
          <a:xfrm>
            <a:off x="1496196" y="0"/>
            <a:ext cx="12192000" cy="6858000"/>
          </a:xfrm>
        </p:spPr>
      </p:pic>
      <p:sp>
        <p:nvSpPr>
          <p:cNvPr id="25" name="テキスト プレースホルダー 24"/>
          <p:cNvSpPr>
            <a:spLocks noGrp="1"/>
          </p:cNvSpPr>
          <p:nvPr>
            <p:ph type="body" sz="quarter" idx="13"/>
          </p:nvPr>
        </p:nvSpPr>
        <p:spPr>
          <a:xfrm flipH="1">
            <a:off x="10208611" y="0"/>
            <a:ext cx="5738479" cy="6858000"/>
          </a:xfrm>
        </p:spPr>
        <p:txBody>
          <a:bodyPr/>
          <a:lstStyle/>
          <a:p>
            <a:endParaRPr kumimoji="1" lang="ja-JP" altLang="en-US" dirty="0"/>
          </a:p>
        </p:txBody>
      </p:sp>
      <p:sp>
        <p:nvSpPr>
          <p:cNvPr id="27" name="テキスト プレースホルダー 26"/>
          <p:cNvSpPr>
            <a:spLocks noGrp="1"/>
          </p:cNvSpPr>
          <p:nvPr>
            <p:ph type="body" sz="quarter" idx="15"/>
          </p:nvPr>
        </p:nvSpPr>
        <p:spPr>
          <a:xfrm flipH="1">
            <a:off x="-2457451" y="0"/>
            <a:ext cx="10615041" cy="6858000"/>
          </a:xfrm>
        </p:spPr>
        <p:txBody>
          <a:bodyPr/>
          <a:lstStyle/>
          <a:p>
            <a:endParaRPr kumimoji="1" lang="ja-JP" altLang="en-US" dirty="0"/>
          </a:p>
        </p:txBody>
      </p:sp>
      <p:sp>
        <p:nvSpPr>
          <p:cNvPr id="28" name="テキスト プレースホルダー 27"/>
          <p:cNvSpPr>
            <a:spLocks noGrp="1"/>
          </p:cNvSpPr>
          <p:nvPr>
            <p:ph type="body" sz="quarter" idx="16"/>
          </p:nvPr>
        </p:nvSpPr>
        <p:spPr>
          <a:xfrm flipH="1">
            <a:off x="10208610" y="0"/>
            <a:ext cx="10374723" cy="6858000"/>
          </a:xfrm>
        </p:spPr>
        <p:txBody>
          <a:bodyPr/>
          <a:lstStyle/>
          <a:p>
            <a:endParaRPr kumimoji="1" lang="ja-JP" altLang="en-US" dirty="0"/>
          </a:p>
        </p:txBody>
      </p:sp>
      <p:sp>
        <p:nvSpPr>
          <p:cNvPr id="29" name="テキスト プレースホルダー 28"/>
          <p:cNvSpPr>
            <a:spLocks noGrp="1"/>
          </p:cNvSpPr>
          <p:nvPr>
            <p:ph type="body" sz="quarter" idx="17"/>
          </p:nvPr>
        </p:nvSpPr>
        <p:spPr/>
        <p:txBody>
          <a:bodyPr/>
          <a:lstStyle/>
          <a:p>
            <a:endParaRPr kumimoji="1" lang="ja-JP" altLang="en-US"/>
          </a:p>
        </p:txBody>
      </p:sp>
      <p:sp>
        <p:nvSpPr>
          <p:cNvPr id="23" name="タイトル 22"/>
          <p:cNvSpPr>
            <a:spLocks noGrp="1"/>
          </p:cNvSpPr>
          <p:nvPr>
            <p:ph type="title"/>
          </p:nvPr>
        </p:nvSpPr>
        <p:spPr>
          <a:xfrm>
            <a:off x="932090" y="474388"/>
            <a:ext cx="4823863" cy="1311695"/>
          </a:xfrm>
        </p:spPr>
        <p:txBody>
          <a:bodyPr>
            <a:normAutofit fontScale="90000"/>
          </a:bodyPr>
          <a:lstStyle/>
          <a:p>
            <a:pPr algn="just"/>
            <a:r>
              <a:rPr lang="en-US" altLang="ja-JP" dirty="0" err="1">
                <a:latin typeface="Route 159 Bold" pitchFamily="50" charset="0"/>
              </a:rPr>
              <a:t>Principales</a:t>
            </a:r>
            <a:r>
              <a:rPr lang="en-US" altLang="ja-JP" dirty="0">
                <a:latin typeface="Route 159 Bold" pitchFamily="50" charset="0"/>
              </a:rPr>
              <a:t> </a:t>
            </a:r>
            <a:r>
              <a:rPr lang="en-US" altLang="ja-JP" dirty="0" err="1">
                <a:latin typeface="Route 159 Bold" pitchFamily="50" charset="0"/>
              </a:rPr>
              <a:t>diferenciadores</a:t>
            </a:r>
            <a:r>
              <a:rPr lang="en-US" altLang="ja-JP" dirty="0">
                <a:latin typeface="Route 159 Bold" pitchFamily="50" charset="0"/>
              </a:rPr>
              <a:t> de MOPROSOFT:</a:t>
            </a:r>
            <a:endParaRPr kumimoji="1" lang="ja-JP" altLang="en-US" dirty="0">
              <a:latin typeface="Route 159 Bold" pitchFamily="50" charset="0"/>
            </a:endParaRPr>
          </a:p>
        </p:txBody>
      </p:sp>
      <p:sp>
        <p:nvSpPr>
          <p:cNvPr id="31" name="テキスト プレースホルダー 30"/>
          <p:cNvSpPr>
            <a:spLocks noGrp="1"/>
          </p:cNvSpPr>
          <p:nvPr>
            <p:ph type="body" sz="quarter" idx="42"/>
          </p:nvPr>
        </p:nvSpPr>
        <p:spPr>
          <a:xfrm>
            <a:off x="994671" y="1762416"/>
            <a:ext cx="3927153" cy="1390878"/>
          </a:xfrm>
        </p:spPr>
        <p:txBody>
          <a:bodyPr/>
          <a:lstStyle/>
          <a:p>
            <a:pPr algn="just"/>
            <a:r>
              <a:rPr kumimoji="1" lang="es-EC" altLang="ja-JP" sz="1800" b="1" dirty="0"/>
              <a:t>Características:</a:t>
            </a:r>
          </a:p>
          <a:p>
            <a:pPr marL="285750" indent="-285750" algn="just">
              <a:buFont typeface="Arial" panose="020B0604020202020204" pitchFamily="34" charset="0"/>
              <a:buChar char="•"/>
            </a:pPr>
            <a:r>
              <a:rPr kumimoji="1" lang="es-EC" altLang="ja-JP" sz="1800" b="1" dirty="0"/>
              <a:t>Está dirigido a organizaciones dedicadas al desarrollo y/o mantenimiento de software.</a:t>
            </a:r>
          </a:p>
          <a:p>
            <a:pPr marL="285750" indent="-285750" algn="just">
              <a:buFont typeface="Arial" panose="020B0604020202020204" pitchFamily="34" charset="0"/>
              <a:buChar char="•"/>
            </a:pPr>
            <a:r>
              <a:rPr kumimoji="1" lang="es-EC" altLang="ja-JP" sz="1800" b="1" dirty="0"/>
              <a:t>No se requiere de una estructura de organización compleja para poder aplicarlo.</a:t>
            </a:r>
          </a:p>
          <a:p>
            <a:pPr marL="285750" indent="-285750" algn="just">
              <a:buFont typeface="Arial" panose="020B0604020202020204" pitchFamily="34" charset="0"/>
              <a:buChar char="•"/>
            </a:pPr>
            <a:r>
              <a:rPr kumimoji="1" lang="es-EC" altLang="ja-JP" sz="1800" b="1" dirty="0"/>
              <a:t>Sirve de base para las organizaciones que no cuentan con procesos establecidos.</a:t>
            </a:r>
          </a:p>
          <a:p>
            <a:pPr marL="285750" indent="-285750" algn="just">
              <a:buFont typeface="Arial" panose="020B0604020202020204" pitchFamily="34" charset="0"/>
              <a:buChar char="•"/>
            </a:pPr>
            <a:r>
              <a:rPr kumimoji="1" lang="es-EC" altLang="ja-JP" sz="1800" b="1" dirty="0"/>
              <a:t>Sirve de referencia para las organizaciones que ya tienen procesos establecidos.</a:t>
            </a:r>
          </a:p>
          <a:p>
            <a:pPr marL="285750" indent="-285750" algn="just">
              <a:buFont typeface="Arial" panose="020B0604020202020204" pitchFamily="34" charset="0"/>
              <a:buChar char="•"/>
            </a:pPr>
            <a:r>
              <a:rPr kumimoji="1" lang="es-EC" altLang="ja-JP" sz="1800" b="1" dirty="0"/>
              <a:t>Es fácil de aplicar</a:t>
            </a:r>
            <a:r>
              <a:rPr kumimoji="1" lang="es-EC" altLang="ja-JP" sz="2800" b="1" dirty="0"/>
              <a:t>.</a:t>
            </a:r>
          </a:p>
        </p:txBody>
      </p:sp>
    </p:spTree>
    <p:extLst>
      <p:ext uri="{BB962C8B-B14F-4D97-AF65-F5344CB8AC3E}">
        <p14:creationId xmlns:p14="http://schemas.microsoft.com/office/powerpoint/2010/main" val="236039587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2249714"/>
            <a:ext cx="4864641" cy="676924"/>
          </a:xfrm>
        </p:spPr>
        <p:txBody>
          <a:bodyPr>
            <a:normAutofit fontScale="90000"/>
          </a:bodyPr>
          <a:lstStyle/>
          <a:p>
            <a:pPr algn="ctr"/>
            <a:r>
              <a:rPr kumimoji="1" lang="es-EC" altLang="ja-JP" dirty="0"/>
              <a:t>¿</a:t>
            </a:r>
            <a:r>
              <a:rPr kumimoji="1" lang="es-EC" altLang="ja-JP" dirty="0" err="1"/>
              <a:t>CuÁNDO</a:t>
            </a:r>
            <a:r>
              <a:rPr kumimoji="1" lang="es-EC" altLang="ja-JP" dirty="0"/>
              <a:t> FUE CREADO?</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2000" dirty="0">
                <a:solidFill>
                  <a:schemeClr val="tx1"/>
                </a:solidFill>
              </a:rPr>
              <a:t>Le ha dado origen el Programa para el Desarrollo de la Industria del Software (PROSOFT). La primera versión de MoProSoft se publicó en diciembre de 2002. En 2002 la Secretaría de Economía decidió levantar la industria de software en México, y convocaron la creación de un estándar para buenas prácticas, ese fue el inicio de </a:t>
            </a:r>
            <a:r>
              <a:rPr kumimoji="1" lang="es-EC" altLang="ja-JP" sz="2000" dirty="0" err="1">
                <a:solidFill>
                  <a:schemeClr val="tx1"/>
                </a:solidFill>
              </a:rPr>
              <a:t>MoProsoft</a:t>
            </a:r>
            <a:r>
              <a:rPr kumimoji="1" lang="es-EC" altLang="ja-JP" sz="2000" dirty="0">
                <a:solidFill>
                  <a:schemeClr val="tx1"/>
                </a:solidFill>
              </a:rPr>
              <a:t>, que se creó gracias al esfuerzo de un equipo conformado por 8 mujeres y 3 hombres.</a:t>
            </a:r>
            <a:endParaRPr kumimoji="1" lang="ja-JP" altLang="en-US" sz="20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8</a:t>
            </a:fld>
            <a:endParaRPr lang="ja-JP" altLang="en-US"/>
          </a:p>
        </p:txBody>
      </p:sp>
      <p:pic>
        <p:nvPicPr>
          <p:cNvPr id="9" name="Marcador de posición de imagen 8">
            <a:extLst>
              <a:ext uri="{FF2B5EF4-FFF2-40B4-BE49-F238E27FC236}">
                <a16:creationId xmlns:a16="http://schemas.microsoft.com/office/drawing/2014/main" id="{034700AC-EE03-4F3D-B479-218D32C2779B}"/>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9341" r="19341"/>
          <a:stretch>
            <a:fillRect/>
          </a:stretch>
        </p:blipFill>
        <p:spPr/>
      </p:pic>
    </p:spTree>
    <p:extLst>
      <p:ext uri="{BB962C8B-B14F-4D97-AF65-F5344CB8AC3E}">
        <p14:creationId xmlns:p14="http://schemas.microsoft.com/office/powerpoint/2010/main" val="13907687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2249714"/>
            <a:ext cx="4864641" cy="676924"/>
          </a:xfrm>
        </p:spPr>
        <p:txBody>
          <a:bodyPr>
            <a:normAutofit fontScale="90000"/>
          </a:bodyPr>
          <a:lstStyle/>
          <a:p>
            <a:pPr algn="ctr"/>
            <a:r>
              <a:rPr kumimoji="1" lang="es-EC" altLang="ja-JP" dirty="0"/>
              <a:t>¿Cuál es su ÚLTIMA VERSIÓN?</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2800" dirty="0">
                <a:solidFill>
                  <a:schemeClr val="tx1"/>
                </a:solidFill>
              </a:rPr>
              <a:t>Desde su creación ha tenido varias versiones, misma que empezó desde el 2002 con la versión “MoProSoft V1.1” y hoy en día tenemos disponible la versión “MoProSoft v13” misma que apareció en el año 2005.</a:t>
            </a: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9</a:t>
            </a:fld>
            <a:endParaRPr lang="ja-JP" altLang="en-US"/>
          </a:p>
        </p:txBody>
      </p:sp>
      <p:pic>
        <p:nvPicPr>
          <p:cNvPr id="5" name="Marcador de posición de imagen 4">
            <a:extLst>
              <a:ext uri="{FF2B5EF4-FFF2-40B4-BE49-F238E27FC236}">
                <a16:creationId xmlns:a16="http://schemas.microsoft.com/office/drawing/2014/main" id="{07B82039-0FB4-421B-9488-72AD122733D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6200" r="26200"/>
          <a:stretch>
            <a:fillRect/>
          </a:stretch>
        </p:blipFill>
        <p:spPr/>
      </p:pic>
    </p:spTree>
    <p:extLst>
      <p:ext uri="{BB962C8B-B14F-4D97-AF65-F5344CB8AC3E}">
        <p14:creationId xmlns:p14="http://schemas.microsoft.com/office/powerpoint/2010/main" val="3530173337"/>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767</TotalTime>
  <Words>2134</Words>
  <Application>Microsoft Office PowerPoint</Application>
  <PresentationFormat>Panorámica</PresentationFormat>
  <Paragraphs>171</Paragraphs>
  <Slides>27</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27</vt:i4>
      </vt:variant>
    </vt:vector>
  </HeadingPairs>
  <TitlesOfParts>
    <vt:vector size="36" baseType="lpstr">
      <vt:lpstr>Arial</vt:lpstr>
      <vt:lpstr>Arial Black</vt:lpstr>
      <vt:lpstr>Calibri</vt:lpstr>
      <vt:lpstr>Route 159 Bold</vt:lpstr>
      <vt:lpstr>Route 159 Light</vt:lpstr>
      <vt:lpstr>Route 159 SemiBold</vt:lpstr>
      <vt:lpstr>Route 159 UltraLight</vt:lpstr>
      <vt:lpstr>Wingdings</vt:lpstr>
      <vt:lpstr>Esencial</vt:lpstr>
      <vt:lpstr>Grupo 1</vt:lpstr>
      <vt:lpstr>INTRODUCCIÓN</vt:lpstr>
      <vt:lpstr>Presentación de PowerPoint</vt:lpstr>
      <vt:lpstr>¿A quién está dirigido MOPROSOFT?:</vt:lpstr>
      <vt:lpstr>Principales diferenciadores de MOPROSOFT:</vt:lpstr>
      <vt:lpstr>¿Cuál es su PROPÓSITO?</vt:lpstr>
      <vt:lpstr>Principales diferenciadores de MOPROSOFT:</vt:lpstr>
      <vt:lpstr>¿CuÁNDO FUE CREADO?</vt:lpstr>
      <vt:lpstr>¿Cuál es su ÚLTIMA VERSIÓN?</vt:lpstr>
      <vt:lpstr>¿QUIÉNES FUERON SUS CREADORES?</vt:lpstr>
      <vt:lpstr>Descripción</vt:lpstr>
      <vt:lpstr>Características de Moprosoft</vt:lpstr>
      <vt:lpstr>Alta Dirección (DIR):</vt:lpstr>
      <vt:lpstr>CATEGORÍA Dirección</vt:lpstr>
      <vt:lpstr>Sub-Procesos de Recursos</vt:lpstr>
      <vt:lpstr>CATEGORÍA OPERACIÓN</vt:lpstr>
      <vt:lpstr>Presentación de PowerPoint</vt:lpstr>
      <vt:lpstr>VENTAJAS</vt:lpstr>
      <vt:lpstr>Ejemplo de aplicabilidad</vt:lpstr>
      <vt:lpstr>Ejemplo de aplicabilidad</vt:lpstr>
      <vt:lpstr>Ejemplo de aplicabilidad</vt:lpstr>
      <vt:lpstr>Ejemplo de aplicabilidad</vt:lpstr>
      <vt:lpstr>Ejemplo de aplicabilidad</vt:lpstr>
      <vt:lpstr>Ejemplo de aplicabilidad</vt:lpstr>
      <vt:lpstr>Diagrama temporal de las etapas de realización de la propuesta de mejora al proceso de Desarrollo y Mantenimiento de LA EMPRESA.</vt:lpstr>
      <vt:lpstr>BIBLIOGRAFÍA:</vt:lpstr>
      <vt:lpstr>Gracias Por su atención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Grupo 4</dc:title>
  <dc:creator>EQUIPO</dc:creator>
  <cp:lastModifiedBy>Jeanneth Leticia Bolaños Muñoz</cp:lastModifiedBy>
  <cp:revision>54</cp:revision>
  <dcterms:created xsi:type="dcterms:W3CDTF">2021-01-31T02:53:17Z</dcterms:created>
  <dcterms:modified xsi:type="dcterms:W3CDTF">2021-02-11T03:34:51Z</dcterms:modified>
</cp:coreProperties>
</file>