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62" r:id="rId4"/>
    <p:sldId id="258" r:id="rId5"/>
    <p:sldId id="263"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a:srgbClr val="23D56B"/>
    <a:srgbClr val="574DDF"/>
    <a:srgbClr val="83ECF1"/>
    <a:srgbClr val="98E1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88582" autoAdjust="0"/>
  </p:normalViewPr>
  <p:slideViewPr>
    <p:cSldViewPr snapToGrid="0">
      <p:cViewPr varScale="1">
        <p:scale>
          <a:sx n="64" d="100"/>
          <a:sy n="64" d="100"/>
        </p:scale>
        <p:origin x="9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D5675-59C9-4F2A-AEF5-D5A3820775A6}"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es-EC"/>
        </a:p>
      </dgm:t>
    </dgm:pt>
    <dgm:pt modelId="{41C7CD63-178F-4795-8ECD-1A1F58C0F432}">
      <dgm:prSet phldrT="[Texto]" custT="1"/>
      <dgm:spPr/>
      <dgm:t>
        <a:bodyPr/>
        <a:lstStyle/>
        <a:p>
          <a:r>
            <a:rPr lang="es-EC" sz="3600" u="sng" dirty="0"/>
            <a:t>ROL DEL ESTADO</a:t>
          </a:r>
          <a:endParaRPr lang="es-EC" sz="3600" dirty="0"/>
        </a:p>
      </dgm:t>
    </dgm:pt>
    <dgm:pt modelId="{3FAB7119-7F11-4379-9794-AF7243E298F9}" type="parTrans" cxnId="{775F161C-45C5-4C47-9303-784ED4B65246}">
      <dgm:prSet/>
      <dgm:spPr/>
      <dgm:t>
        <a:bodyPr/>
        <a:lstStyle/>
        <a:p>
          <a:endParaRPr lang="es-EC"/>
        </a:p>
      </dgm:t>
    </dgm:pt>
    <dgm:pt modelId="{3CC10A0E-780D-4BE6-87B7-F66318C01AFB}" type="sibTrans" cxnId="{775F161C-45C5-4C47-9303-784ED4B65246}">
      <dgm:prSet/>
      <dgm:spPr/>
      <dgm:t>
        <a:bodyPr/>
        <a:lstStyle/>
        <a:p>
          <a:endParaRPr lang="es-EC"/>
        </a:p>
      </dgm:t>
    </dgm:pt>
    <dgm:pt modelId="{FA5C0AAB-51C0-4E54-9BC0-2C8D423E989B}">
      <dgm:prSet phldrT="[Texto]"/>
      <dgm:spPr/>
      <dgm:t>
        <a:bodyPr/>
        <a:lstStyle/>
        <a:p>
          <a:pPr algn="just"/>
          <a:r>
            <a:rPr lang="es-EC" dirty="0"/>
            <a:t>Con la propuesta neoliberal de que el Estado no debe intervenir en la economía, la consecuencia lógica fue su proceso de reducción y desinstitucionalización</a:t>
          </a:r>
        </a:p>
      </dgm:t>
    </dgm:pt>
    <dgm:pt modelId="{C04D4FBE-E1A4-4F9E-A0A4-E680AD909524}" type="parTrans" cxnId="{E64EBEDC-6854-4D15-94A1-3F918FAFEAD6}">
      <dgm:prSet/>
      <dgm:spPr/>
      <dgm:t>
        <a:bodyPr/>
        <a:lstStyle/>
        <a:p>
          <a:endParaRPr lang="es-EC"/>
        </a:p>
      </dgm:t>
    </dgm:pt>
    <dgm:pt modelId="{C4617EBA-363C-4E22-9F30-EFD59A6C1452}" type="sibTrans" cxnId="{E64EBEDC-6854-4D15-94A1-3F918FAFEAD6}">
      <dgm:prSet/>
      <dgm:spPr/>
      <dgm:t>
        <a:bodyPr/>
        <a:lstStyle/>
        <a:p>
          <a:endParaRPr lang="es-EC"/>
        </a:p>
      </dgm:t>
    </dgm:pt>
    <dgm:pt modelId="{D4F65EAB-6F45-4EDB-8693-4CD629F419EF}">
      <dgm:prSet phldrT="[Texto]"/>
      <dgm:spPr/>
      <dgm:t>
        <a:bodyPr/>
        <a:lstStyle/>
        <a:p>
          <a:pPr algn="just"/>
          <a:r>
            <a:rPr lang="es-EC" dirty="0"/>
            <a:t>Con una posición dogmática sobre esto, varios gobiernos desmantelaron sin orden ni criterio las instituciones publicas no se priorizaron áreas de profesionalización</a:t>
          </a:r>
        </a:p>
      </dgm:t>
    </dgm:pt>
    <dgm:pt modelId="{E9A4E62E-8856-4FBB-B15B-C4852BF37E65}" type="parTrans" cxnId="{041F0B17-52E4-4639-AA87-3ED28156847B}">
      <dgm:prSet/>
      <dgm:spPr/>
      <dgm:t>
        <a:bodyPr/>
        <a:lstStyle/>
        <a:p>
          <a:endParaRPr lang="es-EC"/>
        </a:p>
      </dgm:t>
    </dgm:pt>
    <dgm:pt modelId="{2FFE7A78-B8CD-40A3-A527-D53F64B5A7AF}" type="sibTrans" cxnId="{041F0B17-52E4-4639-AA87-3ED28156847B}">
      <dgm:prSet/>
      <dgm:spPr/>
      <dgm:t>
        <a:bodyPr/>
        <a:lstStyle/>
        <a:p>
          <a:endParaRPr lang="es-EC"/>
        </a:p>
      </dgm:t>
    </dgm:pt>
    <dgm:pt modelId="{8E22DB35-D128-466E-9A59-35624E8093C5}">
      <dgm:prSet phldrT="[Texto]"/>
      <dgm:spPr/>
      <dgm:t>
        <a:bodyPr/>
        <a:lstStyle/>
        <a:p>
          <a:pPr algn="just"/>
          <a:r>
            <a:rPr lang="es-EC" dirty="0"/>
            <a:t>El gobierno de Correa desarrolla un proceso de retorno y reinstitucionalización del Estado, comparable al realizado en el proceso de Reestructuración Jurídica del Estado en el retorno a la democracia</a:t>
          </a:r>
        </a:p>
      </dgm:t>
    </dgm:pt>
    <dgm:pt modelId="{0FE347FE-0773-4EAE-914C-46A83AF7157B}" type="parTrans" cxnId="{EB7723A2-D8CA-48E4-8DB5-8CE72F2444A3}">
      <dgm:prSet/>
      <dgm:spPr/>
      <dgm:t>
        <a:bodyPr/>
        <a:lstStyle/>
        <a:p>
          <a:endParaRPr lang="es-EC"/>
        </a:p>
      </dgm:t>
    </dgm:pt>
    <dgm:pt modelId="{41C3790A-A6CC-4EE6-AC38-CE15CB48B1CD}" type="sibTrans" cxnId="{EB7723A2-D8CA-48E4-8DB5-8CE72F2444A3}">
      <dgm:prSet/>
      <dgm:spPr/>
      <dgm:t>
        <a:bodyPr/>
        <a:lstStyle/>
        <a:p>
          <a:endParaRPr lang="es-EC"/>
        </a:p>
      </dgm:t>
    </dgm:pt>
    <dgm:pt modelId="{2AB16A1E-0C99-4604-8FB7-E4842712347E}">
      <dgm:prSet phldrT="[Texto]"/>
      <dgm:spPr/>
      <dgm:t>
        <a:bodyPr/>
        <a:lstStyle/>
        <a:p>
          <a:pPr algn="just"/>
          <a:r>
            <a:rPr lang="es-EC" dirty="0"/>
            <a:t>El papel protagónico del Estado se puede evidenciar, entre otros aspectos, en los montos de inversión pública: del 2006 al 2012 se multiplico y pasó por 6 veces y fue 1 mil 943 millones de </a:t>
          </a:r>
          <a:r>
            <a:rPr lang="es-EC" dirty="0" err="1"/>
            <a:t>dolláres</a:t>
          </a:r>
          <a:r>
            <a:rPr lang="es-EC" dirty="0"/>
            <a:t> </a:t>
          </a:r>
        </a:p>
      </dgm:t>
    </dgm:pt>
    <dgm:pt modelId="{29D18E41-3372-4013-A3B0-BA71BAACB89F}" type="parTrans" cxnId="{5EA22C85-85A1-4574-B2BB-68719F677091}">
      <dgm:prSet/>
      <dgm:spPr/>
      <dgm:t>
        <a:bodyPr/>
        <a:lstStyle/>
        <a:p>
          <a:endParaRPr lang="es-EC"/>
        </a:p>
      </dgm:t>
    </dgm:pt>
    <dgm:pt modelId="{323CCA70-C541-4DBB-BAA1-62396494524A}" type="sibTrans" cxnId="{5EA22C85-85A1-4574-B2BB-68719F677091}">
      <dgm:prSet/>
      <dgm:spPr/>
      <dgm:t>
        <a:bodyPr/>
        <a:lstStyle/>
        <a:p>
          <a:endParaRPr lang="es-EC"/>
        </a:p>
      </dgm:t>
    </dgm:pt>
    <dgm:pt modelId="{376A472E-57E4-42C9-B462-ABF4DDB0FB7E}" type="pres">
      <dgm:prSet presAssocID="{464D5675-59C9-4F2A-AEF5-D5A3820775A6}" presName="diagram" presStyleCnt="0">
        <dgm:presLayoutVars>
          <dgm:chMax val="1"/>
          <dgm:dir/>
          <dgm:animLvl val="ctr"/>
          <dgm:resizeHandles val="exact"/>
        </dgm:presLayoutVars>
      </dgm:prSet>
      <dgm:spPr/>
    </dgm:pt>
    <dgm:pt modelId="{22B04FA6-EABB-4E01-96D3-508378B8619F}" type="pres">
      <dgm:prSet presAssocID="{464D5675-59C9-4F2A-AEF5-D5A3820775A6}" presName="matrix" presStyleCnt="0"/>
      <dgm:spPr/>
    </dgm:pt>
    <dgm:pt modelId="{E5492FAA-C0CE-455F-9233-57BD8091B776}" type="pres">
      <dgm:prSet presAssocID="{464D5675-59C9-4F2A-AEF5-D5A3820775A6}" presName="tile1" presStyleLbl="node1" presStyleIdx="0" presStyleCnt="4"/>
      <dgm:spPr/>
    </dgm:pt>
    <dgm:pt modelId="{DBFADD86-D3A6-4F9D-A73C-74234C8F5927}" type="pres">
      <dgm:prSet presAssocID="{464D5675-59C9-4F2A-AEF5-D5A3820775A6}" presName="tile1text" presStyleLbl="node1" presStyleIdx="0" presStyleCnt="4">
        <dgm:presLayoutVars>
          <dgm:chMax val="0"/>
          <dgm:chPref val="0"/>
          <dgm:bulletEnabled val="1"/>
        </dgm:presLayoutVars>
      </dgm:prSet>
      <dgm:spPr/>
    </dgm:pt>
    <dgm:pt modelId="{D55A5011-421D-4075-A5DC-9D1E5637E7F9}" type="pres">
      <dgm:prSet presAssocID="{464D5675-59C9-4F2A-AEF5-D5A3820775A6}" presName="tile2" presStyleLbl="node1" presStyleIdx="1" presStyleCnt="4"/>
      <dgm:spPr/>
    </dgm:pt>
    <dgm:pt modelId="{CF0658CD-3DDD-4056-9EAB-3EA481DD0F84}" type="pres">
      <dgm:prSet presAssocID="{464D5675-59C9-4F2A-AEF5-D5A3820775A6}" presName="tile2text" presStyleLbl="node1" presStyleIdx="1" presStyleCnt="4">
        <dgm:presLayoutVars>
          <dgm:chMax val="0"/>
          <dgm:chPref val="0"/>
          <dgm:bulletEnabled val="1"/>
        </dgm:presLayoutVars>
      </dgm:prSet>
      <dgm:spPr/>
    </dgm:pt>
    <dgm:pt modelId="{AFF9AA8E-7936-4937-B02E-F4187D709DC5}" type="pres">
      <dgm:prSet presAssocID="{464D5675-59C9-4F2A-AEF5-D5A3820775A6}" presName="tile3" presStyleLbl="node1" presStyleIdx="2" presStyleCnt="4"/>
      <dgm:spPr/>
    </dgm:pt>
    <dgm:pt modelId="{C3B3B80C-9087-4514-8E94-2540EE1D0A2A}" type="pres">
      <dgm:prSet presAssocID="{464D5675-59C9-4F2A-AEF5-D5A3820775A6}" presName="tile3text" presStyleLbl="node1" presStyleIdx="2" presStyleCnt="4">
        <dgm:presLayoutVars>
          <dgm:chMax val="0"/>
          <dgm:chPref val="0"/>
          <dgm:bulletEnabled val="1"/>
        </dgm:presLayoutVars>
      </dgm:prSet>
      <dgm:spPr/>
    </dgm:pt>
    <dgm:pt modelId="{65763D4C-777E-4228-9A23-4024E5690FF1}" type="pres">
      <dgm:prSet presAssocID="{464D5675-59C9-4F2A-AEF5-D5A3820775A6}" presName="tile4" presStyleLbl="node1" presStyleIdx="3" presStyleCnt="4"/>
      <dgm:spPr/>
    </dgm:pt>
    <dgm:pt modelId="{6B186F06-F430-4621-A33F-74ABB5463227}" type="pres">
      <dgm:prSet presAssocID="{464D5675-59C9-4F2A-AEF5-D5A3820775A6}" presName="tile4text" presStyleLbl="node1" presStyleIdx="3" presStyleCnt="4">
        <dgm:presLayoutVars>
          <dgm:chMax val="0"/>
          <dgm:chPref val="0"/>
          <dgm:bulletEnabled val="1"/>
        </dgm:presLayoutVars>
      </dgm:prSet>
      <dgm:spPr/>
    </dgm:pt>
    <dgm:pt modelId="{4AA6E139-1B4C-40A4-AC68-19484BC50C90}" type="pres">
      <dgm:prSet presAssocID="{464D5675-59C9-4F2A-AEF5-D5A3820775A6}" presName="centerTile" presStyleLbl="fgShp" presStyleIdx="0" presStyleCnt="1">
        <dgm:presLayoutVars>
          <dgm:chMax val="0"/>
          <dgm:chPref val="0"/>
        </dgm:presLayoutVars>
      </dgm:prSet>
      <dgm:spPr/>
    </dgm:pt>
  </dgm:ptLst>
  <dgm:cxnLst>
    <dgm:cxn modelId="{002E7703-D594-43C4-A039-7DCDA8DD5DA7}" type="presOf" srcId="{D4F65EAB-6F45-4EDB-8693-4CD629F419EF}" destId="{D55A5011-421D-4075-A5DC-9D1E5637E7F9}" srcOrd="0" destOrd="0" presId="urn:microsoft.com/office/officeart/2005/8/layout/matrix1"/>
    <dgm:cxn modelId="{2713A411-7A04-48C3-BCD2-0AE49B20FD26}" type="presOf" srcId="{464D5675-59C9-4F2A-AEF5-D5A3820775A6}" destId="{376A472E-57E4-42C9-B462-ABF4DDB0FB7E}" srcOrd="0" destOrd="0" presId="urn:microsoft.com/office/officeart/2005/8/layout/matrix1"/>
    <dgm:cxn modelId="{041F0B17-52E4-4639-AA87-3ED28156847B}" srcId="{41C7CD63-178F-4795-8ECD-1A1F58C0F432}" destId="{D4F65EAB-6F45-4EDB-8693-4CD629F419EF}" srcOrd="1" destOrd="0" parTransId="{E9A4E62E-8856-4FBB-B15B-C4852BF37E65}" sibTransId="{2FFE7A78-B8CD-40A3-A527-D53F64B5A7AF}"/>
    <dgm:cxn modelId="{ADFC301B-EFC8-41C2-BFA6-D879283159DD}" type="presOf" srcId="{41C7CD63-178F-4795-8ECD-1A1F58C0F432}" destId="{4AA6E139-1B4C-40A4-AC68-19484BC50C90}" srcOrd="0" destOrd="0" presId="urn:microsoft.com/office/officeart/2005/8/layout/matrix1"/>
    <dgm:cxn modelId="{775F161C-45C5-4C47-9303-784ED4B65246}" srcId="{464D5675-59C9-4F2A-AEF5-D5A3820775A6}" destId="{41C7CD63-178F-4795-8ECD-1A1F58C0F432}" srcOrd="0" destOrd="0" parTransId="{3FAB7119-7F11-4379-9794-AF7243E298F9}" sibTransId="{3CC10A0E-780D-4BE6-87B7-F66318C01AFB}"/>
    <dgm:cxn modelId="{12E83F2C-FD1A-4154-A572-7889451CD035}" type="presOf" srcId="{FA5C0AAB-51C0-4E54-9BC0-2C8D423E989B}" destId="{DBFADD86-D3A6-4F9D-A73C-74234C8F5927}" srcOrd="1" destOrd="0" presId="urn:microsoft.com/office/officeart/2005/8/layout/matrix1"/>
    <dgm:cxn modelId="{B6F22730-AE08-4E2B-B714-8B844D0EBC35}" type="presOf" srcId="{8E22DB35-D128-466E-9A59-35624E8093C5}" destId="{C3B3B80C-9087-4514-8E94-2540EE1D0A2A}" srcOrd="1" destOrd="0" presId="urn:microsoft.com/office/officeart/2005/8/layout/matrix1"/>
    <dgm:cxn modelId="{ED27F972-2411-4733-98BD-8711AAEF598D}" type="presOf" srcId="{2AB16A1E-0C99-4604-8FB7-E4842712347E}" destId="{65763D4C-777E-4228-9A23-4024E5690FF1}" srcOrd="0" destOrd="0" presId="urn:microsoft.com/office/officeart/2005/8/layout/matrix1"/>
    <dgm:cxn modelId="{5EA22C85-85A1-4574-B2BB-68719F677091}" srcId="{41C7CD63-178F-4795-8ECD-1A1F58C0F432}" destId="{2AB16A1E-0C99-4604-8FB7-E4842712347E}" srcOrd="3" destOrd="0" parTransId="{29D18E41-3372-4013-A3B0-BA71BAACB89F}" sibTransId="{323CCA70-C541-4DBB-BAA1-62396494524A}"/>
    <dgm:cxn modelId="{8630228C-35D5-4B79-A7AD-49F3F834A06A}" type="presOf" srcId="{D4F65EAB-6F45-4EDB-8693-4CD629F419EF}" destId="{CF0658CD-3DDD-4056-9EAB-3EA481DD0F84}" srcOrd="1" destOrd="0" presId="urn:microsoft.com/office/officeart/2005/8/layout/matrix1"/>
    <dgm:cxn modelId="{EB7723A2-D8CA-48E4-8DB5-8CE72F2444A3}" srcId="{41C7CD63-178F-4795-8ECD-1A1F58C0F432}" destId="{8E22DB35-D128-466E-9A59-35624E8093C5}" srcOrd="2" destOrd="0" parTransId="{0FE347FE-0773-4EAE-914C-46A83AF7157B}" sibTransId="{41C3790A-A6CC-4EE6-AC38-CE15CB48B1CD}"/>
    <dgm:cxn modelId="{706019A3-6FD3-40D2-ACCC-650123267C04}" type="presOf" srcId="{2AB16A1E-0C99-4604-8FB7-E4842712347E}" destId="{6B186F06-F430-4621-A33F-74ABB5463227}" srcOrd="1" destOrd="0" presId="urn:microsoft.com/office/officeart/2005/8/layout/matrix1"/>
    <dgm:cxn modelId="{E64EBEDC-6854-4D15-94A1-3F918FAFEAD6}" srcId="{41C7CD63-178F-4795-8ECD-1A1F58C0F432}" destId="{FA5C0AAB-51C0-4E54-9BC0-2C8D423E989B}" srcOrd="0" destOrd="0" parTransId="{C04D4FBE-E1A4-4F9E-A0A4-E680AD909524}" sibTransId="{C4617EBA-363C-4E22-9F30-EFD59A6C1452}"/>
    <dgm:cxn modelId="{DA234FEC-7DE7-4B83-8F0D-F595B2480045}" type="presOf" srcId="{FA5C0AAB-51C0-4E54-9BC0-2C8D423E989B}" destId="{E5492FAA-C0CE-455F-9233-57BD8091B776}" srcOrd="0" destOrd="0" presId="urn:microsoft.com/office/officeart/2005/8/layout/matrix1"/>
    <dgm:cxn modelId="{D50F29F4-84B4-4BBB-ACB6-66D16C1EDA83}" type="presOf" srcId="{8E22DB35-D128-466E-9A59-35624E8093C5}" destId="{AFF9AA8E-7936-4937-B02E-F4187D709DC5}" srcOrd="0" destOrd="0" presId="urn:microsoft.com/office/officeart/2005/8/layout/matrix1"/>
    <dgm:cxn modelId="{35FD95FA-57D9-4BFA-B205-C76C6413177C}" type="presParOf" srcId="{376A472E-57E4-42C9-B462-ABF4DDB0FB7E}" destId="{22B04FA6-EABB-4E01-96D3-508378B8619F}" srcOrd="0" destOrd="0" presId="urn:microsoft.com/office/officeart/2005/8/layout/matrix1"/>
    <dgm:cxn modelId="{E80B70AD-4D10-4194-91A0-159DE661D674}" type="presParOf" srcId="{22B04FA6-EABB-4E01-96D3-508378B8619F}" destId="{E5492FAA-C0CE-455F-9233-57BD8091B776}" srcOrd="0" destOrd="0" presId="urn:microsoft.com/office/officeart/2005/8/layout/matrix1"/>
    <dgm:cxn modelId="{FEAA73AA-FD8A-4D61-92B2-E0A0AEC2CE5A}" type="presParOf" srcId="{22B04FA6-EABB-4E01-96D3-508378B8619F}" destId="{DBFADD86-D3A6-4F9D-A73C-74234C8F5927}" srcOrd="1" destOrd="0" presId="urn:microsoft.com/office/officeart/2005/8/layout/matrix1"/>
    <dgm:cxn modelId="{90177C00-A4BF-4C67-B999-CB75462B21A5}" type="presParOf" srcId="{22B04FA6-EABB-4E01-96D3-508378B8619F}" destId="{D55A5011-421D-4075-A5DC-9D1E5637E7F9}" srcOrd="2" destOrd="0" presId="urn:microsoft.com/office/officeart/2005/8/layout/matrix1"/>
    <dgm:cxn modelId="{51825284-AA07-465A-898B-2EDC933E1BE0}" type="presParOf" srcId="{22B04FA6-EABB-4E01-96D3-508378B8619F}" destId="{CF0658CD-3DDD-4056-9EAB-3EA481DD0F84}" srcOrd="3" destOrd="0" presId="urn:microsoft.com/office/officeart/2005/8/layout/matrix1"/>
    <dgm:cxn modelId="{763B4CEE-6456-4791-9282-508E42512241}" type="presParOf" srcId="{22B04FA6-EABB-4E01-96D3-508378B8619F}" destId="{AFF9AA8E-7936-4937-B02E-F4187D709DC5}" srcOrd="4" destOrd="0" presId="urn:microsoft.com/office/officeart/2005/8/layout/matrix1"/>
    <dgm:cxn modelId="{A48B44B5-A772-4AF1-9F58-E2181E29F09D}" type="presParOf" srcId="{22B04FA6-EABB-4E01-96D3-508378B8619F}" destId="{C3B3B80C-9087-4514-8E94-2540EE1D0A2A}" srcOrd="5" destOrd="0" presId="urn:microsoft.com/office/officeart/2005/8/layout/matrix1"/>
    <dgm:cxn modelId="{67467E11-D887-4718-B4F9-B0CFD72CF81A}" type="presParOf" srcId="{22B04FA6-EABB-4E01-96D3-508378B8619F}" destId="{65763D4C-777E-4228-9A23-4024E5690FF1}" srcOrd="6" destOrd="0" presId="urn:microsoft.com/office/officeart/2005/8/layout/matrix1"/>
    <dgm:cxn modelId="{96DF6582-59A1-400D-AC3B-C46070DE59E1}" type="presParOf" srcId="{22B04FA6-EABB-4E01-96D3-508378B8619F}" destId="{6B186F06-F430-4621-A33F-74ABB5463227}" srcOrd="7" destOrd="0" presId="urn:microsoft.com/office/officeart/2005/8/layout/matrix1"/>
    <dgm:cxn modelId="{A7ADE76B-5006-4C52-95A5-2C90119B84F9}" type="presParOf" srcId="{376A472E-57E4-42C9-B462-ABF4DDB0FB7E}" destId="{4AA6E139-1B4C-40A4-AC68-19484BC50C9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8CCCC7-5045-4EDA-A15F-953DAE90437E}" type="doc">
      <dgm:prSet loTypeId="urn:microsoft.com/office/officeart/2005/8/layout/pList2" loCatId="list" qsTypeId="urn:microsoft.com/office/officeart/2005/8/quickstyle/simple1" qsCatId="simple" csTypeId="urn:microsoft.com/office/officeart/2005/8/colors/colorful3" csCatId="colorful" phldr="1"/>
      <dgm:spPr/>
      <dgm:t>
        <a:bodyPr/>
        <a:lstStyle/>
        <a:p>
          <a:endParaRPr lang="es-EC"/>
        </a:p>
      </dgm:t>
    </dgm:pt>
    <dgm:pt modelId="{80DE3175-D37F-4C93-AFCD-9B4A4AF54204}">
      <dgm:prSet phldrT="[Texto]" custT="1"/>
      <dgm:spPr/>
      <dgm:t>
        <a:bodyPr/>
        <a:lstStyle/>
        <a:p>
          <a:pPr algn="just"/>
          <a:r>
            <a:rPr lang="es-EC" sz="1800" dirty="0"/>
            <a:t>El endeudamiento empieza en 1976-77, durante el Triunvirato Militar, cuando hay reducción de los fondos provenientes del petróleo. Este problema se agudiza en 1982, cuando los intereses devengados superan al 100%.</a:t>
          </a:r>
        </a:p>
      </dgm:t>
    </dgm:pt>
    <dgm:pt modelId="{977F7AB1-964A-4558-9A19-0FC49793F2BE}" type="parTrans" cxnId="{E187F3BC-4749-4DA9-A521-7B2A15666927}">
      <dgm:prSet/>
      <dgm:spPr/>
      <dgm:t>
        <a:bodyPr/>
        <a:lstStyle/>
        <a:p>
          <a:endParaRPr lang="es-EC"/>
        </a:p>
      </dgm:t>
    </dgm:pt>
    <dgm:pt modelId="{34B7BC96-1F4E-48C2-9BFB-D0C3639975A7}" type="sibTrans" cxnId="{E187F3BC-4749-4DA9-A521-7B2A15666927}">
      <dgm:prSet/>
      <dgm:spPr/>
      <dgm:t>
        <a:bodyPr/>
        <a:lstStyle/>
        <a:p>
          <a:endParaRPr lang="es-EC"/>
        </a:p>
      </dgm:t>
    </dgm:pt>
    <dgm:pt modelId="{5264A272-0C07-448E-A88C-27D92BFF2E14}">
      <dgm:prSet phldrT="[Texto]" custT="1"/>
      <dgm:spPr>
        <a:solidFill>
          <a:srgbClr val="FFC000"/>
        </a:solidFill>
      </dgm:spPr>
      <dgm:t>
        <a:bodyPr/>
        <a:lstStyle/>
        <a:p>
          <a:pPr algn="just"/>
          <a:r>
            <a:rPr lang="es-EC" sz="1800" dirty="0"/>
            <a:t>Un punto de quiebre se produce a fines de 1970, por la elevación unilateral de las tasas internacionales de interés. Según la Comisión para la auditoría integral del Crédito Público si los intereses se mantenían al 6% se hubiera pagado la deuda del 95</a:t>
          </a:r>
        </a:p>
      </dgm:t>
    </dgm:pt>
    <dgm:pt modelId="{4267986B-9771-4702-B3F0-378E6793F8B3}" type="parTrans" cxnId="{3400B835-7D7D-42C3-9CFF-B6C1C19E10F9}">
      <dgm:prSet/>
      <dgm:spPr/>
      <dgm:t>
        <a:bodyPr/>
        <a:lstStyle/>
        <a:p>
          <a:endParaRPr lang="es-EC"/>
        </a:p>
      </dgm:t>
    </dgm:pt>
    <dgm:pt modelId="{C288BC04-E00F-45ED-A21B-57EFD6EDD8BF}" type="sibTrans" cxnId="{3400B835-7D7D-42C3-9CFF-B6C1C19E10F9}">
      <dgm:prSet/>
      <dgm:spPr/>
      <dgm:t>
        <a:bodyPr/>
        <a:lstStyle/>
        <a:p>
          <a:endParaRPr lang="es-EC"/>
        </a:p>
      </dgm:t>
    </dgm:pt>
    <dgm:pt modelId="{5290035C-57DD-4D71-BC37-AFD43ED225D4}">
      <dgm:prSet phldrT="[Texto]" custT="1"/>
      <dgm:spPr/>
      <dgm:t>
        <a:bodyPr/>
        <a:lstStyle/>
        <a:p>
          <a:pPr algn="just"/>
          <a:r>
            <a:rPr lang="es-EC" sz="1800" dirty="0"/>
            <a:t>La deuda externa fue una de las palancas fundamentales para la aplicación de las políticas de shock en nuestro Continente. En la crisis de la deuda en 1982 fue la puerta para la serie de Cartas de Intención firmadas con el FMI.</a:t>
          </a:r>
        </a:p>
        <a:p>
          <a:pPr algn="ctr"/>
          <a:endParaRPr lang="es-EC" sz="1800" dirty="0"/>
        </a:p>
      </dgm:t>
    </dgm:pt>
    <dgm:pt modelId="{3F306F0A-EADD-4C9A-89CB-491F8CEC848F}" type="parTrans" cxnId="{A82F5E87-1155-453A-9E8F-BBA034AAED30}">
      <dgm:prSet/>
      <dgm:spPr/>
      <dgm:t>
        <a:bodyPr/>
        <a:lstStyle/>
        <a:p>
          <a:endParaRPr lang="es-EC"/>
        </a:p>
      </dgm:t>
    </dgm:pt>
    <dgm:pt modelId="{197A9844-4EDE-40E6-8D20-71A073F6A3DD}" type="sibTrans" cxnId="{A82F5E87-1155-453A-9E8F-BBA034AAED30}">
      <dgm:prSet/>
      <dgm:spPr/>
      <dgm:t>
        <a:bodyPr/>
        <a:lstStyle/>
        <a:p>
          <a:endParaRPr lang="es-EC"/>
        </a:p>
      </dgm:t>
    </dgm:pt>
    <dgm:pt modelId="{5D6C763C-B8B1-4A97-9AAF-72191F8DF9B7}">
      <dgm:prSet phldrT="[Texto]" custT="1"/>
      <dgm:spPr/>
      <dgm:t>
        <a:bodyPr/>
        <a:lstStyle/>
        <a:p>
          <a:pPr algn="just"/>
          <a:r>
            <a:rPr lang="es-EC" sz="1600" dirty="0"/>
            <a:t>La política del Gobierno de Correa sobre la deuda ha sido priorizar “la gente sobre la deuda” aunque durante el 2007 – 2008 se pagó los intereses correspondientes. Luego se puso en subasta pública para la recompra de 3 mil millones de dólares correspondientes al Bono Global</a:t>
          </a:r>
        </a:p>
        <a:p>
          <a:pPr algn="just"/>
          <a:endParaRPr lang="es-EC" sz="1800" dirty="0"/>
        </a:p>
      </dgm:t>
    </dgm:pt>
    <dgm:pt modelId="{A3175950-51F1-40F8-98CF-65BBEF973D62}" type="parTrans" cxnId="{DBF05418-756C-4328-97B5-F6DD74049684}">
      <dgm:prSet/>
      <dgm:spPr/>
      <dgm:t>
        <a:bodyPr/>
        <a:lstStyle/>
        <a:p>
          <a:endParaRPr lang="es-EC"/>
        </a:p>
      </dgm:t>
    </dgm:pt>
    <dgm:pt modelId="{8E624844-221B-4EC0-A39E-20D8A41D1709}" type="sibTrans" cxnId="{DBF05418-756C-4328-97B5-F6DD74049684}">
      <dgm:prSet/>
      <dgm:spPr/>
      <dgm:t>
        <a:bodyPr/>
        <a:lstStyle/>
        <a:p>
          <a:endParaRPr lang="es-EC"/>
        </a:p>
      </dgm:t>
    </dgm:pt>
    <dgm:pt modelId="{D7F22C42-0A96-4B3B-98E5-05B73083D162}" type="pres">
      <dgm:prSet presAssocID="{218CCCC7-5045-4EDA-A15F-953DAE90437E}" presName="Name0" presStyleCnt="0">
        <dgm:presLayoutVars>
          <dgm:dir/>
          <dgm:resizeHandles val="exact"/>
        </dgm:presLayoutVars>
      </dgm:prSet>
      <dgm:spPr/>
    </dgm:pt>
    <dgm:pt modelId="{DD785AE3-D2EB-4A96-9930-47913456A0AA}" type="pres">
      <dgm:prSet presAssocID="{218CCCC7-5045-4EDA-A15F-953DAE90437E}" presName="bkgdShp" presStyleLbl="alignAccFollowNode1" presStyleIdx="0" presStyleCnt="1"/>
      <dgm:spPr/>
    </dgm:pt>
    <dgm:pt modelId="{38FAA58E-8C64-42D7-AF7F-03B02D0B619A}" type="pres">
      <dgm:prSet presAssocID="{218CCCC7-5045-4EDA-A15F-953DAE90437E}" presName="linComp" presStyleCnt="0"/>
      <dgm:spPr/>
    </dgm:pt>
    <dgm:pt modelId="{7044917B-3801-46C2-9BCD-52D53B00C1B4}" type="pres">
      <dgm:prSet presAssocID="{80DE3175-D37F-4C93-AFCD-9B4A4AF54204}" presName="compNode" presStyleCnt="0"/>
      <dgm:spPr/>
    </dgm:pt>
    <dgm:pt modelId="{9B37FE50-7136-4272-9053-EE2C3954829B}" type="pres">
      <dgm:prSet presAssocID="{80DE3175-D37F-4C93-AFCD-9B4A4AF54204}" presName="node" presStyleLbl="node1" presStyleIdx="0" presStyleCnt="4" custScaleY="103619" custLinFactNeighborX="-5292" custLinFactNeighborY="-3807">
        <dgm:presLayoutVars>
          <dgm:bulletEnabled val="1"/>
        </dgm:presLayoutVars>
      </dgm:prSet>
      <dgm:spPr/>
    </dgm:pt>
    <dgm:pt modelId="{770B6473-737C-4E01-A71F-8D3AB930C7C7}" type="pres">
      <dgm:prSet presAssocID="{80DE3175-D37F-4C93-AFCD-9B4A4AF54204}" presName="invisiNode" presStyleLbl="node1" presStyleIdx="0" presStyleCnt="4"/>
      <dgm:spPr/>
    </dgm:pt>
    <dgm:pt modelId="{EBAF3676-08C8-490D-840B-358E62018093}" type="pres">
      <dgm:prSet presAssocID="{80DE3175-D37F-4C93-AFCD-9B4A4AF54204}" presName="imagNode" presStyleLbl="fgImgPlace1" presStyleIdx="0" presStyleCnt="4" custScaleX="98281" custScaleY="108143" custLinFactNeighborX="-7453" custLinFactNeighborY="-2488"/>
      <dgm:spPr>
        <a:blipFill rotWithShape="1">
          <a:blip xmlns:r="http://schemas.openxmlformats.org/officeDocument/2006/relationships" r:embed="rId1"/>
          <a:srcRect/>
          <a:stretch>
            <a:fillRect t="-12000" b="-12000"/>
          </a:stretch>
        </a:blipFill>
      </dgm:spPr>
    </dgm:pt>
    <dgm:pt modelId="{8E0863D4-9AA1-4A55-9BD2-95960AEF1698}" type="pres">
      <dgm:prSet presAssocID="{34B7BC96-1F4E-48C2-9BFB-D0C3639975A7}" presName="sibTrans" presStyleLbl="sibTrans2D1" presStyleIdx="0" presStyleCnt="0"/>
      <dgm:spPr/>
    </dgm:pt>
    <dgm:pt modelId="{785D311F-B38D-4EFA-8232-03DA4BAFBEB1}" type="pres">
      <dgm:prSet presAssocID="{5264A272-0C07-448E-A88C-27D92BFF2E14}" presName="compNode" presStyleCnt="0"/>
      <dgm:spPr/>
    </dgm:pt>
    <dgm:pt modelId="{24D215CF-3DCD-4DE9-94E0-4AEBDCBC914C}" type="pres">
      <dgm:prSet presAssocID="{5264A272-0C07-448E-A88C-27D92BFF2E14}" presName="node" presStyleLbl="node1" presStyleIdx="1" presStyleCnt="4" custScaleY="113042">
        <dgm:presLayoutVars>
          <dgm:bulletEnabled val="1"/>
        </dgm:presLayoutVars>
      </dgm:prSet>
      <dgm:spPr/>
    </dgm:pt>
    <dgm:pt modelId="{048AFC34-7CC1-489F-88E7-E4AFCB554CC6}" type="pres">
      <dgm:prSet presAssocID="{5264A272-0C07-448E-A88C-27D92BFF2E14}" presName="invisiNode" presStyleLbl="node1" presStyleIdx="1" presStyleCnt="4"/>
      <dgm:spPr/>
    </dgm:pt>
    <dgm:pt modelId="{51640B47-BC51-4420-B472-6AC03B676860}" type="pres">
      <dgm:prSet presAssocID="{5264A272-0C07-448E-A88C-27D92BFF2E14}" presName="imagNode" presStyleLbl="fgImgPlace1" presStyleIdx="1" presStyleCnt="4" custScaleX="96060" custScaleY="114627"/>
      <dgm:spPr>
        <a:blipFill rotWithShape="1">
          <a:blip xmlns:r="http://schemas.openxmlformats.org/officeDocument/2006/relationships" r:embed="rId2"/>
          <a:srcRect/>
          <a:stretch>
            <a:fillRect l="-21000" r="-21000"/>
          </a:stretch>
        </a:blipFill>
      </dgm:spPr>
    </dgm:pt>
    <dgm:pt modelId="{0259700E-CB1D-41DF-83D1-7B59537AE96A}" type="pres">
      <dgm:prSet presAssocID="{C288BC04-E00F-45ED-A21B-57EFD6EDD8BF}" presName="sibTrans" presStyleLbl="sibTrans2D1" presStyleIdx="0" presStyleCnt="0"/>
      <dgm:spPr/>
    </dgm:pt>
    <dgm:pt modelId="{F1EF9977-D9CC-40DA-8895-D4FFD3C0A41F}" type="pres">
      <dgm:prSet presAssocID="{5290035C-57DD-4D71-BC37-AFD43ED225D4}" presName="compNode" presStyleCnt="0"/>
      <dgm:spPr/>
    </dgm:pt>
    <dgm:pt modelId="{3C464E7E-1328-4FE6-8322-DF924E0F163A}" type="pres">
      <dgm:prSet presAssocID="{5290035C-57DD-4D71-BC37-AFD43ED225D4}" presName="node" presStyleLbl="node1" presStyleIdx="2" presStyleCnt="4" custScaleY="118376">
        <dgm:presLayoutVars>
          <dgm:bulletEnabled val="1"/>
        </dgm:presLayoutVars>
      </dgm:prSet>
      <dgm:spPr/>
    </dgm:pt>
    <dgm:pt modelId="{941D5876-760F-49D1-829B-49E9D38FBC8D}" type="pres">
      <dgm:prSet presAssocID="{5290035C-57DD-4D71-BC37-AFD43ED225D4}" presName="invisiNode" presStyleLbl="node1" presStyleIdx="2" presStyleCnt="4"/>
      <dgm:spPr/>
    </dgm:pt>
    <dgm:pt modelId="{709E9260-C17B-4C0A-878A-8B4F2CFA6429}" type="pres">
      <dgm:prSet presAssocID="{5290035C-57DD-4D71-BC37-AFD43ED225D4}" presName="imagNode" presStyleLbl="fgImgPlace1" presStyleIdx="2" presStyleCnt="4" custScaleX="90954" custScaleY="120061" custLinFactNeighborX="-1592" custLinFactNeighborY="-9374"/>
      <dgm:spPr>
        <a:blipFill rotWithShape="1">
          <a:blip xmlns:r="http://schemas.openxmlformats.org/officeDocument/2006/relationships" r:embed="rId3"/>
          <a:srcRect/>
          <a:stretch>
            <a:fillRect t="-1000" b="-1000"/>
          </a:stretch>
        </a:blipFill>
      </dgm:spPr>
    </dgm:pt>
    <dgm:pt modelId="{F143DFC7-FA4B-4E90-B27F-0A32D2D7663A}" type="pres">
      <dgm:prSet presAssocID="{197A9844-4EDE-40E6-8D20-71A073F6A3DD}" presName="sibTrans" presStyleLbl="sibTrans2D1" presStyleIdx="0" presStyleCnt="0"/>
      <dgm:spPr/>
    </dgm:pt>
    <dgm:pt modelId="{C1285BB6-3EB9-4E21-80AB-0C47DFDFFBAF}" type="pres">
      <dgm:prSet presAssocID="{5D6C763C-B8B1-4A97-9AAF-72191F8DF9B7}" presName="compNode" presStyleCnt="0"/>
      <dgm:spPr/>
    </dgm:pt>
    <dgm:pt modelId="{EC451AB0-2C68-4A94-98C8-8388CC2F2C9F}" type="pres">
      <dgm:prSet presAssocID="{5D6C763C-B8B1-4A97-9AAF-72191F8DF9B7}" presName="node" presStyleLbl="node1" presStyleIdx="3" presStyleCnt="4" custScaleY="114358">
        <dgm:presLayoutVars>
          <dgm:bulletEnabled val="1"/>
        </dgm:presLayoutVars>
      </dgm:prSet>
      <dgm:spPr/>
    </dgm:pt>
    <dgm:pt modelId="{373E4D66-FD12-49BC-B99C-81DC6871F665}" type="pres">
      <dgm:prSet presAssocID="{5D6C763C-B8B1-4A97-9AAF-72191F8DF9B7}" presName="invisiNode" presStyleLbl="node1" presStyleIdx="3" presStyleCnt="4"/>
      <dgm:spPr/>
    </dgm:pt>
    <dgm:pt modelId="{CDB4CF03-5EE0-49D9-81C6-5A491BF06687}" type="pres">
      <dgm:prSet presAssocID="{5D6C763C-B8B1-4A97-9AAF-72191F8DF9B7}" presName="imagNode" presStyleLbl="fgImgPlace1" presStyleIdx="3" presStyleCnt="4" custScaleX="93663" custScaleY="114627"/>
      <dgm:spPr>
        <a:blipFill rotWithShape="1">
          <a:blip xmlns:r="http://schemas.openxmlformats.org/officeDocument/2006/relationships" r:embed="rId4"/>
          <a:srcRect/>
          <a:stretch>
            <a:fillRect l="-31000" r="-31000"/>
          </a:stretch>
        </a:blipFill>
      </dgm:spPr>
    </dgm:pt>
  </dgm:ptLst>
  <dgm:cxnLst>
    <dgm:cxn modelId="{70DD6B0C-42C0-43C2-BF71-D25D39E926A3}" type="presOf" srcId="{218CCCC7-5045-4EDA-A15F-953DAE90437E}" destId="{D7F22C42-0A96-4B3B-98E5-05B73083D162}" srcOrd="0" destOrd="0" presId="urn:microsoft.com/office/officeart/2005/8/layout/pList2"/>
    <dgm:cxn modelId="{DBF05418-756C-4328-97B5-F6DD74049684}" srcId="{218CCCC7-5045-4EDA-A15F-953DAE90437E}" destId="{5D6C763C-B8B1-4A97-9AAF-72191F8DF9B7}" srcOrd="3" destOrd="0" parTransId="{A3175950-51F1-40F8-98CF-65BBEF973D62}" sibTransId="{8E624844-221B-4EC0-A39E-20D8A41D1709}"/>
    <dgm:cxn modelId="{BD98B126-C2C5-473A-B50A-EBD044126E18}" type="presOf" srcId="{C288BC04-E00F-45ED-A21B-57EFD6EDD8BF}" destId="{0259700E-CB1D-41DF-83D1-7B59537AE96A}" srcOrd="0" destOrd="0" presId="urn:microsoft.com/office/officeart/2005/8/layout/pList2"/>
    <dgm:cxn modelId="{3400B835-7D7D-42C3-9CFF-B6C1C19E10F9}" srcId="{218CCCC7-5045-4EDA-A15F-953DAE90437E}" destId="{5264A272-0C07-448E-A88C-27D92BFF2E14}" srcOrd="1" destOrd="0" parTransId="{4267986B-9771-4702-B3F0-378E6793F8B3}" sibTransId="{C288BC04-E00F-45ED-A21B-57EFD6EDD8BF}"/>
    <dgm:cxn modelId="{BA238C38-DF77-4CA7-BC8C-80C698C995D6}" type="presOf" srcId="{5290035C-57DD-4D71-BC37-AFD43ED225D4}" destId="{3C464E7E-1328-4FE6-8322-DF924E0F163A}" srcOrd="0" destOrd="0" presId="urn:microsoft.com/office/officeart/2005/8/layout/pList2"/>
    <dgm:cxn modelId="{B16B2751-15E1-4A82-85E4-CACFA7F314E4}" type="presOf" srcId="{5D6C763C-B8B1-4A97-9AAF-72191F8DF9B7}" destId="{EC451AB0-2C68-4A94-98C8-8388CC2F2C9F}" srcOrd="0" destOrd="0" presId="urn:microsoft.com/office/officeart/2005/8/layout/pList2"/>
    <dgm:cxn modelId="{A82F5E87-1155-453A-9E8F-BBA034AAED30}" srcId="{218CCCC7-5045-4EDA-A15F-953DAE90437E}" destId="{5290035C-57DD-4D71-BC37-AFD43ED225D4}" srcOrd="2" destOrd="0" parTransId="{3F306F0A-EADD-4C9A-89CB-491F8CEC848F}" sibTransId="{197A9844-4EDE-40E6-8D20-71A073F6A3DD}"/>
    <dgm:cxn modelId="{E858898F-0379-4E04-9EF2-B1483A399A70}" type="presOf" srcId="{197A9844-4EDE-40E6-8D20-71A073F6A3DD}" destId="{F143DFC7-FA4B-4E90-B27F-0A32D2D7663A}" srcOrd="0" destOrd="0" presId="urn:microsoft.com/office/officeart/2005/8/layout/pList2"/>
    <dgm:cxn modelId="{3DCD2CAA-2595-47F5-9BAD-6E45A70227F7}" type="presOf" srcId="{34B7BC96-1F4E-48C2-9BFB-D0C3639975A7}" destId="{8E0863D4-9AA1-4A55-9BD2-95960AEF1698}" srcOrd="0" destOrd="0" presId="urn:microsoft.com/office/officeart/2005/8/layout/pList2"/>
    <dgm:cxn modelId="{E187F3BC-4749-4DA9-A521-7B2A15666927}" srcId="{218CCCC7-5045-4EDA-A15F-953DAE90437E}" destId="{80DE3175-D37F-4C93-AFCD-9B4A4AF54204}" srcOrd="0" destOrd="0" parTransId="{977F7AB1-964A-4558-9A19-0FC49793F2BE}" sibTransId="{34B7BC96-1F4E-48C2-9BFB-D0C3639975A7}"/>
    <dgm:cxn modelId="{4ED429D1-2C93-4332-A057-1E3F3895BCF8}" type="presOf" srcId="{80DE3175-D37F-4C93-AFCD-9B4A4AF54204}" destId="{9B37FE50-7136-4272-9053-EE2C3954829B}" srcOrd="0" destOrd="0" presId="urn:microsoft.com/office/officeart/2005/8/layout/pList2"/>
    <dgm:cxn modelId="{797D32E1-7BDF-4325-8471-90F901B5A677}" type="presOf" srcId="{5264A272-0C07-448E-A88C-27D92BFF2E14}" destId="{24D215CF-3DCD-4DE9-94E0-4AEBDCBC914C}" srcOrd="0" destOrd="0" presId="urn:microsoft.com/office/officeart/2005/8/layout/pList2"/>
    <dgm:cxn modelId="{1E473902-DE02-4089-8FB7-C04AFF816F4C}" type="presParOf" srcId="{D7F22C42-0A96-4B3B-98E5-05B73083D162}" destId="{DD785AE3-D2EB-4A96-9930-47913456A0AA}" srcOrd="0" destOrd="0" presId="urn:microsoft.com/office/officeart/2005/8/layout/pList2"/>
    <dgm:cxn modelId="{AF353418-DCB4-4AF9-8F7A-093BF02DE443}" type="presParOf" srcId="{D7F22C42-0A96-4B3B-98E5-05B73083D162}" destId="{38FAA58E-8C64-42D7-AF7F-03B02D0B619A}" srcOrd="1" destOrd="0" presId="urn:microsoft.com/office/officeart/2005/8/layout/pList2"/>
    <dgm:cxn modelId="{A78C1964-6739-46CA-9885-25B21EDE1BCE}" type="presParOf" srcId="{38FAA58E-8C64-42D7-AF7F-03B02D0B619A}" destId="{7044917B-3801-46C2-9BCD-52D53B00C1B4}" srcOrd="0" destOrd="0" presId="urn:microsoft.com/office/officeart/2005/8/layout/pList2"/>
    <dgm:cxn modelId="{202D3F24-F75E-4646-A4AC-DB5513DF38B2}" type="presParOf" srcId="{7044917B-3801-46C2-9BCD-52D53B00C1B4}" destId="{9B37FE50-7136-4272-9053-EE2C3954829B}" srcOrd="0" destOrd="0" presId="urn:microsoft.com/office/officeart/2005/8/layout/pList2"/>
    <dgm:cxn modelId="{9609D019-5D49-4F3F-8DF2-3156DA723DB3}" type="presParOf" srcId="{7044917B-3801-46C2-9BCD-52D53B00C1B4}" destId="{770B6473-737C-4E01-A71F-8D3AB930C7C7}" srcOrd="1" destOrd="0" presId="urn:microsoft.com/office/officeart/2005/8/layout/pList2"/>
    <dgm:cxn modelId="{1BC6D0A6-5878-40E8-9D56-2E6064351136}" type="presParOf" srcId="{7044917B-3801-46C2-9BCD-52D53B00C1B4}" destId="{EBAF3676-08C8-490D-840B-358E62018093}" srcOrd="2" destOrd="0" presId="urn:microsoft.com/office/officeart/2005/8/layout/pList2"/>
    <dgm:cxn modelId="{D91E9A3B-8E89-4D7E-9629-DBBEA0E6FD45}" type="presParOf" srcId="{38FAA58E-8C64-42D7-AF7F-03B02D0B619A}" destId="{8E0863D4-9AA1-4A55-9BD2-95960AEF1698}" srcOrd="1" destOrd="0" presId="urn:microsoft.com/office/officeart/2005/8/layout/pList2"/>
    <dgm:cxn modelId="{4F3C4F2E-96FE-413F-9CE3-51F74BA50864}" type="presParOf" srcId="{38FAA58E-8C64-42D7-AF7F-03B02D0B619A}" destId="{785D311F-B38D-4EFA-8232-03DA4BAFBEB1}" srcOrd="2" destOrd="0" presId="urn:microsoft.com/office/officeart/2005/8/layout/pList2"/>
    <dgm:cxn modelId="{F474BB04-3D2C-4225-B8F6-FB3CBA6B07CD}" type="presParOf" srcId="{785D311F-B38D-4EFA-8232-03DA4BAFBEB1}" destId="{24D215CF-3DCD-4DE9-94E0-4AEBDCBC914C}" srcOrd="0" destOrd="0" presId="urn:microsoft.com/office/officeart/2005/8/layout/pList2"/>
    <dgm:cxn modelId="{EB9B7205-6CDF-4224-8543-6311A266524E}" type="presParOf" srcId="{785D311F-B38D-4EFA-8232-03DA4BAFBEB1}" destId="{048AFC34-7CC1-489F-88E7-E4AFCB554CC6}" srcOrd="1" destOrd="0" presId="urn:microsoft.com/office/officeart/2005/8/layout/pList2"/>
    <dgm:cxn modelId="{4B15E71A-5FA9-481E-8CE6-4B8D5D2586EA}" type="presParOf" srcId="{785D311F-B38D-4EFA-8232-03DA4BAFBEB1}" destId="{51640B47-BC51-4420-B472-6AC03B676860}" srcOrd="2" destOrd="0" presId="urn:microsoft.com/office/officeart/2005/8/layout/pList2"/>
    <dgm:cxn modelId="{D70D4F64-7984-4D51-96A3-E06BAA0D69CA}" type="presParOf" srcId="{38FAA58E-8C64-42D7-AF7F-03B02D0B619A}" destId="{0259700E-CB1D-41DF-83D1-7B59537AE96A}" srcOrd="3" destOrd="0" presId="urn:microsoft.com/office/officeart/2005/8/layout/pList2"/>
    <dgm:cxn modelId="{55C4FD5C-06BC-4CF6-960B-535F92DCAAC7}" type="presParOf" srcId="{38FAA58E-8C64-42D7-AF7F-03B02D0B619A}" destId="{F1EF9977-D9CC-40DA-8895-D4FFD3C0A41F}" srcOrd="4" destOrd="0" presId="urn:microsoft.com/office/officeart/2005/8/layout/pList2"/>
    <dgm:cxn modelId="{968C3711-6A69-4375-A2D7-16A700E508E6}" type="presParOf" srcId="{F1EF9977-D9CC-40DA-8895-D4FFD3C0A41F}" destId="{3C464E7E-1328-4FE6-8322-DF924E0F163A}" srcOrd="0" destOrd="0" presId="urn:microsoft.com/office/officeart/2005/8/layout/pList2"/>
    <dgm:cxn modelId="{A3101201-78CB-4858-B202-D4A0323CDDFB}" type="presParOf" srcId="{F1EF9977-D9CC-40DA-8895-D4FFD3C0A41F}" destId="{941D5876-760F-49D1-829B-49E9D38FBC8D}" srcOrd="1" destOrd="0" presId="urn:microsoft.com/office/officeart/2005/8/layout/pList2"/>
    <dgm:cxn modelId="{FE9251D9-0365-44D2-A373-C465F02B6DEE}" type="presParOf" srcId="{F1EF9977-D9CC-40DA-8895-D4FFD3C0A41F}" destId="{709E9260-C17B-4C0A-878A-8B4F2CFA6429}" srcOrd="2" destOrd="0" presId="urn:microsoft.com/office/officeart/2005/8/layout/pList2"/>
    <dgm:cxn modelId="{152E9DC2-3CF6-48DB-BEBF-60CD42E440C3}" type="presParOf" srcId="{38FAA58E-8C64-42D7-AF7F-03B02D0B619A}" destId="{F143DFC7-FA4B-4E90-B27F-0A32D2D7663A}" srcOrd="5" destOrd="0" presId="urn:microsoft.com/office/officeart/2005/8/layout/pList2"/>
    <dgm:cxn modelId="{27D5CC46-F3EF-4B98-BC04-9FD73469F7A5}" type="presParOf" srcId="{38FAA58E-8C64-42D7-AF7F-03B02D0B619A}" destId="{C1285BB6-3EB9-4E21-80AB-0C47DFDFFBAF}" srcOrd="6" destOrd="0" presId="urn:microsoft.com/office/officeart/2005/8/layout/pList2"/>
    <dgm:cxn modelId="{3120B6E7-8460-41DC-B2D6-ADE22052C88E}" type="presParOf" srcId="{C1285BB6-3EB9-4E21-80AB-0C47DFDFFBAF}" destId="{EC451AB0-2C68-4A94-98C8-8388CC2F2C9F}" srcOrd="0" destOrd="0" presId="urn:microsoft.com/office/officeart/2005/8/layout/pList2"/>
    <dgm:cxn modelId="{F56CB968-6385-41CD-9244-E9402CC03B37}" type="presParOf" srcId="{C1285BB6-3EB9-4E21-80AB-0C47DFDFFBAF}" destId="{373E4D66-FD12-49BC-B99C-81DC6871F665}" srcOrd="1" destOrd="0" presId="urn:microsoft.com/office/officeart/2005/8/layout/pList2"/>
    <dgm:cxn modelId="{CF38FB95-17B2-4CC0-BCA2-538BE6407D2F}" type="presParOf" srcId="{C1285BB6-3EB9-4E21-80AB-0C47DFDFFBAF}" destId="{CDB4CF03-5EE0-49D9-81C6-5A491BF06687}"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92FAA-C0CE-455F-9233-57BD8091B776}">
      <dsp:nvSpPr>
        <dsp:cNvPr id="0" name=""/>
        <dsp:cNvSpPr/>
      </dsp:nvSpPr>
      <dsp:spPr>
        <a:xfrm rot="16200000">
          <a:off x="677333" y="-677333"/>
          <a:ext cx="2709333" cy="4064000"/>
        </a:xfrm>
        <a:prstGeom prst="round1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r>
            <a:rPr lang="es-EC" sz="1900" kern="1200" dirty="0"/>
            <a:t>Con la propuesta neoliberal de que el Estado no debe intervenir en la economía, la consecuencia lógica fue su proceso de reducción y desinstitucionalización</a:t>
          </a:r>
        </a:p>
      </dsp:txBody>
      <dsp:txXfrm rot="5400000">
        <a:off x="-1" y="1"/>
        <a:ext cx="4064000" cy="2032000"/>
      </dsp:txXfrm>
    </dsp:sp>
    <dsp:sp modelId="{D55A5011-421D-4075-A5DC-9D1E5637E7F9}">
      <dsp:nvSpPr>
        <dsp:cNvPr id="0" name=""/>
        <dsp:cNvSpPr/>
      </dsp:nvSpPr>
      <dsp:spPr>
        <a:xfrm>
          <a:off x="4064000" y="0"/>
          <a:ext cx="4064000" cy="2709333"/>
        </a:xfrm>
        <a:prstGeom prst="round1Rect">
          <a:avLst/>
        </a:prstGeom>
        <a:solidFill>
          <a:schemeClr val="accent3">
            <a:hueOff val="3514299"/>
            <a:satOff val="-1731"/>
            <a:lumOff val="61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r>
            <a:rPr lang="es-EC" sz="1900" kern="1200" dirty="0"/>
            <a:t>Con una posición dogmática sobre esto, varios gobiernos desmantelaron sin orden ni criterio las instituciones publicas no se priorizaron áreas de profesionalización</a:t>
          </a:r>
        </a:p>
      </dsp:txBody>
      <dsp:txXfrm>
        <a:off x="4064000" y="0"/>
        <a:ext cx="4064000" cy="2032000"/>
      </dsp:txXfrm>
    </dsp:sp>
    <dsp:sp modelId="{AFF9AA8E-7936-4937-B02E-F4187D709DC5}">
      <dsp:nvSpPr>
        <dsp:cNvPr id="0" name=""/>
        <dsp:cNvSpPr/>
      </dsp:nvSpPr>
      <dsp:spPr>
        <a:xfrm rot="10800000">
          <a:off x="0" y="2709333"/>
          <a:ext cx="4064000" cy="2709333"/>
        </a:xfrm>
        <a:prstGeom prst="round1Rect">
          <a:avLst/>
        </a:prstGeom>
        <a:solidFill>
          <a:schemeClr val="accent3">
            <a:hueOff val="7028598"/>
            <a:satOff val="-3462"/>
            <a:lumOff val="1228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r>
            <a:rPr lang="es-EC" sz="1900" kern="1200" dirty="0"/>
            <a:t>El gobierno de Correa desarrolla un proceso de retorno y reinstitucionalización del Estado, comparable al realizado en el proceso de Reestructuración Jurídica del Estado en el retorno a la democracia</a:t>
          </a:r>
        </a:p>
      </dsp:txBody>
      <dsp:txXfrm rot="10800000">
        <a:off x="0" y="3386666"/>
        <a:ext cx="4064000" cy="2032000"/>
      </dsp:txXfrm>
    </dsp:sp>
    <dsp:sp modelId="{65763D4C-777E-4228-9A23-4024E5690FF1}">
      <dsp:nvSpPr>
        <dsp:cNvPr id="0" name=""/>
        <dsp:cNvSpPr/>
      </dsp:nvSpPr>
      <dsp:spPr>
        <a:xfrm rot="5400000">
          <a:off x="4741333" y="2032000"/>
          <a:ext cx="2709333" cy="4064000"/>
        </a:xfrm>
        <a:prstGeom prst="round1Rect">
          <a:avLst/>
        </a:prstGeom>
        <a:solidFill>
          <a:schemeClr val="accent3">
            <a:hueOff val="10542897"/>
            <a:satOff val="-5193"/>
            <a:lumOff val="184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r>
            <a:rPr lang="es-EC" sz="1900" kern="1200" dirty="0"/>
            <a:t>El papel protagónico del Estado se puede evidenciar, entre otros aspectos, en los montos de inversión pública: del 2006 al 2012 se multiplico y pasó por 6 veces y fue 1 mil 943 millones de </a:t>
          </a:r>
          <a:r>
            <a:rPr lang="es-EC" sz="1900" kern="1200" dirty="0" err="1"/>
            <a:t>dolláres</a:t>
          </a:r>
          <a:r>
            <a:rPr lang="es-EC" sz="1900" kern="1200" dirty="0"/>
            <a:t> </a:t>
          </a:r>
        </a:p>
      </dsp:txBody>
      <dsp:txXfrm rot="-5400000">
        <a:off x="4063999" y="3386666"/>
        <a:ext cx="4064000" cy="2032000"/>
      </dsp:txXfrm>
    </dsp:sp>
    <dsp:sp modelId="{4AA6E139-1B4C-40A4-AC68-19484BC50C90}">
      <dsp:nvSpPr>
        <dsp:cNvPr id="0" name=""/>
        <dsp:cNvSpPr/>
      </dsp:nvSpPr>
      <dsp:spPr>
        <a:xfrm>
          <a:off x="2844799" y="2032000"/>
          <a:ext cx="2438400" cy="1354666"/>
        </a:xfrm>
        <a:prstGeom prst="roundRect">
          <a:avLst/>
        </a:prstGeom>
        <a:solidFill>
          <a:schemeClr val="accent3">
            <a:tint val="4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C" sz="3600" u="sng" kern="1200" dirty="0"/>
            <a:t>ROL DEL ESTADO</a:t>
          </a:r>
          <a:endParaRPr lang="es-EC" sz="3600" kern="1200" dirty="0"/>
        </a:p>
      </dsp:txBody>
      <dsp:txXfrm>
        <a:off x="2910928" y="2098129"/>
        <a:ext cx="2306142" cy="1222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85AE3-D2EB-4A96-9930-47913456A0AA}">
      <dsp:nvSpPr>
        <dsp:cNvPr id="0" name=""/>
        <dsp:cNvSpPr/>
      </dsp:nvSpPr>
      <dsp:spPr>
        <a:xfrm>
          <a:off x="0" y="0"/>
          <a:ext cx="11443854" cy="2506092"/>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AF3676-08C8-490D-840B-358E62018093}">
      <dsp:nvSpPr>
        <dsp:cNvPr id="0" name=""/>
        <dsp:cNvSpPr/>
      </dsp:nvSpPr>
      <dsp:spPr>
        <a:xfrm>
          <a:off x="187026" y="185882"/>
          <a:ext cx="2454835" cy="1987453"/>
        </a:xfrm>
        <a:prstGeom prst="roundRect">
          <a:avLst>
            <a:gd name="adj" fmla="val 10000"/>
          </a:avLst>
        </a:prstGeom>
        <a:blipFill rotWithShape="1">
          <a:blip xmlns:r="http://schemas.openxmlformats.org/officeDocument/2006/relationships" r:embed="rId1"/>
          <a:srcRect/>
          <a:stretch>
            <a:fillRect t="-12000" b="-1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37FE50-7136-4272-9053-EE2C3954829B}">
      <dsp:nvSpPr>
        <dsp:cNvPr id="0" name=""/>
        <dsp:cNvSpPr/>
      </dsp:nvSpPr>
      <dsp:spPr>
        <a:xfrm rot="10800000">
          <a:off x="219534" y="2306346"/>
          <a:ext cx="2497772" cy="3173851"/>
        </a:xfrm>
        <a:prstGeom prst="round2SameRect">
          <a:avLst>
            <a:gd name="adj1" fmla="val 10500"/>
            <a:gd name="adj2" fmla="val 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just" defTabSz="800100">
            <a:lnSpc>
              <a:spcPct val="90000"/>
            </a:lnSpc>
            <a:spcBef>
              <a:spcPct val="0"/>
            </a:spcBef>
            <a:spcAft>
              <a:spcPct val="35000"/>
            </a:spcAft>
            <a:buNone/>
          </a:pPr>
          <a:r>
            <a:rPr lang="es-EC" sz="1800" kern="1200" dirty="0"/>
            <a:t>El endeudamiento empieza en 1976-77, durante el Triunvirato Militar, cuando hay reducción de los fondos provenientes del petróleo. Este problema se agudiza en 1982, cuando los intereses devengados superan al 100%.</a:t>
          </a:r>
        </a:p>
      </dsp:txBody>
      <dsp:txXfrm rot="10800000">
        <a:off x="296349" y="2306346"/>
        <a:ext cx="2344142" cy="3097036"/>
      </dsp:txXfrm>
    </dsp:sp>
    <dsp:sp modelId="{51640B47-BC51-4420-B472-6AC03B676860}">
      <dsp:nvSpPr>
        <dsp:cNvPr id="0" name=""/>
        <dsp:cNvSpPr/>
      </dsp:nvSpPr>
      <dsp:spPr>
        <a:xfrm>
          <a:off x="3148472" y="99868"/>
          <a:ext cx="2399360" cy="2106616"/>
        </a:xfrm>
        <a:prstGeom prst="roundRect">
          <a:avLst>
            <a:gd name="adj" fmla="val 10000"/>
          </a:avLst>
        </a:prstGeom>
        <a:blipFill rotWithShape="1">
          <a:blip xmlns:r="http://schemas.openxmlformats.org/officeDocument/2006/relationships" r:embed="rId2"/>
          <a:srcRect/>
          <a:stretch>
            <a:fillRect l="-21000" r="-2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D215CF-3DCD-4DE9-94E0-4AEBDCBC914C}">
      <dsp:nvSpPr>
        <dsp:cNvPr id="0" name=""/>
        <dsp:cNvSpPr/>
      </dsp:nvSpPr>
      <dsp:spPr>
        <a:xfrm rot="10800000">
          <a:off x="3099266" y="2206484"/>
          <a:ext cx="2497772" cy="3462478"/>
        </a:xfrm>
        <a:prstGeom prst="round2SameRect">
          <a:avLst>
            <a:gd name="adj1" fmla="val 10500"/>
            <a:gd name="adj2" fmla="val 0"/>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just" defTabSz="800100">
            <a:lnSpc>
              <a:spcPct val="90000"/>
            </a:lnSpc>
            <a:spcBef>
              <a:spcPct val="0"/>
            </a:spcBef>
            <a:spcAft>
              <a:spcPct val="35000"/>
            </a:spcAft>
            <a:buNone/>
          </a:pPr>
          <a:r>
            <a:rPr lang="es-EC" sz="1800" kern="1200" dirty="0"/>
            <a:t>Un punto de quiebre se produce a fines de 1970, por la elevación unilateral de las tasas internacionales de interés. Según la Comisión para la auditoría integral del Crédito Público si los intereses se mantenían al 6% se hubiera pagado la deuda del 95</a:t>
          </a:r>
        </a:p>
      </dsp:txBody>
      <dsp:txXfrm rot="10800000">
        <a:off x="3176081" y="2206484"/>
        <a:ext cx="2344142" cy="3385663"/>
      </dsp:txXfrm>
    </dsp:sp>
    <dsp:sp modelId="{709E9260-C17B-4C0A-878A-8B4F2CFA6429}">
      <dsp:nvSpPr>
        <dsp:cNvPr id="0" name=""/>
        <dsp:cNvSpPr/>
      </dsp:nvSpPr>
      <dsp:spPr>
        <a:xfrm>
          <a:off x="5920025" y="0"/>
          <a:ext cx="2271823" cy="2206482"/>
        </a:xfrm>
        <a:prstGeom prst="roundRect">
          <a:avLst>
            <a:gd name="adj" fmla="val 10000"/>
          </a:avLst>
        </a:prstGeom>
        <a:blipFill rotWithShape="1">
          <a:blip xmlns:r="http://schemas.openxmlformats.org/officeDocument/2006/relationships" r:embed="rId3"/>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464E7E-1328-4FE6-8322-DF924E0F163A}">
      <dsp:nvSpPr>
        <dsp:cNvPr id="0" name=""/>
        <dsp:cNvSpPr/>
      </dsp:nvSpPr>
      <dsp:spPr>
        <a:xfrm rot="10800000">
          <a:off x="5846815" y="2083949"/>
          <a:ext cx="2497772" cy="3625858"/>
        </a:xfrm>
        <a:prstGeom prst="round2SameRect">
          <a:avLst>
            <a:gd name="adj1" fmla="val 10500"/>
            <a:gd name="adj2" fmla="val 0"/>
          </a:avLst>
        </a:prstGeom>
        <a:solidFill>
          <a:schemeClr val="accent3">
            <a:hueOff val="7028598"/>
            <a:satOff val="-3462"/>
            <a:lumOff val="1228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just" defTabSz="800100">
            <a:lnSpc>
              <a:spcPct val="90000"/>
            </a:lnSpc>
            <a:spcBef>
              <a:spcPct val="0"/>
            </a:spcBef>
            <a:spcAft>
              <a:spcPct val="35000"/>
            </a:spcAft>
            <a:buNone/>
          </a:pPr>
          <a:r>
            <a:rPr lang="es-EC" sz="1800" kern="1200" dirty="0"/>
            <a:t>La deuda externa fue una de las palancas fundamentales para la aplicación de las políticas de shock en nuestro Continente. En la crisis de la deuda en 1982 fue la puerta para la serie de Cartas de Intención firmadas con el FMI.</a:t>
          </a:r>
        </a:p>
        <a:p>
          <a:pPr marL="0" lvl="0" indent="0" algn="ctr" defTabSz="800100">
            <a:lnSpc>
              <a:spcPct val="90000"/>
            </a:lnSpc>
            <a:spcBef>
              <a:spcPct val="0"/>
            </a:spcBef>
            <a:spcAft>
              <a:spcPct val="35000"/>
            </a:spcAft>
            <a:buNone/>
          </a:pPr>
          <a:endParaRPr lang="es-EC" sz="1800" kern="1200" dirty="0"/>
        </a:p>
      </dsp:txBody>
      <dsp:txXfrm rot="10800000">
        <a:off x="5923630" y="2083949"/>
        <a:ext cx="2344142" cy="3549043"/>
      </dsp:txXfrm>
    </dsp:sp>
    <dsp:sp modelId="{CDB4CF03-5EE0-49D9-81C6-5A491BF06687}">
      <dsp:nvSpPr>
        <dsp:cNvPr id="0" name=""/>
        <dsp:cNvSpPr/>
      </dsp:nvSpPr>
      <dsp:spPr>
        <a:xfrm>
          <a:off x="8673507" y="89791"/>
          <a:ext cx="2339488" cy="2106616"/>
        </a:xfrm>
        <a:prstGeom prst="roundRect">
          <a:avLst>
            <a:gd name="adj" fmla="val 10000"/>
          </a:avLst>
        </a:prstGeom>
        <a:blipFill rotWithShape="1">
          <a:blip xmlns:r="http://schemas.openxmlformats.org/officeDocument/2006/relationships" r:embed="rId4"/>
          <a:srcRect/>
          <a:stretch>
            <a:fillRect l="-31000" r="-3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451AB0-2C68-4A94-98C8-8388CC2F2C9F}">
      <dsp:nvSpPr>
        <dsp:cNvPr id="0" name=""/>
        <dsp:cNvSpPr/>
      </dsp:nvSpPr>
      <dsp:spPr>
        <a:xfrm rot="10800000">
          <a:off x="8594365" y="2176252"/>
          <a:ext cx="2497772" cy="3502787"/>
        </a:xfrm>
        <a:prstGeom prst="round2SameRect">
          <a:avLst>
            <a:gd name="adj1" fmla="val 10500"/>
            <a:gd name="adj2" fmla="val 0"/>
          </a:avLst>
        </a:prstGeom>
        <a:solidFill>
          <a:schemeClr val="accent3">
            <a:hueOff val="10542897"/>
            <a:satOff val="-5193"/>
            <a:lumOff val="184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just" defTabSz="711200">
            <a:lnSpc>
              <a:spcPct val="90000"/>
            </a:lnSpc>
            <a:spcBef>
              <a:spcPct val="0"/>
            </a:spcBef>
            <a:spcAft>
              <a:spcPct val="35000"/>
            </a:spcAft>
            <a:buNone/>
          </a:pPr>
          <a:r>
            <a:rPr lang="es-EC" sz="1600" kern="1200" dirty="0"/>
            <a:t>La política del Gobierno de Correa sobre la deuda ha sido priorizar “la gente sobre la deuda” aunque durante el 2007 – 2008 se pagó los intereses correspondientes. Luego se puso en subasta pública para la recompra de 3 mil millones de dólares correspondientes al Bono Global</a:t>
          </a:r>
        </a:p>
        <a:p>
          <a:pPr marL="0" lvl="0" indent="0" algn="just" defTabSz="711200">
            <a:lnSpc>
              <a:spcPct val="90000"/>
            </a:lnSpc>
            <a:spcBef>
              <a:spcPct val="0"/>
            </a:spcBef>
            <a:spcAft>
              <a:spcPct val="35000"/>
            </a:spcAft>
            <a:buNone/>
          </a:pPr>
          <a:endParaRPr lang="es-EC" sz="1800" kern="1200" dirty="0"/>
        </a:p>
      </dsp:txBody>
      <dsp:txXfrm rot="10800000">
        <a:off x="8671180" y="2176252"/>
        <a:ext cx="2344142" cy="342597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200288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23983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DAF61AA-5A98-4049-A93E-477E5505141A}" type="datetimeFigureOut">
              <a:rPr lang="en-US" smtClean="0"/>
              <a:pPr/>
              <a:t>1/30/2021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04638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5173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0DAF61AA-5A98-4049-A93E-477E5505141A}" type="datetimeFigureOut">
              <a:rPr lang="en-US" smtClean="0"/>
              <a:pPr/>
              <a:t>1/30/2021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1059884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61520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pPr/>
              <a:t>1/30/2021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422412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pPr/>
              <a:t>1/30/2021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425771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pPr/>
              <a:t>1/30/2021</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77784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DAF61AA-5A98-4049-A93E-477E5505141A}"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64389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DAF61AA-5A98-4049-A93E-477E5505141A}"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09845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DAF61AA-5A98-4049-A93E-477E5505141A}" type="datetimeFigureOut">
              <a:rPr lang="en-US" smtClean="0"/>
              <a:pPr/>
              <a:t>1/30/2021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1072202828"/>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
            <a:extLst>
              <a:ext uri="{FF2B5EF4-FFF2-40B4-BE49-F238E27FC236}">
                <a16:creationId xmlns:a16="http://schemas.microsoft.com/office/drawing/2014/main" id="{04343E70-4712-4E20-B33C-5DAD2A55265B}"/>
              </a:ext>
            </a:extLst>
          </p:cNvPr>
          <p:cNvPicPr>
            <a:picLocks noChangeAspect="1"/>
          </p:cNvPicPr>
          <p:nvPr/>
        </p:nvPicPr>
        <p:blipFill rotWithShape="1">
          <a:blip r:embed="rId2">
            <a:alphaModFix amt="70000"/>
          </a:blip>
          <a:srcRect t="7231" r="-1" b="7858"/>
          <a:stretch/>
        </p:blipFill>
        <p:spPr>
          <a:xfrm>
            <a:off x="20" y="10"/>
            <a:ext cx="12188932" cy="6856614"/>
          </a:xfrm>
          <a:prstGeom prst="rect">
            <a:avLst/>
          </a:prstGeom>
        </p:spPr>
      </p:pic>
      <p:sp>
        <p:nvSpPr>
          <p:cNvPr id="2" name="Título 1">
            <a:extLst>
              <a:ext uri="{FF2B5EF4-FFF2-40B4-BE49-F238E27FC236}">
                <a16:creationId xmlns:a16="http://schemas.microsoft.com/office/drawing/2014/main" id="{74D5D96A-DA4E-46F0-8FC2-B35CC99E9AEC}"/>
              </a:ext>
            </a:extLst>
          </p:cNvPr>
          <p:cNvSpPr>
            <a:spLocks noGrp="1"/>
          </p:cNvSpPr>
          <p:nvPr>
            <p:ph type="ctrTitle"/>
          </p:nvPr>
        </p:nvSpPr>
        <p:spPr>
          <a:xfrm>
            <a:off x="5773015" y="119935"/>
            <a:ext cx="6280442" cy="1810075"/>
          </a:xfrm>
        </p:spPr>
        <p:txBody>
          <a:bodyPr>
            <a:normAutofit/>
          </a:bodyPr>
          <a:lstStyle/>
          <a:p>
            <a:pPr algn="r"/>
            <a:r>
              <a:rPr lang="es-EC" sz="3200" dirty="0">
                <a:solidFill>
                  <a:srgbClr val="FFFFFF"/>
                </a:solidFill>
              </a:rPr>
              <a:t>LA REVOLUCIÓN CIUDADANA: DEL NEOLIBERALISMO A LA MODERNIZACIÓN DEL PAÍS</a:t>
            </a:r>
          </a:p>
        </p:txBody>
      </p:sp>
      <p:sp>
        <p:nvSpPr>
          <p:cNvPr id="3" name="Subtítulo 2">
            <a:extLst>
              <a:ext uri="{FF2B5EF4-FFF2-40B4-BE49-F238E27FC236}">
                <a16:creationId xmlns:a16="http://schemas.microsoft.com/office/drawing/2014/main" id="{A668EF24-4F5B-4638-8FB1-9E763D8538F8}"/>
              </a:ext>
            </a:extLst>
          </p:cNvPr>
          <p:cNvSpPr>
            <a:spLocks noGrp="1"/>
          </p:cNvSpPr>
          <p:nvPr>
            <p:ph type="subTitle" idx="1"/>
          </p:nvPr>
        </p:nvSpPr>
        <p:spPr>
          <a:xfrm>
            <a:off x="5997979" y="1836876"/>
            <a:ext cx="5993576" cy="2043305"/>
          </a:xfrm>
        </p:spPr>
        <p:txBody>
          <a:bodyPr>
            <a:normAutofit/>
          </a:bodyPr>
          <a:lstStyle/>
          <a:p>
            <a:pPr algn="just"/>
            <a:r>
              <a:rPr lang="es-EC" sz="2200" dirty="0">
                <a:solidFill>
                  <a:srgbClr val="FFFFFF"/>
                </a:solidFill>
              </a:rPr>
              <a:t>La revolución presenta una alternativa ante el fracaso de las políticas neoliberales, recoge la expectativa y los procesos de </a:t>
            </a:r>
            <a:r>
              <a:rPr lang="es-EC" sz="2200" dirty="0" err="1">
                <a:solidFill>
                  <a:srgbClr val="FFFFFF"/>
                </a:solidFill>
              </a:rPr>
              <a:t>resitencia</a:t>
            </a:r>
            <a:r>
              <a:rPr lang="es-EC" sz="2200" dirty="0">
                <a:solidFill>
                  <a:srgbClr val="FFFFFF"/>
                </a:solidFill>
              </a:rPr>
              <a:t> 	y oposición a los gobiernos que aplicaron dicho modelo. Pero también es el límite de expresión popular.</a:t>
            </a:r>
          </a:p>
        </p:txBody>
      </p:sp>
      <p:sp>
        <p:nvSpPr>
          <p:cNvPr id="59" name="Subtítulo 2">
            <a:extLst>
              <a:ext uri="{FF2B5EF4-FFF2-40B4-BE49-F238E27FC236}">
                <a16:creationId xmlns:a16="http://schemas.microsoft.com/office/drawing/2014/main" id="{ECAFDEBC-953C-4895-BB55-AE9F16D935B0}"/>
              </a:ext>
            </a:extLst>
          </p:cNvPr>
          <p:cNvSpPr txBox="1">
            <a:spLocks/>
          </p:cNvSpPr>
          <p:nvPr/>
        </p:nvSpPr>
        <p:spPr>
          <a:xfrm>
            <a:off x="100900" y="3808705"/>
            <a:ext cx="5993576" cy="2868922"/>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C" sz="2200" dirty="0">
                <a:solidFill>
                  <a:srgbClr val="FFFFFF"/>
                </a:solidFill>
              </a:rPr>
              <a:t>La diferencia central del modelo neoliberal está en el rol central del estado en la generación de condiciones políticas, económicas y sociales de estabilidad y reproducción 	del conjunto de sistema y tal medida pues ordenar el mismo mercado. </a:t>
            </a:r>
          </a:p>
        </p:txBody>
      </p:sp>
      <p:pic>
        <p:nvPicPr>
          <p:cNvPr id="4" name="Picture 2" descr="COSTOS SOCIALES DEL NEOLIBERALISMO EN MÉXICO. – Orden económico &amp;  neoliberalismo">
            <a:extLst>
              <a:ext uri="{FF2B5EF4-FFF2-40B4-BE49-F238E27FC236}">
                <a16:creationId xmlns:a16="http://schemas.microsoft.com/office/drawing/2014/main" id="{D268A715-A04D-46CF-9416-C53DBA6BB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151" y="113841"/>
            <a:ext cx="3736750" cy="3514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eoliberalismo: definición, ventajas y características">
            <a:extLst>
              <a:ext uri="{FF2B5EF4-FFF2-40B4-BE49-F238E27FC236}">
                <a16:creationId xmlns:a16="http://schemas.microsoft.com/office/drawing/2014/main" id="{2EECD7C3-976F-4490-A3F3-D35F763DB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954" y="3817839"/>
            <a:ext cx="5378139" cy="270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9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466D5BF3-48DB-416B-A11A-77FF48DBE242}"/>
              </a:ext>
            </a:extLst>
          </p:cNvPr>
          <p:cNvGraphicFramePr/>
          <p:nvPr>
            <p:extLst>
              <p:ext uri="{D42A27DB-BD31-4B8C-83A1-F6EECF244321}">
                <p14:modId xmlns:p14="http://schemas.microsoft.com/office/powerpoint/2010/main" val="1771945520"/>
              </p:ext>
            </p:extLst>
          </p:nvPr>
        </p:nvGraphicFramePr>
        <p:xfrm>
          <a:off x="2032000" y="44137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44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B899C-63E1-4B23-AAAB-FED73B3BACBE}"/>
              </a:ext>
            </a:extLst>
          </p:cNvPr>
          <p:cNvSpPr>
            <a:spLocks noGrp="1"/>
          </p:cNvSpPr>
          <p:nvPr>
            <p:ph type="title"/>
          </p:nvPr>
        </p:nvSpPr>
        <p:spPr/>
        <p:txBody>
          <a:bodyPr/>
          <a:lstStyle/>
          <a:p>
            <a:pPr algn="ctr"/>
            <a:r>
              <a:rPr lang="es-EC" dirty="0"/>
              <a:t>RECUPERACIÓN DEL ESTADO Y LAS EMPRESAS ESTATALES </a:t>
            </a:r>
          </a:p>
        </p:txBody>
      </p:sp>
      <p:sp>
        <p:nvSpPr>
          <p:cNvPr id="3" name="Marcador de contenido 2">
            <a:extLst>
              <a:ext uri="{FF2B5EF4-FFF2-40B4-BE49-F238E27FC236}">
                <a16:creationId xmlns:a16="http://schemas.microsoft.com/office/drawing/2014/main" id="{0B9048BE-73D1-48DD-84BF-EA232B7315E1}"/>
              </a:ext>
            </a:extLst>
          </p:cNvPr>
          <p:cNvSpPr>
            <a:spLocks noGrp="1"/>
          </p:cNvSpPr>
          <p:nvPr>
            <p:ph sz="half" idx="1"/>
          </p:nvPr>
        </p:nvSpPr>
        <p:spPr/>
        <p:txBody>
          <a:bodyPr>
            <a:normAutofit fontScale="77500" lnSpcReduction="20000"/>
          </a:bodyPr>
          <a:lstStyle/>
          <a:p>
            <a:pPr marL="0" indent="0" algn="just">
              <a:buNone/>
            </a:pPr>
            <a:endParaRPr lang="es-EC" dirty="0"/>
          </a:p>
          <a:p>
            <a:pPr marL="0" indent="0" algn="just">
              <a:buNone/>
            </a:pPr>
            <a:endParaRPr lang="es-EC" dirty="0"/>
          </a:p>
          <a:p>
            <a:pPr marL="0" indent="0" algn="just">
              <a:buNone/>
            </a:pPr>
            <a:r>
              <a:rPr lang="es-EC" sz="3600" dirty="0"/>
              <a:t>Entre los planteamientos fundamentales del neoliberalismo estuvo el tema de privatización de las empresas del Estado. El Ecuador llegó tarde al proceso de privatización pues lo hizo con las de menor importancia como: petróleo, minería y telefonía móvil, carreteras entre otras.</a:t>
            </a:r>
          </a:p>
        </p:txBody>
      </p:sp>
      <p:pic>
        <p:nvPicPr>
          <p:cNvPr id="2050" name="Picture 2" descr="El neoliberalismo no ha muerto">
            <a:extLst>
              <a:ext uri="{FF2B5EF4-FFF2-40B4-BE49-F238E27FC236}">
                <a16:creationId xmlns:a16="http://schemas.microsoft.com/office/drawing/2014/main" id="{D5C6EC1D-A392-4313-AD99-FB3405AC56A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02771" y="2297664"/>
            <a:ext cx="4851029" cy="363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0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8652F-0BF9-445E-91D1-F8D9F1868196}"/>
              </a:ext>
            </a:extLst>
          </p:cNvPr>
          <p:cNvSpPr>
            <a:spLocks noGrp="1"/>
          </p:cNvSpPr>
          <p:nvPr>
            <p:ph type="title"/>
          </p:nvPr>
        </p:nvSpPr>
        <p:spPr/>
        <p:txBody>
          <a:bodyPr/>
          <a:lstStyle/>
          <a:p>
            <a:pPr algn="ctr"/>
            <a:r>
              <a:rPr lang="es-EC" dirty="0"/>
              <a:t>RECUPERACIÓN DEL ESTADO Y LAS EMPRESAS ESTATALES </a:t>
            </a:r>
          </a:p>
        </p:txBody>
      </p:sp>
      <p:sp>
        <p:nvSpPr>
          <p:cNvPr id="3" name="Marcador de contenido 2">
            <a:extLst>
              <a:ext uri="{FF2B5EF4-FFF2-40B4-BE49-F238E27FC236}">
                <a16:creationId xmlns:a16="http://schemas.microsoft.com/office/drawing/2014/main" id="{B0B83B80-8E2F-4BCC-A1FB-E6ACB0B3E7AE}"/>
              </a:ext>
            </a:extLst>
          </p:cNvPr>
          <p:cNvSpPr>
            <a:spLocks noGrp="1"/>
          </p:cNvSpPr>
          <p:nvPr>
            <p:ph sz="half" idx="1"/>
          </p:nvPr>
        </p:nvSpPr>
        <p:spPr/>
        <p:txBody>
          <a:bodyPr>
            <a:normAutofit fontScale="62500" lnSpcReduction="20000"/>
          </a:bodyPr>
          <a:lstStyle/>
          <a:p>
            <a:pPr marL="0" indent="0">
              <a:buNone/>
            </a:pPr>
            <a:endParaRPr lang="es-EC" dirty="0"/>
          </a:p>
          <a:p>
            <a:pPr marL="0" indent="0" algn="just">
              <a:buNone/>
            </a:pPr>
            <a:r>
              <a:rPr lang="es-EC" sz="4500" dirty="0"/>
              <a:t>Sí hablamos de telefonía en el gobierno de Sixto Durán concesiona la telefonía celular Porta, que hoy día tiene el nombre de Claro, y a Movistar, a las que se le entrega la banda de 86O </a:t>
            </a:r>
            <a:r>
              <a:rPr lang="es-EC" sz="4500" dirty="0" err="1"/>
              <a:t>Mhz</a:t>
            </a:r>
            <a:r>
              <a:rPr lang="es-EC" sz="4500" dirty="0"/>
              <a:t>. El gobierno de Correa renegocia la renovación y después de anuncios entrego la banda de 1900  </a:t>
            </a:r>
            <a:r>
              <a:rPr lang="es-EC" sz="4500" dirty="0" err="1"/>
              <a:t>Mhz</a:t>
            </a:r>
            <a:r>
              <a:rPr lang="es-EC" sz="4500" dirty="0"/>
              <a:t> misma que fue tomada como una compensación parcial.</a:t>
            </a:r>
          </a:p>
        </p:txBody>
      </p:sp>
      <p:pic>
        <p:nvPicPr>
          <p:cNvPr id="6" name="Picture 2" descr="Porta vector logo - Porta logo vector free download">
            <a:extLst>
              <a:ext uri="{FF2B5EF4-FFF2-40B4-BE49-F238E27FC236}">
                <a16:creationId xmlns:a16="http://schemas.microsoft.com/office/drawing/2014/main" id="{6312B17E-257D-4066-820D-FAB293560E7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37081" y="1700523"/>
            <a:ext cx="2414277" cy="241427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F34B77CB-D143-4C9C-B27F-5A9E4B11F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0320" y="4204977"/>
            <a:ext cx="2768431" cy="212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4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C824F-61C7-4612-A86B-C9493F8EA113}"/>
              </a:ext>
            </a:extLst>
          </p:cNvPr>
          <p:cNvSpPr>
            <a:spLocks noGrp="1"/>
          </p:cNvSpPr>
          <p:nvPr>
            <p:ph type="title"/>
          </p:nvPr>
        </p:nvSpPr>
        <p:spPr/>
        <p:txBody>
          <a:bodyPr/>
          <a:lstStyle/>
          <a:p>
            <a:r>
              <a:rPr lang="es-EC" dirty="0"/>
              <a:t>RECUPERACIÓN DEL ESTADO Y LAS EMPRESAS ESTATALES </a:t>
            </a:r>
          </a:p>
        </p:txBody>
      </p:sp>
      <p:sp>
        <p:nvSpPr>
          <p:cNvPr id="4" name="Marcador de contenido 3">
            <a:extLst>
              <a:ext uri="{FF2B5EF4-FFF2-40B4-BE49-F238E27FC236}">
                <a16:creationId xmlns:a16="http://schemas.microsoft.com/office/drawing/2014/main" id="{2A202099-8917-4119-9104-6A408F3901AA}"/>
              </a:ext>
            </a:extLst>
          </p:cNvPr>
          <p:cNvSpPr>
            <a:spLocks noGrp="1"/>
          </p:cNvSpPr>
          <p:nvPr>
            <p:ph sz="half" idx="1"/>
          </p:nvPr>
        </p:nvSpPr>
        <p:spPr>
          <a:xfrm>
            <a:off x="1202919" y="1804636"/>
            <a:ext cx="4754880" cy="3912042"/>
          </a:xfrm>
        </p:spPr>
        <p:txBody>
          <a:bodyPr>
            <a:noAutofit/>
          </a:bodyPr>
          <a:lstStyle/>
          <a:p>
            <a:pPr algn="just"/>
            <a:r>
              <a:rPr lang="es-EC" dirty="0"/>
              <a:t>En la parte de electricidad se concesionaron varios proyectos, eléctricos como Mazar, San Francisco, Machala </a:t>
            </a:r>
            <a:r>
              <a:rPr lang="es-EC" dirty="0" err="1"/>
              <a:t>Power</a:t>
            </a:r>
            <a:r>
              <a:rPr lang="es-EC" dirty="0"/>
              <a:t>, los mismos que eran negociado con capitales chinos. </a:t>
            </a:r>
          </a:p>
          <a:p>
            <a:pPr algn="just"/>
            <a:r>
              <a:rPr lang="es-EC" dirty="0"/>
              <a:t>En el área petrolera igualmente existió un proceso de concesión con compañías extrajeras en situación muy desventajosa para el Estado Ecuatoriano. </a:t>
            </a:r>
          </a:p>
          <a:p>
            <a:pPr algn="just"/>
            <a:r>
              <a:rPr lang="es-EC" dirty="0"/>
              <a:t>Uno de los principales aspectos que se representa como un logro fundamental de la Revolución Ciudadana es la recuperación del Rol del Estado, el cuál es el papel de “rectoría”.</a:t>
            </a:r>
          </a:p>
        </p:txBody>
      </p:sp>
      <p:pic>
        <p:nvPicPr>
          <p:cNvPr id="4098" name="Picture 2" descr="Las luchas contra la privatización de la energía en México | Revista Pueblos">
            <a:extLst>
              <a:ext uri="{FF2B5EF4-FFF2-40B4-BE49-F238E27FC236}">
                <a16:creationId xmlns:a16="http://schemas.microsoft.com/office/drawing/2014/main" id="{1304E050-E953-474C-A5FE-4A5CA285362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00782" y="2512921"/>
            <a:ext cx="4754562" cy="320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2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01A50-DA98-496C-B806-C3D4C7900174}"/>
              </a:ext>
            </a:extLst>
          </p:cNvPr>
          <p:cNvSpPr>
            <a:spLocks noGrp="1"/>
          </p:cNvSpPr>
          <p:nvPr>
            <p:ph type="title"/>
          </p:nvPr>
        </p:nvSpPr>
        <p:spPr>
          <a:xfrm>
            <a:off x="644237" y="-17036"/>
            <a:ext cx="11256818" cy="1325563"/>
          </a:xfrm>
        </p:spPr>
        <p:txBody>
          <a:bodyPr>
            <a:noAutofit/>
          </a:bodyPr>
          <a:lstStyle/>
          <a:p>
            <a:pPr algn="ctr"/>
            <a:r>
              <a:rPr lang="es-EC" sz="2800" dirty="0"/>
              <a:t>ENDEUDAMIENTO EXTERNO Y DEPENDENCIA </a:t>
            </a:r>
          </a:p>
        </p:txBody>
      </p:sp>
      <p:graphicFrame>
        <p:nvGraphicFramePr>
          <p:cNvPr id="4" name="Diagrama 3">
            <a:extLst>
              <a:ext uri="{FF2B5EF4-FFF2-40B4-BE49-F238E27FC236}">
                <a16:creationId xmlns:a16="http://schemas.microsoft.com/office/drawing/2014/main" id="{1416EE41-96AC-43A3-B626-C739AC1C722B}"/>
              </a:ext>
            </a:extLst>
          </p:cNvPr>
          <p:cNvGraphicFramePr/>
          <p:nvPr>
            <p:extLst>
              <p:ext uri="{D42A27DB-BD31-4B8C-83A1-F6EECF244321}">
                <p14:modId xmlns:p14="http://schemas.microsoft.com/office/powerpoint/2010/main" val="3903449351"/>
              </p:ext>
            </p:extLst>
          </p:nvPr>
        </p:nvGraphicFramePr>
        <p:xfrm>
          <a:off x="457201" y="1122651"/>
          <a:ext cx="11443854" cy="5569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94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670B9919-9376-44DA-A119-EFA30CC07205}"/>
              </a:ext>
            </a:extLst>
          </p:cNvPr>
          <p:cNvPicPr>
            <a:picLocks noChangeAspect="1"/>
          </p:cNvPicPr>
          <p:nvPr/>
        </p:nvPicPr>
        <p:blipFill rotWithShape="1">
          <a:blip r:embed="rId2">
            <a:alphaModFix amt="70000"/>
          </a:blip>
          <a:srcRect t="7231" r="-1" b="7858"/>
          <a:stretch/>
        </p:blipFill>
        <p:spPr>
          <a:xfrm>
            <a:off x="20" y="10"/>
            <a:ext cx="12188932" cy="6856614"/>
          </a:xfrm>
          <a:prstGeom prst="rect">
            <a:avLst/>
          </a:prstGeom>
        </p:spPr>
      </p:pic>
      <p:sp>
        <p:nvSpPr>
          <p:cNvPr id="2" name="Título 1">
            <a:extLst>
              <a:ext uri="{FF2B5EF4-FFF2-40B4-BE49-F238E27FC236}">
                <a16:creationId xmlns:a16="http://schemas.microsoft.com/office/drawing/2014/main" id="{EA031431-CA46-47E7-AB3A-EF652DD3B81D}"/>
              </a:ext>
            </a:extLst>
          </p:cNvPr>
          <p:cNvSpPr>
            <a:spLocks noGrp="1"/>
          </p:cNvSpPr>
          <p:nvPr>
            <p:ph type="title"/>
          </p:nvPr>
        </p:nvSpPr>
        <p:spPr>
          <a:xfrm>
            <a:off x="838200" y="0"/>
            <a:ext cx="10515600" cy="1325563"/>
          </a:xfrm>
        </p:spPr>
        <p:txBody>
          <a:bodyPr>
            <a:normAutofit/>
          </a:bodyPr>
          <a:lstStyle/>
          <a:p>
            <a:pPr algn="ctr"/>
            <a:r>
              <a:rPr lang="es-EC" dirty="0"/>
              <a:t>HISTORIA DE LA DEUDA EXTERNA</a:t>
            </a:r>
          </a:p>
        </p:txBody>
      </p:sp>
      <p:pic>
        <p:nvPicPr>
          <p:cNvPr id="4" name="Imagen 3">
            <a:extLst>
              <a:ext uri="{FF2B5EF4-FFF2-40B4-BE49-F238E27FC236}">
                <a16:creationId xmlns:a16="http://schemas.microsoft.com/office/drawing/2014/main" id="{4C825479-ABF9-470C-B9D9-BD2041F31FA7}"/>
              </a:ext>
            </a:extLst>
          </p:cNvPr>
          <p:cNvPicPr>
            <a:picLocks noChangeAspect="1"/>
          </p:cNvPicPr>
          <p:nvPr/>
        </p:nvPicPr>
        <p:blipFill rotWithShape="1">
          <a:blip r:embed="rId3"/>
          <a:srcRect l="27307" t="32455" r="41823" b="21893"/>
          <a:stretch/>
        </p:blipFill>
        <p:spPr>
          <a:xfrm>
            <a:off x="3852913" y="1175661"/>
            <a:ext cx="4247110" cy="3531250"/>
          </a:xfrm>
          <a:prstGeom prst="rect">
            <a:avLst/>
          </a:prstGeom>
        </p:spPr>
      </p:pic>
      <p:pic>
        <p:nvPicPr>
          <p:cNvPr id="6" name="Imagen 5">
            <a:extLst>
              <a:ext uri="{FF2B5EF4-FFF2-40B4-BE49-F238E27FC236}">
                <a16:creationId xmlns:a16="http://schemas.microsoft.com/office/drawing/2014/main" id="{9E7E0DA8-04F5-4770-85C9-4EB8937BFAD4}"/>
              </a:ext>
            </a:extLst>
          </p:cNvPr>
          <p:cNvPicPr>
            <a:picLocks noChangeAspect="1"/>
          </p:cNvPicPr>
          <p:nvPr/>
        </p:nvPicPr>
        <p:blipFill rotWithShape="1">
          <a:blip r:embed="rId4"/>
          <a:srcRect l="61022" t="42416" r="9470" b="41620"/>
          <a:stretch/>
        </p:blipFill>
        <p:spPr>
          <a:xfrm>
            <a:off x="3852913" y="4687485"/>
            <a:ext cx="4247110" cy="1094282"/>
          </a:xfrm>
          <a:prstGeom prst="rect">
            <a:avLst/>
          </a:prstGeom>
        </p:spPr>
      </p:pic>
    </p:spTree>
    <p:extLst>
      <p:ext uri="{BB962C8B-B14F-4D97-AF65-F5344CB8AC3E}">
        <p14:creationId xmlns:p14="http://schemas.microsoft.com/office/powerpoint/2010/main" val="1345178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916</TotalTime>
  <Words>618</Words>
  <Application>Microsoft Office PowerPoint</Application>
  <PresentationFormat>Panorámica</PresentationFormat>
  <Paragraphs>25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Avenir Next LT Pro</vt:lpstr>
      <vt:lpstr>Corbel</vt:lpstr>
      <vt:lpstr>Wingdings</vt:lpstr>
      <vt:lpstr>Con bandas</vt:lpstr>
      <vt:lpstr>LA REVOLUCIÓN CIUDADANA: DEL NEOLIBERALISMO A LA MODERNIZACIÓN DEL PAÍS</vt:lpstr>
      <vt:lpstr>Presentación de PowerPoint</vt:lpstr>
      <vt:lpstr>RECUPERACIÓN DEL ESTADO Y LAS EMPRESAS ESTATALES </vt:lpstr>
      <vt:lpstr>RECUPERACIÓN DEL ESTADO Y LAS EMPRESAS ESTATALES </vt:lpstr>
      <vt:lpstr>RECUPERACIÓN DEL ESTADO Y LAS EMPRESAS ESTATALES </vt:lpstr>
      <vt:lpstr>ENDEUDAMIENTO EXTERNO Y DEPENDENCIA </vt:lpstr>
      <vt:lpstr>HISTORIA DE LA DEUDA EXTERNA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CARACTERÍSTICAS FÍSICAS</dc:title>
  <dc:creator>Jeanneth Leticia Bolaños Muñoz</dc:creator>
  <cp:lastModifiedBy>Jeanneth Leticia Bolaños Muñoz</cp:lastModifiedBy>
  <cp:revision>30</cp:revision>
  <dcterms:created xsi:type="dcterms:W3CDTF">2020-12-14T23:17:44Z</dcterms:created>
  <dcterms:modified xsi:type="dcterms:W3CDTF">2021-01-31T14:40:37Z</dcterms:modified>
</cp:coreProperties>
</file>