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A37B9-4DF9-E6E3-2B48-548D22D81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BAF0E9-271F-5CB9-15ED-7E35D1BCA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D9FDDD-CDEB-CFD4-9628-3E63BC94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C07E-CEFF-42FE-9793-B7C0F71A49B2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64BFBB-5AAC-0A2F-0186-E112996A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A5266D-16C9-197B-10EA-B309B9E3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D14A-E572-40EE-8D3B-E500027DF028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lSlideMaster.Diapositiva de títuloFooter">
            <a:extLst>
              <a:ext uri="{FF2B5EF4-FFF2-40B4-BE49-F238E27FC236}">
                <a16:creationId xmlns:a16="http://schemas.microsoft.com/office/drawing/2014/main" id="{3E938A76-67D4-1F82-8290-912AF974E54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s-ES" sz="850" b="0" i="0" u="none" baseline="0">
              <a:solidFill>
                <a:srgbClr val="666666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8" name="hlSlideMaster.Diapositiva de títuloHeader">
            <a:extLst>
              <a:ext uri="{FF2B5EF4-FFF2-40B4-BE49-F238E27FC236}">
                <a16:creationId xmlns:a16="http://schemas.microsoft.com/office/drawing/2014/main" id="{59863C7F-7454-2034-7D41-7AC5E0A16A67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13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43495-6308-97D9-9270-1FBB220F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056574-E213-8D29-3E3F-05FAB5AAA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4A9F6C-9C07-E084-3655-B4EB2AEB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C07E-CEFF-42FE-9793-B7C0F71A49B2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31C1D7-B492-248A-AAEB-44AEA0DF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685973-4E19-8ACF-B13D-B8D687CA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D14A-E572-40EE-8D3B-E500027DF028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lSlideMaster.Título y texto verticalFooter">
            <a:extLst>
              <a:ext uri="{FF2B5EF4-FFF2-40B4-BE49-F238E27FC236}">
                <a16:creationId xmlns:a16="http://schemas.microsoft.com/office/drawing/2014/main" id="{1B2566AE-3619-7A48-AF6A-76835F32CBC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s-ES" sz="850" b="0" i="0" u="none" baseline="0">
              <a:solidFill>
                <a:srgbClr val="666666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8" name="hlSlideMaster.Título y texto verticalHeader">
            <a:extLst>
              <a:ext uri="{FF2B5EF4-FFF2-40B4-BE49-F238E27FC236}">
                <a16:creationId xmlns:a16="http://schemas.microsoft.com/office/drawing/2014/main" id="{037D17AF-0F21-3B8A-0D12-89842DACE062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651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C1D3FF-517D-DB76-8E4F-7EB267842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9233DC-C648-B81E-A93B-C4AC3020E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F152D4-1852-8553-1F40-2932393C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C07E-CEFF-42FE-9793-B7C0F71A49B2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0DFEE8-C071-02C7-F49B-E91C991D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3E7423-5D58-9AF0-687D-B8B91855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D14A-E572-40EE-8D3B-E500027DF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28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94BB5-7D55-1EA3-544C-F0DA518C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A843B5-2B5F-B1C7-8DEB-DE79649EB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631BA8-EA0D-2354-F242-3FB57215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C07E-CEFF-42FE-9793-B7C0F71A49B2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0A6734-3658-B380-3E56-2DAD1E27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EB73C2-3C5A-630F-3158-EB3A77AC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D14A-E572-40EE-8D3B-E500027DF028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lSlideMaster.Título y objetosFooter">
            <a:extLst>
              <a:ext uri="{FF2B5EF4-FFF2-40B4-BE49-F238E27FC236}">
                <a16:creationId xmlns:a16="http://schemas.microsoft.com/office/drawing/2014/main" id="{3F31659E-3A95-5311-D201-580AD0F4792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s-ES" sz="850" b="0" i="0" u="none" baseline="0">
              <a:solidFill>
                <a:srgbClr val="666666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8" name="hlSlideMaster.Título y objetosHeader">
            <a:extLst>
              <a:ext uri="{FF2B5EF4-FFF2-40B4-BE49-F238E27FC236}">
                <a16:creationId xmlns:a16="http://schemas.microsoft.com/office/drawing/2014/main" id="{F3329AAE-78D9-314C-6D4E-1A69EC85B281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78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BC85F-D461-6FCF-828F-17C14634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74932B-687A-1176-88A3-BA03C6A2F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ACF978-8169-712A-B11B-12BA334C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C07E-CEFF-42FE-9793-B7C0F71A49B2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E6E2E6-C7A5-29AF-AFC9-7C3DCBD9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B894BB-4BC2-4551-E6A7-A13F856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D14A-E572-40EE-8D3B-E500027DF028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lSlideMaster.Encabezado de secciónFooter">
            <a:extLst>
              <a:ext uri="{FF2B5EF4-FFF2-40B4-BE49-F238E27FC236}">
                <a16:creationId xmlns:a16="http://schemas.microsoft.com/office/drawing/2014/main" id="{BDFE4F90-4F49-4942-1499-CB77008E231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s-ES" sz="850" b="0" i="0" u="none" baseline="0">
              <a:solidFill>
                <a:srgbClr val="666666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8" name="hlSlideMaster.Encabezado de secciónHeader">
            <a:extLst>
              <a:ext uri="{FF2B5EF4-FFF2-40B4-BE49-F238E27FC236}">
                <a16:creationId xmlns:a16="http://schemas.microsoft.com/office/drawing/2014/main" id="{3A2C8AE9-AC15-D0E0-463B-1E540FB16978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459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697CF-D26F-3421-D650-D73AC0E1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80E259-4F53-F51B-BB6D-2D843CE1B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6A60BC-5B6C-92A5-A98A-651EC3AEE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77C2A5-7978-1521-27E8-280EC419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C07E-CEFF-42FE-9793-B7C0F71A49B2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95AC0A-077B-581C-7BB9-61B94DA0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EAFACD-7B02-C231-6FFC-BF7FB32E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D14A-E572-40EE-8D3B-E500027DF028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flSlideMaster.Dos objetosFooter">
            <a:extLst>
              <a:ext uri="{FF2B5EF4-FFF2-40B4-BE49-F238E27FC236}">
                <a16:creationId xmlns:a16="http://schemas.microsoft.com/office/drawing/2014/main" id="{CC71A8F9-72BB-C81F-1A14-120D0EF2039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s-ES" sz="850" b="0" i="0" u="none" baseline="0">
              <a:solidFill>
                <a:srgbClr val="666666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9" name="hlSlideMaster.Dos objetosHeader">
            <a:extLst>
              <a:ext uri="{FF2B5EF4-FFF2-40B4-BE49-F238E27FC236}">
                <a16:creationId xmlns:a16="http://schemas.microsoft.com/office/drawing/2014/main" id="{AEE11631-5DDE-4643-3C09-968C9CE3FAE0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73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F74EF-7FEF-1DB4-4529-F393A45F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D9AEE7-902C-28E4-C1AB-C6172940F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76F9A0-A364-F91E-32D4-1A6D7D1CB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B04260-0D02-E41C-5F32-CC08E885D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AF8C60-2A54-B4F5-ED6B-25266FAED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ED1EFF-2EA7-E84B-0CB5-89B8AE92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C07E-CEFF-42FE-9793-B7C0F71A49B2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B3DC02-D93C-00F9-7B76-E13EF5DE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E7D81E-1496-24F7-2E1F-36DCF76C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D14A-E572-40EE-8D3B-E500027DF028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lSlideMaster.ComparaciónFooter">
            <a:extLst>
              <a:ext uri="{FF2B5EF4-FFF2-40B4-BE49-F238E27FC236}">
                <a16:creationId xmlns:a16="http://schemas.microsoft.com/office/drawing/2014/main" id="{234B2BCB-2443-C2B3-E13D-43FCEC1BD21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s-ES" sz="850" b="0" i="0" u="none" baseline="0">
              <a:solidFill>
                <a:srgbClr val="666666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11" name="hlSlideMaster.ComparaciónHeader">
            <a:extLst>
              <a:ext uri="{FF2B5EF4-FFF2-40B4-BE49-F238E27FC236}">
                <a16:creationId xmlns:a16="http://schemas.microsoft.com/office/drawing/2014/main" id="{A89D51A6-118E-7A15-681E-7933418A460C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94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13638-E1C2-F157-EEDB-0D068628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40C74F-0D5B-C4AB-47CA-F2D0805B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C07E-CEFF-42FE-9793-B7C0F71A49B2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09D24B-1FBA-35BF-8E8D-E8141E69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4FB0EE-D8A3-0E96-7E06-D978F430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D14A-E572-40EE-8D3B-E500027DF028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flSlideMaster.Solo el títuloFooter">
            <a:extLst>
              <a:ext uri="{FF2B5EF4-FFF2-40B4-BE49-F238E27FC236}">
                <a16:creationId xmlns:a16="http://schemas.microsoft.com/office/drawing/2014/main" id="{36A9EAE9-291E-16BE-AB61-2D46318B1BE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s-ES" sz="850" b="0" i="0" u="none" baseline="0">
              <a:solidFill>
                <a:srgbClr val="666666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7" name="hlSlideMaster.Solo el títuloHeader">
            <a:extLst>
              <a:ext uri="{FF2B5EF4-FFF2-40B4-BE49-F238E27FC236}">
                <a16:creationId xmlns:a16="http://schemas.microsoft.com/office/drawing/2014/main" id="{6F85306B-56E3-0664-F0D9-E342F284771D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32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F2FCEA-B0C5-32D3-C06F-489544EB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C07E-CEFF-42FE-9793-B7C0F71A49B2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8F59C6-A46D-376C-F6FA-B8E5FE4C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827253-D4AE-8250-D201-92F18013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D14A-E572-40EE-8D3B-E500027DF028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lSlideMaster.En blancoFooter">
            <a:extLst>
              <a:ext uri="{FF2B5EF4-FFF2-40B4-BE49-F238E27FC236}">
                <a16:creationId xmlns:a16="http://schemas.microsoft.com/office/drawing/2014/main" id="{7CEF31BD-6443-3713-2506-18B5941861D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s-ES" sz="850" b="0" i="0" u="none" baseline="0">
              <a:solidFill>
                <a:srgbClr val="666666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6" name="hlSlideMaster.En blancoHeader">
            <a:extLst>
              <a:ext uri="{FF2B5EF4-FFF2-40B4-BE49-F238E27FC236}">
                <a16:creationId xmlns:a16="http://schemas.microsoft.com/office/drawing/2014/main" id="{36AFF3B6-4948-B516-0F35-695A380034EF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7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C0F36-3890-B8CD-9E06-88DFDE9A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4A89B6-AB17-6BA9-8775-3CBF0323D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E4D2AD-E405-09A8-29D4-8719FF388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585F70-F39A-B3F2-0F07-FED4A3FD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C07E-CEFF-42FE-9793-B7C0F71A49B2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501C62-432B-8700-7B0D-AA957B55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FF341A-6EAE-F69D-BFB2-851CB415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D14A-E572-40EE-8D3B-E500027DF028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flSlideMaster.Contenido con títuloFooter">
            <a:extLst>
              <a:ext uri="{FF2B5EF4-FFF2-40B4-BE49-F238E27FC236}">
                <a16:creationId xmlns:a16="http://schemas.microsoft.com/office/drawing/2014/main" id="{D248FA84-B57C-5D04-ECE5-15D5317536B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s-ES" sz="850" b="0" i="0" u="none" baseline="0">
              <a:solidFill>
                <a:srgbClr val="666666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9" name="hlSlideMaster.Contenido con títuloHeader">
            <a:extLst>
              <a:ext uri="{FF2B5EF4-FFF2-40B4-BE49-F238E27FC236}">
                <a16:creationId xmlns:a16="http://schemas.microsoft.com/office/drawing/2014/main" id="{50DE98F8-53D6-FDFB-7937-0E9C77411FA2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99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7CDA0-7EA2-349D-CCB1-73BD93C7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F0D24E7-75D8-856E-9EC8-46DED2261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A80A38-CC48-47F0-7EEC-810DE1F0A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EAB103-B6D2-E997-9FA4-380E758C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C07E-CEFF-42FE-9793-B7C0F71A49B2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920D39-538A-608C-9399-243227EB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EA1EAE-2FF4-0C39-8991-2D043B0C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D14A-E572-40EE-8D3B-E500027DF028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flSlideMaster.Imagen con títuloFooter">
            <a:extLst>
              <a:ext uri="{FF2B5EF4-FFF2-40B4-BE49-F238E27FC236}">
                <a16:creationId xmlns:a16="http://schemas.microsoft.com/office/drawing/2014/main" id="{9C84EC0A-0C6E-5EFB-1CCE-BDF33FDAEF5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endParaRPr lang="es-ES" sz="850" b="0" i="0" u="none" baseline="0">
              <a:solidFill>
                <a:srgbClr val="666666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9" name="hlSlideMaster.Imagen con títuloHeader">
            <a:extLst>
              <a:ext uri="{FF2B5EF4-FFF2-40B4-BE49-F238E27FC236}">
                <a16:creationId xmlns:a16="http://schemas.microsoft.com/office/drawing/2014/main" id="{AE36D01A-E658-E8D6-6A9E-6207666A7FAF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63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5580AA-F2CD-99F3-57D4-17BFB708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DDD29F-3075-B32F-3722-B607DAC5B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2BE8A8-2BBB-5A90-9B27-F782362F2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AC07E-CEFF-42FE-9793-B7C0F71A49B2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523E77-EF84-C340-D304-858FBDD59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636309-6D03-9B5E-8560-80210F0C9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4D14A-E572-40EE-8D3B-E500027DF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21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EC148-2182-ED4B-A97C-9FC8BB49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46" y="2009724"/>
            <a:ext cx="3581402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SOFTWARE DEVELOPMENT LIFECYCLE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BE29B6-98E3-266A-9C64-4249F5B4B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407" y="467208"/>
            <a:ext cx="6013790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1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EC148-2182-ED4B-A97C-9FC8BB49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01" y="2258623"/>
            <a:ext cx="3536553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 SPECIFICATIONS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A0AFCE-214B-26B9-45FF-FB314EEEC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840" y="159217"/>
            <a:ext cx="7886700" cy="62835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800" b="1" dirty="0">
                <a:latin typeface="Industry Bold" panose="00000800000000000000" pitchFamily="50" charset="0"/>
              </a:rPr>
              <a:t>APPLICATION</a:t>
            </a:r>
            <a:endParaRPr lang="es-ES" sz="1800" dirty="0">
              <a:latin typeface="Industry Bold" panose="00000800000000000000" pitchFamily="50" charset="0"/>
            </a:endParaRP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500" dirty="0">
                <a:latin typeface="Industry Light" panose="00000400000000000000" pitchFamily="50" charset="0"/>
              </a:rPr>
              <a:t>It is a bank that manages very basic operations at administrator and user level.</a:t>
            </a:r>
            <a:endParaRPr lang="es-ES" sz="1500" dirty="0">
              <a:latin typeface="Industry Light" panose="00000400000000000000" pitchFamily="50" charset="0"/>
            </a:endParaRPr>
          </a:p>
          <a:p>
            <a:pPr>
              <a:lnSpc>
                <a:spcPct val="110000"/>
              </a:lnSpc>
            </a:pPr>
            <a:r>
              <a:rPr lang="es-ES" sz="1800" b="1" dirty="0">
                <a:latin typeface="Industry Bold" panose="00000800000000000000" pitchFamily="50" charset="0"/>
              </a:rPr>
              <a:t>USER INTERFACE</a:t>
            </a:r>
          </a:p>
          <a:p>
            <a:pPr marL="0" indent="0">
              <a:lnSpc>
                <a:spcPct val="110000"/>
              </a:lnSpc>
              <a:buNone/>
            </a:pPr>
            <a:endParaRPr lang="es-ES" sz="1800" dirty="0">
              <a:latin typeface="Industry Bold" panose="00000800000000000000" pitchFamily="50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s-ES" sz="1800" dirty="0">
              <a:latin typeface="Industry Bold" panose="00000800000000000000" pitchFamily="50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s-ES" sz="1800" dirty="0">
              <a:latin typeface="Industry Bold" panose="00000800000000000000" pitchFamily="50" charset="0"/>
            </a:endParaRPr>
          </a:p>
          <a:p>
            <a:pPr>
              <a:lnSpc>
                <a:spcPct val="110000"/>
              </a:lnSpc>
            </a:pPr>
            <a:r>
              <a:rPr lang="es-ES" sz="1800" b="1" dirty="0">
                <a:latin typeface="Industry Bold" panose="00000800000000000000" pitchFamily="50" charset="0"/>
              </a:rPr>
              <a:t>ADMIN INTERFACE</a:t>
            </a:r>
          </a:p>
          <a:p>
            <a:pPr marL="0" indent="0">
              <a:lnSpc>
                <a:spcPct val="110000"/>
              </a:lnSpc>
              <a:buNone/>
            </a:pPr>
            <a:endParaRPr lang="es-ES" sz="1600" dirty="0">
              <a:latin typeface="Industry Light" panose="00000400000000000000" pitchFamily="50" charset="0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  <a:buFont typeface="Industry Light" panose="00000400000000000000" pitchFamily="50" charset="0"/>
              <a:buChar char="−"/>
            </a:pPr>
            <a:endParaRPr lang="es-ES" sz="1600" dirty="0">
              <a:latin typeface="Industry Light" panose="00000400000000000000" pitchFamily="50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s-ES" sz="1600" dirty="0">
              <a:latin typeface="Industry Light" panose="00000400000000000000" pitchFamily="50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s-ES" sz="1600" dirty="0">
              <a:latin typeface="Industry Light" panose="00000400000000000000" pitchFamily="50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s-ES" sz="1600" dirty="0">
              <a:latin typeface="Industry Light" panose="00000400000000000000" pitchFamily="50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476A58D-F499-780C-95CA-EE291DFD9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941" y="2998676"/>
            <a:ext cx="2867025" cy="103822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F119321-8757-C8AA-190D-AF5286EBF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942" y="1456214"/>
            <a:ext cx="15525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4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EC148-2182-ED4B-A97C-9FC8BB49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50" y="2249714"/>
            <a:ext cx="3034504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DESING HIGH LEVEL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F960499-C8A1-5C3C-A11C-BD1C00211DC5}"/>
              </a:ext>
            </a:extLst>
          </p:cNvPr>
          <p:cNvSpPr/>
          <p:nvPr/>
        </p:nvSpPr>
        <p:spPr>
          <a:xfrm>
            <a:off x="4682836" y="2096655"/>
            <a:ext cx="3140364" cy="2189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Data Base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3686A3-416C-B371-DF7A-26E8FD3EF355}"/>
              </a:ext>
            </a:extLst>
          </p:cNvPr>
          <p:cNvSpPr/>
          <p:nvPr/>
        </p:nvSpPr>
        <p:spPr>
          <a:xfrm>
            <a:off x="8513618" y="2096655"/>
            <a:ext cx="3140364" cy="2189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Application</a:t>
            </a:r>
            <a:endParaRPr lang="es-ES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B693C59-80C0-7591-A919-ABFF667B3031}"/>
              </a:ext>
            </a:extLst>
          </p:cNvPr>
          <p:cNvCxnSpPr/>
          <p:nvPr/>
        </p:nvCxnSpPr>
        <p:spPr>
          <a:xfrm>
            <a:off x="8003097" y="3191164"/>
            <a:ext cx="3858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5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EC148-2182-ED4B-A97C-9FC8BB49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50" y="2249714"/>
            <a:ext cx="3034504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DESING LOW LEVEL: UML</a:t>
            </a:r>
          </a:p>
        </p:txBody>
      </p:sp>
      <p:pic>
        <p:nvPicPr>
          <p:cNvPr id="13" name="Imagen 12" descr="Texto&#10;&#10;Descripción generada automáticamente">
            <a:extLst>
              <a:ext uri="{FF2B5EF4-FFF2-40B4-BE49-F238E27FC236}">
                <a16:creationId xmlns:a16="http://schemas.microsoft.com/office/drawing/2014/main" id="{1D5782E9-DCCD-9017-9B8F-9FCEBF105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386" y="467208"/>
            <a:ext cx="567183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9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EC148-2182-ED4B-A97C-9FC8BB49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01" y="2258623"/>
            <a:ext cx="382427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CODING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A0AFCE-214B-26B9-45FF-FB314EEEC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840" y="159217"/>
            <a:ext cx="7886700" cy="62835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800" b="1" dirty="0">
                <a:latin typeface="Industry Bold" panose="00000800000000000000" pitchFamily="50" charset="0"/>
              </a:rPr>
              <a:t>LANGUAGE: C++</a:t>
            </a:r>
            <a:endParaRPr lang="es-ES" sz="1800" dirty="0">
              <a:latin typeface="Industry Bold" panose="00000800000000000000" pitchFamily="50" charset="0"/>
            </a:endParaRP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s-ES" sz="1500" dirty="0" err="1">
                <a:latin typeface="Industry Light" panose="00000400000000000000" pitchFamily="50" charset="0"/>
              </a:rPr>
              <a:t>Containers</a:t>
            </a:r>
            <a:endParaRPr lang="es-ES" sz="1500" dirty="0">
              <a:latin typeface="Industry Light" panose="00000400000000000000" pitchFamily="50" charset="0"/>
            </a:endParaRP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s-ES" sz="1500" dirty="0" err="1">
                <a:latin typeface="Industry Light" panose="00000400000000000000" pitchFamily="50" charset="0"/>
              </a:rPr>
              <a:t>Filesystem</a:t>
            </a:r>
            <a:endParaRPr lang="es-ES" sz="1500" dirty="0">
              <a:latin typeface="Industry Light" panose="00000400000000000000" pitchFamily="50" charset="0"/>
            </a:endParaRP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s-ES" sz="1500" dirty="0">
                <a:latin typeface="Industry Light" panose="00000400000000000000" pitchFamily="50" charset="0"/>
              </a:rPr>
              <a:t>Smart Pointer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s-ES" sz="1500" dirty="0" err="1">
                <a:latin typeface="Industry Light" panose="00000400000000000000" pitchFamily="50" charset="0"/>
              </a:rPr>
              <a:t>Algorithm</a:t>
            </a:r>
            <a:endParaRPr lang="es-ES" sz="1500" dirty="0">
              <a:latin typeface="Industry Light" panose="00000400000000000000" pitchFamily="50" charset="0"/>
            </a:endParaRP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s-ES" sz="1500" dirty="0">
                <a:latin typeface="Industry Light" panose="00000400000000000000" pitchFamily="50" charset="0"/>
              </a:rPr>
              <a:t>Excepciones – </a:t>
            </a:r>
            <a:r>
              <a:rPr lang="es-ES" sz="1500" dirty="0" err="1">
                <a:latin typeface="Industry Light" panose="00000400000000000000" pitchFamily="50" charset="0"/>
              </a:rPr>
              <a:t>Custom</a:t>
            </a:r>
            <a:r>
              <a:rPr lang="es-ES" sz="1500" dirty="0">
                <a:latin typeface="Industry Light" panose="00000400000000000000" pitchFamily="50" charset="0"/>
              </a:rPr>
              <a:t> Error </a:t>
            </a:r>
            <a:r>
              <a:rPr lang="es-ES" sz="1500" dirty="0" err="1">
                <a:latin typeface="Industry Light" panose="00000400000000000000" pitchFamily="50" charset="0"/>
              </a:rPr>
              <a:t>System</a:t>
            </a:r>
            <a:endParaRPr lang="es-ES" sz="1500" dirty="0">
              <a:latin typeface="Industry Light" panose="00000400000000000000" pitchFamily="50" charset="0"/>
            </a:endParaRP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s-ES" sz="1500" dirty="0" err="1">
                <a:latin typeface="Industry Light" panose="00000400000000000000" pitchFamily="50" charset="0"/>
              </a:rPr>
              <a:t>Tuple</a:t>
            </a:r>
            <a:endParaRPr lang="es-ES" sz="1500" dirty="0">
              <a:latin typeface="Industry Light" panose="00000400000000000000" pitchFamily="50" charset="0"/>
            </a:endParaRP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s-ES" sz="1500" dirty="0">
                <a:latin typeface="Industry Light" panose="00000400000000000000" pitchFamily="50" charset="0"/>
              </a:rPr>
              <a:t>Lambda</a:t>
            </a:r>
          </a:p>
          <a:p>
            <a:pPr>
              <a:lnSpc>
                <a:spcPct val="110000"/>
              </a:lnSpc>
            </a:pPr>
            <a:r>
              <a:rPr lang="es-ES" sz="1800" b="1" dirty="0">
                <a:latin typeface="Industry Bold" panose="00000800000000000000" pitchFamily="50" charset="0"/>
              </a:rPr>
              <a:t>BUILDING</a:t>
            </a:r>
          </a:p>
          <a:p>
            <a:pPr lvl="1">
              <a:lnSpc>
                <a:spcPct val="110000"/>
              </a:lnSpc>
            </a:pPr>
            <a:r>
              <a:rPr lang="es-ES" sz="1400" dirty="0" err="1">
                <a:latin typeface="Industry Bold" panose="00000800000000000000" pitchFamily="50" charset="0"/>
              </a:rPr>
              <a:t>CMake</a:t>
            </a:r>
            <a:endParaRPr lang="es-ES" sz="1800" dirty="0">
              <a:latin typeface="Industry Bold" panose="00000800000000000000" pitchFamily="50" charset="0"/>
            </a:endParaRPr>
          </a:p>
          <a:p>
            <a:pPr>
              <a:lnSpc>
                <a:spcPct val="110000"/>
              </a:lnSpc>
            </a:pPr>
            <a:r>
              <a:rPr lang="es-ES" sz="1800" b="1" dirty="0">
                <a:latin typeface="Industry Bold" panose="00000800000000000000" pitchFamily="50" charset="0"/>
              </a:rPr>
              <a:t>VERSION CONTROL + REPOSITORY</a:t>
            </a:r>
          </a:p>
          <a:p>
            <a:pPr lvl="1">
              <a:lnSpc>
                <a:spcPct val="110000"/>
              </a:lnSpc>
            </a:pPr>
            <a:r>
              <a:rPr lang="es-ES" sz="1400" dirty="0">
                <a:latin typeface="Industry Bold" panose="00000800000000000000" pitchFamily="50" charset="0"/>
              </a:rPr>
              <a:t>Git</a:t>
            </a:r>
          </a:p>
          <a:p>
            <a:pPr lvl="1">
              <a:lnSpc>
                <a:spcPct val="110000"/>
              </a:lnSpc>
            </a:pPr>
            <a:r>
              <a:rPr lang="es-ES" sz="1400" dirty="0" err="1">
                <a:latin typeface="Industry Bold" panose="00000800000000000000" pitchFamily="50" charset="0"/>
              </a:rPr>
              <a:t>Bitbucket</a:t>
            </a:r>
            <a:endParaRPr lang="es-ES" sz="1400" dirty="0">
              <a:latin typeface="Industry Bold" panose="00000800000000000000" pitchFamily="50" charset="0"/>
            </a:endParaRPr>
          </a:p>
          <a:p>
            <a:pPr>
              <a:lnSpc>
                <a:spcPct val="110000"/>
              </a:lnSpc>
            </a:pPr>
            <a:r>
              <a:rPr lang="es-ES" sz="1800" b="1" dirty="0">
                <a:latin typeface="Industry Bold" panose="00000800000000000000" pitchFamily="50" charset="0"/>
              </a:rPr>
              <a:t>DOC</a:t>
            </a:r>
          </a:p>
          <a:p>
            <a:pPr lvl="1">
              <a:lnSpc>
                <a:spcPct val="110000"/>
              </a:lnSpc>
            </a:pPr>
            <a:r>
              <a:rPr lang="es-ES" sz="1400" dirty="0" err="1">
                <a:latin typeface="Industry Bold" panose="00000800000000000000" pitchFamily="50" charset="0"/>
              </a:rPr>
              <a:t>Doxygen</a:t>
            </a:r>
            <a:endParaRPr lang="es-ES" sz="1400" dirty="0">
              <a:latin typeface="Industry Bold" panose="00000800000000000000" pitchFamily="50" charset="0"/>
            </a:endParaRPr>
          </a:p>
          <a:p>
            <a:pPr>
              <a:lnSpc>
                <a:spcPct val="110000"/>
              </a:lnSpc>
            </a:pPr>
            <a:r>
              <a:rPr lang="es-ES" sz="1800" b="1" dirty="0">
                <a:latin typeface="Industry Bold" panose="00000800000000000000" pitchFamily="50" charset="0"/>
              </a:rPr>
              <a:t>DATA BASE</a:t>
            </a:r>
          </a:p>
          <a:p>
            <a:pPr lvl="1">
              <a:lnSpc>
                <a:spcPct val="110000"/>
              </a:lnSpc>
            </a:pPr>
            <a:r>
              <a:rPr lang="es-ES" sz="1400" dirty="0">
                <a:latin typeface="Industry Bold" panose="00000800000000000000" pitchFamily="50" charset="0"/>
              </a:rPr>
              <a:t>NoSQL: JSON (</a:t>
            </a:r>
            <a:r>
              <a:rPr lang="es-ES" sz="1400" dirty="0" err="1">
                <a:latin typeface="Industry Bold" panose="00000800000000000000" pitchFamily="50" charset="0"/>
              </a:rPr>
              <a:t>nlohmann</a:t>
            </a:r>
            <a:r>
              <a:rPr lang="es-ES" sz="1400" dirty="0">
                <a:latin typeface="Industry Bold" panose="00000800000000000000" pitchFamily="50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endParaRPr lang="es-ES" sz="1800" dirty="0">
              <a:latin typeface="Industry Bold" panose="00000800000000000000" pitchFamily="50" charset="0"/>
            </a:endParaRPr>
          </a:p>
          <a:p>
            <a:pPr lvl="1">
              <a:lnSpc>
                <a:spcPct val="110000"/>
              </a:lnSpc>
            </a:pPr>
            <a:endParaRPr lang="es-ES" sz="1400" dirty="0">
              <a:latin typeface="Industry Bold" panose="00000800000000000000" pitchFamily="50" charset="0"/>
            </a:endParaRPr>
          </a:p>
          <a:p>
            <a:pPr lvl="1">
              <a:lnSpc>
                <a:spcPct val="110000"/>
              </a:lnSpc>
            </a:pPr>
            <a:endParaRPr lang="es-ES" sz="1400" dirty="0">
              <a:latin typeface="Industry Bold" panose="00000800000000000000" pitchFamily="50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s-ES" sz="1600" dirty="0">
              <a:latin typeface="Industry Light" panose="00000400000000000000" pitchFamily="50" charset="0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  <a:buFont typeface="Industry Light" panose="00000400000000000000" pitchFamily="50" charset="0"/>
              <a:buChar char="−"/>
            </a:pPr>
            <a:endParaRPr lang="es-ES" sz="1600" dirty="0">
              <a:latin typeface="Industry Light" panose="00000400000000000000" pitchFamily="50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s-ES" sz="1600" dirty="0">
              <a:latin typeface="Industry Light" panose="00000400000000000000" pitchFamily="50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s-ES" sz="1600" dirty="0">
              <a:latin typeface="Industry Light" panose="00000400000000000000" pitchFamily="50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s-ES" sz="1600" dirty="0">
              <a:latin typeface="Industry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1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EC148-2182-ED4B-A97C-9FC8BB49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01" y="2258623"/>
            <a:ext cx="382427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UNIT TEST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A0AFCE-214B-26B9-45FF-FB314EEEC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840" y="159217"/>
            <a:ext cx="7886700" cy="62835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800" b="1" dirty="0">
                <a:latin typeface="Industry Bold" panose="00000800000000000000" pitchFamily="50" charset="0"/>
              </a:rPr>
              <a:t>Google Test</a:t>
            </a:r>
            <a:endParaRPr lang="es-ES" sz="1800" dirty="0">
              <a:latin typeface="Industry Bold" panose="00000800000000000000" pitchFamily="50" charset="0"/>
            </a:endParaRP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s-ES" sz="1500" dirty="0" err="1">
                <a:latin typeface="Industry Light" panose="00000400000000000000" pitchFamily="50" charset="0"/>
              </a:rPr>
              <a:t>Parameterised</a:t>
            </a:r>
            <a:r>
              <a:rPr lang="es-ES" sz="1500" dirty="0">
                <a:latin typeface="Industry Light" panose="00000400000000000000" pitchFamily="50" charset="0"/>
              </a:rPr>
              <a:t> </a:t>
            </a:r>
            <a:r>
              <a:rPr lang="es-ES" sz="1500" dirty="0" err="1">
                <a:latin typeface="Industry Light" panose="00000400000000000000" pitchFamily="50" charset="0"/>
              </a:rPr>
              <a:t>tests</a:t>
            </a:r>
            <a:endParaRPr lang="es-ES" sz="1800" dirty="0">
              <a:latin typeface="Industry Bold" panose="00000800000000000000" pitchFamily="50" charset="0"/>
            </a:endParaRPr>
          </a:p>
          <a:p>
            <a:pPr lvl="1">
              <a:lnSpc>
                <a:spcPct val="110000"/>
              </a:lnSpc>
            </a:pPr>
            <a:endParaRPr lang="es-ES" sz="1400" dirty="0">
              <a:latin typeface="Industry Bold" panose="00000800000000000000" pitchFamily="50" charset="0"/>
            </a:endParaRPr>
          </a:p>
          <a:p>
            <a:pPr lvl="1">
              <a:lnSpc>
                <a:spcPct val="110000"/>
              </a:lnSpc>
            </a:pPr>
            <a:endParaRPr lang="es-ES" sz="1400" dirty="0">
              <a:latin typeface="Industry Bold" panose="00000800000000000000" pitchFamily="50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s-ES" sz="1600" dirty="0">
              <a:latin typeface="Industry Light" panose="00000400000000000000" pitchFamily="50" charset="0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  <a:buFont typeface="Industry Light" panose="00000400000000000000" pitchFamily="50" charset="0"/>
              <a:buChar char="−"/>
            </a:pPr>
            <a:endParaRPr lang="es-ES" sz="1600" dirty="0">
              <a:latin typeface="Industry Light" panose="00000400000000000000" pitchFamily="50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s-ES" sz="1600" dirty="0">
              <a:latin typeface="Industry Light" panose="00000400000000000000" pitchFamily="50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s-ES" sz="1600" dirty="0">
              <a:latin typeface="Industry Light" panose="00000400000000000000" pitchFamily="50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s-ES" sz="1600" dirty="0">
              <a:latin typeface="Industry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7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EC148-2182-ED4B-A97C-9FC8BB49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01" y="2258623"/>
            <a:ext cx="382427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EXTRAS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A0AFCE-214B-26B9-45FF-FB314EEEC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840" y="159217"/>
            <a:ext cx="7886700" cy="62835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800" b="1" dirty="0">
                <a:latin typeface="Industry Bold" panose="00000800000000000000" pitchFamily="50" charset="0"/>
              </a:rPr>
              <a:t>APPLICATION</a:t>
            </a:r>
            <a:endParaRPr lang="es-ES" sz="1800" dirty="0">
              <a:latin typeface="Industry Bold" panose="00000800000000000000" pitchFamily="50" charset="0"/>
            </a:endParaRP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s-ES" sz="1500" dirty="0" err="1">
                <a:latin typeface="Industry Light" panose="00000400000000000000" pitchFamily="50" charset="0"/>
              </a:rPr>
              <a:t>Remove</a:t>
            </a:r>
            <a:r>
              <a:rPr lang="es-ES" sz="1500" dirty="0">
                <a:latin typeface="Industry Light" panose="00000400000000000000" pitchFamily="50" charset="0"/>
              </a:rPr>
              <a:t> a </a:t>
            </a:r>
            <a:r>
              <a:rPr lang="es-ES" sz="1500" dirty="0" err="1">
                <a:latin typeface="Industry Light" panose="00000400000000000000" pitchFamily="50" charset="0"/>
              </a:rPr>
              <a:t>client</a:t>
            </a:r>
            <a:r>
              <a:rPr lang="es-ES" sz="1500" dirty="0">
                <a:latin typeface="Industry Light" panose="00000400000000000000" pitchFamily="50" charset="0"/>
              </a:rPr>
              <a:t> </a:t>
            </a:r>
            <a:r>
              <a:rPr lang="es-ES" sz="1500" dirty="0" err="1">
                <a:latin typeface="Industry Light" panose="00000400000000000000" pitchFamily="50" charset="0"/>
              </a:rPr>
              <a:t>of</a:t>
            </a:r>
            <a:r>
              <a:rPr lang="es-ES" sz="1500" dirty="0">
                <a:latin typeface="Industry Light" panose="00000400000000000000" pitchFamily="50" charset="0"/>
              </a:rPr>
              <a:t> </a:t>
            </a:r>
            <a:r>
              <a:rPr lang="es-ES" sz="1500" dirty="0" err="1">
                <a:latin typeface="Industry Light" panose="00000400000000000000" pitchFamily="50" charset="0"/>
              </a:rPr>
              <a:t>the</a:t>
            </a:r>
            <a:r>
              <a:rPr lang="es-ES" sz="1500" dirty="0">
                <a:latin typeface="Industry Light" panose="00000400000000000000" pitchFamily="50" charset="0"/>
              </a:rPr>
              <a:t> </a:t>
            </a:r>
            <a:r>
              <a:rPr lang="es-ES" sz="1500" dirty="0" err="1">
                <a:latin typeface="Industry Light" panose="00000400000000000000" pitchFamily="50" charset="0"/>
              </a:rPr>
              <a:t>system</a:t>
            </a:r>
            <a:endParaRPr lang="es-ES" sz="1500" dirty="0">
              <a:latin typeface="Industry Light" panose="00000400000000000000" pitchFamily="50" charset="0"/>
            </a:endParaRP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s-ES" sz="1500" dirty="0" err="1">
                <a:latin typeface="Industry Light" panose="00000400000000000000" pitchFamily="50" charset="0"/>
              </a:rPr>
              <a:t>Modify</a:t>
            </a:r>
            <a:r>
              <a:rPr lang="es-ES" sz="1500" dirty="0">
                <a:latin typeface="Industry Light" panose="00000400000000000000" pitchFamily="50" charset="0"/>
              </a:rPr>
              <a:t> data </a:t>
            </a:r>
            <a:r>
              <a:rPr lang="es-ES" sz="1500" dirty="0" err="1">
                <a:latin typeface="Industry Light" panose="00000400000000000000" pitchFamily="50" charset="0"/>
              </a:rPr>
              <a:t>of</a:t>
            </a:r>
            <a:r>
              <a:rPr lang="es-ES" sz="1500" dirty="0">
                <a:latin typeface="Industry Light" panose="00000400000000000000" pitchFamily="50" charset="0"/>
              </a:rPr>
              <a:t> a </a:t>
            </a:r>
            <a:r>
              <a:rPr lang="es-ES" sz="1500" dirty="0" err="1">
                <a:latin typeface="Industry Light" panose="00000400000000000000" pitchFamily="50" charset="0"/>
              </a:rPr>
              <a:t>client</a:t>
            </a:r>
            <a:r>
              <a:rPr lang="es-ES" sz="1500" dirty="0">
                <a:latin typeface="Industry Light" panose="00000400000000000000" pitchFamily="50" charset="0"/>
              </a:rPr>
              <a:t> 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500" dirty="0">
                <a:latin typeface="Industry Light" panose="00000400000000000000" pitchFamily="50" charset="0"/>
              </a:rPr>
              <a:t>Transactions with income, average saved, date of entry into the system, etc.</a:t>
            </a:r>
          </a:p>
          <a:p>
            <a:pPr>
              <a:lnSpc>
                <a:spcPct val="110000"/>
              </a:lnSpc>
            </a:pPr>
            <a:r>
              <a:rPr lang="es-ES" sz="1800" b="1" dirty="0">
                <a:latin typeface="Industry Bold" panose="00000800000000000000" pitchFamily="50" charset="0"/>
              </a:rPr>
              <a:t>UNIT TEST</a:t>
            </a:r>
            <a:endParaRPr lang="es-ES" sz="1800" dirty="0">
              <a:latin typeface="Industry Bold" panose="00000800000000000000" pitchFamily="50" charset="0"/>
            </a:endParaRP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s-ES" sz="1500" dirty="0" err="1">
                <a:latin typeface="Industry Light" panose="00000400000000000000" pitchFamily="50" charset="0"/>
              </a:rPr>
              <a:t>Unit</a:t>
            </a:r>
            <a:r>
              <a:rPr lang="es-ES" sz="1500" dirty="0">
                <a:latin typeface="Industry Light" panose="00000400000000000000" pitchFamily="50" charset="0"/>
              </a:rPr>
              <a:t> test in </a:t>
            </a:r>
            <a:r>
              <a:rPr lang="es-ES" sz="1500" dirty="0" err="1">
                <a:latin typeface="Industry Light" panose="00000400000000000000" pitchFamily="50" charset="0"/>
              </a:rPr>
              <a:t>order</a:t>
            </a:r>
            <a:r>
              <a:rPr lang="es-ES" sz="1500" dirty="0">
                <a:latin typeface="Industry Light" panose="00000400000000000000" pitchFamily="50" charset="0"/>
              </a:rPr>
              <a:t> </a:t>
            </a:r>
            <a:r>
              <a:rPr lang="es-ES" sz="1500" dirty="0" err="1">
                <a:latin typeface="Industry Light" panose="00000400000000000000" pitchFamily="50" charset="0"/>
              </a:rPr>
              <a:t>to</a:t>
            </a:r>
            <a:r>
              <a:rPr lang="es-ES" sz="1500" dirty="0">
                <a:latin typeface="Industry Light" panose="00000400000000000000" pitchFamily="50" charset="0"/>
              </a:rPr>
              <a:t> test </a:t>
            </a:r>
            <a:r>
              <a:rPr lang="es-ES" sz="1500" dirty="0" err="1">
                <a:latin typeface="Industry Light" panose="00000400000000000000" pitchFamily="50" charset="0"/>
              </a:rPr>
              <a:t>the</a:t>
            </a:r>
            <a:r>
              <a:rPr lang="es-ES" sz="1500" dirty="0">
                <a:latin typeface="Industry Light" panose="00000400000000000000" pitchFamily="50" charset="0"/>
              </a:rPr>
              <a:t> Data Base</a:t>
            </a:r>
          </a:p>
          <a:p>
            <a:pPr>
              <a:lnSpc>
                <a:spcPct val="110000"/>
              </a:lnSpc>
            </a:pPr>
            <a:r>
              <a:rPr lang="es-ES" sz="1800" b="1" dirty="0">
                <a:latin typeface="Industry Bold" panose="00000800000000000000" pitchFamily="50" charset="0"/>
              </a:rPr>
              <a:t>BUILDING</a:t>
            </a:r>
            <a:endParaRPr lang="es-ES" sz="1800" dirty="0">
              <a:latin typeface="Industry Bold" panose="00000800000000000000" pitchFamily="50" charset="0"/>
            </a:endParaRP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s-ES" sz="1500" dirty="0">
                <a:latin typeface="Industry Light" panose="00000400000000000000" pitchFamily="50" charset="0"/>
              </a:rPr>
              <a:t>Conan</a:t>
            </a:r>
          </a:p>
          <a:p>
            <a:pPr>
              <a:lnSpc>
                <a:spcPct val="110000"/>
              </a:lnSpc>
            </a:pPr>
            <a:r>
              <a:rPr lang="es-ES" sz="1800" b="1" dirty="0">
                <a:latin typeface="Industry Bold" panose="00000800000000000000" pitchFamily="50" charset="0"/>
              </a:rPr>
              <a:t>DOC</a:t>
            </a:r>
            <a:endParaRPr lang="es-ES" sz="1800" dirty="0">
              <a:latin typeface="Industry Bold" panose="00000800000000000000" pitchFamily="50" charset="0"/>
            </a:endParaRP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s-ES" sz="1500" dirty="0" err="1">
                <a:latin typeface="Industry Light" panose="00000400000000000000" pitchFamily="50" charset="0"/>
              </a:rPr>
              <a:t>Launch</a:t>
            </a:r>
            <a:r>
              <a:rPr lang="es-ES" sz="1500" dirty="0">
                <a:latin typeface="Industry Light" panose="00000400000000000000" pitchFamily="50" charset="0"/>
              </a:rPr>
              <a:t> </a:t>
            </a:r>
            <a:r>
              <a:rPr lang="es-ES" sz="1500" dirty="0" err="1">
                <a:latin typeface="Industry Light" panose="00000400000000000000" pitchFamily="50" charset="0"/>
              </a:rPr>
              <a:t>Doxygen</a:t>
            </a:r>
            <a:r>
              <a:rPr lang="es-ES" sz="1500" dirty="0">
                <a:latin typeface="Industry Light" panose="00000400000000000000" pitchFamily="50" charset="0"/>
              </a:rPr>
              <a:t> by file.bat</a:t>
            </a:r>
            <a:endParaRPr lang="en-US" sz="1500" dirty="0">
              <a:latin typeface="Industry Light" panose="00000400000000000000" pitchFamily="50" charset="0"/>
            </a:endParaRP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endParaRPr lang="en-US" sz="1900" dirty="0">
              <a:latin typeface="Industry Light" panose="00000400000000000000" pitchFamily="50" charset="0"/>
            </a:endParaRP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endParaRPr lang="en-US" sz="1900" dirty="0">
              <a:latin typeface="Industry Light" panose="00000400000000000000" pitchFamily="50" charset="0"/>
            </a:endParaRP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endParaRPr lang="es-ES" sz="1900" dirty="0">
              <a:latin typeface="Industry Light" panose="00000400000000000000" pitchFamily="50" charset="0"/>
            </a:endParaRP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endParaRPr lang="es-ES" sz="1800" dirty="0">
              <a:latin typeface="Industry Bold" panose="00000800000000000000" pitchFamily="50" charset="0"/>
            </a:endParaRPr>
          </a:p>
          <a:p>
            <a:pPr lvl="1">
              <a:lnSpc>
                <a:spcPct val="110000"/>
              </a:lnSpc>
            </a:pPr>
            <a:endParaRPr lang="es-ES" sz="1400" dirty="0">
              <a:latin typeface="Industry Bold" panose="00000800000000000000" pitchFamily="50" charset="0"/>
            </a:endParaRPr>
          </a:p>
          <a:p>
            <a:pPr lvl="1">
              <a:lnSpc>
                <a:spcPct val="110000"/>
              </a:lnSpc>
            </a:pPr>
            <a:endParaRPr lang="es-ES" sz="1400" dirty="0">
              <a:latin typeface="Industry Bold" panose="00000800000000000000" pitchFamily="50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s-ES" sz="1600" dirty="0">
              <a:latin typeface="Industry Light" panose="00000400000000000000" pitchFamily="50" charset="0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  <a:buFont typeface="Industry Light" panose="00000400000000000000" pitchFamily="50" charset="0"/>
              <a:buChar char="−"/>
            </a:pPr>
            <a:endParaRPr lang="es-ES" sz="1600" dirty="0">
              <a:latin typeface="Industry Light" panose="00000400000000000000" pitchFamily="50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s-ES" sz="1600" dirty="0">
              <a:latin typeface="Industry Light" panose="00000400000000000000" pitchFamily="50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s-ES" sz="1600" dirty="0">
              <a:latin typeface="Industry Light" panose="00000400000000000000" pitchFamily="50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s-ES" sz="1600" dirty="0">
              <a:latin typeface="Industry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25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EC148-2182-ED4B-A97C-9FC8BB49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01" y="2258623"/>
            <a:ext cx="382427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PROBLEMS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A0AFCE-214B-26B9-45FF-FB314EEEC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840" y="159217"/>
            <a:ext cx="7886700" cy="62835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800" b="1" dirty="0">
                <a:latin typeface="Industry Bold" panose="00000800000000000000" pitchFamily="50" charset="0"/>
              </a:rPr>
              <a:t>UNIT TEST</a:t>
            </a:r>
            <a:endParaRPr lang="es-ES" sz="1800" dirty="0">
              <a:latin typeface="Industry Bold" panose="00000800000000000000" pitchFamily="50" charset="0"/>
            </a:endParaRP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s-ES" sz="1500" dirty="0" err="1">
                <a:latin typeface="Industry Light" panose="00000400000000000000" pitchFamily="50" charset="0"/>
              </a:rPr>
              <a:t>Experience</a:t>
            </a:r>
            <a:endParaRPr lang="es-ES" sz="1500" dirty="0">
              <a:latin typeface="Industry Light" panose="00000400000000000000" pitchFamily="50" charset="0"/>
            </a:endParaRP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s-ES" sz="1500" dirty="0" err="1">
                <a:latin typeface="Industry Light" panose="00000400000000000000" pitchFamily="50" charset="0"/>
              </a:rPr>
              <a:t>Custom</a:t>
            </a:r>
            <a:r>
              <a:rPr lang="es-ES" sz="1500" dirty="0">
                <a:latin typeface="Industry Light" panose="00000400000000000000" pitchFamily="50" charset="0"/>
              </a:rPr>
              <a:t> </a:t>
            </a:r>
            <a:r>
              <a:rPr lang="es-ES" sz="1500" dirty="0" err="1">
                <a:latin typeface="Industry Light" panose="00000400000000000000" pitchFamily="50" charset="0"/>
              </a:rPr>
              <a:t>System</a:t>
            </a:r>
            <a:r>
              <a:rPr lang="es-ES" sz="1500" dirty="0">
                <a:latin typeface="Industry Light" panose="00000400000000000000" pitchFamily="50" charset="0"/>
              </a:rPr>
              <a:t> Erros + </a:t>
            </a:r>
            <a:r>
              <a:rPr lang="es-ES" sz="1500" dirty="0" err="1">
                <a:latin typeface="Industry Light" panose="00000400000000000000" pitchFamily="50" charset="0"/>
              </a:rPr>
              <a:t>Unit</a:t>
            </a:r>
            <a:r>
              <a:rPr lang="es-ES" sz="1500" dirty="0">
                <a:latin typeface="Industry Light" panose="00000400000000000000" pitchFamily="50" charset="0"/>
              </a:rPr>
              <a:t> Test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s-E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s-ES" sz="18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gtest_force_shared_crt</a:t>
            </a:r>
            <a:r>
              <a:rPr lang="es-ES" sz="18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 CACHE BOOL </a:t>
            </a:r>
            <a:r>
              <a:rPr lang="es-ES" sz="1800" dirty="0">
                <a:solidFill>
                  <a:srgbClr val="CB8F7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s-ES" sz="18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 FORCE)</a:t>
            </a:r>
            <a:endParaRPr lang="es-ES" sz="1500" dirty="0">
              <a:latin typeface="Industry Light" panose="00000400000000000000" pitchFamily="50" charset="0"/>
            </a:endParaRP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900" b="1" dirty="0">
                <a:latin typeface="Industry Light" panose="00000400000000000000" pitchFamily="50" charset="0"/>
              </a:rPr>
              <a:t>BUILDING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500" dirty="0">
                <a:latin typeface="Industry Light" panose="00000400000000000000" pitchFamily="50" charset="0"/>
              </a:rPr>
              <a:t>Name Project + Compile.bat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endParaRPr lang="es-ES" sz="1900" dirty="0">
              <a:latin typeface="Industry Light" panose="00000400000000000000" pitchFamily="50" charset="0"/>
            </a:endParaRP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endParaRPr lang="es-ES" sz="1800" dirty="0">
              <a:latin typeface="Industry Bold" panose="00000800000000000000" pitchFamily="50" charset="0"/>
            </a:endParaRPr>
          </a:p>
          <a:p>
            <a:pPr lvl="1">
              <a:lnSpc>
                <a:spcPct val="110000"/>
              </a:lnSpc>
            </a:pPr>
            <a:endParaRPr lang="es-ES" sz="1400" dirty="0">
              <a:latin typeface="Industry Bold" panose="00000800000000000000" pitchFamily="50" charset="0"/>
            </a:endParaRPr>
          </a:p>
          <a:p>
            <a:pPr lvl="1">
              <a:lnSpc>
                <a:spcPct val="110000"/>
              </a:lnSpc>
            </a:pPr>
            <a:endParaRPr lang="es-ES" sz="1400" dirty="0">
              <a:latin typeface="Industry Bold" panose="00000800000000000000" pitchFamily="50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s-ES" sz="1600" dirty="0">
              <a:latin typeface="Industry Light" panose="00000400000000000000" pitchFamily="50" charset="0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  <a:buFont typeface="Industry Light" panose="00000400000000000000" pitchFamily="50" charset="0"/>
              <a:buChar char="−"/>
            </a:pPr>
            <a:endParaRPr lang="es-ES" sz="1600" dirty="0">
              <a:latin typeface="Industry Light" panose="00000400000000000000" pitchFamily="50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s-ES" sz="1600" dirty="0">
              <a:latin typeface="Industry Light" panose="00000400000000000000" pitchFamily="50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s-ES" sz="1600" dirty="0">
              <a:latin typeface="Industry Light" panose="00000400000000000000" pitchFamily="50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s-ES" sz="1600" dirty="0">
              <a:latin typeface="Industry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44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162</Words>
  <Application>Microsoft Office PowerPoint</Application>
  <PresentationFormat>Panorámica</PresentationFormat>
  <Paragraphs>82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Courier New</vt:lpstr>
      <vt:lpstr>Industry Bold</vt:lpstr>
      <vt:lpstr>Industry Light</vt:lpstr>
      <vt:lpstr>Microsoft Sans Serif</vt:lpstr>
      <vt:lpstr>Tema de Office</vt:lpstr>
      <vt:lpstr>SOFTWARE DEVELOPMENT LIFECYCLE</vt:lpstr>
      <vt:lpstr>FUNCTIONAL SPECIFICATIONS</vt:lpstr>
      <vt:lpstr>DESING HIGH LEVEL</vt:lpstr>
      <vt:lpstr>DESING LOW LEVEL: UML</vt:lpstr>
      <vt:lpstr>         CODING</vt:lpstr>
      <vt:lpstr>         UNIT TEST</vt:lpstr>
      <vt:lpstr>       EXTRAS</vt:lpstr>
      <vt:lpstr>      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LIFECYCLE</dc:title>
  <dc:creator>Palmero, Fernando</dc:creator>
  <cp:lastModifiedBy>Fernando Palmero</cp:lastModifiedBy>
  <cp:revision>3</cp:revision>
  <dcterms:created xsi:type="dcterms:W3CDTF">2024-01-25T10:04:15Z</dcterms:created>
  <dcterms:modified xsi:type="dcterms:W3CDTF">2024-01-25T12:37:40Z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28254f1e-0c98-4a7a-8e2d-467327e5b99c</vt:lpwstr>
  </property>
  <property fmtid="{D5CDD505-2E9C-101B-9397-08002B2CF9AE}" pid="3" name="ECIData">
    <vt:lpwstr>NO</vt:lpwstr>
  </property>
  <property fmtid="{D5CDD505-2E9C-101B-9397-08002B2CF9AE}" pid="4" name="IncludeFooter">
    <vt:lpwstr>No</vt:lpwstr>
  </property>
  <property fmtid="{D5CDD505-2E9C-101B-9397-08002B2CF9AE}" pid="5" name="UnresCompExt">
    <vt:lpwstr>YES</vt:lpwstr>
  </property>
  <property fmtid="{D5CDD505-2E9C-101B-9397-08002B2CF9AE}" pid="6" name="CompSens">
    <vt:lpwstr>NO</vt:lpwstr>
  </property>
  <property fmtid="{D5CDD505-2E9C-101B-9397-08002B2CF9AE}" pid="7" name="ConfLegPri">
    <vt:lpwstr>NO</vt:lpwstr>
  </property>
  <property fmtid="{D5CDD505-2E9C-101B-9397-08002B2CF9AE}" pid="8" name="PIIData">
    <vt:lpwstr>NO</vt:lpwstr>
  </property>
  <property fmtid="{D5CDD505-2E9C-101B-9397-08002B2CF9AE}" pid="9" name="CUIData">
    <vt:lpwstr>NO</vt:lpwstr>
  </property>
</Properties>
</file>