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longo00/Progetto-FIA/commits?author=marcolongo00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.lamberti72@studenti.unisa.it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EFFFF"/>
                </a:solidFill>
              </a:rPr>
              <a:t>Classificazione di segnali stradali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E31E03F-E4EB-C226-BC76-03C2DFC6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674959"/>
            <a:ext cx="6039118" cy="37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5.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91" y="1459425"/>
            <a:ext cx="10170845" cy="4886784"/>
          </a:xfrm>
        </p:spPr>
        <p:txBody>
          <a:bodyPr>
            <a:normAutofit/>
          </a:bodyPr>
          <a:lstStyle/>
          <a:p>
            <a:r>
              <a:rPr lang="it-IT" sz="2000" dirty="0"/>
              <a:t>Il dataset di riferimento è composto da 876 immagini, suddivise nelle 4 categorie (semafori, limiti di velocità, stop e attraversamenti pedonali)</a:t>
            </a:r>
          </a:p>
          <a:p>
            <a:r>
              <a:rPr lang="it-IT" sz="2000" dirty="0"/>
              <a:t>Il dataset presenta una maggiore presenza di segnali di limiti di velocità. Per questo abbiamo ridotto il numero di immagini di tale categoria, riducendo </a:t>
            </a:r>
            <a:r>
              <a:rPr lang="it-IT" sz="2000" b="1" dirty="0"/>
              <a:t>l’</a:t>
            </a:r>
            <a:r>
              <a:rPr lang="it-IT" sz="2000" b="1" dirty="0" err="1"/>
              <a:t>overfitting</a:t>
            </a:r>
            <a:endParaRPr lang="it-IT" sz="2000" dirty="0"/>
          </a:p>
          <a:p>
            <a:r>
              <a:rPr lang="it-IT" sz="2000" dirty="0"/>
              <a:t> Ad ogni immagine è associato un file .xml per l’estrazione dei dati di ogni foto del dataset.</a:t>
            </a:r>
          </a:p>
          <a:p>
            <a:r>
              <a:rPr lang="it-IT" sz="2000" dirty="0"/>
              <a:t>I campi di maggior rilievo sono :</a:t>
            </a:r>
          </a:p>
          <a:p>
            <a:pPr lvl="1">
              <a:buFont typeface="+mj-lt"/>
              <a:buAutoNum type="arabicPeriod"/>
            </a:pPr>
            <a:r>
              <a:rPr lang="it-IT" sz="1800" dirty="0"/>
              <a:t>Tag &lt;name&gt;: corrisponde alla categoria dell’immagine, dove nel nostro dataset sono 4.</a:t>
            </a:r>
          </a:p>
          <a:p>
            <a:pPr lvl="1">
              <a:buFont typeface="+mj-lt"/>
              <a:buAutoNum type="arabicPeriod"/>
            </a:pPr>
            <a:r>
              <a:rPr lang="it-IT" sz="1800" dirty="0"/>
              <a:t>&lt;</a:t>
            </a:r>
            <a:r>
              <a:rPr lang="it-IT" sz="1800" dirty="0" err="1"/>
              <a:t>bndbox</a:t>
            </a:r>
            <a:r>
              <a:rPr lang="it-IT" sz="1800" dirty="0"/>
              <a:t>&gt;: box che presenta le coordinate in cui si trova il segnale all’interno dell’immagine</a:t>
            </a:r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AD69-8892-4CE6-2F58-AC0B2AB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Dataset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4BA519-8B31-0386-892B-435DFD43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98" y="1264555"/>
            <a:ext cx="3425015" cy="4803775"/>
          </a:xfrm>
        </p:spPr>
      </p:pic>
    </p:spTree>
    <p:extLst>
      <p:ext uri="{BB962C8B-B14F-4D97-AF65-F5344CB8AC3E}">
        <p14:creationId xmlns:p14="http://schemas.microsoft.com/office/powerpoint/2010/main" val="185885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645546" y="1678097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strike="noStrike" dirty="0" err="1">
                <a:effectLst/>
                <a:latin typeface="-apple-system"/>
                <a:hlinkClick r:id="rId3" tooltip="View all commits by marcolongo00"/>
              </a:rPr>
              <a:t>Github</a:t>
            </a:r>
            <a:r>
              <a:rPr lang="it-IT" i="0" strike="noStrike" dirty="0">
                <a:effectLst/>
                <a:latin typeface="-apple-system"/>
                <a:hlinkClick r:id="rId3" tooltip="View all commits by marcolongo00"/>
              </a:rPr>
              <a:t>:</a:t>
            </a:r>
            <a:r>
              <a:rPr lang="it-IT" dirty="0">
                <a:latin typeface="-apple-system"/>
              </a:rPr>
              <a:t> </a:t>
            </a:r>
            <a:r>
              <a:rPr lang="it-IT" i="0" strike="noStrike" dirty="0">
                <a:effectLst/>
                <a:latin typeface="-apple-system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202409" y="3149498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https://github.com/rikon311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7835733" y="4626826"/>
            <a:ext cx="3762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https://github.com/AntonioLamberti</a:t>
            </a:r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TensorFlow</a:t>
            </a:r>
            <a:r>
              <a:rPr lang="it-IT" sz="3000" dirty="0"/>
              <a:t> </a:t>
            </a:r>
          </a:p>
          <a:p>
            <a:endParaRPr lang="it-IT" sz="3000" dirty="0"/>
          </a:p>
          <a:p>
            <a:r>
              <a:rPr lang="it-IT" sz="3000" dirty="0" err="1"/>
              <a:t>Keras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/>
              <a:t>Google </a:t>
            </a:r>
            <a:r>
              <a:rPr lang="it-IT" sz="3000" dirty="0" err="1"/>
              <a:t>Colab</a:t>
            </a:r>
            <a:endParaRPr lang="it-IT" sz="3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606A21-77FE-EC12-360B-A731975B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44" y="3087929"/>
            <a:ext cx="1045006" cy="1045006"/>
          </a:xfrm>
          <a:prstGeom prst="rect">
            <a:avLst/>
          </a:prstGeom>
        </p:spPr>
      </p:pic>
      <p:pic>
        <p:nvPicPr>
          <p:cNvPr id="9" name="Immagine 8" descr="Immagine che contiene testo, materiale da costruzione, mattone&#10;&#10;Descrizione generata automaticamente">
            <a:extLst>
              <a:ext uri="{FF2B5EF4-FFF2-40B4-BE49-F238E27FC236}">
                <a16:creationId xmlns:a16="http://schemas.microsoft.com/office/drawing/2014/main" id="{5F1512FA-5867-D985-6CFC-0392FD8E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13" y="1881376"/>
            <a:ext cx="999537" cy="10686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899909D-DF34-9DD9-99FC-EB188BCF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20" y="4255317"/>
            <a:ext cx="1068630" cy="10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>
              <a:buFont typeface="+mj-lt"/>
              <a:buAutoNum type="arabicPeriod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/>
            </a:pPr>
            <a:r>
              <a:rPr lang="it-IT" dirty="0"/>
              <a:t>Dataset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94" y="1464657"/>
            <a:ext cx="9012504" cy="4460281"/>
          </a:xfrm>
        </p:spPr>
        <p:txBody>
          <a:bodyPr>
            <a:normAutofit/>
          </a:bodyPr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r>
              <a:rPr lang="it-IT" dirty="0"/>
              <a:t>Obiettivo</a:t>
            </a:r>
          </a:p>
          <a:p>
            <a:pPr marL="0" indent="0">
              <a:buNone/>
            </a:pPr>
            <a:r>
              <a:rPr lang="it-IT" dirty="0"/>
              <a:t>Con il nostro progetto intendiamo implementare un classificatore in grado di riconoscere diverse categorie di segnali (</a:t>
            </a:r>
            <a:r>
              <a:rPr lang="it-IT" dirty="0" err="1"/>
              <a:t>stop,semafori,limiti</a:t>
            </a:r>
            <a:r>
              <a:rPr lang="it-IT" dirty="0"/>
              <a:t> di velocità, attraversamenti pedonali)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6" y="1520890"/>
            <a:ext cx="10105052" cy="4786604"/>
          </a:xfrm>
        </p:spPr>
        <p:txBody>
          <a:bodyPr>
            <a:normAutofit/>
          </a:bodyPr>
          <a:lstStyle/>
          <a:p>
            <a:r>
              <a:rPr lang="it-IT" dirty="0"/>
              <a:t>PERFORMANCE	</a:t>
            </a:r>
          </a:p>
          <a:p>
            <a:pPr marL="0" indent="0">
              <a:buNone/>
            </a:pPr>
            <a:r>
              <a:rPr lang="it-IT" dirty="0"/>
              <a:t>Immagini correttamente classificate / immagini totali</a:t>
            </a:r>
          </a:p>
          <a:p>
            <a:pPr marL="0" indent="0">
              <a:buNone/>
            </a:pPr>
            <a:r>
              <a:rPr lang="it-IT" dirty="0"/>
              <a:t>					</a:t>
            </a:r>
          </a:p>
          <a:p>
            <a:r>
              <a:rPr lang="it-IT" dirty="0"/>
              <a:t>ENVIRONMENT			</a:t>
            </a:r>
          </a:p>
          <a:p>
            <a:pPr marL="0" indent="0">
              <a:buNone/>
            </a:pPr>
            <a:r>
              <a:rPr lang="it-IT" dirty="0"/>
              <a:t>Dataset (apprendimento) – Collezione di immagini (applicazione)</a:t>
            </a:r>
          </a:p>
          <a:p>
            <a:endParaRPr lang="it-IT" dirty="0"/>
          </a:p>
          <a:p>
            <a:r>
              <a:rPr lang="it-IT" dirty="0"/>
              <a:t>ACTUATORS</a:t>
            </a:r>
          </a:p>
          <a:p>
            <a:pPr marL="0" indent="0">
              <a:buNone/>
            </a:pPr>
            <a:r>
              <a:rPr lang="it-IT" dirty="0"/>
              <a:t>Aggiornamento di </a:t>
            </a:r>
            <a:r>
              <a:rPr lang="it-IT" dirty="0" err="1"/>
              <a:t>bias</a:t>
            </a:r>
            <a:r>
              <a:rPr lang="it-IT" dirty="0"/>
              <a:t> e neuroni. Classificatore di immagini</a:t>
            </a:r>
          </a:p>
          <a:p>
            <a:endParaRPr lang="it-IT" dirty="0"/>
          </a:p>
          <a:p>
            <a:r>
              <a:rPr lang="it-IT" dirty="0"/>
              <a:t>SENSOR</a:t>
            </a:r>
          </a:p>
          <a:p>
            <a:pPr marL="0" indent="0">
              <a:buNone/>
            </a:pPr>
            <a:r>
              <a:rPr lang="it-IT" dirty="0"/>
              <a:t>Stato corrente del modello. Interfaccia per il caricamento delle immagini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Struttura dell’agente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558136-CCF3-55AC-54AE-98C8DA8D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1" y="1306286"/>
            <a:ext cx="8830482" cy="5206482"/>
          </a:xfrm>
        </p:spPr>
      </p:pic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2" y="1611085"/>
            <a:ext cx="8915400" cy="4257869"/>
          </a:xfrm>
        </p:spPr>
        <p:txBody>
          <a:bodyPr>
            <a:normAutofit/>
          </a:bodyPr>
          <a:lstStyle/>
          <a:p>
            <a:r>
              <a:rPr lang="it-IT" dirty="0"/>
              <a:t>La rete convoluzionale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preprocessing.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come ad esempio curve, angoli, circonferenze, quadrati.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F6E8D-C07E-ECBC-FDE4-D43F4FC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D0DD2-3690-1C98-93AA-A6084C46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788" y="1452464"/>
            <a:ext cx="8915400" cy="4668417"/>
          </a:xfrm>
        </p:spPr>
        <p:txBody>
          <a:bodyPr/>
          <a:lstStyle/>
          <a:p>
            <a:r>
              <a:rPr lang="it-IT" sz="2000" dirty="0"/>
              <a:t>Definizione dei </a:t>
            </a:r>
            <a:r>
              <a:rPr lang="it-IT" sz="2000" dirty="0" err="1"/>
              <a:t>layers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Conv2D</a:t>
            </a:r>
            <a:r>
              <a:rPr lang="it-IT" dirty="0"/>
              <a:t>: Il </a:t>
            </a:r>
            <a:r>
              <a:rPr lang="it-IT" dirty="0" err="1"/>
              <a:t>layer</a:t>
            </a:r>
            <a:r>
              <a:rPr lang="it-IT" dirty="0"/>
              <a:t> di convoluzione che si occupa di estrarre le feature e attraverso il kernel (la matrice) con cui viene convoluto l’input per ottenere una feature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MaxPool2D</a:t>
            </a:r>
            <a:r>
              <a:rPr lang="it-IT" dirty="0"/>
              <a:t>: si occupa di calcolare il valore massimo per ciascuna feature </a:t>
            </a:r>
            <a:r>
              <a:rPr lang="it-IT" dirty="0" err="1"/>
              <a:t>map</a:t>
            </a:r>
            <a:r>
              <a:rPr lang="it-IT" dirty="0"/>
              <a:t>. Crea una rappresentazione che comprende i valori qui presenti. </a:t>
            </a:r>
          </a:p>
          <a:p>
            <a:pPr>
              <a:buFont typeface="+mj-lt"/>
              <a:buAutoNum type="arabicPeriod"/>
            </a:pPr>
            <a:r>
              <a:rPr lang="it-IT" b="1" dirty="0" err="1"/>
              <a:t>Flattern</a:t>
            </a:r>
            <a:r>
              <a:rPr lang="it-IT" dirty="0"/>
              <a:t>: il </a:t>
            </a:r>
            <a:r>
              <a:rPr lang="it-IT" dirty="0" err="1"/>
              <a:t>layer</a:t>
            </a:r>
            <a:r>
              <a:rPr lang="it-IT" dirty="0"/>
              <a:t> che si occupa di rimuovere tutte le dimensioni dopo i </a:t>
            </a:r>
            <a:r>
              <a:rPr lang="it-IT" dirty="0" err="1"/>
              <a:t>layer</a:t>
            </a:r>
            <a:r>
              <a:rPr lang="it-IT" dirty="0"/>
              <a:t> di convoluzione (Conv2D, MaxPool2D) tranne una.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Dropout: </a:t>
            </a:r>
            <a:r>
              <a:rPr lang="it-IT" dirty="0"/>
              <a:t>dei neuroni selezionati in maniera casuale vengono ignorati durante l’allenamento</a:t>
            </a:r>
            <a:r>
              <a:rPr lang="it-IT" b="1" dirty="0"/>
              <a:t>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Dense: </a:t>
            </a:r>
            <a:r>
              <a:rPr lang="it-IT" dirty="0" err="1"/>
              <a:t>layer</a:t>
            </a:r>
            <a:r>
              <a:rPr lang="it-IT" dirty="0"/>
              <a:t> composto da </a:t>
            </a:r>
            <a:r>
              <a:rPr lang="it-IT" b="1" dirty="0"/>
              <a:t>n </a:t>
            </a:r>
            <a:r>
              <a:rPr lang="it-IT" dirty="0"/>
              <a:t>neuroni in cui gli input vengono pesati e, assieme al </a:t>
            </a:r>
            <a:r>
              <a:rPr lang="it-IT" dirty="0" err="1"/>
              <a:t>bias</a:t>
            </a:r>
            <a:r>
              <a:rPr lang="it-IT" dirty="0"/>
              <a:t>, vengono trasferiti attraverso la funzione di attivazione dell’output.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126130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102</TotalTime>
  <Words>606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2. Specifica PEAS</vt:lpstr>
      <vt:lpstr>3. Struttura dell’agente</vt:lpstr>
      <vt:lpstr>4. Algoritmo</vt:lpstr>
      <vt:lpstr>4. Algoritmo</vt:lpstr>
      <vt:lpstr>5. Dataset</vt:lpstr>
      <vt:lpstr>5.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MARCO LONGO</cp:lastModifiedBy>
  <cp:revision>3</cp:revision>
  <dcterms:created xsi:type="dcterms:W3CDTF">2022-05-10T14:07:36Z</dcterms:created>
  <dcterms:modified xsi:type="dcterms:W3CDTF">2022-05-31T14:18:40Z</dcterms:modified>
</cp:coreProperties>
</file>