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3007E90-0CF4-4B56-9D2F-9833898221B1}" type="datetimeFigureOut">
              <a:rPr lang="it-IT" smtClean="0"/>
              <a:t>14/06/2022</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290328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3007E90-0CF4-4B56-9D2F-9833898221B1}" type="datetimeFigureOut">
              <a:rPr lang="it-IT" smtClean="0"/>
              <a:t>14/06/2022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70093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3007E90-0CF4-4B56-9D2F-9833898221B1}" type="datetimeFigureOut">
              <a:rPr lang="it-IT" smtClean="0"/>
              <a:t>14/06/2022</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62472D-049B-4F3D-A893-4F0E1393D178}"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346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D3007E90-0CF4-4B56-9D2F-9833898221B1}" type="datetimeFigureOut">
              <a:rPr lang="it-IT" smtClean="0"/>
              <a:t>14/06/2022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075620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D3007E90-0CF4-4B56-9D2F-9833898221B1}" type="datetimeFigureOut">
              <a:rPr lang="it-IT" smtClean="0"/>
              <a:t>14/06/2022</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62472D-049B-4F3D-A893-4F0E1393D178}"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2090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D3007E90-0CF4-4B56-9D2F-9833898221B1}" type="datetimeFigureOut">
              <a:rPr lang="it-IT" smtClean="0"/>
              <a:t>14/06/2022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597881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3007E90-0CF4-4B56-9D2F-9833898221B1}" type="datetimeFigureOut">
              <a:rPr lang="it-IT" smtClean="0"/>
              <a:t>14/06/2022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2714261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3007E90-0CF4-4B56-9D2F-9833898221B1}" type="datetimeFigureOut">
              <a:rPr lang="it-IT" smtClean="0"/>
              <a:t>14/06/2022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382398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3007E90-0CF4-4B56-9D2F-9833898221B1}" type="datetimeFigureOut">
              <a:rPr lang="it-IT" smtClean="0"/>
              <a:t>14/06/2022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427972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3007E90-0CF4-4B56-9D2F-9833898221B1}" type="datetimeFigureOut">
              <a:rPr lang="it-IT" smtClean="0"/>
              <a:t>14/06/2022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301863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3007E90-0CF4-4B56-9D2F-9833898221B1}" type="datetimeFigureOut">
              <a:rPr lang="it-IT" smtClean="0"/>
              <a:t>14/06/2022</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305549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3007E90-0CF4-4B56-9D2F-9833898221B1}" type="datetimeFigureOut">
              <a:rPr lang="it-IT" smtClean="0"/>
              <a:t>14/06/2022</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5954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3007E90-0CF4-4B56-9D2F-9833898221B1}" type="datetimeFigureOut">
              <a:rPr lang="it-IT" smtClean="0"/>
              <a:t>14/06/2022</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317826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07E90-0CF4-4B56-9D2F-9833898221B1}" type="datetimeFigureOut">
              <a:rPr lang="it-IT" smtClean="0"/>
              <a:t>14/06/2022</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2201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3007E90-0CF4-4B56-9D2F-9833898221B1}" type="datetimeFigureOut">
              <a:rPr lang="it-IT" smtClean="0"/>
              <a:t>14/06/2022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17663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3007E90-0CF4-4B56-9D2F-9833898221B1}" type="datetimeFigureOut">
              <a:rPr lang="it-IT" smtClean="0"/>
              <a:t>14/06/2022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36075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007E90-0CF4-4B56-9D2F-9833898221B1}" type="datetimeFigureOut">
              <a:rPr lang="it-IT" smtClean="0"/>
              <a:t>14/06/2022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62472D-049B-4F3D-A893-4F0E1393D178}" type="slidenum">
              <a:rPr lang="it-IT" smtClean="0"/>
              <a:t>‹N›</a:t>
            </a:fld>
            <a:endParaRPr lang="it-IT"/>
          </a:p>
        </p:txBody>
      </p:sp>
    </p:spTree>
    <p:extLst>
      <p:ext uri="{BB962C8B-B14F-4D97-AF65-F5344CB8AC3E}">
        <p14:creationId xmlns:p14="http://schemas.microsoft.com/office/powerpoint/2010/main" val="3058683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rcolongo00/Progetto-FIA/commits?author=marcolongo00" TargetMode="External"/><Relationship Id="rId2" Type="http://schemas.openxmlformats.org/officeDocument/2006/relationships/hyperlink" Target="mailto:m.longo36@studenti.unisa.it" TargetMode="External"/><Relationship Id="rId1" Type="http://schemas.openxmlformats.org/officeDocument/2006/relationships/slideLayout" Target="../slideLayouts/slideLayout2.xml"/><Relationship Id="rId5" Type="http://schemas.openxmlformats.org/officeDocument/2006/relationships/hyperlink" Target="mailto:a.lamberti72@studenti.unisa.it" TargetMode="External"/><Relationship Id="rId4" Type="http://schemas.openxmlformats.org/officeDocument/2006/relationships/hyperlink" Target="mailto:r.polidoro1@studenti.unisa.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87FE0E4A-D9D7-77ED-5337-104A44FA299F}"/>
              </a:ext>
            </a:extLst>
          </p:cNvPr>
          <p:cNvSpPr>
            <a:spLocks noGrp="1"/>
          </p:cNvSpPr>
          <p:nvPr>
            <p:ph type="ctrTitle"/>
          </p:nvPr>
        </p:nvSpPr>
        <p:spPr>
          <a:xfrm>
            <a:off x="540279" y="967417"/>
            <a:ext cx="3778870" cy="3943250"/>
          </a:xfrm>
        </p:spPr>
        <p:txBody>
          <a:bodyPr>
            <a:normAutofit/>
          </a:bodyPr>
          <a:lstStyle/>
          <a:p>
            <a:r>
              <a:rPr lang="it-IT" sz="4000">
                <a:solidFill>
                  <a:srgbClr val="FEFFFF"/>
                </a:solidFill>
              </a:rPr>
              <a:t>Classificazione di segnali stradali</a:t>
            </a:r>
          </a:p>
        </p:txBody>
      </p:sp>
      <p:sp>
        <p:nvSpPr>
          <p:cNvPr id="22"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Immagine 5" descr="Immagine che contiene testo, clipart&#10;&#10;Descrizione generata automaticamente">
            <a:extLst>
              <a:ext uri="{FF2B5EF4-FFF2-40B4-BE49-F238E27FC236}">
                <a16:creationId xmlns:a16="http://schemas.microsoft.com/office/drawing/2014/main" id="{FE31E03F-E4EB-C226-BC76-03C2DFC6F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994" y="1674959"/>
            <a:ext cx="6039118" cy="3763816"/>
          </a:xfrm>
          <a:prstGeom prst="rect">
            <a:avLst/>
          </a:prstGeom>
        </p:spPr>
      </p:pic>
    </p:spTree>
    <p:extLst>
      <p:ext uri="{BB962C8B-B14F-4D97-AF65-F5344CB8AC3E}">
        <p14:creationId xmlns:p14="http://schemas.microsoft.com/office/powerpoint/2010/main" val="382955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CFBCDC-E184-C230-FAEF-5A33546EB70D}"/>
              </a:ext>
            </a:extLst>
          </p:cNvPr>
          <p:cNvSpPr>
            <a:spLocks noGrp="1"/>
          </p:cNvSpPr>
          <p:nvPr>
            <p:ph type="title"/>
          </p:nvPr>
        </p:nvSpPr>
        <p:spPr>
          <a:xfrm>
            <a:off x="2592925" y="624110"/>
            <a:ext cx="8911687" cy="597787"/>
          </a:xfrm>
        </p:spPr>
        <p:txBody>
          <a:bodyPr>
            <a:normAutofit fontScale="90000"/>
          </a:bodyPr>
          <a:lstStyle/>
          <a:p>
            <a:r>
              <a:rPr lang="it-IT" dirty="0"/>
              <a:t>5. Dataset</a:t>
            </a:r>
          </a:p>
        </p:txBody>
      </p:sp>
      <p:sp>
        <p:nvSpPr>
          <p:cNvPr id="3" name="Segnaposto contenuto 2">
            <a:extLst>
              <a:ext uri="{FF2B5EF4-FFF2-40B4-BE49-F238E27FC236}">
                <a16:creationId xmlns:a16="http://schemas.microsoft.com/office/drawing/2014/main" id="{56B05CCB-ACF3-691A-0384-8F577FF2E51E}"/>
              </a:ext>
            </a:extLst>
          </p:cNvPr>
          <p:cNvSpPr>
            <a:spLocks noGrp="1"/>
          </p:cNvSpPr>
          <p:nvPr>
            <p:ph idx="1"/>
          </p:nvPr>
        </p:nvSpPr>
        <p:spPr>
          <a:xfrm>
            <a:off x="1883391" y="1459425"/>
            <a:ext cx="10170845" cy="4886784"/>
          </a:xfrm>
        </p:spPr>
        <p:txBody>
          <a:bodyPr>
            <a:normAutofit/>
          </a:bodyPr>
          <a:lstStyle/>
          <a:p>
            <a:r>
              <a:rPr lang="it-IT" sz="2000" dirty="0"/>
              <a:t>Il dataset di riferimento è composto da 876 immagini, suddivise nelle 4 categorie (semafori, limiti di velocità, stop e attraversamenti pedonali)</a:t>
            </a:r>
          </a:p>
          <a:p>
            <a:r>
              <a:rPr lang="it-IT" sz="2000" dirty="0"/>
              <a:t>Il dataset presenta una maggiore presenza di segnali di limiti di velocità. Per questo abbiamo ridotto il numero di immagini di tale categoria all’interno del codice per bilanciare il dataset in fase di esecuzione.</a:t>
            </a:r>
          </a:p>
          <a:p>
            <a:r>
              <a:rPr lang="it-IT" sz="2000" dirty="0"/>
              <a:t>Ad ogni immagine è associato un file .xml per l’estrazione dei dati di ogni foto del dataset.</a:t>
            </a:r>
          </a:p>
          <a:p>
            <a:r>
              <a:rPr lang="it-IT" sz="2000" dirty="0"/>
              <a:t>I campi di maggior rilievo sono :</a:t>
            </a:r>
          </a:p>
          <a:p>
            <a:pPr lvl="1">
              <a:buFont typeface="+mj-lt"/>
              <a:buAutoNum type="arabicPeriod"/>
            </a:pPr>
            <a:r>
              <a:rPr lang="it-IT" sz="1800" dirty="0"/>
              <a:t>Tag &lt;name&gt;: corrisponde alla categoria dell’immagine, dove nel nostro dataset sono 4.</a:t>
            </a:r>
          </a:p>
          <a:p>
            <a:pPr lvl="1">
              <a:buFont typeface="+mj-lt"/>
              <a:buAutoNum type="arabicPeriod"/>
            </a:pPr>
            <a:r>
              <a:rPr lang="it-IT" sz="1800" dirty="0"/>
              <a:t>&lt;</a:t>
            </a:r>
            <a:r>
              <a:rPr lang="it-IT" sz="1800" dirty="0" err="1"/>
              <a:t>bndbox</a:t>
            </a:r>
            <a:r>
              <a:rPr lang="it-IT" sz="1800" dirty="0"/>
              <a:t>&gt;: box che presenta le coordinate in cui si trova il segnale all’interno dell’immagine</a:t>
            </a:r>
          </a:p>
        </p:txBody>
      </p:sp>
    </p:spTree>
    <p:extLst>
      <p:ext uri="{BB962C8B-B14F-4D97-AF65-F5344CB8AC3E}">
        <p14:creationId xmlns:p14="http://schemas.microsoft.com/office/powerpoint/2010/main" val="219848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4AD69-8892-4CE6-2F58-AC0B2AB35A78}"/>
              </a:ext>
            </a:extLst>
          </p:cNvPr>
          <p:cNvSpPr>
            <a:spLocks noGrp="1"/>
          </p:cNvSpPr>
          <p:nvPr>
            <p:ph type="title"/>
          </p:nvPr>
        </p:nvSpPr>
        <p:spPr/>
        <p:txBody>
          <a:bodyPr/>
          <a:lstStyle/>
          <a:p>
            <a:r>
              <a:rPr lang="it-IT" dirty="0"/>
              <a:t>5. Dataset</a:t>
            </a:r>
          </a:p>
        </p:txBody>
      </p:sp>
      <p:pic>
        <p:nvPicPr>
          <p:cNvPr id="5" name="Segnaposto contenuto 4" descr="Immagine che contiene testo&#10;&#10;Descrizione generata automaticamente">
            <a:extLst>
              <a:ext uri="{FF2B5EF4-FFF2-40B4-BE49-F238E27FC236}">
                <a16:creationId xmlns:a16="http://schemas.microsoft.com/office/drawing/2014/main" id="{0C4BA519-8B31-0386-892B-435DFD434D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098" y="1264555"/>
            <a:ext cx="3425015" cy="4803775"/>
          </a:xfrm>
        </p:spPr>
      </p:pic>
    </p:spTree>
    <p:extLst>
      <p:ext uri="{BB962C8B-B14F-4D97-AF65-F5344CB8AC3E}">
        <p14:creationId xmlns:p14="http://schemas.microsoft.com/office/powerpoint/2010/main" val="185885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0EFAAE-7A53-5F71-74BC-0F8F8E376E47}"/>
              </a:ext>
            </a:extLst>
          </p:cNvPr>
          <p:cNvSpPr>
            <a:spLocks noGrp="1"/>
          </p:cNvSpPr>
          <p:nvPr>
            <p:ph type="title"/>
          </p:nvPr>
        </p:nvSpPr>
        <p:spPr>
          <a:xfrm>
            <a:off x="3374767" y="693915"/>
            <a:ext cx="5442466" cy="984182"/>
          </a:xfrm>
        </p:spPr>
        <p:txBody>
          <a:bodyPr>
            <a:noAutofit/>
          </a:bodyPr>
          <a:lstStyle/>
          <a:p>
            <a:r>
              <a:rPr lang="it-IT" sz="4800" dirty="0"/>
              <a:t>IL NOSTRO TEAM</a:t>
            </a:r>
          </a:p>
        </p:txBody>
      </p:sp>
      <p:sp>
        <p:nvSpPr>
          <p:cNvPr id="4" name="CasellaDiTesto 3">
            <a:extLst>
              <a:ext uri="{FF2B5EF4-FFF2-40B4-BE49-F238E27FC236}">
                <a16:creationId xmlns:a16="http://schemas.microsoft.com/office/drawing/2014/main" id="{E6A8DF85-CFD1-3CAD-8E5B-5A4FE7596061}"/>
              </a:ext>
            </a:extLst>
          </p:cNvPr>
          <p:cNvSpPr txBox="1"/>
          <p:nvPr/>
        </p:nvSpPr>
        <p:spPr>
          <a:xfrm>
            <a:off x="645546" y="1678097"/>
            <a:ext cx="3908453" cy="1477328"/>
          </a:xfrm>
          <a:prstGeom prst="rect">
            <a:avLst/>
          </a:prstGeom>
          <a:noFill/>
        </p:spPr>
        <p:txBody>
          <a:bodyPr wrap="square" rtlCol="0">
            <a:spAutoFit/>
          </a:bodyPr>
          <a:lstStyle/>
          <a:p>
            <a:pPr marL="285750" indent="-285750">
              <a:buFont typeface="Arial" panose="020B0604020202020204" pitchFamily="34" charset="0"/>
              <a:buChar char="•"/>
            </a:pPr>
            <a:r>
              <a:rPr lang="it-IT" dirty="0"/>
              <a:t>Longo Marco</a:t>
            </a:r>
          </a:p>
          <a:p>
            <a:pPr marL="285750" indent="-285750">
              <a:buFont typeface="Arial" panose="020B0604020202020204" pitchFamily="34" charset="0"/>
              <a:buChar char="•"/>
            </a:pPr>
            <a:r>
              <a:rPr lang="it-IT" dirty="0"/>
              <a:t>05121/05945</a:t>
            </a:r>
          </a:p>
          <a:p>
            <a:pPr marL="285750" indent="-285750">
              <a:buFont typeface="Arial" panose="020B0604020202020204" pitchFamily="34" charset="0"/>
              <a:buChar char="•"/>
            </a:pPr>
            <a:r>
              <a:rPr lang="it-IT" dirty="0">
                <a:hlinkClick r:id="rId2"/>
              </a:rPr>
              <a:t>m.longo36@studenti.unisa.it</a:t>
            </a:r>
            <a:endParaRPr lang="it-IT" dirty="0"/>
          </a:p>
          <a:p>
            <a:pPr marL="285750" indent="-285750">
              <a:buFont typeface="Arial" panose="020B0604020202020204" pitchFamily="34" charset="0"/>
              <a:buChar char="•"/>
            </a:pPr>
            <a:r>
              <a:rPr lang="it-IT" i="0" strike="noStrike" dirty="0" err="1">
                <a:effectLst/>
                <a:latin typeface="-apple-system"/>
                <a:hlinkClick r:id="rId3" tooltip="View all commits by marcolongo00"/>
              </a:rPr>
              <a:t>Github</a:t>
            </a:r>
            <a:r>
              <a:rPr lang="it-IT" i="0" strike="noStrike" dirty="0">
                <a:effectLst/>
                <a:latin typeface="-apple-system"/>
                <a:hlinkClick r:id="rId3" tooltip="View all commits by marcolongo00"/>
              </a:rPr>
              <a:t>:</a:t>
            </a:r>
            <a:r>
              <a:rPr lang="it-IT" dirty="0">
                <a:latin typeface="-apple-system"/>
              </a:rPr>
              <a:t> </a:t>
            </a:r>
            <a:r>
              <a:rPr lang="it-IT" i="0" strike="noStrike" dirty="0">
                <a:effectLst/>
                <a:latin typeface="-apple-system"/>
              </a:rPr>
              <a:t>https://github.com/marcolongo00</a:t>
            </a:r>
            <a:endParaRPr lang="it-IT" dirty="0"/>
          </a:p>
        </p:txBody>
      </p:sp>
      <p:sp>
        <p:nvSpPr>
          <p:cNvPr id="5" name="CasellaDiTesto 4">
            <a:extLst>
              <a:ext uri="{FF2B5EF4-FFF2-40B4-BE49-F238E27FC236}">
                <a16:creationId xmlns:a16="http://schemas.microsoft.com/office/drawing/2014/main" id="{544F8A85-FA1B-4972-C960-9C8CE260DE09}"/>
              </a:ext>
            </a:extLst>
          </p:cNvPr>
          <p:cNvSpPr txBox="1"/>
          <p:nvPr/>
        </p:nvSpPr>
        <p:spPr>
          <a:xfrm>
            <a:off x="4202409" y="3149498"/>
            <a:ext cx="3633324" cy="1477328"/>
          </a:xfrm>
          <a:prstGeom prst="rect">
            <a:avLst/>
          </a:prstGeom>
          <a:noFill/>
        </p:spPr>
        <p:txBody>
          <a:bodyPr wrap="square" rtlCol="0">
            <a:spAutoFit/>
          </a:bodyPr>
          <a:lstStyle/>
          <a:p>
            <a:pPr marL="285750" indent="-285750">
              <a:buFont typeface="Arial" panose="020B0604020202020204" pitchFamily="34" charset="0"/>
              <a:buChar char="•"/>
            </a:pPr>
            <a:r>
              <a:rPr lang="it-IT" dirty="0"/>
              <a:t>Polidoro Riccardo</a:t>
            </a:r>
          </a:p>
          <a:p>
            <a:pPr marL="285750" indent="-285750">
              <a:buFont typeface="Arial" panose="020B0604020202020204" pitchFamily="34" charset="0"/>
              <a:buChar char="•"/>
            </a:pPr>
            <a:r>
              <a:rPr lang="it-IT" dirty="0"/>
              <a:t>05121/07801</a:t>
            </a:r>
          </a:p>
          <a:p>
            <a:pPr marL="285750" indent="-285750">
              <a:buFont typeface="Arial" panose="020B0604020202020204" pitchFamily="34" charset="0"/>
              <a:buChar char="•"/>
            </a:pPr>
            <a:r>
              <a:rPr lang="it-IT" dirty="0">
                <a:hlinkClick r:id="rId4"/>
              </a:rPr>
              <a:t>r.polidoro1@studenti.unisa.it</a:t>
            </a:r>
            <a:endParaRPr lang="it-IT" dirty="0"/>
          </a:p>
          <a:p>
            <a:pPr marL="285750" indent="-285750">
              <a:buFont typeface="Arial" panose="020B0604020202020204" pitchFamily="34" charset="0"/>
              <a:buChar char="•"/>
            </a:pPr>
            <a:r>
              <a:rPr lang="it-IT" dirty="0" err="1"/>
              <a:t>Github</a:t>
            </a:r>
            <a:r>
              <a:rPr lang="it-IT" dirty="0"/>
              <a:t>: https://github.com/rikon311</a:t>
            </a:r>
          </a:p>
        </p:txBody>
      </p:sp>
      <p:sp>
        <p:nvSpPr>
          <p:cNvPr id="6" name="CasellaDiTesto 5">
            <a:extLst>
              <a:ext uri="{FF2B5EF4-FFF2-40B4-BE49-F238E27FC236}">
                <a16:creationId xmlns:a16="http://schemas.microsoft.com/office/drawing/2014/main" id="{C7B803CC-DE11-A04B-B9C6-EF710BDD9FAA}"/>
              </a:ext>
            </a:extLst>
          </p:cNvPr>
          <p:cNvSpPr txBox="1"/>
          <p:nvPr/>
        </p:nvSpPr>
        <p:spPr>
          <a:xfrm>
            <a:off x="7835733" y="4626826"/>
            <a:ext cx="3762797" cy="1754326"/>
          </a:xfrm>
          <a:prstGeom prst="rect">
            <a:avLst/>
          </a:prstGeom>
          <a:noFill/>
        </p:spPr>
        <p:txBody>
          <a:bodyPr wrap="square" rtlCol="0">
            <a:spAutoFit/>
          </a:bodyPr>
          <a:lstStyle/>
          <a:p>
            <a:pPr marL="285750" indent="-285750">
              <a:buFont typeface="Arial" panose="020B0604020202020204" pitchFamily="34" charset="0"/>
              <a:buChar char="•"/>
            </a:pPr>
            <a:r>
              <a:rPr lang="it-IT" dirty="0"/>
              <a:t>Lamberti Antonio</a:t>
            </a:r>
          </a:p>
          <a:p>
            <a:pPr marL="285750" indent="-285750">
              <a:buFont typeface="Arial" panose="020B0604020202020204" pitchFamily="34" charset="0"/>
              <a:buChar char="•"/>
            </a:pPr>
            <a:r>
              <a:rPr lang="it-IT" dirty="0"/>
              <a:t>05121/09103</a:t>
            </a:r>
          </a:p>
          <a:p>
            <a:pPr marL="285750" indent="-285750">
              <a:buFont typeface="Arial" panose="020B0604020202020204" pitchFamily="34" charset="0"/>
              <a:buChar char="•"/>
            </a:pPr>
            <a:r>
              <a:rPr lang="it-IT" dirty="0">
                <a:hlinkClick r:id="rId5"/>
              </a:rPr>
              <a:t>a.lamberti72@studenti.unisa.it</a:t>
            </a:r>
            <a:endParaRPr lang="it-IT" dirty="0"/>
          </a:p>
          <a:p>
            <a:pPr marL="285750" indent="-285750">
              <a:buFont typeface="Arial" panose="020B0604020202020204" pitchFamily="34" charset="0"/>
              <a:buChar char="•"/>
            </a:pPr>
            <a:r>
              <a:rPr lang="it-IT" dirty="0" err="1"/>
              <a:t>Github</a:t>
            </a:r>
            <a:r>
              <a:rPr lang="it-IT" dirty="0"/>
              <a:t>: https://github.com/AntonioLamberti</a:t>
            </a:r>
          </a:p>
        </p:txBody>
      </p:sp>
    </p:spTree>
    <p:extLst>
      <p:ext uri="{BB962C8B-B14F-4D97-AF65-F5344CB8AC3E}">
        <p14:creationId xmlns:p14="http://schemas.microsoft.com/office/powerpoint/2010/main" val="297973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DC3C4-45E6-6DB6-C493-9DE5B46CED70}"/>
              </a:ext>
            </a:extLst>
          </p:cNvPr>
          <p:cNvSpPr>
            <a:spLocks noGrp="1"/>
          </p:cNvSpPr>
          <p:nvPr>
            <p:ph type="title"/>
          </p:nvPr>
        </p:nvSpPr>
        <p:spPr/>
        <p:txBody>
          <a:bodyPr/>
          <a:lstStyle/>
          <a:p>
            <a:r>
              <a:rPr lang="it-IT" dirty="0"/>
              <a:t>TECNOLOGIE UTILIZZATE</a:t>
            </a:r>
          </a:p>
        </p:txBody>
      </p:sp>
      <p:sp>
        <p:nvSpPr>
          <p:cNvPr id="3" name="Segnaposto contenuto 2">
            <a:extLst>
              <a:ext uri="{FF2B5EF4-FFF2-40B4-BE49-F238E27FC236}">
                <a16:creationId xmlns:a16="http://schemas.microsoft.com/office/drawing/2014/main" id="{49B76BE0-A3CF-FA44-10BC-DF5AEC71D5B5}"/>
              </a:ext>
            </a:extLst>
          </p:cNvPr>
          <p:cNvSpPr>
            <a:spLocks noGrp="1"/>
          </p:cNvSpPr>
          <p:nvPr>
            <p:ph idx="1"/>
          </p:nvPr>
        </p:nvSpPr>
        <p:spPr/>
        <p:txBody>
          <a:bodyPr>
            <a:normAutofit/>
          </a:bodyPr>
          <a:lstStyle/>
          <a:p>
            <a:r>
              <a:rPr lang="it-IT" sz="3000" dirty="0" err="1"/>
              <a:t>TensorFlow</a:t>
            </a:r>
            <a:r>
              <a:rPr lang="it-IT" sz="3000" dirty="0"/>
              <a:t> </a:t>
            </a:r>
          </a:p>
          <a:p>
            <a:endParaRPr lang="it-IT" sz="3000" dirty="0"/>
          </a:p>
          <a:p>
            <a:r>
              <a:rPr lang="it-IT" sz="3000" dirty="0" err="1"/>
              <a:t>Keras</a:t>
            </a:r>
            <a:endParaRPr lang="it-IT" sz="3000" dirty="0"/>
          </a:p>
          <a:p>
            <a:endParaRPr lang="it-IT" sz="3000" dirty="0"/>
          </a:p>
          <a:p>
            <a:r>
              <a:rPr lang="it-IT" sz="3000" dirty="0"/>
              <a:t>Google </a:t>
            </a:r>
            <a:r>
              <a:rPr lang="it-IT" sz="3000" dirty="0" err="1"/>
              <a:t>Colab</a:t>
            </a:r>
            <a:endParaRPr lang="it-IT" sz="3000" dirty="0"/>
          </a:p>
        </p:txBody>
      </p:sp>
      <p:pic>
        <p:nvPicPr>
          <p:cNvPr id="5" name="Immagine 4">
            <a:extLst>
              <a:ext uri="{FF2B5EF4-FFF2-40B4-BE49-F238E27FC236}">
                <a16:creationId xmlns:a16="http://schemas.microsoft.com/office/drawing/2014/main" id="{77606A21-77FE-EC12-360B-A731975B8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9144" y="3087929"/>
            <a:ext cx="1045006" cy="1045006"/>
          </a:xfrm>
          <a:prstGeom prst="rect">
            <a:avLst/>
          </a:prstGeom>
        </p:spPr>
      </p:pic>
      <p:pic>
        <p:nvPicPr>
          <p:cNvPr id="9" name="Immagine 8" descr="Immagine che contiene testo, materiale da costruzione, mattone&#10;&#10;Descrizione generata automaticamente">
            <a:extLst>
              <a:ext uri="{FF2B5EF4-FFF2-40B4-BE49-F238E27FC236}">
                <a16:creationId xmlns:a16="http://schemas.microsoft.com/office/drawing/2014/main" id="{5F1512FA-5867-D985-6CFC-0392FD8E0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613" y="1881376"/>
            <a:ext cx="999537" cy="1068629"/>
          </a:xfrm>
          <a:prstGeom prst="rect">
            <a:avLst/>
          </a:prstGeom>
        </p:spPr>
      </p:pic>
      <p:pic>
        <p:nvPicPr>
          <p:cNvPr id="11" name="Immagine 10">
            <a:extLst>
              <a:ext uri="{FF2B5EF4-FFF2-40B4-BE49-F238E27FC236}">
                <a16:creationId xmlns:a16="http://schemas.microsoft.com/office/drawing/2014/main" id="{C899909D-DF34-9DD9-99FC-EB188BCF0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0920" y="4255317"/>
            <a:ext cx="1068630" cy="1068630"/>
          </a:xfrm>
          <a:prstGeom prst="rect">
            <a:avLst/>
          </a:prstGeom>
        </p:spPr>
      </p:pic>
    </p:spTree>
    <p:extLst>
      <p:ext uri="{BB962C8B-B14F-4D97-AF65-F5344CB8AC3E}">
        <p14:creationId xmlns:p14="http://schemas.microsoft.com/office/powerpoint/2010/main" val="58841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BF69CA-E05C-0BAC-F233-3B3111A6414A}"/>
              </a:ext>
            </a:extLst>
          </p:cNvPr>
          <p:cNvSpPr>
            <a:spLocks noGrp="1"/>
          </p:cNvSpPr>
          <p:nvPr>
            <p:ph type="title"/>
          </p:nvPr>
        </p:nvSpPr>
        <p:spPr>
          <a:xfrm>
            <a:off x="2589212" y="1368577"/>
            <a:ext cx="1631117" cy="589695"/>
          </a:xfrm>
        </p:spPr>
        <p:txBody>
          <a:bodyPr>
            <a:normAutofit fontScale="90000"/>
          </a:bodyPr>
          <a:lstStyle/>
          <a:p>
            <a:r>
              <a:rPr lang="it-IT" dirty="0"/>
              <a:t>INDICE</a:t>
            </a:r>
          </a:p>
        </p:txBody>
      </p:sp>
      <p:sp>
        <p:nvSpPr>
          <p:cNvPr id="3" name="Segnaposto contenuto 2">
            <a:extLst>
              <a:ext uri="{FF2B5EF4-FFF2-40B4-BE49-F238E27FC236}">
                <a16:creationId xmlns:a16="http://schemas.microsoft.com/office/drawing/2014/main" id="{181B27AD-AAA0-5922-8C15-C4787F30B17B}"/>
              </a:ext>
            </a:extLst>
          </p:cNvPr>
          <p:cNvSpPr>
            <a:spLocks noGrp="1"/>
          </p:cNvSpPr>
          <p:nvPr>
            <p:ph idx="1"/>
          </p:nvPr>
        </p:nvSpPr>
        <p:spPr/>
        <p:txBody>
          <a:bodyPr/>
          <a:lstStyle/>
          <a:p>
            <a:pPr>
              <a:buFont typeface="+mj-lt"/>
              <a:buAutoNum type="arabicPeriod"/>
            </a:pPr>
            <a:r>
              <a:rPr lang="it-IT" dirty="0"/>
              <a:t>Panoramica del progetto</a:t>
            </a:r>
          </a:p>
          <a:p>
            <a:pPr>
              <a:buFont typeface="+mj-lt"/>
              <a:buAutoNum type="arabicPeriod"/>
            </a:pPr>
            <a:r>
              <a:rPr lang="it-IT" dirty="0"/>
              <a:t>Specifica PEAS</a:t>
            </a:r>
          </a:p>
          <a:p>
            <a:pPr>
              <a:buFont typeface="+mj-lt"/>
              <a:buAutoNum type="arabicPeriod"/>
            </a:pPr>
            <a:r>
              <a:rPr lang="it-IT" dirty="0"/>
              <a:t>Struttura dell’agente</a:t>
            </a:r>
          </a:p>
          <a:p>
            <a:pPr>
              <a:buFont typeface="+mj-lt"/>
              <a:buAutoNum type="arabicPeriod"/>
            </a:pPr>
            <a:r>
              <a:rPr lang="it-IT" dirty="0"/>
              <a:t>Algoritmo</a:t>
            </a:r>
          </a:p>
          <a:p>
            <a:pPr>
              <a:buFont typeface="+mj-lt"/>
              <a:buAutoNum type="arabicPeriod"/>
            </a:pPr>
            <a:r>
              <a:rPr lang="it-IT" dirty="0"/>
              <a:t>Dataset</a:t>
            </a:r>
          </a:p>
          <a:p>
            <a:pPr marL="0" indent="0">
              <a:buNone/>
            </a:pPr>
            <a:endParaRPr lang="it-IT" dirty="0"/>
          </a:p>
        </p:txBody>
      </p:sp>
    </p:spTree>
    <p:extLst>
      <p:ext uri="{BB962C8B-B14F-4D97-AF65-F5344CB8AC3E}">
        <p14:creationId xmlns:p14="http://schemas.microsoft.com/office/powerpoint/2010/main" val="2837712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B32029-5FDB-39EF-D154-5F3A1AFFFA4D}"/>
              </a:ext>
            </a:extLst>
          </p:cNvPr>
          <p:cNvSpPr>
            <a:spLocks noGrp="1"/>
          </p:cNvSpPr>
          <p:nvPr>
            <p:ph type="title"/>
          </p:nvPr>
        </p:nvSpPr>
        <p:spPr>
          <a:xfrm>
            <a:off x="1998494" y="672662"/>
            <a:ext cx="8911687" cy="743444"/>
          </a:xfrm>
        </p:spPr>
        <p:txBody>
          <a:bodyPr/>
          <a:lstStyle/>
          <a:p>
            <a:pPr marL="742950" indent="-742950">
              <a:buFont typeface="+mj-lt"/>
              <a:buAutoNum type="arabicPeriod"/>
            </a:pPr>
            <a:r>
              <a:rPr lang="it-IT" dirty="0"/>
              <a:t>Panoramica del progetto</a:t>
            </a:r>
          </a:p>
        </p:txBody>
      </p:sp>
      <p:sp>
        <p:nvSpPr>
          <p:cNvPr id="3" name="Segnaposto contenuto 2">
            <a:extLst>
              <a:ext uri="{FF2B5EF4-FFF2-40B4-BE49-F238E27FC236}">
                <a16:creationId xmlns:a16="http://schemas.microsoft.com/office/drawing/2014/main" id="{EC8112F2-409A-4750-09ED-20CF16403D79}"/>
              </a:ext>
            </a:extLst>
          </p:cNvPr>
          <p:cNvSpPr>
            <a:spLocks noGrp="1"/>
          </p:cNvSpPr>
          <p:nvPr>
            <p:ph idx="1"/>
          </p:nvPr>
        </p:nvSpPr>
        <p:spPr>
          <a:xfrm>
            <a:off x="1998494" y="1464657"/>
            <a:ext cx="9012504" cy="4460281"/>
          </a:xfrm>
        </p:spPr>
        <p:txBody>
          <a:bodyPr>
            <a:normAutofit/>
          </a:bodyPr>
          <a:lstStyle/>
          <a:p>
            <a:r>
              <a:rPr lang="it-IT" dirty="0"/>
              <a:t>Negli ultimi anni, il numero di veicoli sulle strade è aumentato esponenzialmente, e con questo anche il numero di incidenti dovuti alla distrazione da parte dei conducenti.</a:t>
            </a:r>
          </a:p>
          <a:p>
            <a:r>
              <a:rPr lang="it-IT" dirty="0"/>
              <a:t>La tecnologia negli anni ha fatto passi da gigante portando alla costruzione di strumenti in grado di migliorare la qualità della vita.</a:t>
            </a:r>
          </a:p>
          <a:p>
            <a:r>
              <a:rPr lang="it-IT" dirty="0"/>
              <a:t>Parte di questa tecnologia è l’intelligenza artificiale, con la quale è possibile costruire strumenti che possano riconoscere i segnali in modo da facilitare la guida e renderla più sicura.</a:t>
            </a:r>
          </a:p>
          <a:p>
            <a:endParaRPr lang="it-IT" dirty="0"/>
          </a:p>
          <a:p>
            <a:r>
              <a:rPr lang="it-IT" dirty="0"/>
              <a:t>Obiettivo</a:t>
            </a:r>
          </a:p>
          <a:p>
            <a:pPr marL="0" indent="0">
              <a:buNone/>
            </a:pPr>
            <a:r>
              <a:rPr lang="it-IT" dirty="0"/>
              <a:t>Con il nostro progetto intendiamo implementare un classificatore in grado di riconoscere diverse categorie di segnali (</a:t>
            </a:r>
            <a:r>
              <a:rPr lang="it-IT" dirty="0" err="1"/>
              <a:t>stop,semafori,limiti</a:t>
            </a:r>
            <a:r>
              <a:rPr lang="it-IT" dirty="0"/>
              <a:t> di velocità, attraversamenti pedonali)</a:t>
            </a:r>
          </a:p>
          <a:p>
            <a:endParaRPr lang="it-IT" dirty="0"/>
          </a:p>
          <a:p>
            <a:endParaRPr lang="it-IT" dirty="0"/>
          </a:p>
          <a:p>
            <a:pPr marL="0" indent="0">
              <a:buNone/>
            </a:pPr>
            <a:endParaRPr lang="it-IT" dirty="0"/>
          </a:p>
        </p:txBody>
      </p:sp>
    </p:spTree>
    <p:extLst>
      <p:ext uri="{BB962C8B-B14F-4D97-AF65-F5344CB8AC3E}">
        <p14:creationId xmlns:p14="http://schemas.microsoft.com/office/powerpoint/2010/main" val="86241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B063FE-B346-000F-F2D9-80D996A1EB4B}"/>
              </a:ext>
            </a:extLst>
          </p:cNvPr>
          <p:cNvSpPr>
            <a:spLocks noGrp="1"/>
          </p:cNvSpPr>
          <p:nvPr>
            <p:ph type="title"/>
          </p:nvPr>
        </p:nvSpPr>
        <p:spPr/>
        <p:txBody>
          <a:bodyPr/>
          <a:lstStyle/>
          <a:p>
            <a:r>
              <a:rPr lang="it-IT" dirty="0"/>
              <a:t>2. Specifica PEAS</a:t>
            </a:r>
          </a:p>
        </p:txBody>
      </p:sp>
      <p:sp>
        <p:nvSpPr>
          <p:cNvPr id="3" name="Segnaposto contenuto 2">
            <a:extLst>
              <a:ext uri="{FF2B5EF4-FFF2-40B4-BE49-F238E27FC236}">
                <a16:creationId xmlns:a16="http://schemas.microsoft.com/office/drawing/2014/main" id="{10754398-43C9-7801-EB14-8C83627174A7}"/>
              </a:ext>
            </a:extLst>
          </p:cNvPr>
          <p:cNvSpPr>
            <a:spLocks noGrp="1"/>
          </p:cNvSpPr>
          <p:nvPr>
            <p:ph idx="1"/>
          </p:nvPr>
        </p:nvSpPr>
        <p:spPr>
          <a:xfrm>
            <a:off x="1614196" y="1520890"/>
            <a:ext cx="10105052" cy="4786604"/>
          </a:xfrm>
        </p:spPr>
        <p:txBody>
          <a:bodyPr>
            <a:normAutofit/>
          </a:bodyPr>
          <a:lstStyle/>
          <a:p>
            <a:r>
              <a:rPr lang="it-IT" dirty="0"/>
              <a:t>PERFORMANCE	</a:t>
            </a:r>
          </a:p>
          <a:p>
            <a:pPr marL="0" indent="0">
              <a:buNone/>
            </a:pPr>
            <a:r>
              <a:rPr lang="it-IT" dirty="0"/>
              <a:t>Immagini correttamente classificate / immagini totali</a:t>
            </a:r>
          </a:p>
          <a:p>
            <a:pPr marL="0" indent="0">
              <a:buNone/>
            </a:pPr>
            <a:r>
              <a:rPr lang="it-IT" dirty="0"/>
              <a:t>					</a:t>
            </a:r>
          </a:p>
          <a:p>
            <a:r>
              <a:rPr lang="it-IT" dirty="0"/>
              <a:t>ENVIRONMENT			</a:t>
            </a:r>
          </a:p>
          <a:p>
            <a:pPr marL="0" indent="0">
              <a:buNone/>
            </a:pPr>
            <a:r>
              <a:rPr lang="it-IT" dirty="0"/>
              <a:t>Dataset (apprendimento) – Collezione di immagini (applicazione)</a:t>
            </a:r>
          </a:p>
          <a:p>
            <a:endParaRPr lang="it-IT" dirty="0"/>
          </a:p>
          <a:p>
            <a:r>
              <a:rPr lang="it-IT" dirty="0"/>
              <a:t>ACTUATORS</a:t>
            </a:r>
          </a:p>
          <a:p>
            <a:pPr marL="0" indent="0">
              <a:buNone/>
            </a:pPr>
            <a:r>
              <a:rPr lang="it-IT" dirty="0"/>
              <a:t>Aggiornamento di </a:t>
            </a:r>
            <a:r>
              <a:rPr lang="it-IT" dirty="0" err="1"/>
              <a:t>bias</a:t>
            </a:r>
            <a:r>
              <a:rPr lang="it-IT" dirty="0"/>
              <a:t> e neuroni. Classificatore di immagini</a:t>
            </a:r>
          </a:p>
          <a:p>
            <a:endParaRPr lang="it-IT" dirty="0"/>
          </a:p>
          <a:p>
            <a:r>
              <a:rPr lang="it-IT" dirty="0"/>
              <a:t>SENSOR</a:t>
            </a:r>
          </a:p>
          <a:p>
            <a:pPr marL="0" indent="0">
              <a:buNone/>
            </a:pPr>
            <a:r>
              <a:rPr lang="it-IT" dirty="0"/>
              <a:t>Stato corrente del modello. Interfaccia per il caricamento delle immagini</a:t>
            </a:r>
          </a:p>
          <a:p>
            <a:pPr marL="0" indent="0">
              <a:buNone/>
            </a:pPr>
            <a:endParaRPr lang="it-IT" dirty="0"/>
          </a:p>
        </p:txBody>
      </p:sp>
    </p:spTree>
    <p:extLst>
      <p:ext uri="{BB962C8B-B14F-4D97-AF65-F5344CB8AC3E}">
        <p14:creationId xmlns:p14="http://schemas.microsoft.com/office/powerpoint/2010/main" val="252943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3F6259-EFD7-2ED2-7FC1-6AE2D02B7C98}"/>
              </a:ext>
            </a:extLst>
          </p:cNvPr>
          <p:cNvSpPr>
            <a:spLocks noGrp="1"/>
          </p:cNvSpPr>
          <p:nvPr>
            <p:ph type="title"/>
          </p:nvPr>
        </p:nvSpPr>
        <p:spPr/>
        <p:txBody>
          <a:bodyPr/>
          <a:lstStyle/>
          <a:p>
            <a:r>
              <a:rPr lang="it-IT" dirty="0"/>
              <a:t>3. Struttura dell’agente</a:t>
            </a:r>
          </a:p>
        </p:txBody>
      </p:sp>
      <p:pic>
        <p:nvPicPr>
          <p:cNvPr id="5" name="Segnaposto contenuto 4">
            <a:extLst>
              <a:ext uri="{FF2B5EF4-FFF2-40B4-BE49-F238E27FC236}">
                <a16:creationId xmlns:a16="http://schemas.microsoft.com/office/drawing/2014/main" id="{5A558136-CCF3-55AC-54AE-98C8DA8D53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401" y="1306286"/>
            <a:ext cx="8830482" cy="5206482"/>
          </a:xfrm>
        </p:spPr>
      </p:pic>
    </p:spTree>
    <p:extLst>
      <p:ext uri="{BB962C8B-B14F-4D97-AF65-F5344CB8AC3E}">
        <p14:creationId xmlns:p14="http://schemas.microsoft.com/office/powerpoint/2010/main" val="174947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944A28-0241-912E-E90C-DB318F8DBDAD}"/>
              </a:ext>
            </a:extLst>
          </p:cNvPr>
          <p:cNvSpPr>
            <a:spLocks noGrp="1"/>
          </p:cNvSpPr>
          <p:nvPr>
            <p:ph type="title"/>
          </p:nvPr>
        </p:nvSpPr>
        <p:spPr/>
        <p:txBody>
          <a:bodyPr/>
          <a:lstStyle/>
          <a:p>
            <a:r>
              <a:rPr lang="it-IT" dirty="0"/>
              <a:t>4. Algoritmo</a:t>
            </a:r>
          </a:p>
        </p:txBody>
      </p:sp>
      <p:sp>
        <p:nvSpPr>
          <p:cNvPr id="3" name="Segnaposto contenuto 2">
            <a:extLst>
              <a:ext uri="{FF2B5EF4-FFF2-40B4-BE49-F238E27FC236}">
                <a16:creationId xmlns:a16="http://schemas.microsoft.com/office/drawing/2014/main" id="{1B666DF8-51CF-4A04-0743-3B6D325B7B00}"/>
              </a:ext>
            </a:extLst>
          </p:cNvPr>
          <p:cNvSpPr>
            <a:spLocks noGrp="1"/>
          </p:cNvSpPr>
          <p:nvPr>
            <p:ph idx="1"/>
          </p:nvPr>
        </p:nvSpPr>
        <p:spPr>
          <a:xfrm>
            <a:off x="2122682" y="1611085"/>
            <a:ext cx="8915400" cy="4257869"/>
          </a:xfrm>
        </p:spPr>
        <p:txBody>
          <a:bodyPr>
            <a:normAutofit/>
          </a:bodyPr>
          <a:lstStyle/>
          <a:p>
            <a:r>
              <a:rPr lang="it-IT" dirty="0"/>
              <a:t>La rete convoluzionale è risultato l’algoritmo migliore per questa tipologia di progetto</a:t>
            </a:r>
          </a:p>
          <a:p>
            <a:r>
              <a:rPr lang="it-IT" dirty="0"/>
              <a:t>Motivazioni:</a:t>
            </a:r>
          </a:p>
          <a:p>
            <a:pPr lvl="1">
              <a:buFont typeface="Arial" panose="020B0604020202020204" pitchFamily="34" charset="0"/>
              <a:buChar char="•"/>
            </a:pPr>
            <a:r>
              <a:rPr lang="it-IT" dirty="0"/>
              <a:t>L’algoritmo CNN è progettato per riconoscere immagini in modo diretto non richiedendo una grande quantità di preprocessing.</a:t>
            </a:r>
          </a:p>
          <a:p>
            <a:pPr lvl="1">
              <a:buFont typeface="Arial" panose="020B0604020202020204" pitchFamily="34" charset="0"/>
              <a:buChar char="•"/>
            </a:pPr>
            <a:r>
              <a:rPr lang="it-IT" dirty="0"/>
              <a:t>La caratteristica principale dello strato di convoluzione è quella di estrarre le feature di ogni immagine che verranno utilizzate per calcolare i punti in comune in fase di apprendimento</a:t>
            </a:r>
          </a:p>
          <a:p>
            <a:pPr lvl="1">
              <a:buFont typeface="Arial" panose="020B0604020202020204" pitchFamily="34" charset="0"/>
              <a:buChar char="•"/>
            </a:pPr>
            <a:r>
              <a:rPr lang="it-IT" dirty="0"/>
              <a:t>I punti in questione sono dei pattern grafici, come ad esempio curve, angoli, circonferenze, quadrati.</a:t>
            </a:r>
          </a:p>
          <a:p>
            <a:pPr lvl="1">
              <a:buFont typeface="Arial" panose="020B0604020202020204" pitchFamily="34" charset="0"/>
              <a:buChar char="•"/>
            </a:pPr>
            <a:r>
              <a:rPr lang="it-IT" dirty="0"/>
              <a:t>Tali punti verranno usati per assegnare a ciascuna immagine la categoria alla quale appartiene.</a:t>
            </a:r>
          </a:p>
          <a:p>
            <a:pPr marL="457200" lvl="1" indent="0">
              <a:buNone/>
            </a:pPr>
            <a:r>
              <a:rPr lang="it-IT" dirty="0"/>
              <a:t> </a:t>
            </a:r>
          </a:p>
          <a:p>
            <a:endParaRPr lang="it-IT" dirty="0"/>
          </a:p>
          <a:p>
            <a:pPr marL="0" indent="0">
              <a:buNone/>
            </a:pPr>
            <a:endParaRPr lang="it-IT" dirty="0"/>
          </a:p>
        </p:txBody>
      </p:sp>
    </p:spTree>
    <p:extLst>
      <p:ext uri="{BB962C8B-B14F-4D97-AF65-F5344CB8AC3E}">
        <p14:creationId xmlns:p14="http://schemas.microsoft.com/office/powerpoint/2010/main" val="183519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5F6E8D-C07E-ECBC-FDE4-D43F4FC5E857}"/>
              </a:ext>
            </a:extLst>
          </p:cNvPr>
          <p:cNvSpPr>
            <a:spLocks noGrp="1"/>
          </p:cNvSpPr>
          <p:nvPr>
            <p:ph type="title"/>
          </p:nvPr>
        </p:nvSpPr>
        <p:spPr/>
        <p:txBody>
          <a:bodyPr/>
          <a:lstStyle/>
          <a:p>
            <a:r>
              <a:rPr lang="it-IT" dirty="0"/>
              <a:t>4. Algoritmo</a:t>
            </a:r>
          </a:p>
        </p:txBody>
      </p:sp>
      <p:sp>
        <p:nvSpPr>
          <p:cNvPr id="3" name="Segnaposto contenuto 2">
            <a:extLst>
              <a:ext uri="{FF2B5EF4-FFF2-40B4-BE49-F238E27FC236}">
                <a16:creationId xmlns:a16="http://schemas.microsoft.com/office/drawing/2014/main" id="{5ADD0DD2-3690-1C98-93AA-A6084C4600CC}"/>
              </a:ext>
            </a:extLst>
          </p:cNvPr>
          <p:cNvSpPr>
            <a:spLocks noGrp="1"/>
          </p:cNvSpPr>
          <p:nvPr>
            <p:ph idx="1"/>
          </p:nvPr>
        </p:nvSpPr>
        <p:spPr>
          <a:xfrm>
            <a:off x="1758788" y="1452464"/>
            <a:ext cx="8915400" cy="4668417"/>
          </a:xfrm>
        </p:spPr>
        <p:txBody>
          <a:bodyPr/>
          <a:lstStyle/>
          <a:p>
            <a:r>
              <a:rPr lang="it-IT" sz="2000" dirty="0"/>
              <a:t>Definizione dei </a:t>
            </a:r>
            <a:r>
              <a:rPr lang="it-IT" sz="2000" dirty="0" err="1"/>
              <a:t>layers</a:t>
            </a:r>
            <a:r>
              <a:rPr lang="it-IT" dirty="0"/>
              <a:t>:</a:t>
            </a:r>
          </a:p>
          <a:p>
            <a:pPr>
              <a:buFont typeface="+mj-lt"/>
              <a:buAutoNum type="arabicPeriod"/>
            </a:pPr>
            <a:r>
              <a:rPr lang="it-IT" b="1" dirty="0"/>
              <a:t>Conv2D</a:t>
            </a:r>
            <a:r>
              <a:rPr lang="it-IT" dirty="0"/>
              <a:t>: Il </a:t>
            </a:r>
            <a:r>
              <a:rPr lang="it-IT" dirty="0" err="1"/>
              <a:t>layer</a:t>
            </a:r>
            <a:r>
              <a:rPr lang="it-IT" dirty="0"/>
              <a:t> di convoluzione che si occupa di estrarre le feature e attraverso il kernel (la matrice) con cui viene convoluto l’input per ottenere una feature </a:t>
            </a:r>
            <a:r>
              <a:rPr lang="it-IT" dirty="0" err="1"/>
              <a:t>map</a:t>
            </a:r>
            <a:r>
              <a:rPr lang="it-IT" dirty="0"/>
              <a:t>.</a:t>
            </a:r>
          </a:p>
          <a:p>
            <a:pPr>
              <a:buFont typeface="+mj-lt"/>
              <a:buAutoNum type="arabicPeriod"/>
            </a:pPr>
            <a:r>
              <a:rPr lang="it-IT" b="1" dirty="0"/>
              <a:t>MaxPool2D</a:t>
            </a:r>
            <a:r>
              <a:rPr lang="it-IT" dirty="0"/>
              <a:t>: si occupa di calcolare il valore massimo per ciascuna feature </a:t>
            </a:r>
            <a:r>
              <a:rPr lang="it-IT" dirty="0" err="1"/>
              <a:t>map</a:t>
            </a:r>
            <a:r>
              <a:rPr lang="it-IT" dirty="0"/>
              <a:t>. Crea una rappresentazione che comprende i valori qui presenti. </a:t>
            </a:r>
          </a:p>
          <a:p>
            <a:pPr>
              <a:buFont typeface="+mj-lt"/>
              <a:buAutoNum type="arabicPeriod"/>
            </a:pPr>
            <a:r>
              <a:rPr lang="it-IT" b="1" dirty="0" err="1"/>
              <a:t>Flattern</a:t>
            </a:r>
            <a:r>
              <a:rPr lang="it-IT" dirty="0"/>
              <a:t>: il </a:t>
            </a:r>
            <a:r>
              <a:rPr lang="it-IT" dirty="0" err="1"/>
              <a:t>layer</a:t>
            </a:r>
            <a:r>
              <a:rPr lang="it-IT" dirty="0"/>
              <a:t> che si occupa di rimuovere tutte le dimensioni dopo i </a:t>
            </a:r>
            <a:r>
              <a:rPr lang="it-IT" dirty="0" err="1"/>
              <a:t>layer</a:t>
            </a:r>
            <a:r>
              <a:rPr lang="it-IT" dirty="0"/>
              <a:t> di convoluzione (Conv2D, MaxPool2D) tranne una. </a:t>
            </a:r>
          </a:p>
          <a:p>
            <a:pPr>
              <a:buFont typeface="+mj-lt"/>
              <a:buAutoNum type="arabicPeriod"/>
            </a:pPr>
            <a:r>
              <a:rPr lang="it-IT" b="1" dirty="0"/>
              <a:t>Dropout: </a:t>
            </a:r>
            <a:r>
              <a:rPr lang="it-IT" dirty="0"/>
              <a:t>dei neuroni selezionati in maniera casuale vengono ignorati durante l’allenamento</a:t>
            </a:r>
            <a:r>
              <a:rPr lang="it-IT" b="1" dirty="0"/>
              <a:t> </a:t>
            </a:r>
          </a:p>
          <a:p>
            <a:pPr>
              <a:buFont typeface="+mj-lt"/>
              <a:buAutoNum type="arabicPeriod"/>
            </a:pPr>
            <a:r>
              <a:rPr lang="it-IT" b="1" dirty="0"/>
              <a:t>Dense: </a:t>
            </a:r>
            <a:r>
              <a:rPr lang="it-IT" dirty="0" err="1"/>
              <a:t>layer</a:t>
            </a:r>
            <a:r>
              <a:rPr lang="it-IT" dirty="0"/>
              <a:t> composto da </a:t>
            </a:r>
            <a:r>
              <a:rPr lang="it-IT" b="1" dirty="0"/>
              <a:t>n </a:t>
            </a:r>
            <a:r>
              <a:rPr lang="it-IT" dirty="0"/>
              <a:t>neuroni in cui gli input vengono pesati e, assieme al </a:t>
            </a:r>
            <a:r>
              <a:rPr lang="it-IT" dirty="0" err="1"/>
              <a:t>bias</a:t>
            </a:r>
            <a:r>
              <a:rPr lang="it-IT" dirty="0"/>
              <a:t>, vengono trasferiti attraverso la funzione di attivazione dell’output. </a:t>
            </a:r>
            <a:endParaRPr lang="it-IT" b="1" dirty="0"/>
          </a:p>
        </p:txBody>
      </p:sp>
    </p:spTree>
    <p:extLst>
      <p:ext uri="{BB962C8B-B14F-4D97-AF65-F5344CB8AC3E}">
        <p14:creationId xmlns:p14="http://schemas.microsoft.com/office/powerpoint/2010/main" val="441261301"/>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TM02892315[[fn=Filo]]</Template>
  <TotalTime>140</TotalTime>
  <Words>614</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-apple-system</vt:lpstr>
      <vt:lpstr>Arial</vt:lpstr>
      <vt:lpstr>Century Gothic</vt:lpstr>
      <vt:lpstr>Wingdings 3</vt:lpstr>
      <vt:lpstr>Filo</vt:lpstr>
      <vt:lpstr>Classificazione di segnali stradali</vt:lpstr>
      <vt:lpstr>IL NOSTRO TEAM</vt:lpstr>
      <vt:lpstr>TECNOLOGIE UTILIZZATE</vt:lpstr>
      <vt:lpstr>INDICE</vt:lpstr>
      <vt:lpstr>Panoramica del progetto</vt:lpstr>
      <vt:lpstr>2. Specifica PEAS</vt:lpstr>
      <vt:lpstr>3. Struttura dell’agente</vt:lpstr>
      <vt:lpstr>4. Algoritmo</vt:lpstr>
      <vt:lpstr>4. Algoritmo</vt:lpstr>
      <vt:lpstr>5. Dataset</vt:lpstr>
      <vt:lpstr>5.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Classificazione di segnali stradali</dc:title>
  <dc:creator>RICCARDO POLIDORO</dc:creator>
  <cp:lastModifiedBy>MARCO LONGO</cp:lastModifiedBy>
  <cp:revision>4</cp:revision>
  <dcterms:created xsi:type="dcterms:W3CDTF">2022-05-10T14:07:36Z</dcterms:created>
  <dcterms:modified xsi:type="dcterms:W3CDTF">2022-06-14T09:21:25Z</dcterms:modified>
</cp:coreProperties>
</file>