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6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4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62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09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88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26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9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7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6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4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6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6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7E90-0CF4-4B56-9D2F-9833898221B1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6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longo00/Progetto-FIA/commits?author=marcolongo00" TargetMode="External"/><Relationship Id="rId2" Type="http://schemas.openxmlformats.org/officeDocument/2006/relationships/hyperlink" Target="mailto:m.longo36@studenti.unisa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.lamberti72@studenti.unisa.it" TargetMode="External"/><Relationship Id="rId4" Type="http://schemas.openxmlformats.org/officeDocument/2006/relationships/hyperlink" Target="mailto:r.polidoro1@studenti.unisa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FE0E4A-D9D7-77ED-5337-104A44FA2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EFFFF"/>
                </a:solidFill>
              </a:rPr>
              <a:t>Classificazione di segnali stradali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FE31E03F-E4EB-C226-BC76-03C2DFC6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1674959"/>
            <a:ext cx="6039118" cy="37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4A28-0241-912E-E90C-DB318F8D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66DF8-51CF-4A04-0743-3B6D325B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682" y="1611085"/>
            <a:ext cx="8915400" cy="4257869"/>
          </a:xfrm>
        </p:spPr>
        <p:txBody>
          <a:bodyPr>
            <a:normAutofit/>
          </a:bodyPr>
          <a:lstStyle/>
          <a:p>
            <a:r>
              <a:rPr lang="it-IT" dirty="0"/>
              <a:t>La rete convoluzionale è risultato l’algoritmo migliore per questa tipologia di progetto</a:t>
            </a:r>
          </a:p>
          <a:p>
            <a:r>
              <a:rPr lang="it-IT" dirty="0"/>
              <a:t>Motivazioni: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L’algoritmo CNN è progettato per riconoscere immagini in modo diretto non richiedendo una grande quantità di preprocessing.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La caratteristica principale dello strato di convoluzione è quella di estrarre le feature di ogni immagine che verranno utilizzate per calcolare i punti in comune in fase di apprendimento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 punti in questione sono dei pattern grafici, come ad esempio curve, angoli, circonferenze, quadrati.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Tali punti verranno usati per assegnare a ciascuna immagine la categoria alla quale appartiene.</a:t>
            </a:r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19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F6E8D-C07E-ECBC-FDE4-D43F4FC5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D0DD2-3690-1C98-93AA-A6084C46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849" y="1362270"/>
            <a:ext cx="9013339" cy="4758612"/>
          </a:xfrm>
        </p:spPr>
        <p:txBody>
          <a:bodyPr>
            <a:normAutofit/>
          </a:bodyPr>
          <a:lstStyle/>
          <a:p>
            <a:r>
              <a:rPr lang="it-IT" sz="2000" dirty="0"/>
              <a:t>Definizione dei </a:t>
            </a:r>
            <a:r>
              <a:rPr lang="it-IT" sz="2000" dirty="0" err="1"/>
              <a:t>layers</a:t>
            </a:r>
            <a:r>
              <a:rPr lang="it-IT" dirty="0"/>
              <a:t>: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Conv2D</a:t>
            </a:r>
            <a:r>
              <a:rPr lang="it-IT" dirty="0"/>
              <a:t>: </a:t>
            </a:r>
            <a:r>
              <a:rPr lang="it-IT" dirty="0" err="1"/>
              <a:t>layer</a:t>
            </a:r>
            <a:r>
              <a:rPr lang="it-IT" dirty="0"/>
              <a:t> di convoluzione che si occupa di costruire una matrice con cui viene convoluto l’input utilizzato per ottenere una Feature Map.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MaxPool2D</a:t>
            </a:r>
            <a:r>
              <a:rPr lang="it-IT" dirty="0"/>
              <a:t>: si occupa di calcolare il valore massimo per ciascuna </a:t>
            </a:r>
            <a:r>
              <a:rPr lang="it-IT" dirty="0" err="1"/>
              <a:t>eature</a:t>
            </a:r>
            <a:r>
              <a:rPr lang="it-IT" dirty="0"/>
              <a:t> Map. Crea una rappresentazione che comprende i valori più presenti.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Flatten</a:t>
            </a:r>
            <a:r>
              <a:rPr lang="it-IT" dirty="0"/>
              <a:t>: </a:t>
            </a:r>
            <a:r>
              <a:rPr lang="it-IT" dirty="0" err="1"/>
              <a:t>layer</a:t>
            </a:r>
            <a:r>
              <a:rPr lang="it-IT" dirty="0"/>
              <a:t> che si occupa di appiattire i dati ottenuti dalla matrice di convoluzione formata, rendendola un vettore unidimensionale.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Dropout: </a:t>
            </a:r>
            <a:r>
              <a:rPr lang="it-IT" dirty="0"/>
              <a:t>: </a:t>
            </a:r>
            <a:r>
              <a:rPr lang="it-IT" dirty="0" err="1"/>
              <a:t>layer</a:t>
            </a:r>
            <a:r>
              <a:rPr lang="it-IT" dirty="0"/>
              <a:t> che si occupa di selezionare in maniera casuale un insieme di neuroni (sia del livello di input che del livello nascosto)che verranno ignorati durante la fase di addestramento</a:t>
            </a:r>
            <a:endParaRPr lang="it-IT" b="1" dirty="0"/>
          </a:p>
          <a:p>
            <a:pPr>
              <a:buFont typeface="+mj-lt"/>
              <a:buAutoNum type="arabicPeriod"/>
            </a:pPr>
            <a:r>
              <a:rPr lang="it-IT" b="1" dirty="0"/>
              <a:t>Dense: </a:t>
            </a:r>
            <a:r>
              <a:rPr lang="it-IT" dirty="0" err="1"/>
              <a:t>layer</a:t>
            </a:r>
            <a:r>
              <a:rPr lang="it-IT" dirty="0"/>
              <a:t> che si occupa selezionare un numero di neuroni che prenderanno a loro volta in input tutti i dati formattati da Flatten.</a:t>
            </a:r>
          </a:p>
          <a:p>
            <a:pPr>
              <a:buFont typeface="+mj-lt"/>
              <a:buAutoNum type="arabicPeriod"/>
            </a:pPr>
            <a:r>
              <a:rPr lang="it-IT" sz="1800" b="1" dirty="0">
                <a:effectLst/>
                <a:ea typeface="Times New Roman" panose="02020603050405020304" pitchFamily="18" charset="0"/>
              </a:rPr>
              <a:t>Batch </a:t>
            </a:r>
            <a:r>
              <a:rPr lang="it-IT" sz="1800" b="1" dirty="0" err="1">
                <a:effectLst/>
                <a:ea typeface="Times New Roman" panose="02020603050405020304" pitchFamily="18" charset="0"/>
              </a:rPr>
              <a:t>Normalization</a:t>
            </a:r>
            <a:r>
              <a:rPr lang="it-IT" sz="1800" b="1" dirty="0">
                <a:effectLst/>
                <a:ea typeface="Times New Roman" panose="02020603050405020304" pitchFamily="18" charset="0"/>
              </a:rPr>
              <a:t>: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layer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che permette di normalizzare l’input di ciascun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layer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, in modo da ridurre il rischio di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overfitting</a:t>
            </a:r>
            <a:endParaRPr lang="it-IT" sz="1800" dirty="0">
              <a:effectLst/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2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CFBCDC-E184-C230-FAEF-5A33546E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7787"/>
          </a:xfrm>
        </p:spPr>
        <p:txBody>
          <a:bodyPr>
            <a:normAutofit fontScale="90000"/>
          </a:bodyPr>
          <a:lstStyle/>
          <a:p>
            <a:r>
              <a:rPr lang="it-IT" dirty="0"/>
              <a:t>5.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05CCB-ACF3-691A-0384-8F577FF2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142" y="1347106"/>
            <a:ext cx="10170845" cy="5324282"/>
          </a:xfrm>
        </p:spPr>
        <p:txBody>
          <a:bodyPr>
            <a:normAutofit fontScale="92500" lnSpcReduction="10000"/>
          </a:bodyPr>
          <a:lstStyle/>
          <a:p>
            <a:r>
              <a:rPr lang="it-IT" sz="2000" dirty="0"/>
              <a:t>Il dataset di riferimento è composto da 39209 immagini di Train, suddivise nelle 43 categorie, e da 12631 immagini di Test.</a:t>
            </a:r>
          </a:p>
          <a:p>
            <a:r>
              <a:rPr lang="it-IT" sz="2000" dirty="0"/>
              <a:t>All’interno della cartella Train ci sono rispettivamente una sottocartella per ogni categoria di immagine.</a:t>
            </a:r>
          </a:p>
          <a:p>
            <a:r>
              <a:rPr lang="it-IT" sz="2000" dirty="0"/>
              <a:t>Inoltre, per ciascuna cartella è presente un file .csv (Train.csv e Test.csv) con lo stesso nome, che contiene informazioni riguardo ciascuna immagine presente nella rispettiva cartella.</a:t>
            </a:r>
          </a:p>
          <a:p>
            <a:r>
              <a:rPr lang="it-IT" sz="2000" dirty="0"/>
              <a:t>I campi di maggior rilievo sono 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Width</a:t>
            </a:r>
            <a:r>
              <a:rPr lang="it-IT" sz="2000" dirty="0"/>
              <a:t>: larghezza dell’immagine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Height</a:t>
            </a:r>
            <a:r>
              <a:rPr lang="it-IT" sz="2000" dirty="0"/>
              <a:t>: altezza dell’immagine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Roi.X1,Roi.Y1,Roi.X2,Roi.Y2: sono le coordinate che ci permettono di de-limitare la parte di immagine corrispondente al segnale vero e proprio.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ClassID</a:t>
            </a:r>
            <a:r>
              <a:rPr lang="it-IT" sz="2000" dirty="0"/>
              <a:t>: indica a quale classe di segnali stradali appartiene l’immagine (es 0= limite di velocità 20km, 1= limite di velocità 30km, …)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Path</a:t>
            </a:r>
            <a:r>
              <a:rPr lang="it-IT" sz="2000" dirty="0"/>
              <a:t>: indica il </a:t>
            </a:r>
            <a:r>
              <a:rPr lang="it-IT" sz="2000" dirty="0" err="1"/>
              <a:t>path</a:t>
            </a:r>
            <a:r>
              <a:rPr lang="it-IT" sz="2000" dirty="0"/>
              <a:t> in cui trovare l’immagine</a:t>
            </a:r>
          </a:p>
          <a:p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9848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4AD69-8892-4CE6-2F58-AC0B2AB3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465490"/>
            <a:ext cx="8844773" cy="640445"/>
          </a:xfrm>
        </p:spPr>
        <p:txBody>
          <a:bodyPr/>
          <a:lstStyle/>
          <a:p>
            <a:r>
              <a:rPr lang="it-IT" dirty="0"/>
              <a:t>5. Dataset</a:t>
            </a:r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0C4BA519-8B31-0386-892B-435DFD43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2" y="1264555"/>
            <a:ext cx="3677246" cy="52713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03A8235-D2EF-C935-815D-AECE3BB04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32" y="1264555"/>
            <a:ext cx="7499968" cy="379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85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D23D0F9-12AA-1853-15B2-B74B2FD6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136" y="2349626"/>
            <a:ext cx="8912225" cy="1281112"/>
          </a:xfrm>
        </p:spPr>
        <p:txBody>
          <a:bodyPr/>
          <a:lstStyle/>
          <a:p>
            <a:r>
              <a:rPr lang="it-IT" dirty="0"/>
              <a:t>Ora vi mostreremo il codice in esecuzione…</a:t>
            </a:r>
          </a:p>
        </p:txBody>
      </p:sp>
    </p:spTree>
    <p:extLst>
      <p:ext uri="{BB962C8B-B14F-4D97-AF65-F5344CB8AC3E}">
        <p14:creationId xmlns:p14="http://schemas.microsoft.com/office/powerpoint/2010/main" val="340757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EFAAE-7A53-5F71-74BC-0F8F8E37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7" y="693915"/>
            <a:ext cx="5442466" cy="984182"/>
          </a:xfrm>
        </p:spPr>
        <p:txBody>
          <a:bodyPr>
            <a:noAutofit/>
          </a:bodyPr>
          <a:lstStyle/>
          <a:p>
            <a:r>
              <a:rPr lang="it-IT" sz="4800" dirty="0"/>
              <a:t>IL NOSTRO TEAM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A8DF85-CFD1-3CAD-8E5B-5A4FE7596061}"/>
              </a:ext>
            </a:extLst>
          </p:cNvPr>
          <p:cNvSpPr txBox="1"/>
          <p:nvPr/>
        </p:nvSpPr>
        <p:spPr>
          <a:xfrm>
            <a:off x="645546" y="1678097"/>
            <a:ext cx="3908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Longo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05121/05945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m.longo36@studenti.unisa.it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0" strike="noStrike" dirty="0" err="1">
                <a:effectLst/>
                <a:latin typeface="-apple-system"/>
                <a:hlinkClick r:id="rId3" tooltip="View all commits by marcolongo00"/>
              </a:rPr>
              <a:t>Github</a:t>
            </a:r>
            <a:r>
              <a:rPr lang="it-IT" i="0" strike="noStrike" dirty="0">
                <a:effectLst/>
                <a:latin typeface="-apple-system"/>
                <a:hlinkClick r:id="rId3" tooltip="View all commits by marcolongo00"/>
              </a:rPr>
              <a:t>:</a:t>
            </a:r>
            <a:r>
              <a:rPr lang="it-IT" dirty="0">
                <a:latin typeface="-apple-system"/>
              </a:rPr>
              <a:t> </a:t>
            </a:r>
            <a:r>
              <a:rPr lang="it-IT" i="0" strike="noStrike" dirty="0">
                <a:effectLst/>
                <a:latin typeface="-apple-system"/>
              </a:rPr>
              <a:t>https://github.com/marcolongo00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4F8A85-FA1B-4972-C960-9C8CE260DE09}"/>
              </a:ext>
            </a:extLst>
          </p:cNvPr>
          <p:cNvSpPr txBox="1"/>
          <p:nvPr/>
        </p:nvSpPr>
        <p:spPr>
          <a:xfrm>
            <a:off x="4202409" y="3149498"/>
            <a:ext cx="363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Polidoro Riccardo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05121/07801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r.polidoro1@studenti.unisa.it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https://github.com/rikon311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B803CC-DE11-A04B-B9C6-EF710BDD9FAA}"/>
              </a:ext>
            </a:extLst>
          </p:cNvPr>
          <p:cNvSpPr txBox="1"/>
          <p:nvPr/>
        </p:nvSpPr>
        <p:spPr>
          <a:xfrm>
            <a:off x="7835733" y="4626826"/>
            <a:ext cx="3762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Lamberti 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05121/09103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5"/>
              </a:rPr>
              <a:t>a.lamberti72@studenti.unisa.it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https://github.com/AntonioLamberti</a:t>
            </a:r>
          </a:p>
        </p:txBody>
      </p:sp>
    </p:spTree>
    <p:extLst>
      <p:ext uri="{BB962C8B-B14F-4D97-AF65-F5344CB8AC3E}">
        <p14:creationId xmlns:p14="http://schemas.microsoft.com/office/powerpoint/2010/main" val="29797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DC3C4-45E6-6DB6-C493-9DE5B46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76BE0-A3CF-FA44-10BC-DF5AEC71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TensorFlow</a:t>
            </a:r>
            <a:r>
              <a:rPr lang="it-IT" sz="3000" dirty="0"/>
              <a:t> </a:t>
            </a:r>
          </a:p>
          <a:p>
            <a:endParaRPr lang="it-IT" sz="3000" dirty="0"/>
          </a:p>
          <a:p>
            <a:r>
              <a:rPr lang="it-IT" sz="3000" dirty="0" err="1"/>
              <a:t>Keras</a:t>
            </a:r>
            <a:endParaRPr lang="it-IT" sz="3000" dirty="0"/>
          </a:p>
          <a:p>
            <a:endParaRPr lang="it-IT" sz="3000" dirty="0"/>
          </a:p>
          <a:p>
            <a:r>
              <a:rPr lang="it-IT" sz="3000" dirty="0"/>
              <a:t>Visual Studio Code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606A21-77FE-EC12-360B-A731975B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44" y="3087929"/>
            <a:ext cx="1045006" cy="1045006"/>
          </a:xfrm>
          <a:prstGeom prst="rect">
            <a:avLst/>
          </a:prstGeom>
        </p:spPr>
      </p:pic>
      <p:pic>
        <p:nvPicPr>
          <p:cNvPr id="9" name="Immagine 8" descr="Immagine che contiene testo, materiale da costruzione, mattone&#10;&#10;Descrizione generata automaticamente">
            <a:extLst>
              <a:ext uri="{FF2B5EF4-FFF2-40B4-BE49-F238E27FC236}">
                <a16:creationId xmlns:a16="http://schemas.microsoft.com/office/drawing/2014/main" id="{5F1512FA-5867-D985-6CFC-0392FD8E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13" y="1881376"/>
            <a:ext cx="999537" cy="10686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1CCE8A3-5BC9-CE52-B2E8-8A3A5CE32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44" y="4361535"/>
            <a:ext cx="1045006" cy="10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F69CA-E05C-0BAC-F233-3B3111A6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68577"/>
            <a:ext cx="1631117" cy="589695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B27AD-AAA0-5922-8C15-C4787F30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Panoramica del progetto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solidFill>
                  <a:schemeClr val="accent1"/>
                </a:solidFill>
              </a:rPr>
              <a:t>1.1. </a:t>
            </a:r>
            <a:r>
              <a:rPr lang="it-IT" dirty="0"/>
              <a:t>Le categorie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Specifica PEAS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Struttura dell’agente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Algoritmo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Dataset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771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32029-5FDB-39EF-D154-5F3A1AFF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94" y="672662"/>
            <a:ext cx="8911687" cy="74344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it-IT" dirty="0"/>
              <a:t>Panoramica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112F2-409A-4750-09ED-20CF1640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494" y="1464657"/>
            <a:ext cx="9012504" cy="4460281"/>
          </a:xfrm>
        </p:spPr>
        <p:txBody>
          <a:bodyPr>
            <a:normAutofit/>
          </a:bodyPr>
          <a:lstStyle/>
          <a:p>
            <a:r>
              <a:rPr lang="it-IT" dirty="0"/>
              <a:t>Negli ultimi anni, il numero di veicoli sulle strade è aumentato esponenzialmente, e con questo anche il numero di incidenti dovuti alla distrazione da parte dei conducenti.</a:t>
            </a:r>
          </a:p>
          <a:p>
            <a:r>
              <a:rPr lang="it-IT" dirty="0"/>
              <a:t>La tecnologia negli anni ha fatto passi da gigante portando alla costruzione di strumenti in grado di migliorare la qualità della vita.</a:t>
            </a:r>
          </a:p>
          <a:p>
            <a:r>
              <a:rPr lang="it-IT" dirty="0"/>
              <a:t>Parte di questa tecnologia è l’intelligenza artificiale, con la quale è possibile costruire strumenti che possano riconoscere i segnali in modo da facilitare la guida e renderla più sicura.</a:t>
            </a:r>
          </a:p>
          <a:p>
            <a:endParaRPr lang="it-IT" dirty="0"/>
          </a:p>
          <a:p>
            <a:r>
              <a:rPr lang="it-IT" dirty="0"/>
              <a:t>Obiettivo</a:t>
            </a:r>
          </a:p>
          <a:p>
            <a:pPr marL="0" indent="0">
              <a:buNone/>
            </a:pPr>
            <a:r>
              <a:rPr lang="it-IT" dirty="0"/>
              <a:t>Con il nostro progetto intendiamo implementare un classificatore in grado di riconoscere ben 43 categorie di segnali stradali presenti.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24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4AC0D-B051-5EB1-3B8C-74C26643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33" y="1247778"/>
            <a:ext cx="5220510" cy="5593556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Limite di velocità 20km</a:t>
            </a:r>
          </a:p>
          <a:p>
            <a:r>
              <a:rPr lang="it-IT" dirty="0"/>
              <a:t>Limite di velocità 30km</a:t>
            </a:r>
          </a:p>
          <a:p>
            <a:r>
              <a:rPr lang="it-IT" dirty="0"/>
              <a:t>Limite di velocità 50km</a:t>
            </a:r>
          </a:p>
          <a:p>
            <a:r>
              <a:rPr lang="it-IT" dirty="0"/>
              <a:t>Limite di velocità 60km</a:t>
            </a:r>
          </a:p>
          <a:p>
            <a:r>
              <a:rPr lang="it-IT" dirty="0"/>
              <a:t>Limite di velocità 70km</a:t>
            </a:r>
          </a:p>
          <a:p>
            <a:r>
              <a:rPr lang="it-IT" dirty="0"/>
              <a:t>Limite di velocità 80km</a:t>
            </a:r>
          </a:p>
          <a:p>
            <a:r>
              <a:rPr lang="it-IT" dirty="0"/>
              <a:t>Fine limite di velocità 80km</a:t>
            </a:r>
          </a:p>
          <a:p>
            <a:r>
              <a:rPr lang="it-IT" dirty="0"/>
              <a:t>Limite di velocità 100km</a:t>
            </a:r>
          </a:p>
          <a:p>
            <a:r>
              <a:rPr lang="it-IT" dirty="0"/>
              <a:t>Limite di velocità 120km</a:t>
            </a:r>
          </a:p>
          <a:p>
            <a:r>
              <a:rPr lang="it-IT" dirty="0"/>
              <a:t>Divieto di sorpasso</a:t>
            </a:r>
          </a:p>
          <a:p>
            <a:r>
              <a:rPr lang="it-IT" dirty="0"/>
              <a:t>Divieto di sorpasso per i veicoli oltre 3.5 tonnellate</a:t>
            </a:r>
          </a:p>
          <a:p>
            <a:r>
              <a:rPr lang="it-IT" dirty="0"/>
              <a:t>Intersezione con diritto di precedenza</a:t>
            </a:r>
          </a:p>
          <a:p>
            <a:r>
              <a:rPr lang="it-IT" dirty="0"/>
              <a:t>Diritto di precedenza</a:t>
            </a:r>
          </a:p>
          <a:p>
            <a:r>
              <a:rPr lang="it-IT" dirty="0"/>
              <a:t>Dare precedenza</a:t>
            </a:r>
          </a:p>
          <a:p>
            <a:r>
              <a:rPr lang="it-IT" dirty="0"/>
              <a:t>Stop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89A92E-689F-1FD9-FC01-6FF5ECA9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528" y="128926"/>
            <a:ext cx="8912225" cy="777114"/>
          </a:xfrm>
        </p:spPr>
        <p:txBody>
          <a:bodyPr/>
          <a:lstStyle/>
          <a:p>
            <a:r>
              <a:rPr lang="it-IT" dirty="0"/>
              <a:t>1.1 Le categorie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2D86C9-8E3D-60B2-4D3B-C90A26B5FC57}"/>
              </a:ext>
            </a:extLst>
          </p:cNvPr>
          <p:cNvSpPr txBox="1">
            <a:spLocks/>
          </p:cNvSpPr>
          <p:nvPr/>
        </p:nvSpPr>
        <p:spPr>
          <a:xfrm>
            <a:off x="5913243" y="1259925"/>
            <a:ext cx="5220510" cy="559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9D42E49-3AC8-DBDF-626F-26542B0B570E}"/>
              </a:ext>
            </a:extLst>
          </p:cNvPr>
          <p:cNvSpPr txBox="1">
            <a:spLocks/>
          </p:cNvSpPr>
          <p:nvPr/>
        </p:nvSpPr>
        <p:spPr>
          <a:xfrm>
            <a:off x="5913243" y="1235631"/>
            <a:ext cx="5220510" cy="559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Divieto di transito</a:t>
            </a:r>
          </a:p>
          <a:p>
            <a:r>
              <a:rPr lang="it-IT" dirty="0"/>
              <a:t>Divieto di transito per autocarri con peso maggiore di 3.5 tonnellate</a:t>
            </a:r>
          </a:p>
          <a:p>
            <a:r>
              <a:rPr lang="it-IT" dirty="0"/>
              <a:t>Senso vietato</a:t>
            </a:r>
          </a:p>
          <a:p>
            <a:r>
              <a:rPr lang="it-IT" dirty="0"/>
              <a:t>Segnale di pericolo generico</a:t>
            </a:r>
          </a:p>
          <a:p>
            <a:r>
              <a:rPr lang="it-IT" dirty="0"/>
              <a:t>Curva pericolosa a sinistra</a:t>
            </a:r>
          </a:p>
          <a:p>
            <a:r>
              <a:rPr lang="it-IT" dirty="0"/>
              <a:t>Curva pericolosa a destra</a:t>
            </a:r>
          </a:p>
          <a:p>
            <a:r>
              <a:rPr lang="it-IT" dirty="0"/>
              <a:t>Doppia curva pericolosa</a:t>
            </a:r>
          </a:p>
          <a:p>
            <a:r>
              <a:rPr lang="it-IT" dirty="0"/>
              <a:t>Strada deformata</a:t>
            </a:r>
          </a:p>
          <a:p>
            <a:r>
              <a:rPr lang="it-IT" dirty="0"/>
              <a:t>Banchina cedevole</a:t>
            </a:r>
          </a:p>
          <a:p>
            <a:r>
              <a:rPr lang="it-IT" dirty="0"/>
              <a:t>Strettoia asimmetrica a destra</a:t>
            </a:r>
          </a:p>
          <a:p>
            <a:r>
              <a:rPr lang="it-IT" dirty="0"/>
              <a:t>Lavori in corso</a:t>
            </a:r>
          </a:p>
          <a:p>
            <a:r>
              <a:rPr lang="it-IT" dirty="0"/>
              <a:t>Semaforo verticale</a:t>
            </a:r>
          </a:p>
          <a:p>
            <a:r>
              <a:rPr lang="it-IT" dirty="0"/>
              <a:t>Attraversamento pedonale</a:t>
            </a:r>
          </a:p>
          <a:p>
            <a:r>
              <a:rPr lang="it-IT" dirty="0"/>
              <a:t>Attraversamento di bambini</a:t>
            </a:r>
          </a:p>
          <a:p>
            <a:r>
              <a:rPr lang="it-IT" dirty="0"/>
              <a:t>Attraversamento di biciclette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1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4AC0D-B051-5EB1-3B8C-74C26643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059" y="1032589"/>
            <a:ext cx="5220510" cy="559355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Pericolo di ghiaccio/neve</a:t>
            </a:r>
          </a:p>
          <a:p>
            <a:r>
              <a:rPr lang="it-IT" dirty="0"/>
              <a:t>Attraversamento animali selvatici</a:t>
            </a:r>
          </a:p>
          <a:p>
            <a:r>
              <a:rPr lang="it-IT" dirty="0"/>
              <a:t>Fine divieto</a:t>
            </a:r>
          </a:p>
          <a:p>
            <a:r>
              <a:rPr lang="it-IT" dirty="0"/>
              <a:t>Obbligo di svoltare a destra</a:t>
            </a:r>
          </a:p>
          <a:p>
            <a:r>
              <a:rPr lang="it-IT" dirty="0"/>
              <a:t>Obbligo di svoltare a sinistra</a:t>
            </a:r>
          </a:p>
          <a:p>
            <a:r>
              <a:rPr lang="it-IT" dirty="0"/>
              <a:t>Obbligo di proseguire diritto</a:t>
            </a:r>
          </a:p>
          <a:p>
            <a:r>
              <a:rPr lang="it-IT" dirty="0"/>
              <a:t>Obbligo di proseguire diritto o svoltare a destra</a:t>
            </a:r>
          </a:p>
          <a:p>
            <a:r>
              <a:rPr lang="it-IT" dirty="0"/>
              <a:t>Obbligo di proseguire diritto o svoltare a sinistra</a:t>
            </a:r>
          </a:p>
          <a:p>
            <a:r>
              <a:rPr lang="it-IT" dirty="0"/>
              <a:t>Obbligo di sorpasso a destra</a:t>
            </a:r>
          </a:p>
          <a:p>
            <a:r>
              <a:rPr lang="it-IT" dirty="0"/>
              <a:t>Obbligo di sorpasso a sinistra</a:t>
            </a:r>
          </a:p>
          <a:p>
            <a:r>
              <a:rPr lang="it-IT" dirty="0"/>
              <a:t>Rotatoria</a:t>
            </a:r>
          </a:p>
          <a:p>
            <a:r>
              <a:rPr lang="it-IT" dirty="0"/>
              <a:t>Fine divieto di sorpasso</a:t>
            </a:r>
          </a:p>
          <a:p>
            <a:r>
              <a:rPr lang="it-IT" dirty="0"/>
              <a:t>Fine divieto di sorpasso per autocarri con peso maggiore di 3.5 tonnellate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89A92E-689F-1FD9-FC01-6FF5ECA9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62" y="255475"/>
            <a:ext cx="8912225" cy="777114"/>
          </a:xfrm>
        </p:spPr>
        <p:txBody>
          <a:bodyPr/>
          <a:lstStyle/>
          <a:p>
            <a:r>
              <a:rPr lang="it-IT" dirty="0"/>
              <a:t>1.1 Le categorie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2D86C9-8E3D-60B2-4D3B-C90A26B5FC57}"/>
              </a:ext>
            </a:extLst>
          </p:cNvPr>
          <p:cNvSpPr txBox="1">
            <a:spLocks/>
          </p:cNvSpPr>
          <p:nvPr/>
        </p:nvSpPr>
        <p:spPr>
          <a:xfrm>
            <a:off x="5913243" y="1259925"/>
            <a:ext cx="5220510" cy="559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718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063FE-B346-000F-F2D9-80D996A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Specifica PEAS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54398-43C9-7801-EB14-8C836271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96" y="1520890"/>
            <a:ext cx="10105052" cy="4786604"/>
          </a:xfrm>
        </p:spPr>
        <p:txBody>
          <a:bodyPr>
            <a:normAutofit/>
          </a:bodyPr>
          <a:lstStyle/>
          <a:p>
            <a:r>
              <a:rPr lang="it-IT" dirty="0"/>
              <a:t>PERFORMANCE	</a:t>
            </a:r>
          </a:p>
          <a:p>
            <a:pPr marL="0" indent="0">
              <a:buNone/>
            </a:pPr>
            <a:r>
              <a:rPr lang="it-IT" dirty="0"/>
              <a:t>Immagini correttamente classificate / immagini totali</a:t>
            </a:r>
          </a:p>
          <a:p>
            <a:pPr marL="0" indent="0">
              <a:buNone/>
            </a:pPr>
            <a:r>
              <a:rPr lang="it-IT" dirty="0"/>
              <a:t>					</a:t>
            </a:r>
          </a:p>
          <a:p>
            <a:r>
              <a:rPr lang="it-IT" dirty="0"/>
              <a:t>ENVIRONMENT			</a:t>
            </a:r>
          </a:p>
          <a:p>
            <a:pPr marL="0" indent="0">
              <a:buNone/>
            </a:pPr>
            <a:r>
              <a:rPr lang="it-IT" dirty="0"/>
              <a:t>Dataset (apprendimento) – Collezione di immagini (applicazione)</a:t>
            </a:r>
          </a:p>
          <a:p>
            <a:endParaRPr lang="it-IT" dirty="0"/>
          </a:p>
          <a:p>
            <a:r>
              <a:rPr lang="it-IT" dirty="0"/>
              <a:t>ACTUATORS</a:t>
            </a:r>
          </a:p>
          <a:p>
            <a:pPr marL="0" indent="0">
              <a:buNone/>
            </a:pPr>
            <a:r>
              <a:rPr lang="it-IT" dirty="0"/>
              <a:t>Aggiornamento di </a:t>
            </a:r>
            <a:r>
              <a:rPr lang="it-IT" dirty="0" err="1"/>
              <a:t>bias</a:t>
            </a:r>
            <a:r>
              <a:rPr lang="it-IT" dirty="0"/>
              <a:t> e neuroni. Classificatore di immagini</a:t>
            </a:r>
          </a:p>
          <a:p>
            <a:endParaRPr lang="it-IT" dirty="0"/>
          </a:p>
          <a:p>
            <a:r>
              <a:rPr lang="it-IT" dirty="0"/>
              <a:t>SENSOR</a:t>
            </a:r>
          </a:p>
          <a:p>
            <a:pPr marL="0" indent="0">
              <a:buNone/>
            </a:pPr>
            <a:r>
              <a:rPr lang="it-IT" dirty="0"/>
              <a:t>Stato corrente del modello. Interfaccia per il caricamento delle immagini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43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F6259-EFD7-2ED2-7FC1-6AE2D0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Struttura dell’agente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558136-CCF3-55AC-54AE-98C8DA8D5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01" y="1306286"/>
            <a:ext cx="8830482" cy="5206482"/>
          </a:xfrm>
        </p:spPr>
      </p:pic>
    </p:spTree>
    <p:extLst>
      <p:ext uri="{BB962C8B-B14F-4D97-AF65-F5344CB8AC3E}">
        <p14:creationId xmlns:p14="http://schemas.microsoft.com/office/powerpoint/2010/main" val="1749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262</TotalTime>
  <Words>887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Century Gothic</vt:lpstr>
      <vt:lpstr>Symbol</vt:lpstr>
      <vt:lpstr>Wingdings 3</vt:lpstr>
      <vt:lpstr>Filo</vt:lpstr>
      <vt:lpstr>Classificazione di segnali stradali</vt:lpstr>
      <vt:lpstr>IL NOSTRO TEAM</vt:lpstr>
      <vt:lpstr>TECNOLOGIE UTILIZZATE</vt:lpstr>
      <vt:lpstr>INDICE</vt:lpstr>
      <vt:lpstr>Panoramica del progetto</vt:lpstr>
      <vt:lpstr>1.1 Le categorie</vt:lpstr>
      <vt:lpstr>1.1 Le categorie</vt:lpstr>
      <vt:lpstr>2. Specifica PEAS</vt:lpstr>
      <vt:lpstr>3. Struttura dell’agente</vt:lpstr>
      <vt:lpstr>4. Algoritmo</vt:lpstr>
      <vt:lpstr>4. Algoritmo</vt:lpstr>
      <vt:lpstr>5. Dataset</vt:lpstr>
      <vt:lpstr>5. Dataset</vt:lpstr>
      <vt:lpstr>Ora vi mostreremo il codice in esecuzione…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di segnali stradali</dc:title>
  <dc:creator>RICCARDO POLIDORO</dc:creator>
  <cp:lastModifiedBy>MARCO LONGO</cp:lastModifiedBy>
  <cp:revision>7</cp:revision>
  <dcterms:created xsi:type="dcterms:W3CDTF">2022-05-10T14:07:36Z</dcterms:created>
  <dcterms:modified xsi:type="dcterms:W3CDTF">2022-10-17T15:36:37Z</dcterms:modified>
</cp:coreProperties>
</file>