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7" autoAdjust="0"/>
    <p:restoredTop sz="94728"/>
  </p:normalViewPr>
  <p:slideViewPr>
    <p:cSldViewPr snapToGrid="0" snapToObjects="1">
      <p:cViewPr>
        <p:scale>
          <a:sx n="20" d="100"/>
          <a:sy n="20" d="100"/>
        </p:scale>
        <p:origin x="916"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5FAA6-6B0C-2147-91F6-9C7E73B7F9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4688F-7712-1B43-8C8B-E0DAC8245BDF}" type="slidenum">
              <a:rPr lang="en-US" smtClean="0"/>
              <a:t>‹#›</a:t>
            </a:fld>
            <a:endParaRPr lang="en-US"/>
          </a:p>
        </p:txBody>
      </p:sp>
      <p:pic>
        <p:nvPicPr>
          <p:cNvPr id="7" name="Picture 6">
            <a:extLst>
              <a:ext uri="{FF2B5EF4-FFF2-40B4-BE49-F238E27FC236}">
                <a16:creationId xmlns:a16="http://schemas.microsoft.com/office/drawing/2014/main" id="{34BF517C-2DC0-ED49-8ABD-D83343A29C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80833" y="0"/>
            <a:ext cx="4389120" cy="4937760"/>
          </a:xfrm>
          <a:prstGeom prst="rect">
            <a:avLst/>
          </a:prstGeom>
        </p:spPr>
      </p:pic>
      <p:pic>
        <p:nvPicPr>
          <p:cNvPr id="8" name="Picture 7">
            <a:extLst>
              <a:ext uri="{FF2B5EF4-FFF2-40B4-BE49-F238E27FC236}">
                <a16:creationId xmlns:a16="http://schemas.microsoft.com/office/drawing/2014/main" id="{C0644A47-203B-DD49-848A-183E813229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7616" y="632466"/>
            <a:ext cx="4559808" cy="4997196"/>
          </a:xfrm>
          <a:prstGeom prst="rect">
            <a:avLst/>
          </a:prstGeom>
        </p:spPr>
      </p:pic>
    </p:spTree>
    <p:extLst>
      <p:ext uri="{BB962C8B-B14F-4D97-AF65-F5344CB8AC3E}">
        <p14:creationId xmlns:p14="http://schemas.microsoft.com/office/powerpoint/2010/main" val="372668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5FAA6-6B0C-2147-91F6-9C7E73B7F9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4688F-7712-1B43-8C8B-E0DAC8245BDF}" type="slidenum">
              <a:rPr lang="en-US" smtClean="0"/>
              <a:t>‹#›</a:t>
            </a:fld>
            <a:endParaRPr lang="en-US"/>
          </a:p>
        </p:txBody>
      </p:sp>
    </p:spTree>
    <p:extLst>
      <p:ext uri="{BB962C8B-B14F-4D97-AF65-F5344CB8AC3E}">
        <p14:creationId xmlns:p14="http://schemas.microsoft.com/office/powerpoint/2010/main" val="78580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5FAA6-6B0C-2147-91F6-9C7E73B7F9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4688F-7712-1B43-8C8B-E0DAC8245BDF}" type="slidenum">
              <a:rPr lang="en-US" smtClean="0"/>
              <a:t>‹#›</a:t>
            </a:fld>
            <a:endParaRPr lang="en-US"/>
          </a:p>
        </p:txBody>
      </p:sp>
    </p:spTree>
    <p:extLst>
      <p:ext uri="{BB962C8B-B14F-4D97-AF65-F5344CB8AC3E}">
        <p14:creationId xmlns:p14="http://schemas.microsoft.com/office/powerpoint/2010/main" val="397385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5FAA6-6B0C-2147-91F6-9C7E73B7F9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4688F-7712-1B43-8C8B-E0DAC8245BDF}" type="slidenum">
              <a:rPr lang="en-US" smtClean="0"/>
              <a:t>‹#›</a:t>
            </a:fld>
            <a:endParaRPr lang="en-US"/>
          </a:p>
        </p:txBody>
      </p:sp>
    </p:spTree>
    <p:extLst>
      <p:ext uri="{BB962C8B-B14F-4D97-AF65-F5344CB8AC3E}">
        <p14:creationId xmlns:p14="http://schemas.microsoft.com/office/powerpoint/2010/main" val="42463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FAA6-6B0C-2147-91F6-9C7E73B7F932}"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4688F-7712-1B43-8C8B-E0DAC8245BDF}" type="slidenum">
              <a:rPr lang="en-US" smtClean="0"/>
              <a:t>‹#›</a:t>
            </a:fld>
            <a:endParaRPr lang="en-US"/>
          </a:p>
        </p:txBody>
      </p:sp>
    </p:spTree>
    <p:extLst>
      <p:ext uri="{BB962C8B-B14F-4D97-AF65-F5344CB8AC3E}">
        <p14:creationId xmlns:p14="http://schemas.microsoft.com/office/powerpoint/2010/main" val="306679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5FAA6-6B0C-2147-91F6-9C7E73B7F932}"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4688F-7712-1B43-8C8B-E0DAC8245BDF}" type="slidenum">
              <a:rPr lang="en-US" smtClean="0"/>
              <a:t>‹#›</a:t>
            </a:fld>
            <a:endParaRPr lang="en-US"/>
          </a:p>
        </p:txBody>
      </p:sp>
    </p:spTree>
    <p:extLst>
      <p:ext uri="{BB962C8B-B14F-4D97-AF65-F5344CB8AC3E}">
        <p14:creationId xmlns:p14="http://schemas.microsoft.com/office/powerpoint/2010/main" val="343525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5FAA6-6B0C-2147-91F6-9C7E73B7F932}"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4688F-7712-1B43-8C8B-E0DAC8245BDF}" type="slidenum">
              <a:rPr lang="en-US" smtClean="0"/>
              <a:t>‹#›</a:t>
            </a:fld>
            <a:endParaRPr lang="en-US"/>
          </a:p>
        </p:txBody>
      </p:sp>
    </p:spTree>
    <p:extLst>
      <p:ext uri="{BB962C8B-B14F-4D97-AF65-F5344CB8AC3E}">
        <p14:creationId xmlns:p14="http://schemas.microsoft.com/office/powerpoint/2010/main" val="70804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C5FAA6-6B0C-2147-91F6-9C7E73B7F932}"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4688F-7712-1B43-8C8B-E0DAC8245BDF}" type="slidenum">
              <a:rPr lang="en-US" smtClean="0"/>
              <a:t>‹#›</a:t>
            </a:fld>
            <a:endParaRPr lang="en-US"/>
          </a:p>
        </p:txBody>
      </p:sp>
    </p:spTree>
    <p:extLst>
      <p:ext uri="{BB962C8B-B14F-4D97-AF65-F5344CB8AC3E}">
        <p14:creationId xmlns:p14="http://schemas.microsoft.com/office/powerpoint/2010/main" val="333839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FAA6-6B0C-2147-91F6-9C7E73B7F932}"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F4688F-7712-1B43-8C8B-E0DAC8245BDF}" type="slidenum">
              <a:rPr lang="en-US" smtClean="0"/>
              <a:t>‹#›</a:t>
            </a:fld>
            <a:endParaRPr lang="en-US"/>
          </a:p>
        </p:txBody>
      </p:sp>
    </p:spTree>
    <p:extLst>
      <p:ext uri="{BB962C8B-B14F-4D97-AF65-F5344CB8AC3E}">
        <p14:creationId xmlns:p14="http://schemas.microsoft.com/office/powerpoint/2010/main" val="38275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3C5FAA6-6B0C-2147-91F6-9C7E73B7F932}"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4688F-7712-1B43-8C8B-E0DAC8245BDF}" type="slidenum">
              <a:rPr lang="en-US" smtClean="0"/>
              <a:t>‹#›</a:t>
            </a:fld>
            <a:endParaRPr lang="en-US"/>
          </a:p>
        </p:txBody>
      </p:sp>
    </p:spTree>
    <p:extLst>
      <p:ext uri="{BB962C8B-B14F-4D97-AF65-F5344CB8AC3E}">
        <p14:creationId xmlns:p14="http://schemas.microsoft.com/office/powerpoint/2010/main" val="266858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3C5FAA6-6B0C-2147-91F6-9C7E73B7F932}"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4688F-7712-1B43-8C8B-E0DAC8245BDF}" type="slidenum">
              <a:rPr lang="en-US" smtClean="0"/>
              <a:t>‹#›</a:t>
            </a:fld>
            <a:endParaRPr lang="en-US"/>
          </a:p>
        </p:txBody>
      </p:sp>
    </p:spTree>
    <p:extLst>
      <p:ext uri="{BB962C8B-B14F-4D97-AF65-F5344CB8AC3E}">
        <p14:creationId xmlns:p14="http://schemas.microsoft.com/office/powerpoint/2010/main" val="200389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3C5FAA6-6B0C-2147-91F6-9C7E73B7F932}" type="datetimeFigureOut">
              <a:rPr lang="en-US" smtClean="0"/>
              <a:t>4/16/2019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FF4688F-7712-1B43-8C8B-E0DAC8245BDF}" type="slidenum">
              <a:rPr lang="en-US" smtClean="0"/>
              <a:t>‹#›</a:t>
            </a:fld>
            <a:endParaRPr lang="en-US"/>
          </a:p>
        </p:txBody>
      </p:sp>
    </p:spTree>
    <p:extLst>
      <p:ext uri="{BB962C8B-B14F-4D97-AF65-F5344CB8AC3E}">
        <p14:creationId xmlns:p14="http://schemas.microsoft.com/office/powerpoint/2010/main" val="2367786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3009" y="18447745"/>
            <a:ext cx="3273758" cy="4122276"/>
          </a:xfrm>
          <a:prstGeom prst="rect">
            <a:avLst/>
          </a:prstGeom>
        </p:spPr>
      </p:pic>
      <p:sp>
        <p:nvSpPr>
          <p:cNvPr id="10" name="Title 9"/>
          <p:cNvSpPr>
            <a:spLocks noGrp="1"/>
          </p:cNvSpPr>
          <p:nvPr>
            <p:ph type="ctrTitle"/>
          </p:nvPr>
        </p:nvSpPr>
        <p:spPr>
          <a:xfrm>
            <a:off x="3291840" y="575580"/>
            <a:ext cx="37307520" cy="2912533"/>
          </a:xfrm>
        </p:spPr>
        <p:txBody>
          <a:bodyPr>
            <a:normAutofit fontScale="90000"/>
          </a:bodyPr>
          <a:lstStyle/>
          <a:p>
            <a:r>
              <a:rPr lang="en-US" sz="13333" dirty="0" err="1"/>
              <a:t>FERMix</a:t>
            </a:r>
            <a:br>
              <a:rPr lang="en-US" sz="13333" dirty="0"/>
            </a:br>
            <a:r>
              <a:rPr lang="en-US" sz="6667" dirty="0"/>
              <a:t>Francis Amadeo, Erick Estrada, Rami Muhammed, </a:t>
            </a:r>
            <a:r>
              <a:rPr lang="en-US" sz="6667" dirty="0" err="1"/>
              <a:t>Meshal</a:t>
            </a:r>
            <a:r>
              <a:rPr lang="en-US" sz="6667" dirty="0"/>
              <a:t> </a:t>
            </a:r>
            <a:r>
              <a:rPr lang="en-US" sz="6667" dirty="0" err="1"/>
              <a:t>Alsaeed</a:t>
            </a:r>
            <a:r>
              <a:rPr lang="en-US" sz="6667" dirty="0"/>
              <a:t>, </a:t>
            </a:r>
            <a:br>
              <a:rPr lang="en-US" sz="6667" dirty="0"/>
            </a:br>
            <a:r>
              <a:rPr lang="en-US" sz="6667" dirty="0"/>
              <a:t>Advisor: Dr. </a:t>
            </a:r>
            <a:r>
              <a:rPr lang="en-US" sz="6667" dirty="0" err="1"/>
              <a:t>Wejing</a:t>
            </a:r>
            <a:r>
              <a:rPr lang="en-US" sz="6667" dirty="0"/>
              <a:t> Rao</a:t>
            </a:r>
            <a:endParaRPr lang="en-US" sz="13333" dirty="0"/>
          </a:p>
        </p:txBody>
      </p:sp>
      <p:sp>
        <p:nvSpPr>
          <p:cNvPr id="12" name="TextBox 11"/>
          <p:cNvSpPr txBox="1"/>
          <p:nvPr/>
        </p:nvSpPr>
        <p:spPr>
          <a:xfrm>
            <a:off x="812800" y="6797038"/>
            <a:ext cx="10914743" cy="158152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txBody>
          <a:bodyPr wrap="square" rtlCol="0">
            <a:spAutoFit/>
          </a:bodyPr>
          <a:lstStyle/>
          <a:p>
            <a:r>
              <a:rPr lang="en-US" sz="9677"/>
              <a:t>Abstract</a:t>
            </a:r>
          </a:p>
        </p:txBody>
      </p:sp>
      <p:sp>
        <p:nvSpPr>
          <p:cNvPr id="13" name="TextBox 12"/>
          <p:cNvSpPr txBox="1"/>
          <p:nvPr/>
        </p:nvSpPr>
        <p:spPr>
          <a:xfrm>
            <a:off x="812800" y="16753788"/>
            <a:ext cx="12151360" cy="1581523"/>
          </a:xfrm>
          <a:prstGeom prst="rect">
            <a:avLst/>
          </a:prstGeom>
          <a:noFill/>
        </p:spPr>
        <p:txBody>
          <a:bodyPr wrap="square" rtlCol="0">
            <a:spAutoFit/>
          </a:bodyPr>
          <a:lstStyle/>
          <a:p>
            <a:r>
              <a:rPr lang="en-US" sz="9677" dirty="0"/>
              <a:t>Project Overview</a:t>
            </a:r>
          </a:p>
        </p:txBody>
      </p:sp>
      <p:sp>
        <p:nvSpPr>
          <p:cNvPr id="15" name="TextBox 14"/>
          <p:cNvSpPr txBox="1"/>
          <p:nvPr/>
        </p:nvSpPr>
        <p:spPr>
          <a:xfrm>
            <a:off x="14630400" y="6052443"/>
            <a:ext cx="12151360" cy="3070712"/>
          </a:xfrm>
          <a:prstGeom prst="rect">
            <a:avLst/>
          </a:prstGeom>
          <a:noFill/>
        </p:spPr>
        <p:txBody>
          <a:bodyPr wrap="square" rtlCol="0">
            <a:spAutoFit/>
          </a:bodyPr>
          <a:lstStyle/>
          <a:p>
            <a:pPr algn="ctr"/>
            <a:r>
              <a:rPr lang="en-US" sz="9677" dirty="0"/>
              <a:t>Engineering Requirements</a:t>
            </a:r>
          </a:p>
        </p:txBody>
      </p:sp>
      <p:sp>
        <p:nvSpPr>
          <p:cNvPr id="16" name="TextBox 15"/>
          <p:cNvSpPr txBox="1"/>
          <p:nvPr/>
        </p:nvSpPr>
        <p:spPr>
          <a:xfrm>
            <a:off x="14630400" y="16753789"/>
            <a:ext cx="12151360" cy="1581523"/>
          </a:xfrm>
          <a:prstGeom prst="rect">
            <a:avLst/>
          </a:prstGeom>
          <a:noFill/>
        </p:spPr>
        <p:txBody>
          <a:bodyPr wrap="square" rtlCol="0">
            <a:spAutoFit/>
          </a:bodyPr>
          <a:lstStyle/>
          <a:p>
            <a:pPr algn="ctr"/>
            <a:r>
              <a:rPr lang="en-US" sz="9677" dirty="0"/>
              <a:t>Design Alternatives</a:t>
            </a:r>
          </a:p>
        </p:txBody>
      </p:sp>
      <p:sp>
        <p:nvSpPr>
          <p:cNvPr id="17" name="TextBox 16"/>
          <p:cNvSpPr txBox="1"/>
          <p:nvPr/>
        </p:nvSpPr>
        <p:spPr>
          <a:xfrm>
            <a:off x="28981400" y="6797038"/>
            <a:ext cx="12151360" cy="1581523"/>
          </a:xfrm>
          <a:prstGeom prst="rect">
            <a:avLst/>
          </a:prstGeom>
          <a:noFill/>
        </p:spPr>
        <p:txBody>
          <a:bodyPr wrap="square" rtlCol="0">
            <a:spAutoFit/>
          </a:bodyPr>
          <a:lstStyle/>
          <a:p>
            <a:pPr algn="r"/>
            <a:r>
              <a:rPr lang="en-US" sz="9677" dirty="0"/>
              <a:t>Final Design</a:t>
            </a:r>
          </a:p>
        </p:txBody>
      </p:sp>
      <p:sp>
        <p:nvSpPr>
          <p:cNvPr id="18" name="TextBox 17"/>
          <p:cNvSpPr txBox="1"/>
          <p:nvPr/>
        </p:nvSpPr>
        <p:spPr>
          <a:xfrm>
            <a:off x="28981400" y="16753787"/>
            <a:ext cx="12151360" cy="1581523"/>
          </a:xfrm>
          <a:prstGeom prst="rect">
            <a:avLst/>
          </a:prstGeom>
          <a:noFill/>
        </p:spPr>
        <p:txBody>
          <a:bodyPr wrap="square" rtlCol="0">
            <a:spAutoFit/>
          </a:bodyPr>
          <a:lstStyle/>
          <a:p>
            <a:pPr algn="r"/>
            <a:r>
              <a:rPr lang="en-US" sz="9677" dirty="0"/>
              <a:t>Testing &amp; Results</a:t>
            </a:r>
          </a:p>
        </p:txBody>
      </p:sp>
      <p:sp>
        <p:nvSpPr>
          <p:cNvPr id="11" name="TextBox 10">
            <a:extLst>
              <a:ext uri="{FF2B5EF4-FFF2-40B4-BE49-F238E27FC236}">
                <a16:creationId xmlns:a16="http://schemas.microsoft.com/office/drawing/2014/main" id="{B8D3CCB7-75B2-2645-9719-F13753E2DEBF}"/>
              </a:ext>
            </a:extLst>
          </p:cNvPr>
          <p:cNvSpPr txBox="1"/>
          <p:nvPr/>
        </p:nvSpPr>
        <p:spPr>
          <a:xfrm>
            <a:off x="30322520" y="23596547"/>
            <a:ext cx="12151360" cy="1581523"/>
          </a:xfrm>
          <a:prstGeom prst="rect">
            <a:avLst/>
          </a:prstGeom>
          <a:noFill/>
        </p:spPr>
        <p:txBody>
          <a:bodyPr wrap="square" rtlCol="0">
            <a:spAutoFit/>
          </a:bodyPr>
          <a:lstStyle/>
          <a:p>
            <a:pPr algn="r"/>
            <a:r>
              <a:rPr lang="en-US" sz="9677" dirty="0"/>
              <a:t>Conclusion</a:t>
            </a:r>
          </a:p>
        </p:txBody>
      </p:sp>
      <p:sp>
        <p:nvSpPr>
          <p:cNvPr id="14" name="TextBox 13">
            <a:extLst>
              <a:ext uri="{FF2B5EF4-FFF2-40B4-BE49-F238E27FC236}">
                <a16:creationId xmlns:a16="http://schemas.microsoft.com/office/drawing/2014/main" id="{53A31F40-9DB5-C145-8FF4-8B08C09FAD42}"/>
              </a:ext>
            </a:extLst>
          </p:cNvPr>
          <p:cNvSpPr txBox="1"/>
          <p:nvPr/>
        </p:nvSpPr>
        <p:spPr>
          <a:xfrm>
            <a:off x="883280" y="26121362"/>
            <a:ext cx="12151360" cy="1581523"/>
          </a:xfrm>
          <a:prstGeom prst="rect">
            <a:avLst/>
          </a:prstGeom>
          <a:noFill/>
        </p:spPr>
        <p:txBody>
          <a:bodyPr wrap="square" rtlCol="0">
            <a:spAutoFit/>
          </a:bodyPr>
          <a:lstStyle/>
          <a:p>
            <a:r>
              <a:rPr lang="en-US" sz="9677" dirty="0"/>
              <a:t>Acknowledgements</a:t>
            </a:r>
          </a:p>
        </p:txBody>
      </p:sp>
      <p:sp>
        <p:nvSpPr>
          <p:cNvPr id="5" name="TextBox 4"/>
          <p:cNvSpPr txBox="1"/>
          <p:nvPr/>
        </p:nvSpPr>
        <p:spPr>
          <a:xfrm>
            <a:off x="812800" y="9123155"/>
            <a:ext cx="10914743" cy="7478970"/>
          </a:xfrm>
          <a:prstGeom prst="rect">
            <a:avLst/>
          </a:prstGeom>
          <a:noFill/>
        </p:spPr>
        <p:txBody>
          <a:bodyPr wrap="square" rtlCol="0">
            <a:spAutoFit/>
          </a:bodyPr>
          <a:lstStyle/>
          <a:p>
            <a:r>
              <a:rPr lang="en-US" sz="3200" dirty="0"/>
              <a:t>The project aims to create an affordable system for all commercial-grade fryers. In regards to cook-time management, we wish to ease the cooks’ workload by automating the deep frying process. However, we do not want our project to interfere with their normal operation while frying. Our project would just be a failsafe so that the food does not get overcooked. To solve these objectives, we opted to go for a modular design, which will include the main system and extensions. The main system will be chain-driven. The extensions can be customized depending on the user’s needs and space. Also, this design will feature pre-set and configurable user settings. Thus, giving the cooks a less stressful environment, making them free to do more things in the kitchen. The system is designed primarily as a way to simplify and reduce the complexity of frying food for restaurants by taking into account the FDA’s regulations.</a:t>
            </a:r>
          </a:p>
        </p:txBody>
      </p:sp>
      <p:sp>
        <p:nvSpPr>
          <p:cNvPr id="3" name="TextBox 2"/>
          <p:cNvSpPr txBox="1"/>
          <p:nvPr/>
        </p:nvSpPr>
        <p:spPr>
          <a:xfrm>
            <a:off x="16398240" y="9123155"/>
            <a:ext cx="8900160" cy="4524315"/>
          </a:xfrm>
          <a:prstGeom prst="rect">
            <a:avLst/>
          </a:prstGeom>
          <a:noFill/>
        </p:spPr>
        <p:txBody>
          <a:bodyPr wrap="square" rtlCol="0">
            <a:spAutoFit/>
          </a:bodyPr>
          <a:lstStyle/>
          <a:p>
            <a:pPr marL="457200" indent="-457200">
              <a:buFont typeface="Arial" charset="0"/>
              <a:buChar char="•"/>
            </a:pPr>
            <a:r>
              <a:rPr lang="en-US" sz="3200" dirty="0"/>
              <a:t>The device should be able to operate from a 12V source</a:t>
            </a:r>
          </a:p>
          <a:p>
            <a:pPr marL="457200" indent="-457200">
              <a:buFont typeface="Arial" charset="0"/>
              <a:buChar char="•"/>
            </a:pPr>
            <a:r>
              <a:rPr lang="en-US" sz="3200" dirty="0"/>
              <a:t>The system should move the frying basket up and down in a range of 1.5 </a:t>
            </a:r>
            <a:r>
              <a:rPr lang="en-US" sz="3200" dirty="0" err="1"/>
              <a:t>ft</a:t>
            </a:r>
            <a:endParaRPr lang="en-US" sz="3200" dirty="0"/>
          </a:p>
          <a:p>
            <a:pPr marL="457200" indent="-457200">
              <a:buFont typeface="Arial" charset="0"/>
              <a:buChar char="•"/>
            </a:pPr>
            <a:r>
              <a:rPr lang="en-US" sz="3200" dirty="0"/>
              <a:t>No part of the system should ever be dipped in the oil</a:t>
            </a:r>
          </a:p>
          <a:p>
            <a:pPr marL="457200" indent="-457200">
              <a:buFont typeface="Arial" charset="0"/>
              <a:buChar char="•"/>
            </a:pPr>
            <a:r>
              <a:rPr lang="en-US" sz="3200" dirty="0"/>
              <a:t>System should be easily disassembled with the use of handheld tools.</a:t>
            </a:r>
          </a:p>
          <a:p>
            <a:pPr marL="457200" indent="-457200">
              <a:buFont typeface="Arial" charset="0"/>
              <a:buChar char="•"/>
            </a:pPr>
            <a:r>
              <a:rPr lang="en-US" sz="3200" dirty="0"/>
              <a:t>The system will have a 4x4 keypad user-interface </a:t>
            </a:r>
          </a:p>
        </p:txBody>
      </p:sp>
      <p:pic>
        <p:nvPicPr>
          <p:cNvPr id="20" name="Picture 19">
            <a:extLst>
              <a:ext uri="{FF2B5EF4-FFF2-40B4-BE49-F238E27FC236}">
                <a16:creationId xmlns:a16="http://schemas.microsoft.com/office/drawing/2014/main" id="{FF941807-B7E8-43AF-891A-4234542FEB16}"/>
              </a:ext>
            </a:extLst>
          </p:cNvPr>
          <p:cNvPicPr>
            <a:picLocks noChangeAspect="1"/>
          </p:cNvPicPr>
          <p:nvPr/>
        </p:nvPicPr>
        <p:blipFill>
          <a:blip r:embed="rId3"/>
          <a:stretch>
            <a:fillRect/>
          </a:stretch>
        </p:blipFill>
        <p:spPr>
          <a:xfrm>
            <a:off x="20848320" y="18335310"/>
            <a:ext cx="1109700" cy="4122276"/>
          </a:xfrm>
          <a:prstGeom prst="rect">
            <a:avLst/>
          </a:prstGeom>
        </p:spPr>
      </p:pic>
      <p:sp>
        <p:nvSpPr>
          <p:cNvPr id="22" name="TextBox 21">
            <a:extLst>
              <a:ext uri="{FF2B5EF4-FFF2-40B4-BE49-F238E27FC236}">
                <a16:creationId xmlns:a16="http://schemas.microsoft.com/office/drawing/2014/main" id="{FA62B137-6015-4EFD-A2DF-5A283A7E7AFC}"/>
              </a:ext>
            </a:extLst>
          </p:cNvPr>
          <p:cNvSpPr txBox="1"/>
          <p:nvPr/>
        </p:nvSpPr>
        <p:spPr>
          <a:xfrm>
            <a:off x="15119873" y="19216966"/>
            <a:ext cx="5728447" cy="1209242"/>
          </a:xfrm>
          <a:prstGeom prst="rect">
            <a:avLst/>
          </a:prstGeom>
          <a:noFill/>
        </p:spPr>
        <p:txBody>
          <a:bodyPr wrap="square" rtlCol="0">
            <a:spAutoFit/>
          </a:bodyPr>
          <a:lstStyle/>
          <a:p>
            <a:r>
              <a:rPr lang="en-US" dirty="0"/>
              <a:t>Mechanisms:</a:t>
            </a:r>
          </a:p>
        </p:txBody>
      </p:sp>
      <p:sp>
        <p:nvSpPr>
          <p:cNvPr id="23" name="TextBox 22">
            <a:extLst>
              <a:ext uri="{FF2B5EF4-FFF2-40B4-BE49-F238E27FC236}">
                <a16:creationId xmlns:a16="http://schemas.microsoft.com/office/drawing/2014/main" id="{AF15EF2F-8CE8-4A0C-9CD5-18969FC61FCB}"/>
              </a:ext>
            </a:extLst>
          </p:cNvPr>
          <p:cNvSpPr txBox="1"/>
          <p:nvPr/>
        </p:nvSpPr>
        <p:spPr>
          <a:xfrm>
            <a:off x="20520211" y="22886894"/>
            <a:ext cx="2528047" cy="830997"/>
          </a:xfrm>
          <a:prstGeom prst="rect">
            <a:avLst/>
          </a:prstGeom>
          <a:noFill/>
        </p:spPr>
        <p:txBody>
          <a:bodyPr wrap="square" rtlCol="0">
            <a:spAutoFit/>
          </a:bodyPr>
          <a:lstStyle/>
          <a:p>
            <a:r>
              <a:rPr lang="en-US" sz="4800" dirty="0"/>
              <a:t>Actuator</a:t>
            </a:r>
          </a:p>
        </p:txBody>
      </p:sp>
      <p:sp>
        <p:nvSpPr>
          <p:cNvPr id="24" name="TextBox 23">
            <a:extLst>
              <a:ext uri="{FF2B5EF4-FFF2-40B4-BE49-F238E27FC236}">
                <a16:creationId xmlns:a16="http://schemas.microsoft.com/office/drawing/2014/main" id="{130A222E-EBE5-45B5-8DA3-0C3FC6752BD0}"/>
              </a:ext>
            </a:extLst>
          </p:cNvPr>
          <p:cNvSpPr txBox="1"/>
          <p:nvPr/>
        </p:nvSpPr>
        <p:spPr>
          <a:xfrm>
            <a:off x="23303009" y="22926914"/>
            <a:ext cx="3273758" cy="830997"/>
          </a:xfrm>
          <a:prstGeom prst="rect">
            <a:avLst/>
          </a:prstGeom>
          <a:noFill/>
        </p:spPr>
        <p:txBody>
          <a:bodyPr wrap="square" rtlCol="0">
            <a:spAutoFit/>
          </a:bodyPr>
          <a:lstStyle/>
          <a:p>
            <a:r>
              <a:rPr lang="en-US" sz="4800" dirty="0"/>
              <a:t>Lead Screw</a:t>
            </a:r>
          </a:p>
        </p:txBody>
      </p:sp>
      <p:sp>
        <p:nvSpPr>
          <p:cNvPr id="27" name="TextBox 26">
            <a:extLst>
              <a:ext uri="{FF2B5EF4-FFF2-40B4-BE49-F238E27FC236}">
                <a16:creationId xmlns:a16="http://schemas.microsoft.com/office/drawing/2014/main" id="{0ED13603-2741-426F-A383-A646F0ECC761}"/>
              </a:ext>
            </a:extLst>
          </p:cNvPr>
          <p:cNvSpPr txBox="1"/>
          <p:nvPr/>
        </p:nvSpPr>
        <p:spPr>
          <a:xfrm>
            <a:off x="15119872" y="24147199"/>
            <a:ext cx="5728447" cy="1209242"/>
          </a:xfrm>
          <a:prstGeom prst="rect">
            <a:avLst/>
          </a:prstGeom>
          <a:noFill/>
        </p:spPr>
        <p:txBody>
          <a:bodyPr wrap="square" rtlCol="0">
            <a:spAutoFit/>
          </a:bodyPr>
          <a:lstStyle/>
          <a:p>
            <a:r>
              <a:rPr lang="en-US" dirty="0"/>
              <a:t>Sensors:</a:t>
            </a:r>
          </a:p>
        </p:txBody>
      </p:sp>
      <p:sp>
        <p:nvSpPr>
          <p:cNvPr id="28" name="TextBox 27">
            <a:extLst>
              <a:ext uri="{FF2B5EF4-FFF2-40B4-BE49-F238E27FC236}">
                <a16:creationId xmlns:a16="http://schemas.microsoft.com/office/drawing/2014/main" id="{51640A68-BDA0-4100-A4B4-A7ACE4D1C6AC}"/>
              </a:ext>
            </a:extLst>
          </p:cNvPr>
          <p:cNvSpPr txBox="1"/>
          <p:nvPr/>
        </p:nvSpPr>
        <p:spPr>
          <a:xfrm>
            <a:off x="20520210" y="28063168"/>
            <a:ext cx="2528047" cy="1569660"/>
          </a:xfrm>
          <a:prstGeom prst="rect">
            <a:avLst/>
          </a:prstGeom>
          <a:noFill/>
        </p:spPr>
        <p:txBody>
          <a:bodyPr wrap="square" rtlCol="0">
            <a:spAutoFit/>
          </a:bodyPr>
          <a:lstStyle/>
          <a:p>
            <a:r>
              <a:rPr lang="en-US" sz="4800" dirty="0"/>
              <a:t>Magnetic switch</a:t>
            </a:r>
          </a:p>
        </p:txBody>
      </p:sp>
      <p:sp>
        <p:nvSpPr>
          <p:cNvPr id="29" name="TextBox 28">
            <a:extLst>
              <a:ext uri="{FF2B5EF4-FFF2-40B4-BE49-F238E27FC236}">
                <a16:creationId xmlns:a16="http://schemas.microsoft.com/office/drawing/2014/main" id="{DF07A6A0-ADCD-412F-A529-8628F4C16EF0}"/>
              </a:ext>
            </a:extLst>
          </p:cNvPr>
          <p:cNvSpPr txBox="1"/>
          <p:nvPr/>
        </p:nvSpPr>
        <p:spPr>
          <a:xfrm>
            <a:off x="23839251" y="27996899"/>
            <a:ext cx="3273758" cy="1569660"/>
          </a:xfrm>
          <a:prstGeom prst="rect">
            <a:avLst/>
          </a:prstGeom>
          <a:noFill/>
        </p:spPr>
        <p:txBody>
          <a:bodyPr wrap="square" rtlCol="0">
            <a:spAutoFit/>
          </a:bodyPr>
          <a:lstStyle/>
          <a:p>
            <a:r>
              <a:rPr lang="en-US" sz="4800" dirty="0"/>
              <a:t>Infrared</a:t>
            </a:r>
          </a:p>
          <a:p>
            <a:r>
              <a:rPr lang="en-US" sz="4800" dirty="0"/>
              <a:t>Proximity</a:t>
            </a:r>
          </a:p>
        </p:txBody>
      </p:sp>
      <p:pic>
        <p:nvPicPr>
          <p:cNvPr id="1028" name="Picture 4" descr="ZF Electronics MP102103">
            <a:extLst>
              <a:ext uri="{FF2B5EF4-FFF2-40B4-BE49-F238E27FC236}">
                <a16:creationId xmlns:a16="http://schemas.microsoft.com/office/drawing/2014/main" id="{152C7B81-F335-4370-AFB8-31F8C1C087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7256" y="23656734"/>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nfrared proximity sensor arduino">
            <a:extLst>
              <a:ext uri="{FF2B5EF4-FFF2-40B4-BE49-F238E27FC236}">
                <a16:creationId xmlns:a16="http://schemas.microsoft.com/office/drawing/2014/main" id="{9CBC842B-E20C-4D3C-9206-8B6D2A266E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74484" y="23742070"/>
            <a:ext cx="3438525" cy="3438525"/>
          </a:xfrm>
          <a:prstGeom prst="rect">
            <a:avLst/>
          </a:prstGeom>
          <a:noFill/>
          <a:extLst>
            <a:ext uri="{909E8E84-426E-40DD-AFC4-6F175D3DCCD1}">
              <a14:hiddenFill xmlns:a14="http://schemas.microsoft.com/office/drawing/2010/main">
                <a:solidFill>
                  <a:srgbClr val="FFFFFF"/>
                </a:solidFill>
              </a14:hiddenFill>
            </a:ext>
          </a:extLst>
        </p:spPr>
      </p:pic>
      <p:sp>
        <p:nvSpPr>
          <p:cNvPr id="1029" name="AutoShape 16" descr="https://intranet.uillinois.edu/departments/coe/expo/Students/Shared%20Documents/EXPO%20Student%20Resources/College%20and%20University%20Logos/College%20of%20Engineering%20Logos/College%20of%20Engineering%20and%20Makerspace/Makerspace.SM.RED.PNG">
            <a:extLst>
              <a:ext uri="{FF2B5EF4-FFF2-40B4-BE49-F238E27FC236}">
                <a16:creationId xmlns:a16="http://schemas.microsoft.com/office/drawing/2014/main" id="{53343C76-EC06-4B57-97C4-0FEB39F59055}"/>
              </a:ext>
            </a:extLst>
          </p:cNvPr>
          <p:cNvSpPr>
            <a:spLocks noChangeAspect="1" noChangeArrowheads="1"/>
          </p:cNvSpPr>
          <p:nvPr/>
        </p:nvSpPr>
        <p:spPr bwMode="auto">
          <a:xfrm>
            <a:off x="21793199" y="6952343"/>
            <a:ext cx="9659257" cy="9659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AutoShape 18" descr="https://intranet.uillinois.edu/departments/coe/expo/Students/Shared%20Documents/EXPO%20Student%20Resources/College%20and%20University%20Logos/College%20of%20Engineering%20Logos/College%20of%20Engineering%20and%20Makerspace/Makerspace.SM.RED.PNG">
            <a:extLst>
              <a:ext uri="{FF2B5EF4-FFF2-40B4-BE49-F238E27FC236}">
                <a16:creationId xmlns:a16="http://schemas.microsoft.com/office/drawing/2014/main" id="{66A8373E-0859-4EB2-BEB0-AB864CF9B59E}"/>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1032">
            <a:extLst>
              <a:ext uri="{FF2B5EF4-FFF2-40B4-BE49-F238E27FC236}">
                <a16:creationId xmlns:a16="http://schemas.microsoft.com/office/drawing/2014/main" id="{77D604EF-E4D9-4D8D-B8E9-87DD01E832E8}"/>
              </a:ext>
            </a:extLst>
          </p:cNvPr>
          <p:cNvPicPr>
            <a:picLocks noChangeAspect="1"/>
          </p:cNvPicPr>
          <p:nvPr/>
        </p:nvPicPr>
        <p:blipFill>
          <a:blip r:embed="rId6"/>
          <a:stretch>
            <a:fillRect/>
          </a:stretch>
        </p:blipFill>
        <p:spPr>
          <a:xfrm>
            <a:off x="4452065" y="27322444"/>
            <a:ext cx="8092951" cy="2427884"/>
          </a:xfrm>
          <a:prstGeom prst="rect">
            <a:avLst/>
          </a:prstGeom>
        </p:spPr>
      </p:pic>
      <p:pic>
        <p:nvPicPr>
          <p:cNvPr id="1044" name="Picture 20" descr="https://avatars0.githubusercontent.com/u/8107858?s=200&amp;v=4">
            <a:extLst>
              <a:ext uri="{FF2B5EF4-FFF2-40B4-BE49-F238E27FC236}">
                <a16:creationId xmlns:a16="http://schemas.microsoft.com/office/drawing/2014/main" id="{2DFE6E9C-4FE0-41B5-A385-78614C8AA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8480" y="28160896"/>
            <a:ext cx="5701828" cy="5701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7970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5185</TotalTime>
  <Words>255</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FERMix Francis Amadeo, Erick Estrada, Rami Muhammed, Meshal Alsaeed,  Advisor: Dr. Wejing Rao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 Student Names, Advisor Name, Community Organization Name</dc:title>
  <dc:creator>Revelo Alonso, Renata Alejandra</dc:creator>
  <cp:lastModifiedBy>Estrada, Erick</cp:lastModifiedBy>
  <cp:revision>23</cp:revision>
  <dcterms:created xsi:type="dcterms:W3CDTF">2017-11-14T21:40:56Z</dcterms:created>
  <dcterms:modified xsi:type="dcterms:W3CDTF">2019-04-17T01:02:08Z</dcterms:modified>
</cp:coreProperties>
</file>