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70" r:id="rId8"/>
    <p:sldId id="269" r:id="rId9"/>
    <p:sldId id="263" r:id="rId10"/>
    <p:sldId id="260" r:id="rId11"/>
    <p:sldId id="265" r:id="rId12"/>
    <p:sldId id="266" r:id="rId13"/>
    <p:sldId id="267" r:id="rId14"/>
    <p:sldId id="268" r:id="rId15"/>
    <p:sldId id="26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46C4-88E1-43FD-85CC-21F094E388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9B43-2ADD-4F97-AD76-56AFD0D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479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 network model for </a:t>
            </a:r>
            <a:r>
              <a:rPr lang="en-US" dirty="0" err="1" smtClean="0"/>
              <a:t>multicellularity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035" y="4157318"/>
            <a:ext cx="6129130" cy="1655762"/>
          </a:xfrm>
        </p:spPr>
        <p:txBody>
          <a:bodyPr/>
          <a:lstStyle/>
          <a:p>
            <a:r>
              <a:rPr lang="en-US" dirty="0" smtClean="0"/>
              <a:t>Christopher Ebsch</a:t>
            </a:r>
          </a:p>
          <a:p>
            <a:r>
              <a:rPr lang="en-US" dirty="0" smtClean="0"/>
              <a:t>Francesco </a:t>
            </a:r>
            <a:r>
              <a:rPr lang="en-US" dirty="0" err="1" smtClean="0"/>
              <a:t>Pancaldi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017258"/>
            <a:ext cx="6896514" cy="38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7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6"/>
            <a:ext cx="5593080" cy="354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to othe</a:t>
            </a:r>
            <a:r>
              <a:rPr lang="en-US" dirty="0" smtClean="0"/>
              <a:t>r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80" y="3769133"/>
            <a:ext cx="5753100" cy="3088867"/>
          </a:xfrm>
          <a:prstGeom prst="rect">
            <a:avLst/>
          </a:prstGeom>
        </p:spPr>
      </p:pic>
      <p:pic>
        <p:nvPicPr>
          <p:cNvPr id="1026" name="Picture 2" descr="http://www.solarsystemcentral.com/images/solar_flare_10-09-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69" y="4267200"/>
            <a:ext cx="297793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2.la-img.com/62/1494/635750_1_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69" y="1371872"/>
            <a:ext cx="2977931" cy="23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" y="1690688"/>
            <a:ext cx="29961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define two quantities, S and L with S+L=N, where S and L go from 1 to N-1. S is the number of points in the star-like part. L is the length of the longest path without counting the center of the star</a:t>
            </a:r>
            <a:r>
              <a:rPr lang="en-US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968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95605"/>
            <a:ext cx="10515600" cy="1325563"/>
          </a:xfrm>
        </p:spPr>
        <p:txBody>
          <a:bodyPr/>
          <a:lstStyle/>
          <a:p>
            <a:r>
              <a:rPr lang="en-US" dirty="0" smtClean="0"/>
              <a:t>Plot of critical energy for N=20 of the fork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2" y="3123248"/>
            <a:ext cx="4315248" cy="3236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391" y="2346960"/>
            <a:ext cx="1036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p=1					p=0.9				p=0.5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32" y="3123248"/>
            <a:ext cx="4315248" cy="32364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3090704"/>
            <a:ext cx="4358640" cy="3268980"/>
          </a:xfrm>
        </p:spPr>
      </p:pic>
    </p:spTree>
    <p:extLst>
      <p:ext uri="{BB962C8B-B14F-4D97-AF65-F5344CB8AC3E}">
        <p14:creationId xmlns:p14="http://schemas.microsoft.com/office/powerpoint/2010/main" val="334467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185160"/>
            <a:ext cx="42672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280" cy="1325563"/>
          </a:xfrm>
        </p:spPr>
        <p:txBody>
          <a:bodyPr/>
          <a:lstStyle/>
          <a:p>
            <a:r>
              <a:rPr lang="en-US" dirty="0" smtClean="0"/>
              <a:t>Plots of critical energy for fork </a:t>
            </a:r>
            <a:r>
              <a:rPr lang="en-US" dirty="0" smtClean="0"/>
              <a:t>varying N plotting S in the range </a:t>
            </a:r>
            <a:r>
              <a:rPr lang="en-US" dirty="0" smtClean="0"/>
              <a:t>1 to N-1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870"/>
            <a:ext cx="4312919" cy="3234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37" y="3184523"/>
            <a:ext cx="4268047" cy="3201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7105" y="2399375"/>
            <a:ext cx="9728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p=1				p=0.9				     p=0.5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21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energy for the stellar flare with constant N=20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240"/>
            <a:ext cx="42672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063240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063240"/>
            <a:ext cx="42672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" y="2192298"/>
            <a:ext cx="1024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   p=1				       p=0.9				p=0.4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58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energy of the stellar flare varying N and plotting S in the range 1 to N-1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3352800"/>
            <a:ext cx="3901440" cy="29260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332994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3284220"/>
            <a:ext cx="3992880" cy="299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481114"/>
            <a:ext cx="1024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	p=1				     p=0.9				p=0.5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08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robust system is one that loses a small proportion of its total cells when it first drops below the critical energy.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4228"/>
            <a:ext cx="4206240" cy="157597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0" y="4800082"/>
            <a:ext cx="3246120" cy="2057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71" y="4137422"/>
            <a:ext cx="3304729" cy="22963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11480" y="3063240"/>
            <a:ext cx="1082040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" y="2904134"/>
            <a:ext cx="0" cy="46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2608" y="2801722"/>
            <a:ext cx="1355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robust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21517" y="2633472"/>
            <a:ext cx="14630" cy="88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71103" y="3352739"/>
            <a:ext cx="133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365125"/>
            <a:ext cx="11155680" cy="1325563"/>
          </a:xfrm>
        </p:spPr>
        <p:txBody>
          <a:bodyPr/>
          <a:lstStyle/>
          <a:p>
            <a:r>
              <a:rPr lang="en-US" dirty="0" smtClean="0"/>
              <a:t>Recursive formula for critical energy (in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Develop a recursive formula dependent on the energy function 	 and the branching factor at each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1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topologies analyzed</a:t>
            </a:r>
          </a:p>
          <a:p>
            <a:r>
              <a:rPr lang="en-US" dirty="0"/>
              <a:t>Verification of </a:t>
            </a:r>
            <a:r>
              <a:rPr lang="en-US" dirty="0" smtClean="0"/>
              <a:t>simulation</a:t>
            </a:r>
          </a:p>
          <a:p>
            <a:r>
              <a:rPr lang="en-US" dirty="0" smtClean="0"/>
              <a:t>Exploring other possible fitness metrics</a:t>
            </a:r>
            <a:endParaRPr lang="en-US" dirty="0"/>
          </a:p>
          <a:p>
            <a:r>
              <a:rPr lang="en-US" b="1" dirty="0"/>
              <a:t>Evolutionary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17" y="3656012"/>
            <a:ext cx="14020799" cy="114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mages.slideplayer.us/5/1528084/slides/slide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1428060"/>
            <a:ext cx="10515600" cy="4992618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previous direction</a:t>
            </a:r>
          </a:p>
          <a:p>
            <a:r>
              <a:rPr lang="en-US" dirty="0" smtClean="0"/>
              <a:t>Assumptions of the updated model</a:t>
            </a:r>
          </a:p>
          <a:p>
            <a:r>
              <a:rPr lang="en-US" dirty="0" smtClean="0"/>
              <a:t>Two canonical networks</a:t>
            </a:r>
          </a:p>
          <a:p>
            <a:r>
              <a:rPr lang="en-US" dirty="0" smtClean="0"/>
              <a:t>Critical energy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Extensions to other networks</a:t>
            </a:r>
          </a:p>
          <a:p>
            <a:r>
              <a:rPr lang="en-US" dirty="0" smtClean="0"/>
              <a:t>Robustness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/>
              <a:t>Recursive formulation of critical energy (in progress)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22466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6"/>
            <a:ext cx="10515600" cy="1166211"/>
          </a:xfrm>
        </p:spPr>
        <p:txBody>
          <a:bodyPr/>
          <a:lstStyle/>
          <a:p>
            <a:r>
              <a:rPr lang="en-US" dirty="0" smtClean="0"/>
              <a:t>Summary of previous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1" y="1520687"/>
            <a:ext cx="3462991" cy="514847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Previous Goal</a:t>
            </a:r>
            <a:r>
              <a:rPr lang="en-US" dirty="0" smtClean="0"/>
              <a:t>: Model evolution of animal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New Goal</a:t>
            </a:r>
            <a:r>
              <a:rPr lang="en-US" dirty="0" smtClean="0"/>
              <a:t>: Model of optimal sizes and structures for energy transport in biological networks.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9" y="3650458"/>
            <a:ext cx="2033683" cy="276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72" y="3676563"/>
            <a:ext cx="3595978" cy="269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61" y="1172817"/>
            <a:ext cx="1795139" cy="250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85" y="1248749"/>
            <a:ext cx="3437297" cy="24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31" y="1211452"/>
            <a:ext cx="3441908" cy="250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32" y="4906098"/>
            <a:ext cx="2935009" cy="15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95" y="3676563"/>
            <a:ext cx="2904845" cy="127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344636" y="2623930"/>
            <a:ext cx="881562" cy="1590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network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423" y="3931920"/>
            <a:ext cx="6472577" cy="2736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" y="1450451"/>
            <a:ext cx="113075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Begin with a connected, directed network of </a:t>
            </a:r>
            <a:r>
              <a:rPr lang="en-US" sz="2400" b="1" dirty="0" smtClean="0"/>
              <a:t>N</a:t>
            </a:r>
            <a:r>
              <a:rPr lang="en-US" sz="2400" dirty="0" smtClean="0"/>
              <a:t> nodes with energy source (pump).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Energy, </a:t>
            </a:r>
            <a:r>
              <a:rPr lang="en-US" sz="2400" b="1" dirty="0" smtClean="0"/>
              <a:t>E(N</a:t>
            </a:r>
            <a:r>
              <a:rPr lang="en-US" sz="2400" dirty="0" smtClean="0"/>
              <a:t>), is gathered by the pump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(including the pump) consumes a fixed amount of energy, </a:t>
            </a:r>
            <a:r>
              <a:rPr lang="en-US" sz="2400" b="1" dirty="0" smtClean="0"/>
              <a:t>C</a:t>
            </a:r>
            <a:r>
              <a:rPr lang="en-US" sz="2400" dirty="0" smtClean="0"/>
              <a:t>, that it receives.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remaining energy at that node, </a:t>
            </a:r>
            <a:r>
              <a:rPr lang="en-US" sz="2400" b="1" dirty="0" smtClean="0"/>
              <a:t>E(N)-C</a:t>
            </a:r>
            <a:r>
              <a:rPr lang="en-US" sz="2400" dirty="0" smtClean="0"/>
              <a:t>, is divided equally to its outgoing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portion, 1-</a:t>
            </a:r>
            <a:r>
              <a:rPr lang="en-US" sz="2400" b="1" dirty="0" smtClean="0"/>
              <a:t>p</a:t>
            </a:r>
            <a:r>
              <a:rPr lang="en-US" sz="2400" dirty="0" smtClean="0"/>
              <a:t>, of the energy being transported is lost to the environment (with 0&lt;p≤1).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249" y="3441680"/>
            <a:ext cx="4870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until all nodes have consumed C energy or the energy remaining in the system is less than amount needed to sustain any unfed nodes. Unfed nodes at the end of a feeding cycle will be considered dead. A dead cell no longer consumes energy, but maintains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626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gathered at a given time step is monotonically increasing in the number of surviving nodes and is bounded by </a:t>
            </a:r>
            <a:r>
              <a:rPr lang="en-US" b="1" dirty="0" smtClean="0"/>
              <a:t>Ē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parameters of the energy function, </a:t>
            </a:r>
            <a:r>
              <a:rPr lang="en-US" b="1" dirty="0" smtClean="0"/>
              <a:t>E(N),</a:t>
            </a:r>
            <a:r>
              <a:rPr lang="en-US" dirty="0" smtClean="0"/>
              <a:t> and the bound </a:t>
            </a:r>
            <a:r>
              <a:rPr lang="en-US" b="1" dirty="0" smtClean="0"/>
              <a:t>Ē</a:t>
            </a:r>
            <a:r>
              <a:rPr lang="en-US" dirty="0" smtClean="0"/>
              <a:t> can fluctuate with a certain random distribution (ex: Gaussian)</a:t>
            </a:r>
          </a:p>
          <a:p>
            <a:r>
              <a:rPr lang="en-US" dirty="0" smtClean="0"/>
              <a:t>After N feeding cycles, the network can reproduce and mutate at random, then the process is repeated (in progress).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/>
          <a:lstStyle/>
          <a:p>
            <a:r>
              <a:rPr lang="en-US" dirty="0" smtClean="0"/>
              <a:t>Two canonical topologies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0" y="4505325"/>
            <a:ext cx="7715250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1143000"/>
            <a:ext cx="4838700" cy="3362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96" y="2126974"/>
            <a:ext cx="3969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star connects the pump to all other nodes in the network and there are no other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line connects each node sequentially with the next one in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critical energy, </a:t>
            </a:r>
            <a:r>
              <a:rPr lang="en-US" b="1" dirty="0" smtClean="0"/>
              <a:t>E*(N,T)</a:t>
            </a:r>
            <a:r>
              <a:rPr lang="en-US" dirty="0" smtClean="0"/>
              <a:t>, is defined as the minimum energy needed to keep all nodes in the network alive with T being the structure of the network. </a:t>
            </a:r>
          </a:p>
          <a:p>
            <a:r>
              <a:rPr lang="en-US" dirty="0" smtClean="0"/>
              <a:t>In general, we calculate the critical energy by taking the maximum value of the energies needed for survival along every path leaving the pump. </a:t>
            </a:r>
          </a:p>
        </p:txBody>
      </p:sp>
    </p:spTree>
    <p:extLst>
      <p:ext uri="{BB962C8B-B14F-4D97-AF65-F5344CB8AC3E}">
        <p14:creationId xmlns:p14="http://schemas.microsoft.com/office/powerpoint/2010/main" val="116179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Calculating critical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N=3</a:t>
                </a:r>
              </a:p>
              <a:p>
                <a:r>
                  <a:rPr lang="en-US" dirty="0" smtClean="0"/>
                  <a:t>Then there are 2 topologies the line,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the star,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On the line there is only 1 path leaving the pump so we calculate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then E*(3,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)=min(E(3)) such that the inequality remains true.</a:t>
                </a:r>
              </a:p>
              <a:p>
                <a:r>
                  <a:rPr lang="en-US" dirty="0" smtClean="0"/>
                  <a:t>On the star there are 2 equal paths so it suffices to calculate along one of them so that: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then E*(3,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)=min(E(3)).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9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energies by varying 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63394"/>
            <a:ext cx="40702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graph we use C=1 and p=0.9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45" y="1434694"/>
            <a:ext cx="7048195" cy="5286146"/>
          </a:xfrm>
        </p:spPr>
      </p:pic>
    </p:spTree>
    <p:extLst>
      <p:ext uri="{BB962C8B-B14F-4D97-AF65-F5344CB8AC3E}">
        <p14:creationId xmlns:p14="http://schemas.microsoft.com/office/powerpoint/2010/main" val="150538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578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 network model for multicellularity</vt:lpstr>
      <vt:lpstr>Outline</vt:lpstr>
      <vt:lpstr>Summary of previous direction</vt:lpstr>
      <vt:lpstr>Basic network structure</vt:lpstr>
      <vt:lpstr>Assumptions of the model</vt:lpstr>
      <vt:lpstr>Two canonical topologies</vt:lpstr>
      <vt:lpstr>Critical energy</vt:lpstr>
      <vt:lpstr>Example: Calculating critical energy</vt:lpstr>
      <vt:lpstr>Critical energies by varying N</vt:lpstr>
      <vt:lpstr>Extending to other networks</vt:lpstr>
      <vt:lpstr>Plot of critical energy for N=20 of the fork</vt:lpstr>
      <vt:lpstr>Plots of critical energy for fork varying N plotting S in the range 1 to N-1</vt:lpstr>
      <vt:lpstr>Critical energy for the stellar flare with constant N=20</vt:lpstr>
      <vt:lpstr>Critical energy of the stellar flare varying N and plotting S in the range 1 to N-1</vt:lpstr>
      <vt:lpstr>Robustness</vt:lpstr>
      <vt:lpstr>Recursive formula for critical energy (in progress)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energy in networks with friction</dc:title>
  <dc:creator>Christopher Ebsch</dc:creator>
  <cp:lastModifiedBy>Christopher Ebsch</cp:lastModifiedBy>
  <cp:revision>32</cp:revision>
  <dcterms:created xsi:type="dcterms:W3CDTF">2014-12-03T19:11:48Z</dcterms:created>
  <dcterms:modified xsi:type="dcterms:W3CDTF">2014-12-04T02:30:37Z</dcterms:modified>
</cp:coreProperties>
</file>