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70" r:id="rId8"/>
    <p:sldId id="269" r:id="rId9"/>
    <p:sldId id="26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>
        <p:scale>
          <a:sx n="64" d="100"/>
          <a:sy n="64" d="100"/>
        </p:scale>
        <p:origin x="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4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Analyzing topologies for energy distribution in a biological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035" y="4157318"/>
            <a:ext cx="6129130" cy="1655762"/>
          </a:xfrm>
        </p:spPr>
        <p:txBody>
          <a:bodyPr/>
          <a:lstStyle/>
          <a:p>
            <a:r>
              <a:rPr lang="en-US" dirty="0" smtClean="0"/>
              <a:t>Christopher Ebsch</a:t>
            </a:r>
          </a:p>
          <a:p>
            <a:r>
              <a:rPr lang="en-US" dirty="0" smtClean="0"/>
              <a:t>Francesco </a:t>
            </a:r>
            <a:r>
              <a:rPr lang="en-US" dirty="0" err="1" smtClean="0"/>
              <a:t>Pancaldi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017258"/>
            <a:ext cx="6896514" cy="38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7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1428060"/>
            <a:ext cx="10515600" cy="49926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 of previous direction</a:t>
            </a:r>
          </a:p>
          <a:p>
            <a:r>
              <a:rPr lang="en-US" dirty="0" smtClean="0"/>
              <a:t>Assumptions of the updated model</a:t>
            </a:r>
          </a:p>
          <a:p>
            <a:r>
              <a:rPr lang="en-US" dirty="0" smtClean="0"/>
              <a:t>Two canonical networks</a:t>
            </a:r>
          </a:p>
          <a:p>
            <a:r>
              <a:rPr lang="en-US" dirty="0" smtClean="0"/>
              <a:t>Critical energy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Extensions to other networks</a:t>
            </a:r>
          </a:p>
          <a:p>
            <a:r>
              <a:rPr lang="en-US" dirty="0" smtClean="0"/>
              <a:t>Robustness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/>
              <a:t>Recursive formulation of critical energy (in progress)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Verification of simulation</a:t>
            </a:r>
          </a:p>
          <a:p>
            <a:pPr lvl="1"/>
            <a:r>
              <a:rPr lang="en-US" dirty="0" smtClean="0"/>
              <a:t>Evolutionary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6"/>
            <a:ext cx="10515600" cy="1166211"/>
          </a:xfrm>
        </p:spPr>
        <p:txBody>
          <a:bodyPr/>
          <a:lstStyle/>
          <a:p>
            <a:r>
              <a:rPr lang="en-US" dirty="0" smtClean="0"/>
              <a:t>Summary of previous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1" y="1520687"/>
            <a:ext cx="3462991" cy="514847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Previous Goal</a:t>
            </a:r>
            <a:r>
              <a:rPr lang="en-US" dirty="0" smtClean="0"/>
              <a:t>: Model evolution of animal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New Goal</a:t>
            </a:r>
            <a:r>
              <a:rPr lang="en-US" dirty="0" smtClean="0"/>
              <a:t>: Model of optimal sizes and structures for energy transport in biological networks.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9" y="3650458"/>
            <a:ext cx="2033683" cy="276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72" y="3676563"/>
            <a:ext cx="3595978" cy="269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61" y="1172817"/>
            <a:ext cx="1795139" cy="25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85" y="1248749"/>
            <a:ext cx="3437297" cy="24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31" y="1211452"/>
            <a:ext cx="3441908" cy="250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32" y="4906098"/>
            <a:ext cx="2935009" cy="15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95" y="3676563"/>
            <a:ext cx="2904845" cy="127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344636" y="2623930"/>
            <a:ext cx="881562" cy="1590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network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423" y="3931920"/>
            <a:ext cx="6472577" cy="2736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" y="1450451"/>
            <a:ext cx="113075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Begin with a connected, directed network of </a:t>
            </a:r>
            <a:r>
              <a:rPr lang="en-US" sz="2400" b="1" dirty="0" smtClean="0"/>
              <a:t>N</a:t>
            </a:r>
            <a:r>
              <a:rPr lang="en-US" sz="2400" dirty="0" smtClean="0"/>
              <a:t> nodes with energy source (pump).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Energy, </a:t>
            </a:r>
            <a:r>
              <a:rPr lang="en-US" sz="2400" b="1" dirty="0" smtClean="0"/>
              <a:t>E(N</a:t>
            </a:r>
            <a:r>
              <a:rPr lang="en-US" sz="2400" dirty="0" smtClean="0"/>
              <a:t>), is gathered by the pump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(including the pump) consumes a fixed amount of energy, </a:t>
            </a:r>
            <a:r>
              <a:rPr lang="en-US" sz="2400" b="1" dirty="0" smtClean="0"/>
              <a:t>C</a:t>
            </a:r>
            <a:r>
              <a:rPr lang="en-US" sz="2400" dirty="0" smtClean="0"/>
              <a:t>, that it receives.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remaining energy at that node, </a:t>
            </a:r>
            <a:r>
              <a:rPr lang="en-US" sz="2400" b="1" dirty="0" smtClean="0"/>
              <a:t>E(N)-C</a:t>
            </a:r>
            <a:r>
              <a:rPr lang="en-US" sz="2400" dirty="0" smtClean="0"/>
              <a:t>, is divided equally to its outgoing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portion, 1-</a:t>
            </a:r>
            <a:r>
              <a:rPr lang="en-US" sz="2400" b="1" dirty="0" smtClean="0"/>
              <a:t>p</a:t>
            </a:r>
            <a:r>
              <a:rPr lang="en-US" sz="2400" dirty="0" smtClean="0"/>
              <a:t>, of the energy being transported is lost to the environment (with 0&lt;p≤1).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249" y="3441680"/>
            <a:ext cx="4870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until all nodes have consumed C energy or the energy remaining in the system is less than amount needed to sustain any unfed nodes. Unfed nodes at the end of a feeding cycle will be considered dead. A dead cell no longer consumes energy, but maintains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626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gathered at a given time step is monotonically increasing in the number of surviving nodes and is bounded by </a:t>
            </a:r>
            <a:r>
              <a:rPr lang="en-US" b="1" dirty="0" smtClean="0"/>
              <a:t>Ē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parameters of the energy function, </a:t>
            </a:r>
            <a:r>
              <a:rPr lang="en-US" b="1" dirty="0" smtClean="0"/>
              <a:t>E(N),</a:t>
            </a:r>
            <a:r>
              <a:rPr lang="en-US" dirty="0" smtClean="0"/>
              <a:t> and the bound </a:t>
            </a:r>
            <a:r>
              <a:rPr lang="en-US" b="1" dirty="0" smtClean="0"/>
              <a:t>Ē</a:t>
            </a:r>
            <a:r>
              <a:rPr lang="en-US" dirty="0" smtClean="0"/>
              <a:t> can fluctuate with a certain random distribution (ex: Gaussian)</a:t>
            </a:r>
            <a:endParaRPr lang="en-US" dirty="0" smtClean="0"/>
          </a:p>
          <a:p>
            <a:r>
              <a:rPr lang="en-US" dirty="0" smtClean="0"/>
              <a:t>After N feeding cycles, the network can reproduce and mutate at random, then the process is repeated (in progress).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/>
          <a:lstStyle/>
          <a:p>
            <a:r>
              <a:rPr lang="en-US" dirty="0" smtClean="0"/>
              <a:t>Two canonical topologies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0" y="4505325"/>
            <a:ext cx="7715250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1143000"/>
            <a:ext cx="4838700" cy="3362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96" y="2126974"/>
            <a:ext cx="3969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star connects the pump to all other nodes in the network and there are no other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line connects each node sequentially with the next one in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critical energy, </a:t>
            </a:r>
            <a:r>
              <a:rPr lang="en-US" b="1" dirty="0" smtClean="0"/>
              <a:t>E*(N,T)</a:t>
            </a:r>
            <a:r>
              <a:rPr lang="en-US" dirty="0" smtClean="0"/>
              <a:t>, is defined as the minimum energy needed to keep all nodes in the network alive with T being the structure of the network. </a:t>
            </a:r>
          </a:p>
          <a:p>
            <a:r>
              <a:rPr lang="en-US" dirty="0" smtClean="0"/>
              <a:t>In general, we calculate the critical energy by taking the maximum value of the energies needed for survival along every path leaving the pump. </a:t>
            </a:r>
          </a:p>
        </p:txBody>
      </p:sp>
    </p:spTree>
    <p:extLst>
      <p:ext uri="{BB962C8B-B14F-4D97-AF65-F5344CB8AC3E}">
        <p14:creationId xmlns:p14="http://schemas.microsoft.com/office/powerpoint/2010/main" val="116179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Calculating critical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N=3</a:t>
                </a:r>
              </a:p>
              <a:p>
                <a:r>
                  <a:rPr lang="en-US" dirty="0" smtClean="0"/>
                  <a:t>Then there are 2 topologies the line,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the star,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On the line there is only 1 path leaving the pump so we calculate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then E*(3,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)=min(E(3)) such that the inequality remains true.</a:t>
                </a:r>
              </a:p>
              <a:p>
                <a:r>
                  <a:rPr lang="en-US" dirty="0" smtClean="0"/>
                  <a:t>On the star there are 2 equal paths so it suffices to calculate along one of them so that: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then E*(3,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)=min(E(3)).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9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topologies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5" y="2057401"/>
            <a:ext cx="7572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407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Analyzing topologies for energy distribution in a biological network</vt:lpstr>
      <vt:lpstr>Outline</vt:lpstr>
      <vt:lpstr>Summary of previous direction</vt:lpstr>
      <vt:lpstr>Basic network structure</vt:lpstr>
      <vt:lpstr>Assumptions of the model</vt:lpstr>
      <vt:lpstr>Two canonical topologies</vt:lpstr>
      <vt:lpstr>Critical energy</vt:lpstr>
      <vt:lpstr>Example: Calculating critical energy</vt:lpstr>
      <vt:lpstr>Combining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energy in networks with friction</dc:title>
  <dc:creator>Christopher Ebsch</dc:creator>
  <cp:lastModifiedBy>Christopher Ebsch</cp:lastModifiedBy>
  <cp:revision>19</cp:revision>
  <dcterms:created xsi:type="dcterms:W3CDTF">2014-12-03T19:11:48Z</dcterms:created>
  <dcterms:modified xsi:type="dcterms:W3CDTF">2014-12-04T00:26:31Z</dcterms:modified>
</cp:coreProperties>
</file>