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4"/>
  </p:sldMasterIdLst>
  <p:notesMasterIdLst>
    <p:notesMasterId r:id="rId22"/>
  </p:notesMasterIdLst>
  <p:handoutMasterIdLst>
    <p:handoutMasterId r:id="rId23"/>
  </p:handoutMasterIdLst>
  <p:sldIdLst>
    <p:sldId id="256" r:id="rId5"/>
    <p:sldId id="260" r:id="rId6"/>
    <p:sldId id="264" r:id="rId7"/>
    <p:sldId id="265" r:id="rId8"/>
    <p:sldId id="261" r:id="rId9"/>
    <p:sldId id="262"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3707" autoAdjust="0"/>
  </p:normalViewPr>
  <p:slideViewPr>
    <p:cSldViewPr snapToGrid="0">
      <p:cViewPr varScale="1">
        <p:scale>
          <a:sx n="111" d="100"/>
          <a:sy n="111" d="100"/>
        </p:scale>
        <p:origin x="456" y="120"/>
      </p:cViewPr>
      <p:guideLst/>
    </p:cSldViewPr>
  </p:slideViewPr>
  <p:notesTextViewPr>
    <p:cViewPr>
      <p:scale>
        <a:sx n="1" d="1"/>
        <a:sy n="1" d="1"/>
      </p:scale>
      <p:origin x="0" y="0"/>
    </p:cViewPr>
  </p:notesTextViewPr>
  <p:notesViewPr>
    <p:cSldViewPr snapToGrid="0">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00B7FD6-6B50-4C58-994F-82DC6214278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5CC7F2D-6B16-4B88-A4F8-ABD5316B47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51DC69-60C3-4CF7-A135-6E702ECCE0F0}" type="datetimeFigureOut">
              <a:rPr lang="en-US" smtClean="0"/>
              <a:t>1/18/2023</a:t>
            </a:fld>
            <a:endParaRPr lang="en-US" dirty="0"/>
          </a:p>
        </p:txBody>
      </p:sp>
      <p:sp>
        <p:nvSpPr>
          <p:cNvPr id="4" name="Footer Placeholder 3">
            <a:extLst>
              <a:ext uri="{FF2B5EF4-FFF2-40B4-BE49-F238E27FC236}">
                <a16:creationId xmlns:a16="http://schemas.microsoft.com/office/drawing/2014/main" id="{F94CEF1E-1ACC-48D0-92B3-CB3D4FED50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5F188B4-83B8-4C82-AFAC-DC1E415458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A9FFBD-F123-4881-BC93-591827BC61E0}" type="slidenum">
              <a:rPr lang="en-US" smtClean="0"/>
              <a:t>‹#›</a:t>
            </a:fld>
            <a:endParaRPr lang="en-US" dirty="0"/>
          </a:p>
        </p:txBody>
      </p:sp>
    </p:spTree>
    <p:extLst>
      <p:ext uri="{BB962C8B-B14F-4D97-AF65-F5344CB8AC3E}">
        <p14:creationId xmlns:p14="http://schemas.microsoft.com/office/powerpoint/2010/main" val="17366215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E3EC7B-6C72-4FBB-87DF-2BD2CB7DC1E6}" type="datetimeFigureOut">
              <a:rPr lang="en-US" smtClean="0"/>
              <a:t>1/18/2023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62A795-6F94-4A96-B820-B9038480D048}" type="slidenum">
              <a:rPr lang="en-US" smtClean="0"/>
              <a:t>‹#›</a:t>
            </a:fld>
            <a:endParaRPr lang="en-US" dirty="0"/>
          </a:p>
        </p:txBody>
      </p:sp>
    </p:spTree>
    <p:extLst>
      <p:ext uri="{BB962C8B-B14F-4D97-AF65-F5344CB8AC3E}">
        <p14:creationId xmlns:p14="http://schemas.microsoft.com/office/powerpoint/2010/main" val="966495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Are your classroom colors different than what you see in this template? That’s OK! Click on Design -&gt; Variants (the down arrow) -&gt; Pick the color scheme that works for you!</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Feel free to change any “You will…” and “I will…” statements to ensure they align with your classroom procedures and rules!</a:t>
            </a:r>
          </a:p>
        </p:txBody>
      </p:sp>
      <p:sp>
        <p:nvSpPr>
          <p:cNvPr id="4" name="Slide Number Placeholder 3"/>
          <p:cNvSpPr>
            <a:spLocks noGrp="1"/>
          </p:cNvSpPr>
          <p:nvPr>
            <p:ph type="sldNum" sz="quarter" idx="10"/>
          </p:nvPr>
        </p:nvSpPr>
        <p:spPr/>
        <p:txBody>
          <a:bodyPr/>
          <a:lstStyle/>
          <a:p>
            <a:fld id="{B262A795-6F94-4A96-B820-B9038480D048}" type="slidenum">
              <a:rPr lang="en-US" smtClean="0"/>
              <a:t>1</a:t>
            </a:fld>
            <a:endParaRPr lang="en-US" dirty="0"/>
          </a:p>
        </p:txBody>
      </p:sp>
    </p:spTree>
    <p:extLst>
      <p:ext uri="{BB962C8B-B14F-4D97-AF65-F5344CB8AC3E}">
        <p14:creationId xmlns:p14="http://schemas.microsoft.com/office/powerpoint/2010/main" val="3642546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8A87A34-81AB-432B-8DAE-1953F412C126}" type="datetimeFigureOut">
              <a:rPr lang="en-US" smtClean="0"/>
              <a:t>1/18/2023</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D22F896-40B5-4ADD-8801-0D06FADFA095}"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785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7245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2219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5284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7076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4525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8006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75270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020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5246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5071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8A87A34-81AB-432B-8DAE-1953F412C126}" type="datetimeFigureOut">
              <a:rPr lang="en-US" smtClean="0"/>
              <a:pPr/>
              <a:t>1/18/2023</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4761968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github.com/uArm-Developer/uArm-Python-SD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hyperlink" Target="https://github.com/NiklasRosenstein/myo-python/releas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chrisdolopikos/eleectromyography-datas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kaggle.com/datasets/chrisdolopikos/eleectromyography-datase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F489-B701-4C74-9747-27C8656A89CC}"/>
              </a:ext>
            </a:extLst>
          </p:cNvPr>
          <p:cNvSpPr>
            <a:spLocks noGrp="1"/>
          </p:cNvSpPr>
          <p:nvPr>
            <p:ph type="ctrTitle"/>
          </p:nvPr>
        </p:nvSpPr>
        <p:spPr>
          <a:xfrm>
            <a:off x="1109980" y="2208362"/>
            <a:ext cx="9966960" cy="1600094"/>
          </a:xfrm>
        </p:spPr>
        <p:txBody>
          <a:bodyPr>
            <a:noAutofit/>
          </a:bodyPr>
          <a:lstStyle/>
          <a:p>
            <a:r>
              <a:rPr lang="en-US" sz="3600" dirty="0">
                <a:latin typeface="Rockwell" panose="02060603020205020403" pitchFamily="18" charset="0"/>
              </a:rPr>
              <a:t>Implementation of a Telerobotic Application with Gesture Recognition from EMG Signals</a:t>
            </a:r>
          </a:p>
        </p:txBody>
      </p:sp>
    </p:spTree>
    <p:extLst>
      <p:ext uri="{BB962C8B-B14F-4D97-AF65-F5344CB8AC3E}">
        <p14:creationId xmlns:p14="http://schemas.microsoft.com/office/powerpoint/2010/main" val="616906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lstStyle/>
          <a:p>
            <a:r>
              <a:rPr lang="en-US" dirty="0">
                <a:latin typeface="Rockwell" panose="02060603020205020403" pitchFamily="18" charset="0"/>
              </a:rPr>
              <a:t>EMG Classification</a:t>
            </a:r>
          </a:p>
        </p:txBody>
      </p:sp>
      <p:sp>
        <p:nvSpPr>
          <p:cNvPr id="5" name="Content Placeholder 4">
            <a:extLst>
              <a:ext uri="{FF2B5EF4-FFF2-40B4-BE49-F238E27FC236}">
                <a16:creationId xmlns:a16="http://schemas.microsoft.com/office/drawing/2014/main" id="{38D479B7-4C55-9E5B-5A2E-291F52BF0E39}"/>
              </a:ext>
            </a:extLst>
          </p:cNvPr>
          <p:cNvSpPr>
            <a:spLocks noGrp="1"/>
          </p:cNvSpPr>
          <p:nvPr>
            <p:ph idx="1"/>
          </p:nvPr>
        </p:nvSpPr>
        <p:spPr>
          <a:xfrm>
            <a:off x="1143000" y="2057400"/>
            <a:ext cx="9872871" cy="1703717"/>
          </a:xfrm>
        </p:spPr>
        <p:txBody>
          <a:bodyPr/>
          <a:lstStyle/>
          <a:p>
            <a:r>
              <a:rPr lang="en-US" dirty="0"/>
              <a:t>For rectification, Raw EMG readings typically range from -128mV to +127mV for each timestamp and are highly oscillatory. By taking the absolute of all EMG values (all negative values become positive), the positive and negative values didn’t cancel out when calculating the mean of EMG values. Because for analysis, it is easier if the EMG signal were rectified into only positive values</a:t>
            </a:r>
            <a:endParaRPr lang="en-ID" dirty="0"/>
          </a:p>
        </p:txBody>
      </p:sp>
      <p:pic>
        <p:nvPicPr>
          <p:cNvPr id="4" name="Picture 3">
            <a:extLst>
              <a:ext uri="{FF2B5EF4-FFF2-40B4-BE49-F238E27FC236}">
                <a16:creationId xmlns:a16="http://schemas.microsoft.com/office/drawing/2014/main" id="{0A9AA288-B6DF-F818-EDFA-7328F580C7B4}"/>
              </a:ext>
            </a:extLst>
          </p:cNvPr>
          <p:cNvPicPr>
            <a:picLocks noChangeAspect="1"/>
          </p:cNvPicPr>
          <p:nvPr/>
        </p:nvPicPr>
        <p:blipFill>
          <a:blip r:embed="rId2"/>
          <a:stretch>
            <a:fillRect/>
          </a:stretch>
        </p:blipFill>
        <p:spPr>
          <a:xfrm>
            <a:off x="1581435" y="3761117"/>
            <a:ext cx="9029129" cy="2520000"/>
          </a:xfrm>
          <a:prstGeom prst="rect">
            <a:avLst/>
          </a:prstGeom>
        </p:spPr>
      </p:pic>
    </p:spTree>
    <p:extLst>
      <p:ext uri="{BB962C8B-B14F-4D97-AF65-F5344CB8AC3E}">
        <p14:creationId xmlns:p14="http://schemas.microsoft.com/office/powerpoint/2010/main" val="3097925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lstStyle/>
          <a:p>
            <a:r>
              <a:rPr lang="en-US" dirty="0">
                <a:latin typeface="Rockwell" panose="02060603020205020403" pitchFamily="18" charset="0"/>
              </a:rPr>
              <a:t>EMG Classification</a:t>
            </a:r>
          </a:p>
        </p:txBody>
      </p:sp>
      <p:sp>
        <p:nvSpPr>
          <p:cNvPr id="5" name="Content Placeholder 4">
            <a:extLst>
              <a:ext uri="{FF2B5EF4-FFF2-40B4-BE49-F238E27FC236}">
                <a16:creationId xmlns:a16="http://schemas.microsoft.com/office/drawing/2014/main" id="{38D479B7-4C55-9E5B-5A2E-291F52BF0E39}"/>
              </a:ext>
            </a:extLst>
          </p:cNvPr>
          <p:cNvSpPr>
            <a:spLocks noGrp="1"/>
          </p:cNvSpPr>
          <p:nvPr>
            <p:ph idx="1"/>
          </p:nvPr>
        </p:nvSpPr>
        <p:spPr/>
        <p:txBody>
          <a:bodyPr numCol="2">
            <a:normAutofit fontScale="92500" lnSpcReduction="10000"/>
          </a:bodyPr>
          <a:lstStyle/>
          <a:p>
            <a:r>
              <a:rPr lang="en-US" dirty="0"/>
              <a:t>For feature extraction , Raw usage of the collected EMG data is not beneficial for machine learning due to the data's stochastic nature. The sliding windows method was used to segment time series data into a collection of short pieces (1 seconds) and with combination of Time-domain features &amp; Frequency-domain features used as extractor.</a:t>
            </a:r>
          </a:p>
          <a:p>
            <a:r>
              <a:rPr lang="en-US" dirty="0"/>
              <a:t>The set of variables that were estimated from these signals are:</a:t>
            </a:r>
          </a:p>
          <a:p>
            <a:pPr lvl="1"/>
            <a:r>
              <a:rPr lang="en-ID" dirty="0"/>
              <a:t>mean(): Mean value</a:t>
            </a:r>
          </a:p>
          <a:p>
            <a:pPr lvl="1"/>
            <a:r>
              <a:rPr lang="en-ID" dirty="0"/>
              <a:t>std(): Standard deviation</a:t>
            </a:r>
          </a:p>
          <a:p>
            <a:pPr lvl="1"/>
            <a:r>
              <a:rPr lang="en-ID" dirty="0"/>
              <a:t>skewness(): skewness of the frequency domain signal </a:t>
            </a:r>
          </a:p>
          <a:p>
            <a:pPr lvl="1"/>
            <a:r>
              <a:rPr lang="en-ID" dirty="0"/>
              <a:t>kurtosis(): kurtosis of the frequency domain signal </a:t>
            </a:r>
          </a:p>
          <a:p>
            <a:pPr lvl="1"/>
            <a:r>
              <a:rPr lang="en-ID" dirty="0"/>
              <a:t>max(): Largest value in array</a:t>
            </a:r>
          </a:p>
          <a:p>
            <a:pPr lvl="1"/>
            <a:r>
              <a:rPr lang="en-ID" dirty="0"/>
              <a:t>min(): Smallest value in array</a:t>
            </a:r>
          </a:p>
          <a:p>
            <a:pPr lvl="1"/>
            <a:r>
              <a:rPr lang="en-ID" dirty="0"/>
              <a:t>Sample variances()</a:t>
            </a:r>
          </a:p>
          <a:p>
            <a:pPr lvl="1"/>
            <a:r>
              <a:rPr lang="en-ID" dirty="0"/>
              <a:t>Sample covariance()</a:t>
            </a:r>
          </a:p>
          <a:p>
            <a:pPr lvl="1"/>
            <a:r>
              <a:rPr lang="en-ID" dirty="0"/>
              <a:t>eigenvalues covariance</a:t>
            </a:r>
          </a:p>
          <a:p>
            <a:pPr lvl="1"/>
            <a:r>
              <a:rPr lang="en-ID" dirty="0"/>
              <a:t>upper triangular covariance</a:t>
            </a:r>
          </a:p>
          <a:p>
            <a:pPr lvl="1"/>
            <a:r>
              <a:rPr lang="en-ID" dirty="0"/>
              <a:t>magnitude of frequency components of each signal, obtained using a Fast Fourier Transform (FFT)</a:t>
            </a:r>
          </a:p>
        </p:txBody>
      </p:sp>
    </p:spTree>
    <p:extLst>
      <p:ext uri="{BB962C8B-B14F-4D97-AF65-F5344CB8AC3E}">
        <p14:creationId xmlns:p14="http://schemas.microsoft.com/office/powerpoint/2010/main" val="1289535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lstStyle/>
          <a:p>
            <a:r>
              <a:rPr lang="en-US" dirty="0">
                <a:latin typeface="Rockwell" panose="02060603020205020403" pitchFamily="18" charset="0"/>
              </a:rPr>
              <a:t>EMG Classification</a:t>
            </a:r>
          </a:p>
        </p:txBody>
      </p:sp>
      <p:sp>
        <p:nvSpPr>
          <p:cNvPr id="5" name="Content Placeholder 4">
            <a:extLst>
              <a:ext uri="{FF2B5EF4-FFF2-40B4-BE49-F238E27FC236}">
                <a16:creationId xmlns:a16="http://schemas.microsoft.com/office/drawing/2014/main" id="{38D479B7-4C55-9E5B-5A2E-291F52BF0E39}"/>
              </a:ext>
            </a:extLst>
          </p:cNvPr>
          <p:cNvSpPr>
            <a:spLocks noGrp="1"/>
          </p:cNvSpPr>
          <p:nvPr>
            <p:ph idx="1"/>
          </p:nvPr>
        </p:nvSpPr>
        <p:spPr/>
        <p:txBody>
          <a:bodyPr/>
          <a:lstStyle/>
          <a:p>
            <a:r>
              <a:rPr lang="en-US" dirty="0"/>
              <a:t>After preprocessing, the shape of our feature is (300, 96, 117, 8), which is 300 sample x 96 timestep x 117 feature x 8 channels. The data itself has 4 labels (300 x 4) closed fist (G1), spread open fingers (G2), waving inwards (G3), and waving outwards (G4)</a:t>
            </a:r>
          </a:p>
          <a:p>
            <a:r>
              <a:rPr lang="en-US" dirty="0"/>
              <a:t>Before the data feed into the model, we have to reshape the data from 4d into 3d by multiplying the feature and channels so the final shape will be (300, 96, 936)</a:t>
            </a:r>
          </a:p>
          <a:p>
            <a:r>
              <a:rPr lang="en-US" dirty="0"/>
              <a:t>After that, I normalize the feature using </a:t>
            </a:r>
            <a:r>
              <a:rPr lang="en-ID" dirty="0"/>
              <a:t>the Min-Max scaler s</a:t>
            </a:r>
            <a:r>
              <a:rPr lang="en-US" dirty="0"/>
              <a:t>o all features will be transformed into the range [-1,1]</a:t>
            </a:r>
          </a:p>
          <a:p>
            <a:r>
              <a:rPr lang="en-US" dirty="0"/>
              <a:t> Then, the feature is split into train and test sets (80% train and 20% test)</a:t>
            </a:r>
          </a:p>
          <a:p>
            <a:endParaRPr lang="en-US" dirty="0"/>
          </a:p>
          <a:p>
            <a:endParaRPr lang="en-ID" dirty="0"/>
          </a:p>
        </p:txBody>
      </p:sp>
    </p:spTree>
    <p:extLst>
      <p:ext uri="{BB962C8B-B14F-4D97-AF65-F5344CB8AC3E}">
        <p14:creationId xmlns:p14="http://schemas.microsoft.com/office/powerpoint/2010/main" val="3217877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lstStyle/>
          <a:p>
            <a:r>
              <a:rPr lang="en-US" dirty="0">
                <a:latin typeface="Rockwell" panose="02060603020205020403" pitchFamily="18" charset="0"/>
              </a:rPr>
              <a:t>EMG Classification</a:t>
            </a:r>
          </a:p>
        </p:txBody>
      </p:sp>
      <p:sp>
        <p:nvSpPr>
          <p:cNvPr id="5" name="Content Placeholder 4">
            <a:extLst>
              <a:ext uri="{FF2B5EF4-FFF2-40B4-BE49-F238E27FC236}">
                <a16:creationId xmlns:a16="http://schemas.microsoft.com/office/drawing/2014/main" id="{38D479B7-4C55-9E5B-5A2E-291F52BF0E39}"/>
              </a:ext>
            </a:extLst>
          </p:cNvPr>
          <p:cNvSpPr>
            <a:spLocks noGrp="1"/>
          </p:cNvSpPr>
          <p:nvPr>
            <p:ph idx="1"/>
          </p:nvPr>
        </p:nvSpPr>
        <p:spPr/>
        <p:txBody>
          <a:bodyPr/>
          <a:lstStyle/>
          <a:p>
            <a:r>
              <a:rPr lang="en-US" dirty="0"/>
              <a:t>LSTM model: The model is created using the Sequential class</a:t>
            </a:r>
          </a:p>
          <a:p>
            <a:pPr lvl="1"/>
            <a:r>
              <a:rPr lang="en-US" dirty="0"/>
              <a:t>The first layer added to the model is an LSTM layer with 128 units and an input shape = (96, 936)</a:t>
            </a:r>
          </a:p>
          <a:p>
            <a:pPr lvl="1"/>
            <a:r>
              <a:rPr lang="en-US" dirty="0"/>
              <a:t>The second layer is another LSTM layer with 64 units.</a:t>
            </a:r>
          </a:p>
          <a:p>
            <a:pPr lvl="1"/>
            <a:r>
              <a:rPr lang="en-US" dirty="0"/>
              <a:t>The third layer is a Dropout layer (20%)</a:t>
            </a:r>
          </a:p>
          <a:p>
            <a:pPr lvl="1"/>
            <a:r>
              <a:rPr lang="en-US" dirty="0"/>
              <a:t>Final layer is a dense layer with 4 units and an activation function of '</a:t>
            </a:r>
            <a:r>
              <a:rPr lang="en-US" dirty="0" err="1"/>
              <a:t>softmax</a:t>
            </a:r>
            <a:r>
              <a:rPr lang="en-US" dirty="0"/>
              <a:t>', which is used for multi-class classification problems.</a:t>
            </a:r>
          </a:p>
          <a:p>
            <a:pPr lvl="1"/>
            <a:r>
              <a:rPr lang="en-US" dirty="0"/>
              <a:t>The model is then compiled using </a:t>
            </a:r>
            <a:r>
              <a:rPr lang="en-US" dirty="0" err="1"/>
              <a:t>categorical_crossentropy</a:t>
            </a:r>
            <a:r>
              <a:rPr lang="en-US" dirty="0"/>
              <a:t> as the loss function, and Adam optimizer with a learning rate of 0.0001, and accuracy as the metric.</a:t>
            </a:r>
          </a:p>
          <a:p>
            <a:pPr lvl="1"/>
            <a:r>
              <a:rPr lang="en-US" dirty="0"/>
              <a:t>The model trained using 50 epochs with 32 batch size</a:t>
            </a:r>
          </a:p>
          <a:p>
            <a:endParaRPr lang="en-ID" dirty="0"/>
          </a:p>
        </p:txBody>
      </p:sp>
    </p:spTree>
    <p:extLst>
      <p:ext uri="{BB962C8B-B14F-4D97-AF65-F5344CB8AC3E}">
        <p14:creationId xmlns:p14="http://schemas.microsoft.com/office/powerpoint/2010/main" val="884048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lstStyle/>
          <a:p>
            <a:r>
              <a:rPr lang="en-US" dirty="0">
                <a:latin typeface="Rockwell" panose="02060603020205020403" pitchFamily="18" charset="0"/>
              </a:rPr>
              <a:t>EMG Classification</a:t>
            </a:r>
          </a:p>
        </p:txBody>
      </p:sp>
      <p:sp>
        <p:nvSpPr>
          <p:cNvPr id="5" name="Content Placeholder 4">
            <a:extLst>
              <a:ext uri="{FF2B5EF4-FFF2-40B4-BE49-F238E27FC236}">
                <a16:creationId xmlns:a16="http://schemas.microsoft.com/office/drawing/2014/main" id="{38D479B7-4C55-9E5B-5A2E-291F52BF0E39}"/>
              </a:ext>
            </a:extLst>
          </p:cNvPr>
          <p:cNvSpPr>
            <a:spLocks noGrp="1"/>
          </p:cNvSpPr>
          <p:nvPr>
            <p:ph idx="1"/>
          </p:nvPr>
        </p:nvSpPr>
        <p:spPr/>
        <p:txBody>
          <a:bodyPr>
            <a:normAutofit fontScale="92500" lnSpcReduction="20000"/>
          </a:bodyPr>
          <a:lstStyle/>
          <a:p>
            <a:r>
              <a:rPr lang="en-US" dirty="0"/>
              <a:t>CNN-LSTM model: The model is created using the Sequential class</a:t>
            </a:r>
          </a:p>
          <a:p>
            <a:pPr lvl="1"/>
            <a:r>
              <a:rPr lang="en-US" dirty="0"/>
              <a:t>The first layer is a </a:t>
            </a:r>
            <a:r>
              <a:rPr lang="en-US" dirty="0" err="1"/>
              <a:t>TimeDistributed</a:t>
            </a:r>
            <a:r>
              <a:rPr lang="en-US" dirty="0"/>
              <a:t> layer wrapped around a Conv1D layer. The Conv1D layer applies a 1D convolution operation using 64 filters, each with a kernel size of 3 and </a:t>
            </a:r>
            <a:r>
              <a:rPr lang="en-US" dirty="0" err="1"/>
              <a:t>relu</a:t>
            </a:r>
            <a:r>
              <a:rPr lang="en-US" dirty="0"/>
              <a:t> activation function. The </a:t>
            </a:r>
            <a:r>
              <a:rPr lang="en-US" dirty="0" err="1"/>
              <a:t>input_shape</a:t>
            </a:r>
            <a:r>
              <a:rPr lang="en-US" dirty="0"/>
              <a:t> variable is passed (None, 3, 936)</a:t>
            </a:r>
          </a:p>
          <a:p>
            <a:pPr lvl="1"/>
            <a:r>
              <a:rPr lang="en-US" dirty="0"/>
              <a:t>The second layer is similar to the first layer, but no input shape is passed this time.</a:t>
            </a:r>
          </a:p>
          <a:p>
            <a:pPr lvl="1"/>
            <a:r>
              <a:rPr lang="en-US" dirty="0"/>
              <a:t>The next layer is again a </a:t>
            </a:r>
            <a:r>
              <a:rPr lang="en-US" dirty="0" err="1"/>
              <a:t>TimeDistributed</a:t>
            </a:r>
            <a:r>
              <a:rPr lang="en-US" dirty="0"/>
              <a:t> layer wrapped around a Dropout layer with rate of 0.5.</a:t>
            </a:r>
          </a:p>
          <a:p>
            <a:pPr lvl="1"/>
            <a:r>
              <a:rPr lang="en-US" dirty="0"/>
              <a:t>The next layer is </a:t>
            </a:r>
            <a:r>
              <a:rPr lang="en-US" dirty="0" err="1"/>
              <a:t>TimeDistributed</a:t>
            </a:r>
            <a:r>
              <a:rPr lang="en-US" dirty="0"/>
              <a:t> layer wrapped around MaxPool1D layer with pool size of 2</a:t>
            </a:r>
          </a:p>
          <a:p>
            <a:pPr lvl="1"/>
            <a:r>
              <a:rPr lang="en-US" dirty="0"/>
              <a:t>The next layer is </a:t>
            </a:r>
            <a:r>
              <a:rPr lang="en-US" dirty="0" err="1"/>
              <a:t>TimeDistributed</a:t>
            </a:r>
            <a:r>
              <a:rPr lang="en-US" dirty="0"/>
              <a:t> layer wrapped around Flatten layer, this is done to prepare the data for the LSTM layer. Then it applies an LSTM layer with 100 units. Then it applies another dropout with rate of 0.5.</a:t>
            </a:r>
          </a:p>
          <a:p>
            <a:pPr lvl="1"/>
            <a:r>
              <a:rPr lang="en-US" dirty="0"/>
              <a:t>The final layers of the model are two dense layers. The first dense layer has 100 units and a </a:t>
            </a:r>
            <a:r>
              <a:rPr lang="en-US" dirty="0" err="1"/>
              <a:t>relu</a:t>
            </a:r>
            <a:r>
              <a:rPr lang="en-US" dirty="0"/>
              <a:t> activation function. The final dense layer has 4 units and a </a:t>
            </a:r>
            <a:r>
              <a:rPr lang="en-US" dirty="0" err="1"/>
              <a:t>softmax</a:t>
            </a:r>
            <a:r>
              <a:rPr lang="en-US" dirty="0"/>
              <a:t> activation function</a:t>
            </a:r>
          </a:p>
          <a:p>
            <a:pPr lvl="1"/>
            <a:r>
              <a:rPr lang="en-US" dirty="0"/>
              <a:t>The model is then compiled using </a:t>
            </a:r>
            <a:r>
              <a:rPr lang="en-US" dirty="0" err="1"/>
              <a:t>categorical_crossentropy</a:t>
            </a:r>
            <a:r>
              <a:rPr lang="en-US" dirty="0"/>
              <a:t> as the loss function, and Adam optimizer with a learning rate of 0.0001, and accuracy as the metric.</a:t>
            </a:r>
          </a:p>
          <a:p>
            <a:pPr lvl="1"/>
            <a:r>
              <a:rPr lang="en-US" dirty="0"/>
              <a:t>The model trained using 50 epochs with 32 batch size</a:t>
            </a:r>
          </a:p>
          <a:p>
            <a:endParaRPr lang="en-ID" dirty="0"/>
          </a:p>
        </p:txBody>
      </p:sp>
    </p:spTree>
    <p:extLst>
      <p:ext uri="{BB962C8B-B14F-4D97-AF65-F5344CB8AC3E}">
        <p14:creationId xmlns:p14="http://schemas.microsoft.com/office/powerpoint/2010/main" val="621114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lstStyle/>
          <a:p>
            <a:r>
              <a:rPr lang="en-US" dirty="0">
                <a:latin typeface="Rockwell" panose="02060603020205020403" pitchFamily="18" charset="0"/>
              </a:rPr>
              <a:t>EMG Classification</a:t>
            </a:r>
          </a:p>
        </p:txBody>
      </p:sp>
      <p:sp>
        <p:nvSpPr>
          <p:cNvPr id="15" name="Content Placeholder 4">
            <a:extLst>
              <a:ext uri="{FF2B5EF4-FFF2-40B4-BE49-F238E27FC236}">
                <a16:creationId xmlns:a16="http://schemas.microsoft.com/office/drawing/2014/main" id="{FD74C64C-790B-85DB-A77E-686DFDE501F3}"/>
              </a:ext>
            </a:extLst>
          </p:cNvPr>
          <p:cNvSpPr>
            <a:spLocks noGrp="1"/>
          </p:cNvSpPr>
          <p:nvPr>
            <p:ph idx="1"/>
          </p:nvPr>
        </p:nvSpPr>
        <p:spPr>
          <a:xfrm>
            <a:off x="1159564" y="4986404"/>
            <a:ext cx="9872871" cy="1069340"/>
          </a:xfrm>
        </p:spPr>
        <p:txBody>
          <a:bodyPr>
            <a:normAutofit/>
          </a:bodyPr>
          <a:lstStyle/>
          <a:p>
            <a:r>
              <a:rPr lang="en-US" sz="1800" dirty="0"/>
              <a:t>LSTM model has a good result with 87.50% training accuracy and 0.3263 loss</a:t>
            </a:r>
          </a:p>
          <a:p>
            <a:r>
              <a:rPr lang="en-US" sz="1800" dirty="0"/>
              <a:t> On the other hand, the CNN-LSTM model has 69.71% training accuracy and 0.7165 loss. </a:t>
            </a:r>
            <a:endParaRPr lang="en-ID" sz="1800" dirty="0"/>
          </a:p>
        </p:txBody>
      </p:sp>
      <p:pic>
        <p:nvPicPr>
          <p:cNvPr id="17" name="Picture 16">
            <a:extLst>
              <a:ext uri="{FF2B5EF4-FFF2-40B4-BE49-F238E27FC236}">
                <a16:creationId xmlns:a16="http://schemas.microsoft.com/office/drawing/2014/main" id="{E42490CC-E34A-97CA-AD56-FFE131C94901}"/>
              </a:ext>
            </a:extLst>
          </p:cNvPr>
          <p:cNvPicPr>
            <a:picLocks noChangeAspect="1"/>
          </p:cNvPicPr>
          <p:nvPr/>
        </p:nvPicPr>
        <p:blipFill>
          <a:blip r:embed="rId2"/>
          <a:stretch>
            <a:fillRect/>
          </a:stretch>
        </p:blipFill>
        <p:spPr>
          <a:xfrm>
            <a:off x="1565375" y="1587500"/>
            <a:ext cx="3998848" cy="2880000"/>
          </a:xfrm>
          <a:prstGeom prst="rect">
            <a:avLst/>
          </a:prstGeom>
        </p:spPr>
      </p:pic>
      <p:pic>
        <p:nvPicPr>
          <p:cNvPr id="19" name="Picture 18">
            <a:extLst>
              <a:ext uri="{FF2B5EF4-FFF2-40B4-BE49-F238E27FC236}">
                <a16:creationId xmlns:a16="http://schemas.microsoft.com/office/drawing/2014/main" id="{20190D90-46A1-1C6D-D184-7EDBBB8998A7}"/>
              </a:ext>
            </a:extLst>
          </p:cNvPr>
          <p:cNvPicPr>
            <a:picLocks noChangeAspect="1"/>
          </p:cNvPicPr>
          <p:nvPr/>
        </p:nvPicPr>
        <p:blipFill>
          <a:blip r:embed="rId3"/>
          <a:stretch>
            <a:fillRect/>
          </a:stretch>
        </p:blipFill>
        <p:spPr>
          <a:xfrm>
            <a:off x="6290519" y="1587500"/>
            <a:ext cx="3998848" cy="2880000"/>
          </a:xfrm>
          <a:prstGeom prst="rect">
            <a:avLst/>
          </a:prstGeom>
        </p:spPr>
      </p:pic>
    </p:spTree>
    <p:extLst>
      <p:ext uri="{BB962C8B-B14F-4D97-AF65-F5344CB8AC3E}">
        <p14:creationId xmlns:p14="http://schemas.microsoft.com/office/powerpoint/2010/main" val="2093062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lstStyle/>
          <a:p>
            <a:r>
              <a:rPr lang="en-US" dirty="0">
                <a:latin typeface="Rockwell" panose="02060603020205020403" pitchFamily="18" charset="0"/>
              </a:rPr>
              <a:t>EMG Classification</a:t>
            </a:r>
          </a:p>
        </p:txBody>
      </p:sp>
      <p:sp>
        <p:nvSpPr>
          <p:cNvPr id="5" name="Content Placeholder 4">
            <a:extLst>
              <a:ext uri="{FF2B5EF4-FFF2-40B4-BE49-F238E27FC236}">
                <a16:creationId xmlns:a16="http://schemas.microsoft.com/office/drawing/2014/main" id="{38D479B7-4C55-9E5B-5A2E-291F52BF0E39}"/>
              </a:ext>
            </a:extLst>
          </p:cNvPr>
          <p:cNvSpPr>
            <a:spLocks noGrp="1"/>
          </p:cNvSpPr>
          <p:nvPr>
            <p:ph idx="1"/>
          </p:nvPr>
        </p:nvSpPr>
        <p:spPr>
          <a:xfrm>
            <a:off x="1140144" y="1587500"/>
            <a:ext cx="9872871" cy="4038600"/>
          </a:xfrm>
        </p:spPr>
        <p:txBody>
          <a:bodyPr/>
          <a:lstStyle/>
          <a:p>
            <a:r>
              <a:rPr lang="en-US" dirty="0"/>
              <a:t>Because the result of CNN-LSTM is not good enough, the model retrains using the dataset without rectification.</a:t>
            </a:r>
          </a:p>
          <a:p>
            <a:endParaRPr lang="en-ID" dirty="0"/>
          </a:p>
        </p:txBody>
      </p:sp>
      <p:pic>
        <p:nvPicPr>
          <p:cNvPr id="6" name="Picture 5">
            <a:extLst>
              <a:ext uri="{FF2B5EF4-FFF2-40B4-BE49-F238E27FC236}">
                <a16:creationId xmlns:a16="http://schemas.microsoft.com/office/drawing/2014/main" id="{1258CE93-E4DA-E2AE-8B19-52254D697634}"/>
              </a:ext>
            </a:extLst>
          </p:cNvPr>
          <p:cNvPicPr>
            <a:picLocks noChangeAspect="1"/>
          </p:cNvPicPr>
          <p:nvPr/>
        </p:nvPicPr>
        <p:blipFill>
          <a:blip r:embed="rId2"/>
          <a:stretch>
            <a:fillRect/>
          </a:stretch>
        </p:blipFill>
        <p:spPr>
          <a:xfrm>
            <a:off x="1651732" y="2244435"/>
            <a:ext cx="3998848" cy="2880000"/>
          </a:xfrm>
          <a:prstGeom prst="rect">
            <a:avLst/>
          </a:prstGeom>
        </p:spPr>
      </p:pic>
      <p:pic>
        <p:nvPicPr>
          <p:cNvPr id="8" name="Picture 7">
            <a:extLst>
              <a:ext uri="{FF2B5EF4-FFF2-40B4-BE49-F238E27FC236}">
                <a16:creationId xmlns:a16="http://schemas.microsoft.com/office/drawing/2014/main" id="{C5FD039D-C174-CB57-7ABC-BD7137E0013F}"/>
              </a:ext>
            </a:extLst>
          </p:cNvPr>
          <p:cNvPicPr>
            <a:picLocks noChangeAspect="1"/>
          </p:cNvPicPr>
          <p:nvPr/>
        </p:nvPicPr>
        <p:blipFill>
          <a:blip r:embed="rId3"/>
          <a:stretch>
            <a:fillRect/>
          </a:stretch>
        </p:blipFill>
        <p:spPr>
          <a:xfrm>
            <a:off x="6162168" y="2244435"/>
            <a:ext cx="3998848" cy="2880000"/>
          </a:xfrm>
          <a:prstGeom prst="rect">
            <a:avLst/>
          </a:prstGeom>
        </p:spPr>
      </p:pic>
      <p:sp>
        <p:nvSpPr>
          <p:cNvPr id="9" name="Content Placeholder 4">
            <a:extLst>
              <a:ext uri="{FF2B5EF4-FFF2-40B4-BE49-F238E27FC236}">
                <a16:creationId xmlns:a16="http://schemas.microsoft.com/office/drawing/2014/main" id="{A84F7B27-F089-0E95-0595-9A9B612F5EA7}"/>
              </a:ext>
            </a:extLst>
          </p:cNvPr>
          <p:cNvSpPr txBox="1">
            <a:spLocks/>
          </p:cNvSpPr>
          <p:nvPr/>
        </p:nvSpPr>
        <p:spPr>
          <a:xfrm>
            <a:off x="1159564" y="5231703"/>
            <a:ext cx="9872871" cy="1069340"/>
          </a:xfrm>
          <a:prstGeom prst="rect">
            <a:avLst/>
          </a:prstGeom>
        </p:spPr>
        <p:txBody>
          <a:bodyPr vert="horz" lIns="91440" tIns="45720" rIns="91440" bIns="45720" rtlCol="0">
            <a:normAutofit fontScale="92500"/>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r>
              <a:rPr lang="en-US" sz="1800" dirty="0"/>
              <a:t>LSTM model has a good result with 91.25%  training accuracy and 0.2515 loss</a:t>
            </a:r>
          </a:p>
          <a:p>
            <a:r>
              <a:rPr lang="en-US" sz="1800" dirty="0"/>
              <a:t>On the other hand, the CNN-LSTM model has a bad result with 60% training accuracy and 0.9153 loss. The loss value is relatively high, which suggests that the model does not fit the training data well</a:t>
            </a:r>
            <a:endParaRPr lang="en-ID" sz="1800" dirty="0"/>
          </a:p>
        </p:txBody>
      </p:sp>
    </p:spTree>
    <p:extLst>
      <p:ext uri="{BB962C8B-B14F-4D97-AF65-F5344CB8AC3E}">
        <p14:creationId xmlns:p14="http://schemas.microsoft.com/office/powerpoint/2010/main" val="2910811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lstStyle/>
          <a:p>
            <a:r>
              <a:rPr lang="en-US" dirty="0">
                <a:latin typeface="Rockwell" panose="02060603020205020403" pitchFamily="18" charset="0"/>
              </a:rPr>
              <a:t>EMG Classification</a:t>
            </a:r>
          </a:p>
        </p:txBody>
      </p:sp>
      <p:sp>
        <p:nvSpPr>
          <p:cNvPr id="5" name="Content Placeholder 4">
            <a:extLst>
              <a:ext uri="{FF2B5EF4-FFF2-40B4-BE49-F238E27FC236}">
                <a16:creationId xmlns:a16="http://schemas.microsoft.com/office/drawing/2014/main" id="{38D479B7-4C55-9E5B-5A2E-291F52BF0E39}"/>
              </a:ext>
            </a:extLst>
          </p:cNvPr>
          <p:cNvSpPr>
            <a:spLocks noGrp="1"/>
          </p:cNvSpPr>
          <p:nvPr>
            <p:ph idx="1"/>
          </p:nvPr>
        </p:nvSpPr>
        <p:spPr>
          <a:xfrm>
            <a:off x="1140144" y="1587500"/>
            <a:ext cx="9872871" cy="4038600"/>
          </a:xfrm>
        </p:spPr>
        <p:txBody>
          <a:bodyPr/>
          <a:lstStyle/>
          <a:p>
            <a:r>
              <a:rPr lang="en-US" dirty="0"/>
              <a:t>As you can see in the image, the LSTM model can perform better with a dataset without rectification. Still, on the other hand, the CNN-LSTM model can perform better with the rectification dataset.</a:t>
            </a:r>
            <a:endParaRPr lang="en-ID" dirty="0"/>
          </a:p>
        </p:txBody>
      </p:sp>
    </p:spTree>
    <p:extLst>
      <p:ext uri="{BB962C8B-B14F-4D97-AF65-F5344CB8AC3E}">
        <p14:creationId xmlns:p14="http://schemas.microsoft.com/office/powerpoint/2010/main" val="1448493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lstStyle/>
          <a:p>
            <a:r>
              <a:rPr lang="en-US" dirty="0">
                <a:latin typeface="Rockwell" panose="02060603020205020403" pitchFamily="18" charset="0"/>
              </a:rPr>
              <a:t>Project description</a:t>
            </a:r>
          </a:p>
        </p:txBody>
      </p:sp>
      <p:sp>
        <p:nvSpPr>
          <p:cNvPr id="5" name="Content Placeholder 4">
            <a:extLst>
              <a:ext uri="{FF2B5EF4-FFF2-40B4-BE49-F238E27FC236}">
                <a16:creationId xmlns:a16="http://schemas.microsoft.com/office/drawing/2014/main" id="{38D479B7-4C55-9E5B-5A2E-291F52BF0E39}"/>
              </a:ext>
            </a:extLst>
          </p:cNvPr>
          <p:cNvSpPr>
            <a:spLocks noGrp="1"/>
          </p:cNvSpPr>
          <p:nvPr>
            <p:ph idx="1"/>
          </p:nvPr>
        </p:nvSpPr>
        <p:spPr/>
        <p:txBody>
          <a:bodyPr/>
          <a:lstStyle/>
          <a:p>
            <a:r>
              <a:rPr lang="en-US" dirty="0"/>
              <a:t>This project aims to implement </a:t>
            </a:r>
            <a:r>
              <a:rPr lang="en-US" dirty="0" err="1"/>
              <a:t>telerobotics</a:t>
            </a:r>
            <a:r>
              <a:rPr lang="en-US" dirty="0"/>
              <a:t> using a </a:t>
            </a:r>
            <a:r>
              <a:rPr lang="en-US" dirty="0" err="1"/>
              <a:t>Myo</a:t>
            </a:r>
            <a:r>
              <a:rPr lang="en-US" dirty="0"/>
              <a:t> armband as a controller by reading EMG signals of human muscle activation to control a robotic arm. </a:t>
            </a:r>
          </a:p>
          <a:p>
            <a:r>
              <a:rPr lang="en-US" dirty="0" err="1"/>
              <a:t>Myo</a:t>
            </a:r>
            <a:r>
              <a:rPr lang="en-US" dirty="0"/>
              <a:t> armband will use as an input device (controller), </a:t>
            </a:r>
            <a:r>
              <a:rPr lang="en-US" dirty="0" err="1"/>
              <a:t>Myo</a:t>
            </a:r>
            <a:r>
              <a:rPr lang="en-US" dirty="0"/>
              <a:t> armband is a wearable technology with eight electromyographic (EMG) electrodes, a gyroscope, an accelerometer, and a magnetometer. </a:t>
            </a:r>
          </a:p>
          <a:p>
            <a:r>
              <a:rPr lang="en-US" dirty="0"/>
              <a:t>The robot used are </a:t>
            </a:r>
            <a:r>
              <a:rPr lang="en-US" dirty="0" err="1"/>
              <a:t>uArm</a:t>
            </a:r>
            <a:r>
              <a:rPr lang="en-US" dirty="0"/>
              <a:t> Swift Pro robot, the robot is basically of 4 Degree-of-Freedom having 4 links out of which one is fixed one and 4 joints out of which 3 are rotational pair and 1 is prismatic pair.</a:t>
            </a:r>
          </a:p>
          <a:p>
            <a:r>
              <a:rPr lang="en-US" dirty="0"/>
              <a:t>The EMG signals would be classified using state-of-the-art Deep Learning in multi-channel time-series processing.</a:t>
            </a:r>
            <a:endParaRPr lang="en-ID" dirty="0"/>
          </a:p>
        </p:txBody>
      </p:sp>
    </p:spTree>
    <p:extLst>
      <p:ext uri="{BB962C8B-B14F-4D97-AF65-F5344CB8AC3E}">
        <p14:creationId xmlns:p14="http://schemas.microsoft.com/office/powerpoint/2010/main" val="1524077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lstStyle/>
          <a:p>
            <a:r>
              <a:rPr lang="en-US" dirty="0">
                <a:latin typeface="Rockwell" panose="02060603020205020403" pitchFamily="18" charset="0"/>
              </a:rPr>
              <a:t>Robot Controller</a:t>
            </a:r>
          </a:p>
        </p:txBody>
      </p:sp>
      <p:sp>
        <p:nvSpPr>
          <p:cNvPr id="5" name="Content Placeholder 4">
            <a:extLst>
              <a:ext uri="{FF2B5EF4-FFF2-40B4-BE49-F238E27FC236}">
                <a16:creationId xmlns:a16="http://schemas.microsoft.com/office/drawing/2014/main" id="{38D479B7-4C55-9E5B-5A2E-291F52BF0E39}"/>
              </a:ext>
            </a:extLst>
          </p:cNvPr>
          <p:cNvSpPr>
            <a:spLocks noGrp="1"/>
          </p:cNvSpPr>
          <p:nvPr>
            <p:ph idx="1"/>
          </p:nvPr>
        </p:nvSpPr>
        <p:spPr>
          <a:xfrm>
            <a:off x="1143001" y="2057400"/>
            <a:ext cx="5816600" cy="4038600"/>
          </a:xfrm>
        </p:spPr>
        <p:txBody>
          <a:bodyPr/>
          <a:lstStyle/>
          <a:p>
            <a:r>
              <a:rPr lang="en-US" dirty="0"/>
              <a:t>The robot used is UFACTORY </a:t>
            </a:r>
            <a:r>
              <a:rPr lang="en-US" dirty="0" err="1"/>
              <a:t>uArm</a:t>
            </a:r>
            <a:r>
              <a:rPr lang="en-US" dirty="0"/>
              <a:t> </a:t>
            </a:r>
            <a:r>
              <a:rPr lang="en-US" dirty="0" err="1"/>
              <a:t>SwiftPro</a:t>
            </a:r>
            <a:endParaRPr lang="en-US" dirty="0"/>
          </a:p>
          <a:p>
            <a:r>
              <a:rPr lang="en-ID" dirty="0" err="1"/>
              <a:t>uArm</a:t>
            </a:r>
            <a:r>
              <a:rPr lang="en-ID" dirty="0"/>
              <a:t>-Python-SDK is used to control the robot in python (</a:t>
            </a:r>
            <a:r>
              <a:rPr lang="en-ID" dirty="0">
                <a:hlinkClick r:id="rId2"/>
              </a:rPr>
              <a:t>https://github.com/uArm-Developer/uArm-Python-SDK</a:t>
            </a:r>
            <a:r>
              <a:rPr lang="en-ID" dirty="0"/>
              <a:t>)</a:t>
            </a:r>
          </a:p>
          <a:p>
            <a:r>
              <a:rPr lang="en-US" dirty="0"/>
              <a:t>The robot has Articulated Robots mechanical movement and configuration that closely resembles a human arm</a:t>
            </a:r>
          </a:p>
          <a:p>
            <a:r>
              <a:rPr lang="en-US" dirty="0"/>
              <a:t>The robot has its workspace to move, and we have to give commands that contain the head protocol, coordinate (x, y, z), and speed to move the robot.</a:t>
            </a:r>
            <a:endParaRPr lang="en-ID" dirty="0"/>
          </a:p>
        </p:txBody>
      </p:sp>
      <p:pic>
        <p:nvPicPr>
          <p:cNvPr id="4" name="Picture 3">
            <a:extLst>
              <a:ext uri="{FF2B5EF4-FFF2-40B4-BE49-F238E27FC236}">
                <a16:creationId xmlns:a16="http://schemas.microsoft.com/office/drawing/2014/main" id="{DD597F1C-CC88-B61F-B049-9C2F1C81DF9E}"/>
              </a:ext>
            </a:extLst>
          </p:cNvPr>
          <p:cNvPicPr>
            <a:picLocks noChangeAspect="1"/>
          </p:cNvPicPr>
          <p:nvPr/>
        </p:nvPicPr>
        <p:blipFill>
          <a:blip r:embed="rId3"/>
          <a:stretch>
            <a:fillRect/>
          </a:stretch>
        </p:blipFill>
        <p:spPr>
          <a:xfrm>
            <a:off x="6959601" y="2182283"/>
            <a:ext cx="4554644" cy="3253317"/>
          </a:xfrm>
          <a:prstGeom prst="rect">
            <a:avLst/>
          </a:prstGeom>
        </p:spPr>
      </p:pic>
    </p:spTree>
    <p:extLst>
      <p:ext uri="{BB962C8B-B14F-4D97-AF65-F5344CB8AC3E}">
        <p14:creationId xmlns:p14="http://schemas.microsoft.com/office/powerpoint/2010/main" val="3036633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lstStyle/>
          <a:p>
            <a:r>
              <a:rPr lang="en-US" dirty="0" err="1">
                <a:latin typeface="Rockwell" panose="02060603020205020403" pitchFamily="18" charset="0"/>
              </a:rPr>
              <a:t>Myo</a:t>
            </a:r>
            <a:r>
              <a:rPr lang="en-US" dirty="0">
                <a:latin typeface="Rockwell" panose="02060603020205020403" pitchFamily="18" charset="0"/>
              </a:rPr>
              <a:t> armband</a:t>
            </a:r>
          </a:p>
        </p:txBody>
      </p:sp>
      <p:sp>
        <p:nvSpPr>
          <p:cNvPr id="5" name="Content Placeholder 4">
            <a:extLst>
              <a:ext uri="{FF2B5EF4-FFF2-40B4-BE49-F238E27FC236}">
                <a16:creationId xmlns:a16="http://schemas.microsoft.com/office/drawing/2014/main" id="{38D479B7-4C55-9E5B-5A2E-291F52BF0E39}"/>
              </a:ext>
            </a:extLst>
          </p:cNvPr>
          <p:cNvSpPr>
            <a:spLocks noGrp="1"/>
          </p:cNvSpPr>
          <p:nvPr>
            <p:ph idx="1"/>
          </p:nvPr>
        </p:nvSpPr>
        <p:spPr>
          <a:xfrm>
            <a:off x="1143001" y="2057400"/>
            <a:ext cx="5816600" cy="4038600"/>
          </a:xfrm>
        </p:spPr>
        <p:txBody>
          <a:bodyPr>
            <a:normAutofit fontScale="92500"/>
          </a:bodyPr>
          <a:lstStyle/>
          <a:p>
            <a:r>
              <a:rPr lang="en-US" dirty="0"/>
              <a:t>The device is provided with 8 EMG electrodes along with 3-axes accelerometer, 3-axes gyroscope and 3-axes magnetometer.</a:t>
            </a:r>
          </a:p>
          <a:p>
            <a:r>
              <a:rPr lang="en-US" dirty="0"/>
              <a:t>It transmits data via Bluetooth at 200Hz frequency</a:t>
            </a:r>
          </a:p>
          <a:p>
            <a:r>
              <a:rPr lang="en-ID" dirty="0"/>
              <a:t>myo-sdk-win-0.9.0</a:t>
            </a:r>
            <a:r>
              <a:rPr lang="en-US" dirty="0"/>
              <a:t> is used to read the armband using python (</a:t>
            </a:r>
            <a:r>
              <a:rPr lang="en-US" dirty="0">
                <a:hlinkClick r:id="rId2"/>
              </a:rPr>
              <a:t>https://github.com/NiklasRosenstein/myo-python/releases</a:t>
            </a:r>
            <a:r>
              <a:rPr lang="en-US" dirty="0"/>
              <a:t>)</a:t>
            </a:r>
          </a:p>
          <a:p>
            <a:r>
              <a:rPr lang="en-US" dirty="0"/>
              <a:t>To used the armband we have to pairing it with the laptop and calibrate it using the apps (Myo+Connect+Installer.exe ), after that we can use it and read the data with python. </a:t>
            </a:r>
            <a:endParaRPr lang="en-ID" dirty="0"/>
          </a:p>
        </p:txBody>
      </p:sp>
      <p:pic>
        <p:nvPicPr>
          <p:cNvPr id="8" name="Picture 7">
            <a:extLst>
              <a:ext uri="{FF2B5EF4-FFF2-40B4-BE49-F238E27FC236}">
                <a16:creationId xmlns:a16="http://schemas.microsoft.com/office/drawing/2014/main" id="{D27D99AE-01CC-75BB-260E-F37AFB916F64}"/>
              </a:ext>
            </a:extLst>
          </p:cNvPr>
          <p:cNvPicPr>
            <a:picLocks noChangeAspect="1"/>
          </p:cNvPicPr>
          <p:nvPr/>
        </p:nvPicPr>
        <p:blipFill>
          <a:blip r:embed="rId3"/>
          <a:stretch>
            <a:fillRect/>
          </a:stretch>
        </p:blipFill>
        <p:spPr>
          <a:xfrm>
            <a:off x="7314038" y="2523066"/>
            <a:ext cx="4267202" cy="2844801"/>
          </a:xfrm>
          <a:prstGeom prst="rect">
            <a:avLst/>
          </a:prstGeom>
        </p:spPr>
      </p:pic>
    </p:spTree>
    <p:extLst>
      <p:ext uri="{BB962C8B-B14F-4D97-AF65-F5344CB8AC3E}">
        <p14:creationId xmlns:p14="http://schemas.microsoft.com/office/powerpoint/2010/main" val="2744557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noAutofit/>
          </a:bodyPr>
          <a:lstStyle/>
          <a:p>
            <a:r>
              <a:rPr lang="en-US" sz="2400" dirty="0">
                <a:latin typeface="Rockwell" panose="02060603020205020403" pitchFamily="18" charset="0"/>
              </a:rPr>
              <a:t>Paper Review: Electromyography Signal-based Gesture Recognition for Human-Machine Interaction in Real-Time through Model Calibration</a:t>
            </a:r>
          </a:p>
        </p:txBody>
      </p:sp>
      <p:sp>
        <p:nvSpPr>
          <p:cNvPr id="5" name="Content Placeholder 4">
            <a:extLst>
              <a:ext uri="{FF2B5EF4-FFF2-40B4-BE49-F238E27FC236}">
                <a16:creationId xmlns:a16="http://schemas.microsoft.com/office/drawing/2014/main" id="{38D479B7-4C55-9E5B-5A2E-291F52BF0E39}"/>
              </a:ext>
            </a:extLst>
          </p:cNvPr>
          <p:cNvSpPr>
            <a:spLocks noGrp="1"/>
          </p:cNvSpPr>
          <p:nvPr>
            <p:ph idx="1"/>
          </p:nvPr>
        </p:nvSpPr>
        <p:spPr/>
        <p:txBody>
          <a:bodyPr>
            <a:normAutofit fontScale="92500" lnSpcReduction="10000"/>
          </a:bodyPr>
          <a:lstStyle/>
          <a:p>
            <a:r>
              <a:rPr lang="en-US" dirty="0"/>
              <a:t>The main idea of this paper is to show that model calibration worked better than current state-of-the-art methods when processing a real-time electromyographical signal in a post-learning environment</a:t>
            </a:r>
          </a:p>
          <a:p>
            <a:r>
              <a:rPr lang="en-US" dirty="0"/>
              <a:t>The dataset consists of 300 samples from 15 participants (9 men and 6 women). Participants use armbands on their right forearm, then be instructed to perform gestures a closed fist (finger flexion), spread open fingers (finger abduction), waving inwards (wrist flexion), and waving outwards (wrist extension) repeatedly for 60 seconds. To access the dataset you can used this link </a:t>
            </a:r>
            <a:r>
              <a:rPr lang="en-US" dirty="0">
                <a:hlinkClick r:id="rId2"/>
              </a:rPr>
              <a:t>https://www.kaggle.com/datasets/chrisdolopikos/eleectromyography-dataset</a:t>
            </a:r>
            <a:endParaRPr lang="en-US" dirty="0"/>
          </a:p>
          <a:p>
            <a:r>
              <a:rPr lang="en-US" dirty="0"/>
              <a:t>For data preprocessing there are several step:</a:t>
            </a:r>
          </a:p>
          <a:p>
            <a:pPr lvl="1"/>
            <a:r>
              <a:rPr lang="en-US" dirty="0"/>
              <a:t>Data Cleaning</a:t>
            </a:r>
          </a:p>
          <a:p>
            <a:pPr lvl="1"/>
            <a:r>
              <a:rPr lang="en-US" dirty="0"/>
              <a:t>Rectification</a:t>
            </a:r>
          </a:p>
          <a:p>
            <a:pPr lvl="1"/>
            <a:r>
              <a:rPr lang="en-US" dirty="0"/>
              <a:t>Feature Extraction (used sliding 1-second windows  with 0.5 overlap and with combination of Time-domain features &amp;Frequency-domain features as extractor)</a:t>
            </a:r>
          </a:p>
        </p:txBody>
      </p:sp>
    </p:spTree>
    <p:extLst>
      <p:ext uri="{BB962C8B-B14F-4D97-AF65-F5344CB8AC3E}">
        <p14:creationId xmlns:p14="http://schemas.microsoft.com/office/powerpoint/2010/main" val="1705978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noAutofit/>
          </a:bodyPr>
          <a:lstStyle/>
          <a:p>
            <a:r>
              <a:rPr lang="en-US" sz="2400" dirty="0">
                <a:latin typeface="Rockwell" panose="02060603020205020403" pitchFamily="18" charset="0"/>
              </a:rPr>
              <a:t>Paper Review: Electromyography Signal-based Gesture Recognition for Human-Machine Interaction in Real-Time through Model Calibration</a:t>
            </a:r>
          </a:p>
        </p:txBody>
      </p:sp>
      <p:sp>
        <p:nvSpPr>
          <p:cNvPr id="5" name="Content Placeholder 4">
            <a:extLst>
              <a:ext uri="{FF2B5EF4-FFF2-40B4-BE49-F238E27FC236}">
                <a16:creationId xmlns:a16="http://schemas.microsoft.com/office/drawing/2014/main" id="{38D479B7-4C55-9E5B-5A2E-291F52BF0E39}"/>
              </a:ext>
            </a:extLst>
          </p:cNvPr>
          <p:cNvSpPr>
            <a:spLocks noGrp="1"/>
          </p:cNvSpPr>
          <p:nvPr>
            <p:ph idx="1"/>
          </p:nvPr>
        </p:nvSpPr>
        <p:spPr/>
        <p:txBody>
          <a:bodyPr>
            <a:normAutofit/>
          </a:bodyPr>
          <a:lstStyle/>
          <a:p>
            <a:r>
              <a:rPr lang="en-US" dirty="0"/>
              <a:t>There are several model that the author used in the research:</a:t>
            </a:r>
          </a:p>
          <a:p>
            <a:pPr lvl="1"/>
            <a:r>
              <a:rPr lang="en-US" dirty="0"/>
              <a:t>Support Vector Machine</a:t>
            </a:r>
          </a:p>
          <a:p>
            <a:pPr lvl="1"/>
            <a:r>
              <a:rPr lang="en-US" dirty="0"/>
              <a:t>Random Forest</a:t>
            </a:r>
          </a:p>
          <a:p>
            <a:pPr lvl="1"/>
            <a:r>
              <a:rPr lang="en-US" dirty="0"/>
              <a:t>Artificial Neural Network (optimized parameters used for the Multilayer Perceptron was hence an L-BFGS solver, 20 neurons, 0.1 learning rate.)</a:t>
            </a:r>
          </a:p>
          <a:p>
            <a:pPr lvl="1"/>
            <a:r>
              <a:rPr lang="en-US" dirty="0"/>
              <a:t>Deep Neural Network (The DNN used for the on-the-y real-time emulation consists of five hidden layers with the </a:t>
            </a:r>
            <a:r>
              <a:rPr lang="en-US" dirty="0" err="1"/>
              <a:t>ReLU</a:t>
            </a:r>
            <a:r>
              <a:rPr lang="en-US" dirty="0"/>
              <a:t> activation function)</a:t>
            </a:r>
          </a:p>
          <a:p>
            <a:r>
              <a:rPr lang="en-US" dirty="0"/>
              <a:t>The three classical classifiers are combined into a single model through an ensemble voting system which scores 91.93% compared to the Deep Neural Network which achieves a performance of 88.68%, both after calibrating to a subject and performing real-time classification (pre-calibration scores for the two being 67.87% and 74.27% respectively).</a:t>
            </a:r>
          </a:p>
          <a:p>
            <a:pPr lvl="1"/>
            <a:endParaRPr lang="en-US" dirty="0"/>
          </a:p>
        </p:txBody>
      </p:sp>
    </p:spTree>
    <p:extLst>
      <p:ext uri="{BB962C8B-B14F-4D97-AF65-F5344CB8AC3E}">
        <p14:creationId xmlns:p14="http://schemas.microsoft.com/office/powerpoint/2010/main" val="1843313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lstStyle/>
          <a:p>
            <a:r>
              <a:rPr lang="en-US" dirty="0">
                <a:latin typeface="Rockwell" panose="02060603020205020403" pitchFamily="18" charset="0"/>
              </a:rPr>
              <a:t>EMG Classification</a:t>
            </a:r>
          </a:p>
        </p:txBody>
      </p:sp>
      <p:sp>
        <p:nvSpPr>
          <p:cNvPr id="5" name="Content Placeholder 4">
            <a:extLst>
              <a:ext uri="{FF2B5EF4-FFF2-40B4-BE49-F238E27FC236}">
                <a16:creationId xmlns:a16="http://schemas.microsoft.com/office/drawing/2014/main" id="{38D479B7-4C55-9E5B-5A2E-291F52BF0E39}"/>
              </a:ext>
            </a:extLst>
          </p:cNvPr>
          <p:cNvSpPr>
            <a:spLocks noGrp="1"/>
          </p:cNvSpPr>
          <p:nvPr>
            <p:ph idx="1"/>
          </p:nvPr>
        </p:nvSpPr>
        <p:spPr/>
        <p:txBody>
          <a:bodyPr>
            <a:normAutofit fontScale="92500" lnSpcReduction="20000"/>
          </a:bodyPr>
          <a:lstStyle/>
          <a:p>
            <a:r>
              <a:rPr lang="en-US" dirty="0"/>
              <a:t>The main task is to build a machine-learning model that can classify hand gestures in real-time. The model was created based on the LSTM, CNN-LSTM model and expanded to use Time2Vec  as feature encoding combined with </a:t>
            </a:r>
            <a:r>
              <a:rPr lang="en-US" dirty="0" err="1"/>
              <a:t>Spacetimeformer</a:t>
            </a:r>
            <a:r>
              <a:rPr lang="en-US" dirty="0"/>
              <a:t> Multivariate Forecasting.</a:t>
            </a:r>
          </a:p>
          <a:p>
            <a:r>
              <a:rPr lang="en-US" dirty="0"/>
              <a:t>Before using the real data from the armband, the model first used public dataset from Kaggle (</a:t>
            </a:r>
            <a:r>
              <a:rPr lang="en-US" dirty="0">
                <a:hlinkClick r:id="rId2"/>
              </a:rPr>
              <a:t>https://www.kaggle.com/datasets/chrisdolopikos/eleectromyography-dataset</a:t>
            </a:r>
            <a:r>
              <a:rPr lang="en-US" dirty="0"/>
              <a:t>)</a:t>
            </a:r>
          </a:p>
          <a:p>
            <a:r>
              <a:rPr lang="en-US" dirty="0"/>
              <a:t>The dataset consists of 300 samples from 15 participants (9 men and 6 women). Participants use armbands on their right forearm, then be instructed to perform gestures a closed fist (finger flexion), spread open fingers (finger abduction), waving inwards (wrist flexion), and waving outwards (wrist extension) repeatedly for 60 seconds. </a:t>
            </a:r>
          </a:p>
          <a:p>
            <a:r>
              <a:rPr lang="en-US" dirty="0"/>
              <a:t>Data will be preprocessing in several step:</a:t>
            </a:r>
          </a:p>
          <a:p>
            <a:pPr lvl="1"/>
            <a:r>
              <a:rPr lang="en-US" dirty="0"/>
              <a:t>Data Cleaning</a:t>
            </a:r>
          </a:p>
          <a:p>
            <a:pPr lvl="1"/>
            <a:r>
              <a:rPr lang="en-US" dirty="0"/>
              <a:t>Rectification</a:t>
            </a:r>
          </a:p>
          <a:p>
            <a:pPr lvl="1"/>
            <a:r>
              <a:rPr lang="en-US" dirty="0"/>
              <a:t>Feature Extraction (used sliding 1-second windows and with combination of Time-domain features &amp;Frequency-domain features as extractor)</a:t>
            </a:r>
          </a:p>
          <a:p>
            <a:endParaRPr lang="en-US" dirty="0"/>
          </a:p>
        </p:txBody>
      </p:sp>
    </p:spTree>
    <p:extLst>
      <p:ext uri="{BB962C8B-B14F-4D97-AF65-F5344CB8AC3E}">
        <p14:creationId xmlns:p14="http://schemas.microsoft.com/office/powerpoint/2010/main" val="3908051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lstStyle/>
          <a:p>
            <a:r>
              <a:rPr lang="en-US" dirty="0">
                <a:latin typeface="Rockwell" panose="02060603020205020403" pitchFamily="18" charset="0"/>
              </a:rPr>
              <a:t>EMG Classification</a:t>
            </a:r>
          </a:p>
        </p:txBody>
      </p:sp>
      <p:sp>
        <p:nvSpPr>
          <p:cNvPr id="5" name="Content Placeholder 4">
            <a:extLst>
              <a:ext uri="{FF2B5EF4-FFF2-40B4-BE49-F238E27FC236}">
                <a16:creationId xmlns:a16="http://schemas.microsoft.com/office/drawing/2014/main" id="{38D479B7-4C55-9E5B-5A2E-291F52BF0E39}"/>
              </a:ext>
            </a:extLst>
          </p:cNvPr>
          <p:cNvSpPr>
            <a:spLocks noGrp="1"/>
          </p:cNvSpPr>
          <p:nvPr>
            <p:ph idx="1"/>
          </p:nvPr>
        </p:nvSpPr>
        <p:spPr/>
        <p:txBody>
          <a:bodyPr/>
          <a:lstStyle/>
          <a:p>
            <a:r>
              <a:rPr lang="en-US" dirty="0"/>
              <a:t>For data cleaning, although the subject performed the gesture for 60 seconds, it was found that due to variation in the participants' reaction times in initiating muscle movement when instructed, a portion at the start of each recording did not have any significant EMG activity. To address this, all data would be scanned and take the average of the participants' reaction times. After the value is found, it will cut the longer data and pad the short one with a 0 value so the data will have the same length. When the data cut, it's not haphazardly cut, but it will be cut from the front. It is because the portion at the start of each recording did not have any significant EMG activity.</a:t>
            </a:r>
          </a:p>
          <a:p>
            <a:r>
              <a:rPr lang="en-US" dirty="0"/>
              <a:t>After check all the data, average participant reaction times : 96 seconds</a:t>
            </a:r>
            <a:endParaRPr lang="en-ID" dirty="0"/>
          </a:p>
        </p:txBody>
      </p:sp>
    </p:spTree>
    <p:extLst>
      <p:ext uri="{BB962C8B-B14F-4D97-AF65-F5344CB8AC3E}">
        <p14:creationId xmlns:p14="http://schemas.microsoft.com/office/powerpoint/2010/main" val="3140311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889EDA5-C020-52D9-4975-27BD0AEBEB3C}"/>
              </a:ext>
            </a:extLst>
          </p:cNvPr>
          <p:cNvPicPr>
            <a:picLocks noChangeAspect="1"/>
          </p:cNvPicPr>
          <p:nvPr/>
        </p:nvPicPr>
        <p:blipFill>
          <a:blip r:embed="rId2"/>
          <a:stretch>
            <a:fillRect/>
          </a:stretch>
        </p:blipFill>
        <p:spPr>
          <a:xfrm>
            <a:off x="5057744" y="507109"/>
            <a:ext cx="6430706" cy="1800000"/>
          </a:xfrm>
          <a:prstGeom prst="rect">
            <a:avLst/>
          </a:prstGeom>
        </p:spPr>
      </p:pic>
      <p:pic>
        <p:nvPicPr>
          <p:cNvPr id="9" name="Picture 8">
            <a:extLst>
              <a:ext uri="{FF2B5EF4-FFF2-40B4-BE49-F238E27FC236}">
                <a16:creationId xmlns:a16="http://schemas.microsoft.com/office/drawing/2014/main" id="{DE873E63-DB4F-A380-0678-6FBF1BA45306}"/>
              </a:ext>
            </a:extLst>
          </p:cNvPr>
          <p:cNvPicPr>
            <a:picLocks noChangeAspect="1"/>
          </p:cNvPicPr>
          <p:nvPr/>
        </p:nvPicPr>
        <p:blipFill>
          <a:blip r:embed="rId3"/>
          <a:stretch>
            <a:fillRect/>
          </a:stretch>
        </p:blipFill>
        <p:spPr>
          <a:xfrm>
            <a:off x="5057745" y="2434109"/>
            <a:ext cx="6479253" cy="1800000"/>
          </a:xfrm>
          <a:prstGeom prst="rect">
            <a:avLst/>
          </a:prstGeom>
        </p:spPr>
      </p:pic>
      <p:pic>
        <p:nvPicPr>
          <p:cNvPr id="11" name="Picture 10">
            <a:extLst>
              <a:ext uri="{FF2B5EF4-FFF2-40B4-BE49-F238E27FC236}">
                <a16:creationId xmlns:a16="http://schemas.microsoft.com/office/drawing/2014/main" id="{26A9A7EB-C306-9D3D-4BF5-988610AFD7D4}"/>
              </a:ext>
            </a:extLst>
          </p:cNvPr>
          <p:cNvPicPr>
            <a:picLocks noChangeAspect="1"/>
          </p:cNvPicPr>
          <p:nvPr/>
        </p:nvPicPr>
        <p:blipFill>
          <a:blip r:embed="rId4"/>
          <a:stretch>
            <a:fillRect/>
          </a:stretch>
        </p:blipFill>
        <p:spPr>
          <a:xfrm>
            <a:off x="5057744" y="4361109"/>
            <a:ext cx="6479253" cy="1800000"/>
          </a:xfrm>
          <a:prstGeom prst="rect">
            <a:avLst/>
          </a:prstGeom>
        </p:spPr>
      </p:pic>
      <p:sp>
        <p:nvSpPr>
          <p:cNvPr id="14" name="TextBox 13">
            <a:extLst>
              <a:ext uri="{FF2B5EF4-FFF2-40B4-BE49-F238E27FC236}">
                <a16:creationId xmlns:a16="http://schemas.microsoft.com/office/drawing/2014/main" id="{BDEC37E1-4993-AF7A-64B4-E66E5BB1B525}"/>
              </a:ext>
            </a:extLst>
          </p:cNvPr>
          <p:cNvSpPr txBox="1"/>
          <p:nvPr/>
        </p:nvSpPr>
        <p:spPr>
          <a:xfrm>
            <a:off x="1708030" y="1216323"/>
            <a:ext cx="2804037" cy="369332"/>
          </a:xfrm>
          <a:prstGeom prst="rect">
            <a:avLst/>
          </a:prstGeom>
          <a:noFill/>
        </p:spPr>
        <p:txBody>
          <a:bodyPr wrap="none" rtlCol="0">
            <a:spAutoFit/>
          </a:bodyPr>
          <a:lstStyle/>
          <a:p>
            <a:r>
              <a:rPr lang="en-US" dirty="0"/>
              <a:t>Example of RAW EMG Data</a:t>
            </a:r>
            <a:endParaRPr lang="en-ID" dirty="0"/>
          </a:p>
        </p:txBody>
      </p:sp>
      <p:sp>
        <p:nvSpPr>
          <p:cNvPr id="15" name="TextBox 14">
            <a:extLst>
              <a:ext uri="{FF2B5EF4-FFF2-40B4-BE49-F238E27FC236}">
                <a16:creationId xmlns:a16="http://schemas.microsoft.com/office/drawing/2014/main" id="{0A6930F6-A195-6B5E-9657-058438F1162D}"/>
              </a:ext>
            </a:extLst>
          </p:cNvPr>
          <p:cNvSpPr txBox="1"/>
          <p:nvPr/>
        </p:nvSpPr>
        <p:spPr>
          <a:xfrm>
            <a:off x="1946107" y="3010943"/>
            <a:ext cx="2327881" cy="646331"/>
          </a:xfrm>
          <a:prstGeom prst="rect">
            <a:avLst/>
          </a:prstGeom>
          <a:noFill/>
        </p:spPr>
        <p:txBody>
          <a:bodyPr wrap="none" rtlCol="0">
            <a:spAutoFit/>
          </a:bodyPr>
          <a:lstStyle/>
          <a:p>
            <a:r>
              <a:rPr lang="en-US" dirty="0"/>
              <a:t>Example of EMG Data </a:t>
            </a:r>
          </a:p>
          <a:p>
            <a:r>
              <a:rPr lang="en-US" dirty="0"/>
              <a:t>that have been cut  </a:t>
            </a:r>
            <a:endParaRPr lang="en-ID" dirty="0"/>
          </a:p>
        </p:txBody>
      </p:sp>
      <p:sp>
        <p:nvSpPr>
          <p:cNvPr id="16" name="TextBox 15">
            <a:extLst>
              <a:ext uri="{FF2B5EF4-FFF2-40B4-BE49-F238E27FC236}">
                <a16:creationId xmlns:a16="http://schemas.microsoft.com/office/drawing/2014/main" id="{E9C40A32-EE64-28EC-5F0D-50C412FA8F10}"/>
              </a:ext>
            </a:extLst>
          </p:cNvPr>
          <p:cNvSpPr txBox="1"/>
          <p:nvPr/>
        </p:nvSpPr>
        <p:spPr>
          <a:xfrm>
            <a:off x="1969350" y="4937943"/>
            <a:ext cx="2281394" cy="646331"/>
          </a:xfrm>
          <a:prstGeom prst="rect">
            <a:avLst/>
          </a:prstGeom>
          <a:noFill/>
        </p:spPr>
        <p:txBody>
          <a:bodyPr wrap="none" rtlCol="0">
            <a:spAutoFit/>
          </a:bodyPr>
          <a:lstStyle/>
          <a:p>
            <a:r>
              <a:rPr lang="en-US" dirty="0"/>
              <a:t>Example of EMG Data</a:t>
            </a:r>
          </a:p>
          <a:p>
            <a:r>
              <a:rPr lang="en-US" dirty="0"/>
              <a:t>that have been pad</a:t>
            </a:r>
            <a:endParaRPr lang="en-ID" dirty="0"/>
          </a:p>
        </p:txBody>
      </p:sp>
    </p:spTree>
    <p:extLst>
      <p:ext uri="{BB962C8B-B14F-4D97-AF65-F5344CB8AC3E}">
        <p14:creationId xmlns:p14="http://schemas.microsoft.com/office/powerpoint/2010/main" val="771846166"/>
      </p:ext>
    </p:extLst>
  </p:cSld>
  <p:clrMapOvr>
    <a:masterClrMapping/>
  </p:clrMapOvr>
</p:sld>
</file>

<file path=ppt/theme/theme1.xml><?xml version="1.0" encoding="utf-8"?>
<a:theme xmlns:a="http://schemas.openxmlformats.org/drawingml/2006/main" name="Basi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TF55885775_Student does teacher does_v2.potx" id="{618315E5-C348-40CF-AD40-05C2F7C13378}" vid="{0C991BBE-F1C3-4926-9687-DBEAAE8C92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6CA70E-ED75-4FF0-A862-8EF12B7377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9B27744-7857-4992-B755-05855FC591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BF1ABED-93B7-45AC-A513-2CB1FF159AF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Student does, teacher does</Template>
  <TotalTime>203</TotalTime>
  <Words>1865</Words>
  <Application>Microsoft Office PowerPoint</Application>
  <PresentationFormat>Widescreen</PresentationFormat>
  <Paragraphs>98</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Corbel</vt:lpstr>
      <vt:lpstr>Rockwell</vt:lpstr>
      <vt:lpstr>Tahoma</vt:lpstr>
      <vt:lpstr>Basis</vt:lpstr>
      <vt:lpstr>Implementation of a Telerobotic Application with Gesture Recognition from EMG Signals</vt:lpstr>
      <vt:lpstr>Project description</vt:lpstr>
      <vt:lpstr>Robot Controller</vt:lpstr>
      <vt:lpstr>Myo armband</vt:lpstr>
      <vt:lpstr>Paper Review: Electromyography Signal-based Gesture Recognition for Human-Machine Interaction in Real-Time through Model Calibration</vt:lpstr>
      <vt:lpstr>Paper Review: Electromyography Signal-based Gesture Recognition for Human-Machine Interaction in Real-Time through Model Calibration</vt:lpstr>
      <vt:lpstr>EMG Classification</vt:lpstr>
      <vt:lpstr>EMG Classification</vt:lpstr>
      <vt:lpstr>PowerPoint Presentation</vt:lpstr>
      <vt:lpstr>EMG Classification</vt:lpstr>
      <vt:lpstr>EMG Classification</vt:lpstr>
      <vt:lpstr>EMG Classification</vt:lpstr>
      <vt:lpstr>EMG Classification</vt:lpstr>
      <vt:lpstr>EMG Classification</vt:lpstr>
      <vt:lpstr>EMG Classification</vt:lpstr>
      <vt:lpstr>EMG Classification</vt:lpstr>
      <vt:lpstr>EMG Classification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a Telerobotic Application with Gesture Recognition from EMG Signals</dc:title>
  <dc:creator>Feki Pangestu</dc:creator>
  <cp:lastModifiedBy>Feki Pangestu</cp:lastModifiedBy>
  <cp:revision>3</cp:revision>
  <dcterms:created xsi:type="dcterms:W3CDTF">2023-01-18T00:56:46Z</dcterms:created>
  <dcterms:modified xsi:type="dcterms:W3CDTF">2023-01-18T04:20:53Z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