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  <p:sldId id="262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482E3-64BA-324B-9D6D-29A20E1295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6C27A-F39C-B447-B525-36A6E29D9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33778-8293-EB4C-BBC9-794D85E941A8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DA303-5F61-554B-A1AF-E13DBD61DA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B0DDE-4F4E-B249-913F-0E456E84B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5D6C-7CFF-F948-81E1-CE039D2F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7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86F44-6311-9E40-B3F5-39958DC6CD6F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C4984-A9FB-4A41-B61A-3C0E7131E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C4984-A9FB-4A41-B61A-3C0E7131E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1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C2D3-6683-9049-828C-597AF9F0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55BE0-83EF-1149-845F-EF60408FC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B3124-8B0F-D943-AA6D-CE7D5350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9965-F216-8D43-9CEE-FB6F2CED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E2E8D-0701-074D-BD63-D55CD38E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EF68-8789-A549-9030-158F1ACD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E64DD-E88F-264C-A696-AE03E77C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CBEA-9E48-AF46-AD06-E6541DBC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DBB8-265F-A443-98F4-5B335A05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4F6F-1CAF-D644-8AB0-0E4A4C98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110E4-A3CB-2344-96E5-BA9940B51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0C67B-DD5D-944C-82E5-FF2BD39B2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45E52-9051-B441-A8DF-378E60CD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93DA-13FD-044D-B62D-BC8C480B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4BE03-EA84-9140-9745-5957F20C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9271-8EB8-164C-8163-35880002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250031"/>
            <a:ext cx="10058402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613A-9980-7943-96A2-BD5B4AEC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1825625"/>
            <a:ext cx="10058402" cy="435133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9F0F-CE05-834B-95D7-D4A49A37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185C6-C430-284E-8181-3D0B6912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755D-1AC5-7545-8E2E-E63B5A18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716B270A-36FA-B949-AB69-DF7AB36C6638}"/>
              </a:ext>
            </a:extLst>
          </p:cNvPr>
          <p:cNvSpPr/>
          <p:nvPr userDrawn="1"/>
        </p:nvSpPr>
        <p:spPr>
          <a:xfrm>
            <a:off x="606287" y="0"/>
            <a:ext cx="231913" cy="685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15AB7EDA-B6BE-9143-958F-E1384415C05B}"/>
              </a:ext>
            </a:extLst>
          </p:cNvPr>
          <p:cNvSpPr/>
          <p:nvPr userDrawn="1"/>
        </p:nvSpPr>
        <p:spPr>
          <a:xfrm>
            <a:off x="834886" y="0"/>
            <a:ext cx="231913" cy="6858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AD136D13-FA63-784B-A398-C2FD22ECE12A}"/>
              </a:ext>
            </a:extLst>
          </p:cNvPr>
          <p:cNvSpPr/>
          <p:nvPr userDrawn="1"/>
        </p:nvSpPr>
        <p:spPr>
          <a:xfrm>
            <a:off x="1060172" y="0"/>
            <a:ext cx="231913" cy="685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11BD-1C8A-3A4C-8F3F-E1E165A7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4AF-3E3A-5C4C-8819-272122EE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535D-57AA-D44C-AE37-D0CC7F7B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6DCC-AAF3-D24E-9A79-93E7B434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2076-D9C2-6241-A76B-195D855C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61DC-62E9-164E-AFAA-F004ABD1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3A83-7B6A-E141-A722-F2A820929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84778-7D1B-EE48-A77D-F20DA1A5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A72BC-EC96-D747-BC21-6CBECFCE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A880E-91E6-3540-A9D3-BB2F8934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BC3B-1E59-DD45-8FB6-5C92ADA2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4EFC-4F50-934C-AA29-9E2B77BC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DC8D2-DE2A-3C47-A65F-3FEA81306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4324C-7EC7-A64A-9626-F6FA42EE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E561A-77E8-C443-A7FD-9BC177662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A542E-7CF9-6446-9819-0E5CB4584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8CBDB-31B1-0347-ADA3-CD6EAAEB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76441-3B4C-5D46-8008-31C3906F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4EE6D-42C8-874D-B3DD-3B0F9CFF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8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2F66-295C-AE44-BE63-8FD0AE85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7B18E-D5D4-7749-BE8F-7BA96AA2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9A36-B261-E14E-A6CA-B6E9CDB7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55296-07BA-F24A-8D6A-48B0A705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4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840C-9005-6046-B679-92AAA25E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5649D-E18C-1A49-B187-12F6E85E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407E4-5CE9-304B-B795-4FB186B7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90C3-526B-6640-B2B3-E1B2C2F5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C3F2-691A-E34A-ADB2-C2EB4644A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277E2-DD9C-FB43-BBF8-01C7C1D60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0D17-AC35-274C-B5FA-AF861505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F7F7D-D025-F94F-8C85-A6447C43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23AD5-32FA-BF40-BD74-299641BF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5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ECF-51CC-C645-AFC2-7179A37F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24CEB-0E95-0142-80E5-23DC56F6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16BF-8418-3A41-896B-403FEBD52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EB72-C224-FC44-A1D8-5D217DFC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D3060-B724-E043-BC3C-00EB7DA4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E824C-1CB1-534A-A727-32639727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114CB-62E1-D740-AA60-F3F884B6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F68F-347D-5444-9651-901B9019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173A-C92D-824D-9B21-98E9071D2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66A9-0E27-A449-9194-18A1B1F483E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427A-0D73-5040-82EE-C6EC2955B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9A03-35B1-2F4F-89CA-4DFD2B34E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125F-C0EA-E44E-BDE4-2C20A8FE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3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c.gob.ar/uploads/informesdeprensa/eti_02_19.pdf" TargetMode="External"/><Relationship Id="rId7" Type="http://schemas.openxmlformats.org/officeDocument/2006/relationships/hyperlink" Target="https://newsroom.mastercard.com/wp-content/uploads/2019/09/GDCI-Global-Report-FINAL-1.pdf" TargetMode="External"/><Relationship Id="rId2" Type="http://schemas.openxmlformats.org/officeDocument/2006/relationships/hyperlink" Target="https://es.wikipedia.org/wiki/Emigraci%C3%B3n_argenti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onista.com/clase/break/Cuanto-y-en-que-gastan-los-turistas-que-llegan-a-la-Ciudad-de-Buenos-Aires--20190905-0004.html" TargetMode="External"/><Relationship Id="rId5" Type="http://schemas.openxmlformats.org/officeDocument/2006/relationships/hyperlink" Target="https://business.nycgo.com/press-and-media/press-releases/articles/post/new-york-city-and-buenos-aires-sign-first-ever-city-to-city-tourism-partnership/" TargetMode="External"/><Relationship Id="rId4" Type="http://schemas.openxmlformats.org/officeDocument/2006/relationships/hyperlink" Target="https://www.yvera.tur.ar/estadistica/documentos/descarga/5a0c8e8d4c5c0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90A6E6-1BFB-1645-A79D-2466AD03FE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1221259" y="0"/>
            <a:ext cx="9749482" cy="685800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804BD-E4F6-7541-A275-CAB8C7DE3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0195"/>
            <a:ext cx="9144000" cy="78000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2A89D-4767-164F-BC36-F71404FC5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0138"/>
            <a:ext cx="9144000" cy="25776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Bangla Sangam MN" panose="02000000000000000000" pitchFamily="2" charset="0"/>
              </a:rPr>
              <a:t>Project: </a:t>
            </a:r>
            <a:r>
              <a:rPr lang="en-US" sz="4000" dirty="0" err="1">
                <a:solidFill>
                  <a:schemeClr val="bg1"/>
                </a:solidFill>
                <a:cs typeface="Bangla Sangam MN" panose="02000000000000000000" pitchFamily="2" charset="0"/>
              </a:rPr>
              <a:t>Tenedor</a:t>
            </a:r>
            <a:r>
              <a:rPr lang="en-US" sz="4000" dirty="0">
                <a:solidFill>
                  <a:schemeClr val="bg1"/>
                </a:solidFill>
                <a:cs typeface="Bangla Sangam MN" panose="02000000000000000000" pitchFamily="2" charset="0"/>
              </a:rPr>
              <a:t> Gaucho</a:t>
            </a:r>
          </a:p>
          <a:p>
            <a:r>
              <a:rPr lang="en-US" sz="4000" dirty="0">
                <a:solidFill>
                  <a:schemeClr val="bg1"/>
                </a:solidFill>
                <a:cs typeface="Bangla Sangam MN" panose="02000000000000000000" pitchFamily="2" charset="0"/>
              </a:rPr>
              <a:t>By Florencia Paradeda</a:t>
            </a:r>
          </a:p>
        </p:txBody>
      </p:sp>
    </p:spTree>
    <p:extLst>
      <p:ext uri="{BB962C8B-B14F-4D97-AF65-F5344CB8AC3E}">
        <p14:creationId xmlns:p14="http://schemas.microsoft.com/office/powerpoint/2010/main" val="356416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A925-78F1-F54F-8099-5A576A19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78" y="262388"/>
            <a:ext cx="10307597" cy="1325563"/>
          </a:xfrm>
        </p:spPr>
        <p:txBody>
          <a:bodyPr/>
          <a:lstStyle/>
          <a:p>
            <a:r>
              <a:rPr lang="en-US" dirty="0"/>
              <a:t>Distribution of Argentinean Restaurants in New York 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8DA6E-D50E-FE4A-BFF9-728A3B76C3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59099"/>
            <a:ext cx="5943600" cy="422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2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8A90-1845-6949-B5B2-8A8B9335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Ups</a:t>
            </a:r>
          </a:p>
        </p:txBody>
      </p:sp>
    </p:spTree>
    <p:extLst>
      <p:ext uri="{BB962C8B-B14F-4D97-AF65-F5344CB8AC3E}">
        <p14:creationId xmlns:p14="http://schemas.microsoft.com/office/powerpoint/2010/main" val="237314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5F4-18DF-AE49-8FEF-8DE81AFE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2F53-BDA1-0B41-B3FA-CD87BB26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90" y="1382485"/>
            <a:ext cx="10058402" cy="43513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Argentinian living abroad source data: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https://es.wikipedia.org/wiki/Emigraci%C3%B3n_argentina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Argentina international tourism statistics :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https://www.indec.gob.ar/uploads/informesdeprensa/eti_02_19.pdf</a:t>
            </a:r>
            <a:endParaRPr lang="en-US" sz="1600" dirty="0"/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https://</a:t>
            </a:r>
            <a:r>
              <a:rPr lang="en-US" sz="1600" dirty="0" err="1"/>
              <a:t>tradingeconomics.com</a:t>
            </a:r>
            <a:r>
              <a:rPr lang="en-US" sz="1600" dirty="0"/>
              <a:t>/</a:t>
            </a:r>
            <a:r>
              <a:rPr lang="en-US" sz="1600" dirty="0" err="1"/>
              <a:t>argentina</a:t>
            </a:r>
            <a:r>
              <a:rPr lang="en-US" sz="1600" dirty="0"/>
              <a:t>/tourist-arrivals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Mexico  international tourism statistics: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https://www.yvera.tur.ar/estadistica/documentos/descarga/5a0c8e8d4c5c0.pdf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Argentina and New York tourisim partnership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https://business.nycgo.com/press-and-media/press-releases/articles/post/new-york-city-and-buenos-aires-sign-first-ever-city-to-city-tourism-partnership/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Other relevant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https://business.nycgo.com/press-and-media/press-releases/articles/post/new-york-city-and-buenos-aires-sign-first-ever-city-to-city-tourism-partnership/</a:t>
            </a:r>
            <a:endParaRPr lang="en-US" sz="1600" dirty="0"/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https://www.cronista.com/clase/break/Cuanto-y-en-que-gastan-los-turistas-que-llegan-a-la-Ciudad-de-Buenos-Aires--20190905-0004.html</a:t>
            </a:r>
            <a:endParaRPr lang="en-US" sz="1600" dirty="0"/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https://newsroom.mastercard.com/wp-content/uploads/2019/09/GDCI-Global-Report-FINAL-1.pdf</a:t>
            </a:r>
            <a:endParaRPr lang="en-US" sz="1600" dirty="0"/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https://</a:t>
            </a:r>
            <a:r>
              <a:rPr lang="en-US" sz="1600" dirty="0" err="1"/>
              <a:t>tradingeconomics.com</a:t>
            </a:r>
            <a:r>
              <a:rPr lang="en-US" sz="1600" dirty="0"/>
              <a:t>/</a:t>
            </a:r>
            <a:r>
              <a:rPr lang="en-US" sz="1600" dirty="0" err="1"/>
              <a:t>argentina</a:t>
            </a:r>
            <a:r>
              <a:rPr lang="en-US" sz="1600" dirty="0"/>
              <a:t>/tourist-arrivals</a:t>
            </a:r>
          </a:p>
        </p:txBody>
      </p:sp>
    </p:spTree>
    <p:extLst>
      <p:ext uri="{BB962C8B-B14F-4D97-AF65-F5344CB8AC3E}">
        <p14:creationId xmlns:p14="http://schemas.microsoft.com/office/powerpoint/2010/main" val="17108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73EE-B8A1-CA45-9968-6F160623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9EA2-3E1B-8B49-9F1D-5380CCA9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1690688"/>
            <a:ext cx="9890236" cy="4351338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800" dirty="0"/>
              <a:t>Argentina is a large country in South America. Best know for it’s most famous soccer player: Lionel Messi, but also for it’s amazing cuisine. </a:t>
            </a:r>
          </a:p>
          <a:p>
            <a:pPr lvl="1">
              <a:buFont typeface="Wingdings" pitchFamily="2" charset="2"/>
              <a:buChar char="Ø"/>
            </a:pPr>
            <a:endParaRPr lang="en-US" sz="1800" dirty="0"/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The best steak in the world, empanadas and </a:t>
            </a:r>
            <a:r>
              <a:rPr lang="en-US" sz="1800" dirty="0" err="1"/>
              <a:t>locro</a:t>
            </a:r>
            <a:r>
              <a:rPr lang="en-US" sz="1800" dirty="0"/>
              <a:t> are only a few examples of a large variety of unique delicacies. </a:t>
            </a:r>
          </a:p>
          <a:p>
            <a:pPr lvl="2">
              <a:buFont typeface="Wingdings" pitchFamily="2" charset="2"/>
              <a:buChar char="Ø"/>
            </a:pPr>
            <a:endParaRPr lang="en-US" sz="1800" dirty="0"/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Argentinians are explores. Most Argentinians are descendants of immigrants  who pursed a different, better life, so exploration is part of our lives. About 1 million Argentinians living abroad, usually in large cities, and often show the world the wonders of such unique cuisine. </a:t>
            </a:r>
          </a:p>
          <a:p>
            <a:pPr lvl="1">
              <a:buFont typeface="Wingdings" pitchFamily="2" charset="2"/>
              <a:buChar char="Ø"/>
            </a:pPr>
            <a:endParaRPr lang="en-US" sz="1800" dirty="0"/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Argentina’s capital city, Buenos Aires, is an electric, hectic location with a wonderful architecture, very active nightlife, and a wide offer of both local and international restaurants. It attracts 2 million of international tourists every year who spend 33% of their travel budget in restaurants.</a:t>
            </a:r>
          </a:p>
          <a:p>
            <a:pPr lvl="1">
              <a:buFont typeface="Wingdings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3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229C-4083-4145-9A90-48AC3001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55A0-E788-994A-BB13-90C7EC13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030" y="1575594"/>
            <a:ext cx="10058402" cy="4351338"/>
          </a:xfrm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Char char="Ø"/>
            </a:pPr>
            <a:r>
              <a:rPr lang="en-US" sz="1800" dirty="0"/>
              <a:t>The objective of this project is to demonstrate that New York City provides an attractive opportunity for an Argentinian Restaurant</a:t>
            </a:r>
          </a:p>
          <a:p>
            <a:pPr>
              <a:spcBef>
                <a:spcPts val="500"/>
              </a:spcBef>
              <a:buFont typeface="Wingdings" pitchFamily="2" charset="2"/>
              <a:buChar char="Ø"/>
            </a:pPr>
            <a:r>
              <a:rPr lang="en-US" sz="1800" dirty="0"/>
              <a:t>This analysis will result of interest for Argentinians living in such cities, or for investors looking for business opportunities.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1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FDDE-C667-9043-A6FA-039FC0C3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24F4-1559-D240-B787-AC6F62BA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669" y="1405496"/>
            <a:ext cx="10058402" cy="4351338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800" dirty="0"/>
              <a:t>Data and sources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Identify the large cities in the world with significant number of Argentinian residents. 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This data will be sourced primarily from Wikipedia where latest city’s census can be found.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Identify the number of venues under the “Argentinian Restaurant” category, along with other categories that may be relevant for comparison purposes. 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Information available in Foursquare will leverage this analysis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Review international tourism data visiting Buenos Aires on a yearly basis. 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This information will be sourced by INDEC, the Argentina statistics office.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Data analysis and statistical applications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Perform a series of correlation analysis to identify any existing relationship between the number of Argentinian residents and the number of Argentinian restaurants.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Identify cities where a lower number of Argentinian restaurants results in a business opportunity.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Analyze the geospatial distribution of venues in the cities of interest</a:t>
            </a:r>
          </a:p>
          <a:p>
            <a:pPr lvl="2"/>
            <a:endParaRPr lang="en-US" sz="1600" dirty="0"/>
          </a:p>
          <a:p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1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2405F-0D99-A34B-8A0A-CBC2F76FF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82" y="2932142"/>
            <a:ext cx="5235782" cy="303675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19D6884-3169-A742-B6C0-88DFF296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250031"/>
            <a:ext cx="10058402" cy="1325563"/>
          </a:xfrm>
        </p:spPr>
        <p:txBody>
          <a:bodyPr/>
          <a:lstStyle/>
          <a:p>
            <a:r>
              <a:rPr lang="en-US" dirty="0"/>
              <a:t>Preliminary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F75EC-D582-C645-B95C-E63020A6805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10" y="2886634"/>
            <a:ext cx="5568315" cy="28702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71A0E2-7A50-2A47-BDA1-C2378A3A2334}"/>
              </a:ext>
            </a:extLst>
          </p:cNvPr>
          <p:cNvSpPr txBox="1">
            <a:spLocks/>
          </p:cNvSpPr>
          <p:nvPr/>
        </p:nvSpPr>
        <p:spPr>
          <a:xfrm>
            <a:off x="1789669" y="1405496"/>
            <a:ext cx="100584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1800" dirty="0"/>
              <a:t>Considering cities where there is a large number of Argentinian residents and steak houses, we can observe a low number of Argentinian restaurants in New York and Toronto.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This initial observation suggests a statistical comparative analysis to support the opportunity for opening an Argentinian restaurant.</a:t>
            </a:r>
          </a:p>
          <a:p>
            <a:pPr lvl="1">
              <a:buFont typeface="Wingdings" pitchFamily="2" charset="2"/>
              <a:buChar char="Ø"/>
            </a:pPr>
            <a:endParaRPr lang="en-US" sz="1400" dirty="0"/>
          </a:p>
          <a:p>
            <a:pPr lvl="1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D9F7DC-CDFD-8442-BCCA-F15628A4029A}"/>
              </a:ext>
            </a:extLst>
          </p:cNvPr>
          <p:cNvSpPr/>
          <p:nvPr/>
        </p:nvSpPr>
        <p:spPr>
          <a:xfrm>
            <a:off x="1601915" y="4464962"/>
            <a:ext cx="1484356" cy="15638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7668FE-A35A-7743-9697-8E5F1E164219}"/>
              </a:ext>
            </a:extLst>
          </p:cNvPr>
          <p:cNvSpPr/>
          <p:nvPr/>
        </p:nvSpPr>
        <p:spPr>
          <a:xfrm>
            <a:off x="7119010" y="4670561"/>
            <a:ext cx="1484356" cy="15638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DBA6-4609-C243-A793-C83A86E4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C58E-43CF-D344-A64D-2F6D5C70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1575594"/>
            <a:ext cx="10058402" cy="4601369"/>
          </a:xfrm>
        </p:spPr>
        <p:txBody>
          <a:bodyPr/>
          <a:lstStyle/>
          <a:p>
            <a:r>
              <a:rPr lang="en-US" sz="1800" dirty="0"/>
              <a:t>This hypothesis will be proven by comparing the correlation results for the following two groups of cities:</a:t>
            </a:r>
          </a:p>
          <a:p>
            <a:pPr lvl="1"/>
            <a:r>
              <a:rPr lang="en-US" sz="1800" dirty="0"/>
              <a:t>For group number 2 both Toronto and New York data are removed. The rest of the data remains the same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4CCBFF-9E2E-1346-A942-DB8E8BB21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66468"/>
              </p:ext>
            </p:extLst>
          </p:nvPr>
        </p:nvGraphicFramePr>
        <p:xfrm>
          <a:off x="4139513" y="3194221"/>
          <a:ext cx="3546390" cy="2483712"/>
        </p:xfrm>
        <a:graphic>
          <a:graphicData uri="http://schemas.openxmlformats.org/drawingml/2006/table">
            <a:tbl>
              <a:tblPr/>
              <a:tblGrid>
                <a:gridCol w="1773195">
                  <a:extLst>
                    <a:ext uri="{9D8B030D-6E8A-4147-A177-3AD203B41FA5}">
                      <a16:colId xmlns:a16="http://schemas.microsoft.com/office/drawing/2014/main" val="804091935"/>
                    </a:ext>
                  </a:extLst>
                </a:gridCol>
                <a:gridCol w="1773195">
                  <a:extLst>
                    <a:ext uri="{9D8B030D-6E8A-4147-A177-3AD203B41FA5}">
                      <a16:colId xmlns:a16="http://schemas.microsoft.com/office/drawing/2014/main" val="4061127931"/>
                    </a:ext>
                  </a:extLst>
                </a:gridCol>
              </a:tblGrid>
              <a:tr h="27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 1: 8 cities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 2: 6 cities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905867"/>
                  </a:ext>
                </a:extLst>
              </a:tr>
              <a:tr h="27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Toronto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070318"/>
                  </a:ext>
                </a:extLst>
              </a:tr>
              <a:tr h="27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293078"/>
                  </a:ext>
                </a:extLst>
              </a:tr>
              <a:tr h="27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Mexicy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Mexicy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79496"/>
                  </a:ext>
                </a:extLst>
              </a:tr>
              <a:tr h="27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Sao Paulo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Sao Paulo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398048"/>
                  </a:ext>
                </a:extLst>
              </a:tr>
              <a:tr h="27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Barcelona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Barcelona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49263"/>
                  </a:ext>
                </a:extLst>
              </a:tr>
              <a:tr h="27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881395"/>
                  </a:ext>
                </a:extLst>
              </a:tr>
              <a:tr h="27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745656"/>
                  </a:ext>
                </a:extLst>
              </a:tr>
              <a:tr h="275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55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47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17E3-852B-0C46-A5C2-4E98993E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AC0C-C327-2D43-99FD-8D1C08BB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603" y="1405496"/>
            <a:ext cx="4018009" cy="4351338"/>
          </a:xfrm>
        </p:spPr>
        <p:txBody>
          <a:bodyPr>
            <a:normAutofit/>
          </a:bodyPr>
          <a:lstStyle/>
          <a:p>
            <a:pPr lvl="0">
              <a:spcBef>
                <a:spcPts val="500"/>
              </a:spcBef>
              <a:buFont typeface="Wingdings" pitchFamily="2" charset="2"/>
              <a:buChar char="Ø"/>
            </a:pPr>
            <a:r>
              <a:rPr lang="en-US" sz="2000" b="1" dirty="0"/>
              <a:t>Considering 8 cities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The correlation between Argentinean residents and restaurants is about 0.05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Pearson Correlation Coefficient 0.04732899955472767 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P-value of P = 0.9113905599999204.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49D7C9-8088-5D48-9A04-376D5F73DB44}"/>
              </a:ext>
            </a:extLst>
          </p:cNvPr>
          <p:cNvSpPr txBox="1">
            <a:spLocks/>
          </p:cNvSpPr>
          <p:nvPr/>
        </p:nvSpPr>
        <p:spPr>
          <a:xfrm>
            <a:off x="6643816" y="1405496"/>
            <a:ext cx="4018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buFont typeface="Wingdings" pitchFamily="2" charset="2"/>
              <a:buChar char="Ø"/>
            </a:pPr>
            <a:r>
              <a:rPr lang="en-US" sz="2000" b="1" dirty="0"/>
              <a:t>Considering 6 cities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The correlation between Argentinean residents and restaurants is over 0.7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Pearson Correlation Coefficient is 0.7102554536600942 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P-value of P = 0.11376555030152359, </a:t>
            </a:r>
          </a:p>
        </p:txBody>
      </p:sp>
    </p:spTree>
    <p:extLst>
      <p:ext uri="{BB962C8B-B14F-4D97-AF65-F5344CB8AC3E}">
        <p14:creationId xmlns:p14="http://schemas.microsoft.com/office/powerpoint/2010/main" val="351268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556B-0277-B442-B75B-EF3DF051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3AED-C088-AD49-A04A-528D057C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Supporting observations</a:t>
            </a:r>
          </a:p>
          <a:p>
            <a:pPr lvl="1"/>
            <a:r>
              <a:rPr lang="en-US" dirty="0"/>
              <a:t>Other large cities with a large number of Argentinian Residents offer a larger number of Argentinian restaurants.</a:t>
            </a:r>
          </a:p>
          <a:p>
            <a:pPr lvl="1"/>
            <a:r>
              <a:rPr lang="en-US" dirty="0"/>
              <a:t>Both Toronto and New York have a statistical potential for growth in the offer of Argentinian food</a:t>
            </a:r>
          </a:p>
          <a:p>
            <a:pPr lvl="1"/>
            <a:r>
              <a:rPr lang="en-US" dirty="0"/>
              <a:t>The number of Steakhouses in New York is considerably larger than other cities, which demonstrate the interest for this type of food.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1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9FE-3F4B-E44B-8B0D-2EBD4FB2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E529-B82A-3545-B745-358D83FC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performed analysis supports the hypothesis described in the Objective: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New York is the best location for investing in an Argentinian Restaurant</a:t>
            </a:r>
          </a:p>
        </p:txBody>
      </p:sp>
    </p:spTree>
    <p:extLst>
      <p:ext uri="{BB962C8B-B14F-4D97-AF65-F5344CB8AC3E}">
        <p14:creationId xmlns:p14="http://schemas.microsoft.com/office/powerpoint/2010/main" val="168365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796</Words>
  <Application>Microsoft Macintosh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Applied Data Science Capstone</vt:lpstr>
      <vt:lpstr>Background</vt:lpstr>
      <vt:lpstr>Objective</vt:lpstr>
      <vt:lpstr>Analysis overview</vt:lpstr>
      <vt:lpstr>Preliminary Observations</vt:lpstr>
      <vt:lpstr>Statistical analysis</vt:lpstr>
      <vt:lpstr>Statistical summary</vt:lpstr>
      <vt:lpstr>Discussion</vt:lpstr>
      <vt:lpstr>Conclusion</vt:lpstr>
      <vt:lpstr>Distribution of Argentinean Restaurants in New York City.</vt:lpstr>
      <vt:lpstr>PowerPoint Presentation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Florencia Paradeda</dc:creator>
  <cp:lastModifiedBy>Florencia Paradeda</cp:lastModifiedBy>
  <cp:revision>15</cp:revision>
  <dcterms:created xsi:type="dcterms:W3CDTF">2019-11-15T00:45:32Z</dcterms:created>
  <dcterms:modified xsi:type="dcterms:W3CDTF">2019-11-17T08:16:50Z</dcterms:modified>
</cp:coreProperties>
</file>