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79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73" r:id="rId15"/>
    <p:sldId id="274" r:id="rId16"/>
    <p:sldId id="275" r:id="rId17"/>
    <p:sldId id="278" r:id="rId18"/>
    <p:sldId id="264" r:id="rId19"/>
    <p:sldId id="265" r:id="rId20"/>
    <p:sldId id="276" r:id="rId21"/>
    <p:sldId id="27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hd.ws/hosted_files/osseu17/84/Replace%20UEFI%20with%20Linu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and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</a:t>
            </a:r>
            <a:r>
              <a:rPr lang="it-IT" dirty="0" err="1"/>
              <a:t>codes</a:t>
            </a:r>
            <a:r>
              <a:rPr lang="it-IT" dirty="0"/>
              <a:t>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IPS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/>
              <a:t> 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firewall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contermeasures</a:t>
            </a:r>
            <a:r>
              <a:rPr lang="it-IT" dirty="0"/>
              <a:t> are </a:t>
            </a:r>
            <a:r>
              <a:rPr lang="it-IT" dirty="0" err="1"/>
              <a:t>recommended</a:t>
            </a:r>
            <a:r>
              <a:rPr lang="it-IT" dirty="0"/>
              <a:t> by OWASP in </a:t>
            </a:r>
            <a:r>
              <a:rPr lang="it-IT" dirty="0" err="1"/>
              <a:t>order</a:t>
            </a:r>
            <a:r>
              <a:rPr lang="it-IT" dirty="0"/>
              <a:t> to reduce brute force/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password </a:t>
            </a:r>
            <a:r>
              <a:rPr lang="it-IT" dirty="0" err="1"/>
              <a:t>efficiency</a:t>
            </a:r>
            <a:r>
              <a:rPr lang="it-IT" dirty="0"/>
              <a:t> and </a:t>
            </a:r>
            <a:r>
              <a:rPr lang="it-IT" dirty="0" err="1"/>
              <a:t>effectiveness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/>
              <a:t>Client-side a </a:t>
            </a:r>
            <a:r>
              <a:rPr lang="it-IT" dirty="0" err="1"/>
              <a:t>captcha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from </a:t>
            </a:r>
            <a:r>
              <a:rPr lang="it-IT" dirty="0" err="1"/>
              <a:t>that</a:t>
            </a:r>
            <a:r>
              <a:rPr lang="it-IT" dirty="0"/>
              <a:t>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r>
              <a:rPr lang="it-IT" dirty="0"/>
              <a:t> and IP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user (and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an account </a:t>
            </a:r>
            <a:r>
              <a:rPr lang="it-IT" dirty="0" err="1"/>
              <a:t>lockdown</a:t>
            </a:r>
            <a:r>
              <a:rPr lang="it-IT" dirty="0"/>
              <a:t> to an IP for 5 </a:t>
            </a:r>
            <a:r>
              <a:rPr lang="it-IT" dirty="0" err="1"/>
              <a:t>times</a:t>
            </a:r>
            <a:r>
              <a:rPr lang="it-IT" dirty="0"/>
              <a:t>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day,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IP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ignored</a:t>
            </a:r>
            <a:r>
              <a:rPr lang="it-IT" dirty="0"/>
              <a:t> for 2 hours,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user </a:t>
            </a:r>
            <a:r>
              <a:rPr lang="it-IT" dirty="0" err="1"/>
              <a:t>existence</a:t>
            </a:r>
            <a:r>
              <a:rPr lang="it-IT" dirty="0"/>
              <a:t> or password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option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blacklisting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72202-5F86-4383-B490-146A9CEF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64BCA-16A9-42FF-8753-7421DC6E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https://www.owasp.org/index.php/Blocking_Brute_Force_Attacks</a:t>
            </a:r>
          </a:p>
        </p:txBody>
      </p:sp>
    </p:spTree>
    <p:extLst>
      <p:ext uri="{BB962C8B-B14F-4D97-AF65-F5344CB8AC3E}">
        <p14:creationId xmlns:p14="http://schemas.microsoft.com/office/powerpoint/2010/main" val="65413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505243"/>
            <a:ext cx="11830929" cy="5233182"/>
          </a:xfrm>
        </p:spPr>
        <p:txBody>
          <a:bodyPr>
            <a:normAutofit fontScale="25000" lnSpcReduction="20000"/>
          </a:bodyPr>
          <a:lstStyle/>
          <a:p>
            <a:r>
              <a:rPr lang="it-IT" sz="7400" dirty="0" err="1"/>
              <a:t>When</a:t>
            </a:r>
            <a:r>
              <a:rPr lang="it-IT" sz="7400" dirty="0"/>
              <a:t> </a:t>
            </a:r>
            <a:r>
              <a:rPr lang="it-IT" sz="7400" dirty="0" err="1"/>
              <a:t>developing</a:t>
            </a:r>
            <a:r>
              <a:rPr lang="it-IT" sz="7400" dirty="0"/>
              <a:t> an </a:t>
            </a:r>
            <a:r>
              <a:rPr lang="it-IT" sz="7400" dirty="0" err="1"/>
              <a:t>application</a:t>
            </a:r>
            <a:r>
              <a:rPr lang="it-IT" sz="7400" dirty="0"/>
              <a:t>, </a:t>
            </a:r>
            <a:r>
              <a:rPr lang="it-IT" sz="7400" dirty="0" err="1"/>
              <a:t>even</a:t>
            </a:r>
            <a:r>
              <a:rPr lang="it-IT" sz="7400" dirty="0"/>
              <a:t> </a:t>
            </a:r>
            <a:r>
              <a:rPr lang="it-IT" sz="7400" dirty="0" err="1"/>
              <a:t>if</a:t>
            </a:r>
            <a:r>
              <a:rPr lang="it-IT" sz="7400" dirty="0"/>
              <a:t> </a:t>
            </a:r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strictly</a:t>
            </a:r>
            <a:r>
              <a:rPr lang="it-IT" sz="7400" dirty="0"/>
              <a:t> </a:t>
            </a:r>
            <a:r>
              <a:rPr lang="it-IT" sz="7400" dirty="0" err="1"/>
              <a:t>follow</a:t>
            </a:r>
            <a:r>
              <a:rPr lang="it-IT" sz="7400" dirty="0"/>
              <a:t> </a:t>
            </a:r>
            <a:r>
              <a:rPr lang="it-IT" sz="7400" dirty="0" err="1"/>
              <a:t>secure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techniques</a:t>
            </a:r>
            <a:r>
              <a:rPr lang="it-IT" sz="7400" dirty="0"/>
              <a:t>, </a:t>
            </a:r>
            <a:r>
              <a:rPr lang="it-IT" sz="7400" dirty="0" err="1"/>
              <a:t>there</a:t>
            </a:r>
            <a:r>
              <a:rPr lang="it-IT" sz="7400" dirty="0"/>
              <a:t> are some </a:t>
            </a:r>
            <a:r>
              <a:rPr lang="it-IT" sz="7400" dirty="0" err="1"/>
              <a:t>residual</a:t>
            </a:r>
            <a:r>
              <a:rPr lang="it-IT" sz="7400" dirty="0"/>
              <a:t> </a:t>
            </a:r>
            <a:r>
              <a:rPr lang="it-IT" sz="7400" dirty="0" err="1"/>
              <a:t>potential</a:t>
            </a:r>
            <a:r>
              <a:rPr lang="it-IT" sz="7400" dirty="0"/>
              <a:t> </a:t>
            </a:r>
            <a:r>
              <a:rPr lang="it-IT" sz="7400" dirty="0" err="1"/>
              <a:t>weaknesses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rely</a:t>
            </a:r>
            <a:r>
              <a:rPr lang="it-IT" sz="7400" dirty="0"/>
              <a:t> on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</a:p>
          <a:p>
            <a:pPr lvl="1"/>
            <a:r>
              <a:rPr lang="it-IT" sz="7400" dirty="0"/>
              <a:t>In </a:t>
            </a:r>
            <a:r>
              <a:rPr lang="it-IT" sz="7400" dirty="0" err="1"/>
              <a:t>recent</a:t>
            </a:r>
            <a:r>
              <a:rPr lang="it-IT" sz="7400" dirty="0"/>
              <a:t> Black </a:t>
            </a:r>
            <a:r>
              <a:rPr lang="it-IT" sz="7400" dirty="0" err="1"/>
              <a:t>Hat</a:t>
            </a:r>
            <a:r>
              <a:rPr lang="it-IT" sz="7400" dirty="0"/>
              <a:t> Europe 2017 Convention Fernando Arnaboldi, Senior Security Consultant, </a:t>
            </a:r>
            <a:r>
              <a:rPr lang="it-IT" sz="7400" dirty="0" err="1"/>
              <a:t>showed</a:t>
            </a:r>
            <a:r>
              <a:rPr lang="it-IT" sz="7400" dirty="0"/>
              <a:t> </a:t>
            </a:r>
            <a:r>
              <a:rPr lang="it-IT" sz="7400" dirty="0" err="1"/>
              <a:t>how</a:t>
            </a:r>
            <a:r>
              <a:rPr lang="it-IT" sz="7400" dirty="0"/>
              <a:t> </a:t>
            </a:r>
            <a:r>
              <a:rPr lang="it-IT" sz="7400" dirty="0" err="1"/>
              <a:t>securely</a:t>
            </a:r>
            <a:r>
              <a:rPr lang="it-IT" sz="7400" dirty="0"/>
              <a:t> 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application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have</a:t>
            </a:r>
            <a:r>
              <a:rPr lang="it-IT" sz="7400" dirty="0"/>
              <a:t> </a:t>
            </a:r>
            <a:r>
              <a:rPr lang="it-IT" sz="7400" dirty="0" err="1"/>
              <a:t>unindentified</a:t>
            </a:r>
            <a:r>
              <a:rPr lang="it-IT" sz="7400" dirty="0"/>
              <a:t> </a:t>
            </a:r>
            <a:r>
              <a:rPr lang="it-IT" sz="7400" dirty="0" err="1"/>
              <a:t>vulnerabilities</a:t>
            </a:r>
            <a:r>
              <a:rPr lang="it-IT" sz="7400" dirty="0"/>
              <a:t> in the </a:t>
            </a:r>
            <a:r>
              <a:rPr lang="it-IT" sz="7400" dirty="0" err="1"/>
              <a:t>underlying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lead</a:t>
            </a:r>
            <a:r>
              <a:rPr lang="it-IT" sz="7400" dirty="0"/>
              <a:t> to remote code </a:t>
            </a:r>
            <a:r>
              <a:rPr lang="it-IT" sz="7400" dirty="0" err="1"/>
              <a:t>execution</a:t>
            </a:r>
            <a:r>
              <a:rPr lang="it-IT" sz="7400" dirty="0"/>
              <a:t> </a:t>
            </a:r>
          </a:p>
          <a:p>
            <a:pPr lvl="2"/>
            <a:r>
              <a:rPr lang="it-IT" sz="7400" dirty="0" err="1"/>
              <a:t>Affected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are common </a:t>
            </a:r>
            <a:r>
              <a:rPr lang="it-IT" sz="7400" dirty="0" err="1"/>
              <a:t>used</a:t>
            </a:r>
            <a:r>
              <a:rPr lang="it-IT" sz="7400" dirty="0"/>
              <a:t> </a:t>
            </a:r>
            <a:r>
              <a:rPr lang="it-IT" sz="7400" dirty="0" err="1"/>
              <a:t>ones</a:t>
            </a:r>
            <a:r>
              <a:rPr lang="it-IT" sz="7400" dirty="0"/>
              <a:t> </a:t>
            </a:r>
            <a:r>
              <a:rPr lang="it-IT" sz="7400" dirty="0" err="1"/>
              <a:t>like</a:t>
            </a:r>
            <a:r>
              <a:rPr lang="it-IT" sz="7400" dirty="0"/>
              <a:t> </a:t>
            </a:r>
            <a:r>
              <a:rPr lang="it-IT" sz="7400" dirty="0" err="1"/>
              <a:t>Javascript</a:t>
            </a:r>
            <a:r>
              <a:rPr lang="it-IT" sz="7400" dirty="0"/>
              <a:t>, PHP, Ruby, </a:t>
            </a:r>
            <a:r>
              <a:rPr lang="it-IT" sz="7400" dirty="0" err="1"/>
              <a:t>Perl</a:t>
            </a:r>
            <a:r>
              <a:rPr lang="it-IT" sz="7400" dirty="0"/>
              <a:t> and </a:t>
            </a:r>
            <a:r>
              <a:rPr lang="it-IT" sz="7400" dirty="0" err="1"/>
              <a:t>Python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Trusting</a:t>
            </a:r>
            <a:r>
              <a:rPr lang="it-IT" sz="7400" dirty="0"/>
              <a:t> </a:t>
            </a:r>
            <a:r>
              <a:rPr lang="it-IT" sz="7400" dirty="0" err="1"/>
              <a:t>third</a:t>
            </a:r>
            <a:r>
              <a:rPr lang="it-IT" sz="7400" dirty="0"/>
              <a:t> party-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cryptography</a:t>
            </a:r>
            <a:r>
              <a:rPr lang="it-IT" sz="7400" dirty="0"/>
              <a:t> </a:t>
            </a:r>
            <a:r>
              <a:rPr lang="it-IT" sz="7400" dirty="0" err="1"/>
              <a:t>libraries</a:t>
            </a:r>
            <a:endParaRPr lang="it-IT" sz="7400" dirty="0"/>
          </a:p>
          <a:p>
            <a:pPr lvl="1"/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library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contains</a:t>
            </a:r>
            <a:r>
              <a:rPr lang="it-IT" sz="7400" dirty="0"/>
              <a:t> </a:t>
            </a:r>
            <a:r>
              <a:rPr lang="it-IT" sz="7400" dirty="0" err="1"/>
              <a:t>intentional</a:t>
            </a:r>
            <a:r>
              <a:rPr lang="it-IT" sz="7400" dirty="0"/>
              <a:t> or due to </a:t>
            </a:r>
            <a:r>
              <a:rPr lang="it-IT" sz="7400" dirty="0" err="1"/>
              <a:t>laziness</a:t>
            </a:r>
            <a:r>
              <a:rPr lang="it-IT" sz="7400" dirty="0"/>
              <a:t> or </a:t>
            </a:r>
            <a:r>
              <a:rPr lang="it-IT" sz="7400" dirty="0" err="1"/>
              <a:t>mistake</a:t>
            </a:r>
            <a:r>
              <a:rPr lang="it-IT" sz="7400" dirty="0"/>
              <a:t>  </a:t>
            </a:r>
            <a:r>
              <a:rPr lang="it-IT" sz="7400" dirty="0" err="1"/>
              <a:t>weaknesses</a:t>
            </a:r>
            <a:r>
              <a:rPr lang="it-IT" sz="7400" dirty="0"/>
              <a:t> or </a:t>
            </a:r>
            <a:r>
              <a:rPr lang="it-IT" sz="7400" dirty="0" err="1"/>
              <a:t>backdoors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ease</a:t>
            </a:r>
            <a:r>
              <a:rPr lang="it-IT" sz="7400" dirty="0"/>
              <a:t> data </a:t>
            </a:r>
            <a:r>
              <a:rPr lang="it-IT" sz="7400" dirty="0" err="1"/>
              <a:t>decryption</a:t>
            </a:r>
            <a:r>
              <a:rPr lang="it-IT" sz="7400" dirty="0"/>
              <a:t>.</a:t>
            </a:r>
          </a:p>
          <a:p>
            <a:pPr lvl="2"/>
            <a:r>
              <a:rPr lang="it-IT" sz="7400" dirty="0" err="1"/>
              <a:t>Detect</a:t>
            </a:r>
            <a:r>
              <a:rPr lang="it-IT" sz="7400" dirty="0"/>
              <a:t> </a:t>
            </a:r>
            <a:r>
              <a:rPr lang="it-IT" sz="7400" dirty="0" err="1"/>
              <a:t>such</a:t>
            </a:r>
            <a:r>
              <a:rPr lang="it-IT" sz="7400" dirty="0"/>
              <a:t> </a:t>
            </a:r>
            <a:r>
              <a:rPr lang="it-IT" sz="7400" dirty="0" err="1"/>
              <a:t>errors</a:t>
            </a:r>
            <a:r>
              <a:rPr lang="it-IT" sz="7400" dirty="0"/>
              <a:t> </a:t>
            </a:r>
            <a:r>
              <a:rPr lang="it-IT" sz="7400" dirty="0" err="1"/>
              <a:t>is</a:t>
            </a:r>
            <a:r>
              <a:rPr lang="it-IT" sz="7400" dirty="0"/>
              <a:t> </a:t>
            </a:r>
            <a:r>
              <a:rPr lang="it-IT" sz="7400" dirty="0" err="1"/>
              <a:t>not</a:t>
            </a:r>
            <a:r>
              <a:rPr lang="it-IT" sz="7400" dirty="0"/>
              <a:t> a </a:t>
            </a:r>
            <a:r>
              <a:rPr lang="it-IT" sz="7400" dirty="0" err="1"/>
              <a:t>trivial</a:t>
            </a:r>
            <a:r>
              <a:rPr lang="it-IT" sz="7400" dirty="0"/>
              <a:t> task.</a:t>
            </a:r>
          </a:p>
          <a:p>
            <a:r>
              <a:rPr lang="it-IT" sz="7400" dirty="0" err="1"/>
              <a:t>There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be </a:t>
            </a:r>
            <a:r>
              <a:rPr lang="it-IT" sz="7400" dirty="0" err="1"/>
              <a:t>flaws</a:t>
            </a:r>
            <a:r>
              <a:rPr lang="it-IT" sz="7400" dirty="0"/>
              <a:t> </a:t>
            </a:r>
            <a:r>
              <a:rPr lang="it-IT" sz="7400" dirty="0" err="1"/>
              <a:t>at</a:t>
            </a:r>
            <a:r>
              <a:rPr lang="it-IT" sz="7400" dirty="0"/>
              <a:t> </a:t>
            </a:r>
            <a:r>
              <a:rPr lang="it-IT" sz="7400" dirty="0" err="1"/>
              <a:t>algorithmic</a:t>
            </a:r>
            <a:r>
              <a:rPr lang="it-IT" sz="7400" dirty="0"/>
              <a:t> </a:t>
            </a:r>
            <a:r>
              <a:rPr lang="it-IT" sz="7400" dirty="0" err="1"/>
              <a:t>level</a:t>
            </a:r>
            <a:endParaRPr lang="it-IT" sz="7400" dirty="0"/>
          </a:p>
          <a:p>
            <a:pPr lvl="1"/>
            <a:r>
              <a:rPr lang="it-IT" sz="7400" dirty="0"/>
              <a:t>NSA </a:t>
            </a:r>
            <a:r>
              <a:rPr lang="it-IT" sz="7400" dirty="0" err="1"/>
              <a:t>has</a:t>
            </a:r>
            <a:r>
              <a:rPr lang="it-IT" sz="7400" dirty="0"/>
              <a:t> </a:t>
            </a:r>
            <a:r>
              <a:rPr lang="it-IT" sz="7400" dirty="0" err="1"/>
              <a:t>been</a:t>
            </a:r>
            <a:r>
              <a:rPr lang="it-IT" sz="7400" dirty="0"/>
              <a:t> </a:t>
            </a:r>
            <a:r>
              <a:rPr lang="it-IT" sz="7400" dirty="0" err="1"/>
              <a:t>blamed</a:t>
            </a:r>
            <a:r>
              <a:rPr lang="it-IT" sz="7400" dirty="0"/>
              <a:t> for Random </a:t>
            </a:r>
            <a:r>
              <a:rPr lang="it-IT" sz="7400" dirty="0" err="1"/>
              <a:t>Number</a:t>
            </a:r>
            <a:r>
              <a:rPr lang="it-IT" sz="7400" dirty="0"/>
              <a:t> Generation </a:t>
            </a:r>
            <a:r>
              <a:rPr lang="it-IT" sz="7400" dirty="0" err="1"/>
              <a:t>weaknesses</a:t>
            </a:r>
            <a:r>
              <a:rPr lang="it-IT" sz="7400" dirty="0"/>
              <a:t> in </a:t>
            </a:r>
            <a:r>
              <a:rPr lang="it-IT" sz="7400" dirty="0" err="1"/>
              <a:t>Dual_EC_DRBG</a:t>
            </a:r>
            <a:r>
              <a:rPr lang="it-IT" sz="7400" dirty="0"/>
              <a:t> </a:t>
            </a:r>
            <a:r>
              <a:rPr lang="it-IT" sz="7400" dirty="0" err="1"/>
              <a:t>algorithm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was</a:t>
            </a:r>
            <a:r>
              <a:rPr lang="it-IT" sz="7400" dirty="0"/>
              <a:t> </a:t>
            </a:r>
            <a:r>
              <a:rPr lang="it-IT" sz="7400" dirty="0" err="1"/>
              <a:t>approved</a:t>
            </a:r>
            <a:r>
              <a:rPr lang="it-IT" sz="7400" dirty="0"/>
              <a:t> by NIST and </a:t>
            </a:r>
            <a:r>
              <a:rPr lang="it-IT" sz="7400" dirty="0" err="1"/>
              <a:t>used</a:t>
            </a:r>
            <a:r>
              <a:rPr lang="it-IT" sz="7400" dirty="0"/>
              <a:t> by </a:t>
            </a:r>
            <a:r>
              <a:rPr lang="it-IT" sz="7400" dirty="0" err="1"/>
              <a:t>important</a:t>
            </a:r>
            <a:r>
              <a:rPr lang="it-IT" sz="7400" dirty="0"/>
              <a:t> companies </a:t>
            </a:r>
            <a:r>
              <a:rPr lang="it-IT" sz="7400" dirty="0" err="1"/>
              <a:t>like</a:t>
            </a:r>
            <a:r>
              <a:rPr lang="it-IT" sz="7400" dirty="0"/>
              <a:t> RSA. DUAL_EC_DRBG </a:t>
            </a:r>
          </a:p>
          <a:p>
            <a:pPr lvl="2"/>
            <a:endParaRPr lang="it-IT" sz="2800" dirty="0"/>
          </a:p>
          <a:p>
            <a:pPr marL="457200" lvl="1" indent="0">
              <a:buNone/>
            </a:pPr>
            <a:endParaRPr lang="it-IT" sz="3200" dirty="0"/>
          </a:p>
          <a:p>
            <a:pPr lvl="1"/>
            <a:endParaRPr lang="it-IT" sz="32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F094-0128-4BCD-B3FB-F25952F2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D5848-CCFE-4409-A4DC-9302344E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sz="3200" dirty="0" err="1"/>
              <a:t>Even</a:t>
            </a:r>
            <a:r>
              <a:rPr lang="it-IT" sz="3200" dirty="0"/>
              <a:t> hardware can be </a:t>
            </a:r>
            <a:r>
              <a:rPr lang="it-IT" sz="3200" dirty="0" err="1"/>
              <a:t>exploited</a:t>
            </a:r>
            <a:r>
              <a:rPr lang="it-IT" sz="3200" dirty="0"/>
              <a:t> and </a:t>
            </a:r>
            <a:r>
              <a:rPr lang="it-IT" sz="3200" dirty="0" err="1"/>
              <a:t>firmwares</a:t>
            </a:r>
            <a:r>
              <a:rPr lang="it-IT" sz="3200" dirty="0"/>
              <a:t> </a:t>
            </a:r>
            <a:r>
              <a:rPr lang="it-IT" sz="3200" dirty="0" err="1"/>
              <a:t>should</a:t>
            </a:r>
            <a:r>
              <a:rPr lang="it-IT" sz="3200" dirty="0"/>
              <a:t> be </a:t>
            </a:r>
            <a:r>
              <a:rPr lang="it-IT" sz="3200" dirty="0" err="1"/>
              <a:t>regurarly</a:t>
            </a:r>
            <a:r>
              <a:rPr lang="it-IT" sz="3200" dirty="0"/>
              <a:t> </a:t>
            </a:r>
            <a:r>
              <a:rPr lang="it-IT" sz="3200" dirty="0" err="1"/>
              <a:t>updated</a:t>
            </a:r>
            <a:endParaRPr lang="it-IT" sz="3200" dirty="0"/>
          </a:p>
          <a:p>
            <a:pPr lvl="1"/>
            <a:r>
              <a:rPr lang="it-IT" sz="3200" dirty="0" err="1"/>
              <a:t>Modern</a:t>
            </a:r>
            <a:r>
              <a:rPr lang="it-IT" sz="3200" dirty="0"/>
              <a:t>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APIs</a:t>
            </a:r>
            <a:r>
              <a:rPr lang="it-IT" sz="3200" dirty="0"/>
              <a:t>,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the </a:t>
            </a:r>
            <a:r>
              <a:rPr lang="it-IT" sz="3200" dirty="0" err="1"/>
              <a:t>flaws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.</a:t>
            </a:r>
          </a:p>
          <a:p>
            <a:pPr lvl="1"/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had</a:t>
            </a:r>
            <a:r>
              <a:rPr lang="it-IT" sz="3200" dirty="0"/>
              <a:t> firmware </a:t>
            </a:r>
            <a:r>
              <a:rPr lang="it-IT" sz="3200" dirty="0" err="1"/>
              <a:t>faults</a:t>
            </a:r>
            <a:r>
              <a:rPr lang="it-IT" sz="3200" dirty="0"/>
              <a:t> for Management Engine, </a:t>
            </a:r>
            <a:r>
              <a:rPr lang="it-IT" sz="3200" dirty="0" err="1"/>
              <a:t>Trusted</a:t>
            </a:r>
            <a:r>
              <a:rPr lang="it-IT" sz="3200" dirty="0"/>
              <a:t> </a:t>
            </a:r>
            <a:r>
              <a:rPr lang="it-IT" sz="3200" dirty="0" err="1"/>
              <a:t>Execution</a:t>
            </a:r>
            <a:r>
              <a:rPr lang="it-IT" sz="3200" dirty="0"/>
              <a:t> Engine, Server Platform Services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lead</a:t>
            </a:r>
            <a:r>
              <a:rPr lang="it-IT" sz="3200" dirty="0"/>
              <a:t> to </a:t>
            </a:r>
            <a:r>
              <a:rPr lang="it-IT" sz="3200" dirty="0" err="1"/>
              <a:t>tens</a:t>
            </a:r>
            <a:r>
              <a:rPr lang="it-IT" sz="3200" dirty="0"/>
              <a:t> of </a:t>
            </a:r>
            <a:r>
              <a:rPr lang="it-IT" sz="3200" dirty="0" err="1"/>
              <a:t>dangerous</a:t>
            </a:r>
            <a:r>
              <a:rPr lang="it-IT" sz="3200" dirty="0"/>
              <a:t> </a:t>
            </a:r>
            <a:r>
              <a:rPr lang="it-IT" sz="3200" dirty="0" err="1"/>
              <a:t>vulnerabilities</a:t>
            </a:r>
            <a:r>
              <a:rPr lang="it-IT" sz="3200" dirty="0"/>
              <a:t>, </a:t>
            </a:r>
            <a:r>
              <a:rPr lang="it-IT" sz="3200" dirty="0" err="1"/>
              <a:t>permit</a:t>
            </a:r>
            <a:r>
              <a:rPr lang="it-IT" sz="3200" dirty="0"/>
              <a:t> non-</a:t>
            </a:r>
            <a:r>
              <a:rPr lang="it-IT" sz="3200" dirty="0" err="1"/>
              <a:t>signed</a:t>
            </a:r>
            <a:r>
              <a:rPr lang="it-IT" sz="3200" dirty="0"/>
              <a:t> code </a:t>
            </a:r>
            <a:r>
              <a:rPr lang="it-IT" sz="3200" dirty="0" err="1"/>
              <a:t>execution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be </a:t>
            </a:r>
            <a:r>
              <a:rPr lang="it-IT" sz="3200" dirty="0" err="1"/>
              <a:t>discovered</a:t>
            </a:r>
            <a:r>
              <a:rPr lang="it-IT" sz="3200" dirty="0"/>
              <a:t> by CPU  security </a:t>
            </a:r>
            <a:r>
              <a:rPr lang="it-IT" sz="3200" dirty="0" err="1"/>
              <a:t>measures</a:t>
            </a:r>
            <a:r>
              <a:rPr lang="it-IT" sz="3200" dirty="0"/>
              <a:t> or security </a:t>
            </a:r>
            <a:r>
              <a:rPr lang="it-IT" sz="3200" dirty="0" err="1"/>
              <a:t>softwares</a:t>
            </a:r>
            <a:endParaRPr lang="it-IT" sz="3200" dirty="0"/>
          </a:p>
          <a:p>
            <a:pPr lvl="1"/>
            <a:r>
              <a:rPr lang="it-IT" sz="3200" dirty="0" err="1"/>
              <a:t>There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a small </a:t>
            </a:r>
            <a:r>
              <a:rPr lang="it-IT" sz="3200" dirty="0" err="1"/>
              <a:t>Minix-running</a:t>
            </a:r>
            <a:r>
              <a:rPr lang="it-IT" sz="3200" dirty="0"/>
              <a:t> CPU in </a:t>
            </a:r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, with ring -3 </a:t>
            </a:r>
            <a:r>
              <a:rPr lang="it-IT" sz="3200" dirty="0" err="1"/>
              <a:t>privileges</a:t>
            </a:r>
            <a:r>
              <a:rPr lang="it-IT" sz="3200" dirty="0"/>
              <a:t> (full </a:t>
            </a:r>
            <a:r>
              <a:rPr lang="it-IT" sz="3200" dirty="0" err="1"/>
              <a:t>privileges</a:t>
            </a:r>
            <a:r>
              <a:rPr lang="it-IT" sz="3200" dirty="0"/>
              <a:t>), </a:t>
            </a:r>
            <a:r>
              <a:rPr lang="it-IT" sz="3200" dirty="0" err="1"/>
              <a:t>containing</a:t>
            </a:r>
            <a:r>
              <a:rPr lang="it-IT" sz="3200" dirty="0"/>
              <a:t> :</a:t>
            </a:r>
          </a:p>
          <a:p>
            <a:pPr lvl="2"/>
            <a:r>
              <a:rPr lang="it-IT" sz="2800" dirty="0"/>
              <a:t>Full network </a:t>
            </a:r>
            <a:r>
              <a:rPr lang="it-IT" sz="2800" dirty="0" err="1"/>
              <a:t>stack</a:t>
            </a:r>
            <a:endParaRPr lang="it-IT" sz="2800" dirty="0"/>
          </a:p>
          <a:p>
            <a:pPr lvl="2"/>
            <a:r>
              <a:rPr lang="it-IT" sz="2800" dirty="0"/>
              <a:t>File system</a:t>
            </a:r>
          </a:p>
          <a:p>
            <a:pPr lvl="2"/>
            <a:r>
              <a:rPr lang="it-IT" sz="2800" dirty="0" err="1"/>
              <a:t>Many</a:t>
            </a:r>
            <a:r>
              <a:rPr lang="it-IT" sz="2800" dirty="0"/>
              <a:t> drivers</a:t>
            </a:r>
          </a:p>
          <a:p>
            <a:pPr lvl="2"/>
            <a:r>
              <a:rPr lang="it-IT" sz="2800" dirty="0"/>
              <a:t>A web server (?)</a:t>
            </a:r>
          </a:p>
          <a:p>
            <a:pPr lvl="1"/>
            <a:r>
              <a:rPr lang="it-IT" sz="3200" dirty="0"/>
              <a:t>The Management Engine fault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 </a:t>
            </a:r>
            <a:r>
              <a:rPr lang="it-IT" sz="3200" dirty="0" err="1"/>
              <a:t>affected</a:t>
            </a:r>
            <a:r>
              <a:rPr lang="it-IT" sz="3200" dirty="0"/>
              <a:t> the </a:t>
            </a:r>
            <a:r>
              <a:rPr lang="it-IT" sz="3200" dirty="0" err="1"/>
              <a:t>Minix</a:t>
            </a:r>
            <a:r>
              <a:rPr lang="it-IT" sz="3200" dirty="0"/>
              <a:t>-in-Intel CPU, so remote code </a:t>
            </a:r>
            <a:r>
              <a:rPr lang="it-IT" sz="3200" dirty="0" err="1"/>
              <a:t>would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been</a:t>
            </a:r>
            <a:r>
              <a:rPr lang="it-IT" sz="3200" dirty="0"/>
              <a:t> </a:t>
            </a:r>
            <a:r>
              <a:rPr lang="it-IT" sz="3200" dirty="0" err="1"/>
              <a:t>executed</a:t>
            </a:r>
            <a:r>
              <a:rPr lang="it-IT" sz="3200" dirty="0"/>
              <a:t> with full </a:t>
            </a:r>
            <a:r>
              <a:rPr lang="it-IT" sz="3200" dirty="0" err="1"/>
              <a:t>privileges</a:t>
            </a:r>
            <a:r>
              <a:rPr lang="it-IT" sz="3200" dirty="0"/>
              <a:t> and no software or hardware tracking.</a:t>
            </a:r>
          </a:p>
          <a:p>
            <a:pPr lvl="1"/>
            <a:r>
              <a:rPr lang="it-IT" sz="3200" dirty="0"/>
              <a:t>Google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working</a:t>
            </a:r>
            <a:r>
              <a:rPr lang="it-IT" sz="3200" dirty="0"/>
              <a:t> for </a:t>
            </a:r>
            <a:r>
              <a:rPr lang="it-IT" sz="3200" dirty="0" err="1"/>
              <a:t>removing</a:t>
            </a:r>
            <a:r>
              <a:rPr lang="it-IT" sz="3200" dirty="0"/>
              <a:t> Management Engine from </a:t>
            </a:r>
            <a:r>
              <a:rPr lang="it-IT" sz="3200" dirty="0" err="1"/>
              <a:t>their</a:t>
            </a:r>
            <a:r>
              <a:rPr lang="it-IT" sz="3200" dirty="0"/>
              <a:t> </a:t>
            </a:r>
            <a:r>
              <a:rPr lang="it-IT" sz="3200" dirty="0" err="1"/>
              <a:t>servers</a:t>
            </a:r>
            <a:br>
              <a:rPr lang="it-IT" sz="2800" dirty="0"/>
            </a:br>
            <a:r>
              <a:rPr lang="it-IT" sz="2800" dirty="0"/>
              <a:t>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5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923D4-4675-483E-B5CD-78C7FC3C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6257A-539A-485C-A816-675944D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https://www.blackhat.com/docs/eu-17/materials/eu-17-Arnaboldi-Exposing-Hidden-Exploitable-Behaviors-In-Programming-Languages-Using-Differential-Fuzzing-wp.pdf</a:t>
            </a:r>
          </a:p>
          <a:p>
            <a:r>
              <a:rPr lang="it-IT" dirty="0">
                <a:hlinkClick r:id="rId2"/>
              </a:rPr>
              <a:t>https://www.tomshw.it/falle-firmware-intel-milioni-computer-aggiornare-89817</a:t>
            </a:r>
          </a:p>
          <a:p>
            <a:r>
              <a:rPr lang="it-IT" dirty="0">
                <a:hlinkClick r:id="rId2"/>
              </a:rPr>
              <a:t>https://www.networkworld.com/article/3236064/servers/minix-the-most-popular-os-in-the-world-thanks-to-intel.html</a:t>
            </a:r>
          </a:p>
          <a:p>
            <a:r>
              <a:rPr lang="it-IT" dirty="0">
                <a:hlinkClick r:id="rId2"/>
              </a:rPr>
              <a:t>https://schd.ws/hosted_files/osseu17/84/Replace%20UEFI%20with%20Linux.pdf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37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failures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never</a:t>
            </a:r>
            <a:r>
              <a:rPr lang="it-IT" dirty="0"/>
              <a:t>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secure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</a:t>
            </a:r>
            <a:r>
              <a:rPr lang="it-IT" dirty="0"/>
              <a:t>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2334-0E63-4123-A976-1EB27DF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CC903-F3F9-4FCB-926D-DC461BC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https://www.owasp.org/index.php/Use_of_hard-coded_password</a:t>
            </a:r>
          </a:p>
        </p:txBody>
      </p:sp>
    </p:spTree>
    <p:extLst>
      <p:ext uri="{BB962C8B-B14F-4D97-AF65-F5344CB8AC3E}">
        <p14:creationId xmlns:p14="http://schemas.microsoft.com/office/powerpoint/2010/main" val="2286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feedbacks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stretching.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1655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SERVER FEATURES</vt:lpstr>
      <vt:lpstr>GENERAL PROGRAMMING TECHNIQUES</vt:lpstr>
      <vt:lpstr>No hardcoded password</vt:lpstr>
      <vt:lpstr>SQL Injection Prevention</vt:lpstr>
      <vt:lpstr>References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A simple IPS</vt:lpstr>
      <vt:lpstr>Simple IPS</vt:lpstr>
      <vt:lpstr>Failed login attempts </vt:lpstr>
      <vt:lpstr>Account lockdowns and IP lockdowns</vt:lpstr>
      <vt:lpstr>References</vt:lpstr>
      <vt:lpstr>Final thoughts</vt:lpstr>
      <vt:lpstr>Implicit weaknesses</vt:lpstr>
      <vt:lpstr>Implicit Weaknesses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59</cp:revision>
  <dcterms:created xsi:type="dcterms:W3CDTF">2017-12-15T10:13:12Z</dcterms:created>
  <dcterms:modified xsi:type="dcterms:W3CDTF">2017-12-18T11:13:56Z</dcterms:modified>
</cp:coreProperties>
</file>