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FFFF3B-72E9-4EF9-92D8-B7897C45C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1F969E-BF01-4F29-9B3E-7717FF3A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D0708C-993A-400C-B978-1B3770D5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D92C72-D391-481C-930F-1E762696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1EADE4-32E4-4454-AE8D-E29834CA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19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866A3F-E864-4563-8317-A9D8D25C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0DEA3D-9025-4252-A9B5-6C267EBB3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EB41F4-D884-42D3-9DFB-C956963A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49B1C8-1767-41D0-9D92-FA1C44B9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BF409C-E5FA-44CD-B3C0-CB8E8287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85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27C1C12-8D6C-48E3-8B03-AFAC48F4B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B9FDB18-51F9-491F-9BD8-006AE0118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F4F71B-A536-4D24-B55D-2423CC51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42514C-FF1F-421F-996E-850D112D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4C093B-DB8F-4952-A7EE-6ECEE89C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18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E8AA3D-B6FD-46F2-B103-733FB06F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183A22-3B6F-46E3-8320-E971E0E0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4ABC20-CF7C-41D9-AE73-D27B60C2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2256E4-ACD5-4CCD-946A-FE74E278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E33AFE-DA3F-4AB6-9402-A6CF4942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97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95FC9-AD08-4999-A5A1-307FFF5E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09A103-94FB-40F2-A706-940A3D12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CBFAF7-169D-4B87-AD7B-C2D50EF1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BE639-4E64-459E-B69F-599D2A42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CA5B1A-345C-4971-B7B8-F3EBC9CB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45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7E79CE-69E2-4D22-9EE9-BCB7EC6F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F3175B-2164-48C0-9A28-B64FCADEF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3178A3-EDE5-4B36-9840-D8B2B1FA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B232F4-F52F-49C9-9AE5-35056F1A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015B9D-DA3F-4F49-9458-C5A7E900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9F89B4-21DA-4901-A146-22A48D3D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80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591BE-2F3C-4444-9C25-07A3B216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94BF8F-C585-44B5-AED1-64855638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C8F79C-FD52-427B-887D-8D23FB9ED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B6C019-65FA-4B47-824B-5AA42B90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BA9A94C-F21D-414D-9C79-7D4BF3446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D8C945-6EDD-4D29-9463-5848A740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E71B4F9-E151-4611-AE4B-92939881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F1F8E0-7EFD-42EB-88B3-99582D5E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98BC67-AC2B-4493-AA52-68DBFE3D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694E163-D691-4811-8364-3137429B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946E414-2C23-4794-8D27-163DF65A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DE153B-4F08-4E7D-92B4-73309000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3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EE89DA-EC4B-4850-B7BF-5B82B3BC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108FC17-9977-40B2-ADA9-D6A2EE56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7DADD4-3E10-464D-83EA-F8037851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47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F54565-5898-4517-B853-D4624A7E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B849A9-B428-440C-AF1C-708856266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4DAF3C-FBC7-4AFA-BA76-25EFDD626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2EA6BA-408A-46E0-90E3-73B1135E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5DCB89-9D89-47EE-91BE-07D9EAEC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D6A194-E293-46C7-A656-F3F81584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94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380415-2395-4FD5-A76A-F8D9F47E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5C72AAE-F011-43E4-B14D-F0A2EB08A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517281-6ECB-4102-9FFA-0803F924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3BA4C1-1B9E-4725-BC3F-FF174A99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E3A543-6A07-498A-8C31-8A485E13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2FA835-FA1D-4EF9-8B4B-5F6D67E4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21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757F763-AD81-41F6-B3AD-05802AF5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F3F46-A8C8-4592-8589-C2C3E7394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22D9BA-92BA-46C0-9711-AC5EE5094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52F717-8D39-4ABE-81F7-55E9E4113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FE6CC0-5093-407B-9CF5-1D436D723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89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Top_10_2013-A4-Insecure_Direct_Object_References" TargetMode="External"/><Relationship Id="rId2" Type="http://schemas.openxmlformats.org/officeDocument/2006/relationships/hyperlink" Target="https://www.dhs.gov/safecom/icam-resourc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wasp.org/index.php/XML_External_Entity_(XXE)_Prevention_Cheat_Sheet" TargetMode="External"/><Relationship Id="rId4" Type="http://schemas.openxmlformats.org/officeDocument/2006/relationships/hyperlink" Target="https://www.owasp.org/index.php/Securing_tomca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security.symantec.com/security-topics/private-ss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B359BD-C551-4A6B-91EB-470AA4DE0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SSD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9219AF-BEC8-482F-AF7B-F8B06D148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29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7A98FC-20B3-438A-930F-67A6E66B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4" y="47074"/>
            <a:ext cx="12003156" cy="827569"/>
          </a:xfrm>
        </p:spPr>
        <p:txBody>
          <a:bodyPr/>
          <a:lstStyle/>
          <a:p>
            <a:r>
              <a:rPr lang="it-IT" dirty="0"/>
              <a:t>SSL/TLS benefits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429186-327E-479A-A58F-E18E0469C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3" y="1060174"/>
            <a:ext cx="12003155" cy="5750751"/>
          </a:xfrm>
        </p:spPr>
        <p:txBody>
          <a:bodyPr/>
          <a:lstStyle/>
          <a:p>
            <a:r>
              <a:rPr lang="it-IT" dirty="0" err="1"/>
              <a:t>Confidentiality</a:t>
            </a:r>
            <a:br>
              <a:rPr lang="it-IT" dirty="0"/>
            </a:br>
            <a:r>
              <a:rPr lang="it-IT" sz="2400" dirty="0"/>
              <a:t>The </a:t>
            </a:r>
            <a:r>
              <a:rPr lang="it-IT" sz="2400" dirty="0" err="1"/>
              <a:t>handshake</a:t>
            </a:r>
            <a:r>
              <a:rPr lang="it-IT" sz="2400" dirty="0"/>
              <a:t> </a:t>
            </a:r>
            <a:r>
              <a:rPr lang="it-IT" sz="2400" dirty="0" err="1"/>
              <a:t>protocol</a:t>
            </a:r>
            <a:r>
              <a:rPr lang="it-IT" sz="2400" dirty="0"/>
              <a:t> </a:t>
            </a:r>
            <a:r>
              <a:rPr lang="it-IT" sz="2400" dirty="0" err="1"/>
              <a:t>defines</a:t>
            </a:r>
            <a:r>
              <a:rPr lang="it-IT" sz="2400" dirty="0"/>
              <a:t> a </a:t>
            </a:r>
            <a:r>
              <a:rPr lang="it-IT" sz="2400" dirty="0" err="1"/>
              <a:t>shared</a:t>
            </a:r>
            <a:r>
              <a:rPr lang="it-IT" sz="2400" dirty="0"/>
              <a:t> secret </a:t>
            </a:r>
            <a:r>
              <a:rPr lang="it-IT" sz="2400" dirty="0" err="1"/>
              <a:t>key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for </a:t>
            </a:r>
            <a:r>
              <a:rPr lang="it-IT" sz="2400" dirty="0" err="1"/>
              <a:t>symmetric</a:t>
            </a:r>
            <a:r>
              <a:rPr lang="it-IT" sz="2400" dirty="0"/>
              <a:t> </a:t>
            </a:r>
            <a:r>
              <a:rPr lang="it-IT" sz="2400" dirty="0" err="1"/>
              <a:t>encryption</a:t>
            </a:r>
            <a:r>
              <a:rPr lang="it-IT" sz="2400" dirty="0"/>
              <a:t> of SSL </a:t>
            </a:r>
            <a:r>
              <a:rPr lang="it-IT" sz="2400" dirty="0" err="1"/>
              <a:t>payloads</a:t>
            </a:r>
            <a:r>
              <a:rPr lang="it-IT" sz="2400" dirty="0"/>
              <a:t>.</a:t>
            </a:r>
          </a:p>
          <a:p>
            <a:r>
              <a:rPr lang="it-IT" dirty="0"/>
              <a:t>Message </a:t>
            </a:r>
            <a:r>
              <a:rPr lang="it-IT" dirty="0" err="1"/>
              <a:t>Integrity</a:t>
            </a:r>
            <a:r>
              <a:rPr lang="it-IT" dirty="0"/>
              <a:t> </a:t>
            </a:r>
            <a:br>
              <a:rPr lang="it-IT" dirty="0"/>
            </a:br>
            <a:r>
              <a:rPr lang="it-IT" sz="2400" dirty="0"/>
              <a:t>The </a:t>
            </a:r>
            <a:r>
              <a:rPr lang="it-IT" sz="2400" dirty="0" err="1"/>
              <a:t>handshake</a:t>
            </a:r>
            <a:r>
              <a:rPr lang="it-IT" sz="2400" dirty="0"/>
              <a:t> </a:t>
            </a:r>
            <a:r>
              <a:rPr lang="it-IT" sz="2400" dirty="0" err="1"/>
              <a:t>protocol</a:t>
            </a:r>
            <a:r>
              <a:rPr lang="it-IT" sz="2400" dirty="0"/>
              <a:t> </a:t>
            </a:r>
            <a:r>
              <a:rPr lang="it-IT" sz="2400" dirty="0" err="1"/>
              <a:t>also</a:t>
            </a:r>
            <a:r>
              <a:rPr lang="it-IT" sz="2400" dirty="0"/>
              <a:t> </a:t>
            </a:r>
            <a:r>
              <a:rPr lang="it-IT" sz="2400" dirty="0" err="1"/>
              <a:t>defines</a:t>
            </a:r>
            <a:r>
              <a:rPr lang="it-IT" sz="2400" dirty="0"/>
              <a:t> a </a:t>
            </a:r>
            <a:r>
              <a:rPr lang="it-IT" sz="2400" dirty="0" err="1"/>
              <a:t>shared</a:t>
            </a:r>
            <a:r>
              <a:rPr lang="it-IT" sz="2400" dirty="0"/>
              <a:t> secret </a:t>
            </a:r>
            <a:r>
              <a:rPr lang="it-IT" sz="2400" dirty="0" err="1"/>
              <a:t>key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to form a </a:t>
            </a:r>
            <a:r>
              <a:rPr lang="it-IT" sz="2400" dirty="0" err="1"/>
              <a:t>message</a:t>
            </a:r>
            <a:r>
              <a:rPr lang="it-IT" sz="2400" dirty="0"/>
              <a:t> </a:t>
            </a:r>
            <a:r>
              <a:rPr lang="it-IT" sz="2400" dirty="0" err="1"/>
              <a:t>authentication</a:t>
            </a:r>
            <a:r>
              <a:rPr lang="it-IT" sz="2400" dirty="0"/>
              <a:t> code (MAC).</a:t>
            </a:r>
            <a:br>
              <a:rPr lang="it-IT" sz="2400" dirty="0"/>
            </a:br>
            <a:r>
              <a:rPr lang="en-US" sz="2400" dirty="0"/>
              <a:t>Secure hash functions (e.g., SHA, etc.) are used for MAC computations (HMAC).</a:t>
            </a:r>
          </a:p>
          <a:p>
            <a:r>
              <a:rPr lang="en-US" dirty="0"/>
              <a:t>Authentication (Client and Server)</a:t>
            </a:r>
            <a:br>
              <a:rPr lang="en-US" dirty="0"/>
            </a:br>
            <a:r>
              <a:rPr lang="en-US" sz="2400" dirty="0"/>
              <a:t>As previously described, Client will check the Server identity against his trust-store, and the same operation will be performed by the Server; if Certificate verification fails, the handshake will be interrupted and the connection will not be established.</a:t>
            </a:r>
            <a:br>
              <a:rPr lang="en-US" sz="2400" dirty="0"/>
            </a:br>
            <a:r>
              <a:rPr lang="en-US" sz="2400" dirty="0"/>
              <a:t>Also, since the session-key setup is usually done (Client-side)  using Server’s public key, Certificate spoofing (entity pretending to impersonate our Server and redirecting communications) will be prevented, since the Server is the only owner of his private key.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219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789EB4-CDFD-4C55-A8A2-594FA02D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132523"/>
            <a:ext cx="12019722" cy="861390"/>
          </a:xfrm>
        </p:spPr>
        <p:txBody>
          <a:bodyPr/>
          <a:lstStyle/>
          <a:p>
            <a:r>
              <a:rPr lang="it-IT" dirty="0"/>
              <a:t>Access Control </a:t>
            </a:r>
            <a:r>
              <a:rPr lang="it-IT" dirty="0" err="1"/>
              <a:t>Context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024116-66A9-4CF8-BA9F-9C14DFD8C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993913"/>
            <a:ext cx="11847444" cy="573156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identifies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roles</a:t>
            </a:r>
            <a:r>
              <a:rPr lang="it-IT" dirty="0"/>
              <a:t>: </a:t>
            </a:r>
            <a:r>
              <a:rPr lang="it-IT" dirty="0" err="1"/>
              <a:t>each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start the </a:t>
            </a:r>
            <a:r>
              <a:rPr lang="it-IT" dirty="0" err="1"/>
              <a:t>communication</a:t>
            </a:r>
            <a:r>
              <a:rPr lang="it-IT" dirty="0"/>
              <a:t> with a </a:t>
            </a:r>
            <a:r>
              <a:rPr lang="it-IT" dirty="0" err="1"/>
              <a:t>restricted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roles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are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listen</a:t>
            </a:r>
            <a:r>
              <a:rPr lang="it-IT" dirty="0"/>
              <a:t> and </a:t>
            </a:r>
            <a:r>
              <a:rPr lang="it-IT" dirty="0" err="1"/>
              <a:t>respond</a:t>
            </a:r>
            <a:r>
              <a:rPr lang="it-IT" dirty="0"/>
              <a:t> to </a:t>
            </a:r>
            <a:r>
              <a:rPr lang="it-IT" dirty="0" err="1"/>
              <a:t>incoming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User</a:t>
            </a:r>
            <a:br>
              <a:rPr lang="it-IT" dirty="0"/>
            </a:br>
            <a:r>
              <a:rPr lang="it-IT" dirty="0"/>
              <a:t>Can </a:t>
            </a:r>
            <a:r>
              <a:rPr lang="it-IT" dirty="0" err="1"/>
              <a:t>only</a:t>
            </a:r>
            <a:r>
              <a:rPr lang="it-IT" dirty="0"/>
              <a:t> start </a:t>
            </a:r>
            <a:r>
              <a:rPr lang="it-IT" dirty="0" err="1"/>
              <a:t>talking</a:t>
            </a:r>
            <a:r>
              <a:rPr lang="it-IT" dirty="0"/>
              <a:t> to a </a:t>
            </a:r>
            <a:r>
              <a:rPr lang="it-IT" dirty="0" err="1"/>
              <a:t>Technician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Technician</a:t>
            </a:r>
            <a:br>
              <a:rPr lang="it-IT" dirty="0"/>
            </a:br>
            <a:r>
              <a:rPr lang="it-IT" dirty="0"/>
              <a:t>Can start </a:t>
            </a:r>
            <a:r>
              <a:rPr lang="it-IT" dirty="0" err="1"/>
              <a:t>talking</a:t>
            </a:r>
            <a:r>
              <a:rPr lang="it-IT" dirty="0"/>
              <a:t> to an user, and 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technician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Administrator</a:t>
            </a:r>
            <a:br>
              <a:rPr lang="it-IT" dirty="0"/>
            </a:br>
            <a:r>
              <a:rPr lang="it-IT" dirty="0"/>
              <a:t>Can start </a:t>
            </a:r>
            <a:r>
              <a:rPr lang="it-IT" dirty="0" err="1"/>
              <a:t>talking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administrators</a:t>
            </a:r>
            <a:r>
              <a:rPr lang="it-IT" dirty="0"/>
              <a:t>, </a:t>
            </a:r>
            <a:r>
              <a:rPr lang="it-IT" dirty="0" err="1"/>
              <a:t>technicians</a:t>
            </a:r>
            <a:r>
              <a:rPr lang="it-IT" dirty="0"/>
              <a:t>, and users.</a:t>
            </a:r>
          </a:p>
          <a:p>
            <a:pPr marL="457200" lvl="1" indent="0">
              <a:buNone/>
            </a:pPr>
            <a:r>
              <a:rPr lang="it-IT" dirty="0"/>
              <a:t>To be </a:t>
            </a:r>
            <a:r>
              <a:rPr lang="it-IT" dirty="0" err="1"/>
              <a:t>able</a:t>
            </a:r>
            <a:r>
              <a:rPr lang="it-IT" dirty="0"/>
              <a:t> to start </a:t>
            </a:r>
            <a:r>
              <a:rPr lang="it-IT" dirty="0" err="1"/>
              <a:t>talking</a:t>
            </a:r>
            <a:r>
              <a:rPr lang="it-IT" dirty="0"/>
              <a:t>, an </a:t>
            </a:r>
            <a:r>
              <a:rPr lang="it-IT" dirty="0" err="1"/>
              <a:t>application</a:t>
            </a:r>
            <a:r>
              <a:rPr lang="it-IT" dirty="0"/>
              <a:t> user must access a </a:t>
            </a:r>
            <a:r>
              <a:rPr lang="it-IT" i="1" dirty="0" err="1"/>
              <a:t>contact</a:t>
            </a:r>
            <a:r>
              <a:rPr lang="it-IT" i="1" dirty="0"/>
              <a:t>-list </a:t>
            </a:r>
            <a:r>
              <a:rPr lang="it-IT" dirty="0"/>
              <a:t>(</a:t>
            </a:r>
            <a:r>
              <a:rPr lang="it-IT" dirty="0" err="1"/>
              <a:t>stored</a:t>
            </a:r>
            <a:r>
              <a:rPr lang="it-IT" dirty="0"/>
              <a:t> server-side)</a:t>
            </a:r>
            <a:r>
              <a:rPr lang="it-IT" i="1" dirty="0"/>
              <a:t> </a:t>
            </a:r>
            <a:r>
              <a:rPr lang="it-IT" dirty="0"/>
              <a:t>for the user-</a:t>
            </a:r>
            <a:r>
              <a:rPr lang="it-IT" dirty="0" err="1"/>
              <a:t>role</a:t>
            </a:r>
            <a:r>
              <a:rPr lang="it-IT" dirty="0"/>
              <a:t> he </a:t>
            </a:r>
            <a:r>
              <a:rPr lang="it-IT" dirty="0" err="1"/>
              <a:t>wishes</a:t>
            </a:r>
            <a:r>
              <a:rPr lang="it-IT" dirty="0"/>
              <a:t> to </a:t>
            </a:r>
            <a:r>
              <a:rPr lang="it-IT" dirty="0" err="1"/>
              <a:t>contact</a:t>
            </a:r>
            <a:r>
              <a:rPr lang="it-IT" dirty="0"/>
              <a:t>: </a:t>
            </a:r>
            <a:r>
              <a:rPr lang="it-IT" dirty="0" err="1"/>
              <a:t>each</a:t>
            </a:r>
            <a:r>
              <a:rPr lang="it-IT" dirty="0"/>
              <a:t> list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XML file </a:t>
            </a:r>
            <a:r>
              <a:rPr lang="it-IT" dirty="0" err="1"/>
              <a:t>containing</a:t>
            </a:r>
            <a:r>
              <a:rPr lang="it-IT" dirty="0"/>
              <a:t> user </a:t>
            </a:r>
            <a:r>
              <a:rPr lang="it-IT" dirty="0" err="1"/>
              <a:t>identities</a:t>
            </a:r>
            <a:r>
              <a:rPr lang="it-IT" dirty="0"/>
              <a:t> and </a:t>
            </a:r>
            <a:r>
              <a:rPr lang="it-IT" dirty="0" err="1"/>
              <a:t>telephone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(</a:t>
            </a:r>
            <a:r>
              <a:rPr lang="it-IT" dirty="0" err="1"/>
              <a:t>there’s</a:t>
            </a:r>
            <a:r>
              <a:rPr lang="it-IT" dirty="0"/>
              <a:t> a list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role</a:t>
            </a:r>
            <a:r>
              <a:rPr lang="it-IT" dirty="0"/>
              <a:t>).</a:t>
            </a:r>
            <a:br>
              <a:rPr lang="it-IT" dirty="0"/>
            </a:br>
            <a:r>
              <a:rPr lang="it-IT" dirty="0"/>
              <a:t>(Note </a:t>
            </a:r>
            <a:r>
              <a:rPr lang="it-IT" dirty="0" err="1"/>
              <a:t>that</a:t>
            </a:r>
            <a:r>
              <a:rPr lang="it-IT" dirty="0"/>
              <a:t> for </a:t>
            </a:r>
            <a:r>
              <a:rPr lang="it-IT" dirty="0" err="1"/>
              <a:t>realization</a:t>
            </a:r>
            <a:r>
              <a:rPr lang="it-IT" dirty="0"/>
              <a:t> </a:t>
            </a:r>
            <a:r>
              <a:rPr lang="it-IT" dirty="0" err="1"/>
              <a:t>purposes</a:t>
            </a:r>
            <a:r>
              <a:rPr lang="it-IT" dirty="0"/>
              <a:t>, </a:t>
            </a:r>
            <a:r>
              <a:rPr lang="it-IT" dirty="0" err="1"/>
              <a:t>telephone</a:t>
            </a:r>
            <a:r>
              <a:rPr lang="it-IT" dirty="0"/>
              <a:t> </a:t>
            </a:r>
            <a:r>
              <a:rPr lang="it-IT" dirty="0" err="1"/>
              <a:t>numbers</a:t>
            </a:r>
            <a:r>
              <a:rPr lang="it-IT" dirty="0"/>
              <a:t> are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treated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port </a:t>
            </a:r>
            <a:r>
              <a:rPr lang="it-IT" dirty="0" err="1"/>
              <a:t>numbers</a:t>
            </a:r>
            <a:r>
              <a:rPr lang="it-IT" dirty="0"/>
              <a:t>).</a:t>
            </a:r>
          </a:p>
          <a:p>
            <a:pPr marL="457200" lvl="1" indent="0">
              <a:buNone/>
            </a:pPr>
            <a:r>
              <a:rPr lang="it-IT" dirty="0" err="1"/>
              <a:t>Role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Access control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</a:t>
            </a:r>
            <a:r>
              <a:rPr lang="it-IT" dirty="0" err="1"/>
              <a:t>whenever</a:t>
            </a:r>
            <a:r>
              <a:rPr lang="it-IT" dirty="0"/>
              <a:t> an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 to talk with </a:t>
            </a:r>
            <a:r>
              <a:rPr lang="it-IT" dirty="0" err="1"/>
              <a:t>another</a:t>
            </a:r>
            <a:r>
              <a:rPr lang="it-IT" dirty="0"/>
              <a:t> user, </a:t>
            </a:r>
            <a:r>
              <a:rPr lang="it-IT" dirty="0" err="1"/>
              <a:t>permitting</a:t>
            </a:r>
            <a:r>
              <a:rPr lang="it-IT" dirty="0"/>
              <a:t> and </a:t>
            </a:r>
            <a:r>
              <a:rPr lang="it-IT" dirty="0" err="1"/>
              <a:t>denying</a:t>
            </a:r>
            <a:r>
              <a:rPr lang="it-IT" dirty="0"/>
              <a:t> </a:t>
            </a:r>
            <a:r>
              <a:rPr lang="it-IT" dirty="0" err="1"/>
              <a:t>accesses</a:t>
            </a:r>
            <a:r>
              <a:rPr lang="it-IT" dirty="0"/>
              <a:t> to the </a:t>
            </a:r>
            <a:r>
              <a:rPr lang="it-IT" dirty="0" err="1"/>
              <a:t>contact-lists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rules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781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29724-73C7-421C-9E9A-9FA464E6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8" y="113334"/>
            <a:ext cx="11897139" cy="854076"/>
          </a:xfrm>
        </p:spPr>
        <p:txBody>
          <a:bodyPr/>
          <a:lstStyle/>
          <a:p>
            <a:r>
              <a:rPr lang="it-IT" dirty="0"/>
              <a:t>Access Control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C5CEC1-A108-4574-ACE5-2DB96E5F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8" y="1099930"/>
            <a:ext cx="11897138" cy="56447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/>
              <a:t>Permissions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role</a:t>
            </a:r>
            <a:r>
              <a:rPr lang="it-IT" dirty="0"/>
              <a:t> are </a:t>
            </a:r>
            <a:r>
              <a:rPr lang="it-IT" dirty="0" err="1"/>
              <a:t>defined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XACML </a:t>
            </a:r>
            <a:r>
              <a:rPr lang="it-IT" dirty="0" err="1"/>
              <a:t>Policies</a:t>
            </a:r>
            <a:r>
              <a:rPr lang="it-IT" dirty="0"/>
              <a:t>, </a:t>
            </a:r>
            <a:r>
              <a:rPr lang="it-IT" dirty="0" err="1"/>
              <a:t>enforced</a:t>
            </a:r>
            <a:r>
              <a:rPr lang="it-IT" dirty="0"/>
              <a:t> by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Server.</a:t>
            </a:r>
            <a:br>
              <a:rPr lang="it-IT" dirty="0"/>
            </a:br>
            <a:r>
              <a:rPr lang="it-IT" dirty="0"/>
              <a:t>On the Server, a Java </a:t>
            </a:r>
            <a:r>
              <a:rPr lang="it-IT" dirty="0" err="1"/>
              <a:t>Servlet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handle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contact-lists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, </a:t>
            </a:r>
            <a:r>
              <a:rPr lang="it-IT" dirty="0" err="1"/>
              <a:t>permitting</a:t>
            </a:r>
            <a:r>
              <a:rPr lang="it-IT" dirty="0"/>
              <a:t> or </a:t>
            </a:r>
            <a:r>
              <a:rPr lang="it-IT" dirty="0" err="1"/>
              <a:t>denying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XACML policy file.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Servlet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Following</a:t>
            </a:r>
            <a:r>
              <a:rPr lang="it-IT" dirty="0"/>
              <a:t> the OWASP </a:t>
            </a:r>
            <a:r>
              <a:rPr lang="it-IT" dirty="0" err="1"/>
              <a:t>directives</a:t>
            </a:r>
            <a:r>
              <a:rPr lang="it-IT" dirty="0"/>
              <a:t>, </a:t>
            </a:r>
            <a:r>
              <a:rPr lang="it-IT" dirty="0" err="1"/>
              <a:t>uses</a:t>
            </a:r>
            <a:r>
              <a:rPr lang="it-IT" dirty="0"/>
              <a:t> a </a:t>
            </a:r>
            <a:r>
              <a:rPr lang="it-IT" dirty="0" err="1"/>
              <a:t>parameter-remapping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prevents</a:t>
            </a:r>
            <a:r>
              <a:rPr lang="it-IT" dirty="0"/>
              <a:t> a </a:t>
            </a:r>
            <a:r>
              <a:rPr lang="it-IT" dirty="0" err="1"/>
              <a:t>malicious</a:t>
            </a:r>
            <a:r>
              <a:rPr lang="it-IT" dirty="0"/>
              <a:t> user to </a:t>
            </a:r>
            <a:r>
              <a:rPr lang="it-IT" dirty="0" err="1"/>
              <a:t>guess</a:t>
            </a:r>
            <a:r>
              <a:rPr lang="it-IT" dirty="0"/>
              <a:t> the </a:t>
            </a:r>
            <a:r>
              <a:rPr lang="it-IT" dirty="0" err="1"/>
              <a:t>correct</a:t>
            </a:r>
            <a:r>
              <a:rPr lang="it-IT" dirty="0"/>
              <a:t> POST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to be </a:t>
            </a:r>
            <a:r>
              <a:rPr lang="it-IT" dirty="0" err="1"/>
              <a:t>sent</a:t>
            </a:r>
            <a:r>
              <a:rPr lang="it-IT" dirty="0"/>
              <a:t> to the Server</a:t>
            </a:r>
          </a:p>
          <a:p>
            <a:pPr lvl="1"/>
            <a:r>
              <a:rPr lang="it-IT" dirty="0" err="1"/>
              <a:t>Controls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properly</a:t>
            </a:r>
            <a:r>
              <a:rPr lang="it-IT" dirty="0"/>
              <a:t> </a:t>
            </a:r>
            <a:r>
              <a:rPr lang="it-IT" dirty="0" err="1"/>
              <a:t>authenticated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proceeding</a:t>
            </a:r>
            <a:endParaRPr lang="it-IT" dirty="0"/>
          </a:p>
          <a:p>
            <a:pPr lvl="1"/>
            <a:r>
              <a:rPr lang="it-IT" dirty="0" err="1"/>
              <a:t>If</a:t>
            </a:r>
            <a:r>
              <a:rPr lang="it-IT" dirty="0"/>
              <a:t> so, </a:t>
            </a:r>
            <a:r>
              <a:rPr lang="it-IT" dirty="0" err="1"/>
              <a:t>checks</a:t>
            </a:r>
            <a:r>
              <a:rPr lang="it-IT" dirty="0"/>
              <a:t> the policy file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authenticated</a:t>
            </a:r>
            <a:r>
              <a:rPr lang="it-IT" dirty="0"/>
              <a:t> user (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role</a:t>
            </a:r>
            <a:r>
              <a:rPr lang="it-IT" dirty="0"/>
              <a:t>) </a:t>
            </a:r>
            <a:r>
              <a:rPr lang="it-IT" dirty="0" err="1"/>
              <a:t>has</a:t>
            </a:r>
            <a:r>
              <a:rPr lang="it-IT" dirty="0"/>
              <a:t> the right to access the </a:t>
            </a:r>
            <a:r>
              <a:rPr lang="it-IT" dirty="0" err="1"/>
              <a:t>requested</a:t>
            </a:r>
            <a:r>
              <a:rPr lang="it-IT" dirty="0"/>
              <a:t> </a:t>
            </a:r>
            <a:r>
              <a:rPr lang="it-IT" dirty="0" err="1"/>
              <a:t>contact</a:t>
            </a:r>
            <a:r>
              <a:rPr lang="it-IT" dirty="0"/>
              <a:t> list; </a:t>
            </a:r>
          </a:p>
          <a:p>
            <a:pPr lvl="1"/>
            <a:r>
              <a:rPr lang="it-IT" dirty="0" err="1"/>
              <a:t>Follows</a:t>
            </a:r>
            <a:r>
              <a:rPr lang="it-IT" dirty="0"/>
              <a:t> a </a:t>
            </a:r>
            <a:r>
              <a:rPr lang="it-IT" dirty="0" err="1"/>
              <a:t>Fail-safe</a:t>
            </a:r>
            <a:r>
              <a:rPr lang="it-IT" dirty="0"/>
              <a:t> default </a:t>
            </a:r>
            <a:r>
              <a:rPr lang="it-IT" dirty="0" err="1"/>
              <a:t>behavior</a:t>
            </a:r>
            <a:r>
              <a:rPr lang="it-IT" dirty="0"/>
              <a:t>,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denying</a:t>
            </a:r>
            <a:r>
              <a:rPr lang="it-IT" dirty="0"/>
              <a:t> access in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errors</a:t>
            </a:r>
            <a:endParaRPr lang="it-IT" dirty="0"/>
          </a:p>
          <a:p>
            <a:pPr lvl="1"/>
            <a:r>
              <a:rPr lang="it-IT" dirty="0" err="1"/>
              <a:t>If</a:t>
            </a:r>
            <a:r>
              <a:rPr lang="it-IT" dirty="0"/>
              <a:t> the policy </a:t>
            </a:r>
            <a:r>
              <a:rPr lang="it-IT" dirty="0" err="1"/>
              <a:t>evaluates</a:t>
            </a:r>
            <a:r>
              <a:rPr lang="it-IT" dirty="0"/>
              <a:t> to </a:t>
            </a:r>
            <a:r>
              <a:rPr lang="it-IT" dirty="0" err="1"/>
              <a:t>Permit</a:t>
            </a:r>
            <a:r>
              <a:rPr lang="it-IT" dirty="0"/>
              <a:t>, </a:t>
            </a:r>
            <a:r>
              <a:rPr lang="it-IT" dirty="0" err="1"/>
              <a:t>picks</a:t>
            </a:r>
            <a:r>
              <a:rPr lang="it-IT" dirty="0"/>
              <a:t> the </a:t>
            </a:r>
            <a:r>
              <a:rPr lang="it-IT" dirty="0" err="1"/>
              <a:t>requested</a:t>
            </a:r>
            <a:r>
              <a:rPr lang="it-IT" dirty="0"/>
              <a:t> </a:t>
            </a:r>
            <a:r>
              <a:rPr lang="it-IT" dirty="0" err="1"/>
              <a:t>Contact</a:t>
            </a:r>
            <a:r>
              <a:rPr lang="it-IT" dirty="0"/>
              <a:t> List from the file system and </a:t>
            </a:r>
            <a:r>
              <a:rPr lang="it-IT" dirty="0" err="1"/>
              <a:t>sends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client; Client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configured</a:t>
            </a:r>
            <a:r>
              <a:rPr lang="it-IT" dirty="0"/>
              <a:t> </a:t>
            </a:r>
            <a:r>
              <a:rPr lang="it-IT" dirty="0" err="1"/>
              <a:t>following</a:t>
            </a:r>
            <a:r>
              <a:rPr lang="it-IT" dirty="0"/>
              <a:t> OWASP </a:t>
            </a:r>
            <a:r>
              <a:rPr lang="it-IT" dirty="0" err="1"/>
              <a:t>directives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processing </a:t>
            </a:r>
            <a:r>
              <a:rPr lang="it-IT" dirty="0" err="1"/>
              <a:t>external</a:t>
            </a:r>
            <a:r>
              <a:rPr lang="it-IT" dirty="0"/>
              <a:t> XML </a:t>
            </a:r>
            <a:r>
              <a:rPr lang="it-IT" dirty="0" err="1"/>
              <a:t>files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XXE </a:t>
            </a:r>
            <a:r>
              <a:rPr lang="it-IT" dirty="0" err="1"/>
              <a:t>attacks</a:t>
            </a:r>
            <a:endParaRPr lang="it-IT" dirty="0"/>
          </a:p>
          <a:p>
            <a:pPr lvl="1"/>
            <a:r>
              <a:rPr lang="it-IT" dirty="0" err="1"/>
              <a:t>Enables</a:t>
            </a:r>
            <a:r>
              <a:rPr lang="it-IT" dirty="0"/>
              <a:t> </a:t>
            </a:r>
            <a:r>
              <a:rPr lang="it-IT" dirty="0" err="1"/>
              <a:t>logging</a:t>
            </a:r>
            <a:r>
              <a:rPr lang="it-IT" dirty="0"/>
              <a:t>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event</a:t>
            </a:r>
            <a:r>
              <a:rPr lang="it-IT" dirty="0"/>
              <a:t> of </a:t>
            </a:r>
            <a:r>
              <a:rPr lang="it-IT" dirty="0" err="1"/>
              <a:t>interest</a:t>
            </a:r>
            <a:r>
              <a:rPr lang="it-IT" dirty="0"/>
              <a:t> (</a:t>
            </a:r>
            <a:r>
              <a:rPr lang="it-IT" dirty="0" err="1"/>
              <a:t>permit</a:t>
            </a:r>
            <a:r>
              <a:rPr lang="it-IT" dirty="0"/>
              <a:t> and </a:t>
            </a:r>
            <a:r>
              <a:rPr lang="it-IT" dirty="0" err="1"/>
              <a:t>deny</a:t>
            </a:r>
            <a:r>
              <a:rPr lang="it-IT" dirty="0"/>
              <a:t> </a:t>
            </a:r>
            <a:r>
              <a:rPr lang="it-IT" dirty="0" err="1"/>
              <a:t>decisions</a:t>
            </a:r>
            <a:r>
              <a:rPr lang="it-IT" dirty="0"/>
              <a:t>, </a:t>
            </a:r>
            <a:r>
              <a:rPr lang="it-IT" dirty="0" err="1"/>
              <a:t>errors</a:t>
            </a:r>
            <a:r>
              <a:rPr lang="it-IT" dirty="0"/>
              <a:t>, and so on) to </a:t>
            </a:r>
            <a:r>
              <a:rPr lang="it-IT" dirty="0" err="1"/>
              <a:t>realize</a:t>
            </a:r>
            <a:r>
              <a:rPr lang="it-IT" dirty="0"/>
              <a:t> accountability and </a:t>
            </a:r>
            <a:r>
              <a:rPr lang="it-IT" dirty="0" err="1"/>
              <a:t>tracing</a:t>
            </a:r>
            <a:r>
              <a:rPr lang="it-IT" dirty="0"/>
              <a:t>;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logs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automatically</a:t>
            </a:r>
            <a:r>
              <a:rPr lang="it-IT" dirty="0"/>
              <a:t> (and </a:t>
            </a:r>
            <a:r>
              <a:rPr lang="it-IT" dirty="0" err="1"/>
              <a:t>securely</a:t>
            </a:r>
            <a:r>
              <a:rPr lang="it-IT" dirty="0"/>
              <a:t>) </a:t>
            </a:r>
            <a:r>
              <a:rPr lang="it-IT" dirty="0" err="1"/>
              <a:t>sent</a:t>
            </a:r>
            <a:r>
              <a:rPr lang="it-IT" dirty="0"/>
              <a:t> to an </a:t>
            </a:r>
            <a:r>
              <a:rPr lang="it-IT" dirty="0" err="1"/>
              <a:t>external</a:t>
            </a:r>
            <a:r>
              <a:rPr lang="it-IT" dirty="0"/>
              <a:t> service (</a:t>
            </a:r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later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Prevents</a:t>
            </a:r>
            <a:r>
              <a:rPr lang="it-IT" dirty="0"/>
              <a:t> access to the Policy File, </a:t>
            </a:r>
            <a:r>
              <a:rPr lang="it-IT" dirty="0" err="1"/>
              <a:t>blocking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  <a:p>
            <a:pPr lvl="1"/>
            <a:r>
              <a:rPr lang="it-IT" dirty="0" err="1"/>
              <a:t>Invalidates</a:t>
            </a:r>
            <a:r>
              <a:rPr lang="it-IT" dirty="0"/>
              <a:t> Session </a:t>
            </a:r>
            <a:r>
              <a:rPr lang="it-IT" dirty="0" err="1"/>
              <a:t>at</a:t>
            </a:r>
            <a:r>
              <a:rPr lang="it-IT" dirty="0"/>
              <a:t> the end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 processing, </a:t>
            </a:r>
            <a:r>
              <a:rPr lang="it-IT" dirty="0" err="1"/>
              <a:t>following</a:t>
            </a:r>
            <a:r>
              <a:rPr lang="it-IT" dirty="0"/>
              <a:t> OWASP </a:t>
            </a:r>
            <a:r>
              <a:rPr lang="it-IT" dirty="0" err="1"/>
              <a:t>directives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539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8F8BF5-54A6-43F3-B471-FD4F4002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145774"/>
            <a:ext cx="11940209" cy="914400"/>
          </a:xfrm>
        </p:spPr>
        <p:txBody>
          <a:bodyPr/>
          <a:lstStyle/>
          <a:p>
            <a:r>
              <a:rPr lang="it-IT" dirty="0" err="1"/>
              <a:t>Logging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58A81-D3C6-4FC2-9232-DB6C952F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1219200"/>
            <a:ext cx="11940209" cy="549302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t-IT" sz="5000" dirty="0"/>
              <a:t>To </a:t>
            </a:r>
            <a:r>
              <a:rPr lang="it-IT" sz="5000" dirty="0" err="1"/>
              <a:t>realize</a:t>
            </a:r>
            <a:r>
              <a:rPr lang="it-IT" sz="5000" dirty="0"/>
              <a:t> accountability, </a:t>
            </a:r>
            <a:r>
              <a:rPr lang="it-IT" sz="5000" dirty="0" err="1"/>
              <a:t>we</a:t>
            </a:r>
            <a:r>
              <a:rPr lang="it-IT" sz="5000" dirty="0"/>
              <a:t> </a:t>
            </a:r>
            <a:r>
              <a:rPr lang="it-IT" sz="5000" dirty="0" err="1"/>
              <a:t>enabled</a:t>
            </a:r>
            <a:r>
              <a:rPr lang="it-IT" sz="5000" dirty="0"/>
              <a:t> a </a:t>
            </a:r>
            <a:r>
              <a:rPr lang="it-IT" sz="5000" dirty="0" err="1"/>
              <a:t>logging</a:t>
            </a:r>
            <a:r>
              <a:rPr lang="it-IT" sz="5000" dirty="0"/>
              <a:t> service.</a:t>
            </a:r>
          </a:p>
          <a:p>
            <a:r>
              <a:rPr lang="it-IT" sz="5000" dirty="0" err="1"/>
              <a:t>This</a:t>
            </a:r>
            <a:r>
              <a:rPr lang="it-IT" sz="5000" dirty="0"/>
              <a:t> service </a:t>
            </a:r>
            <a:r>
              <a:rPr lang="it-IT" sz="5000" dirty="0" err="1"/>
              <a:t>is</a:t>
            </a:r>
            <a:r>
              <a:rPr lang="it-IT" sz="5000" dirty="0"/>
              <a:t> </a:t>
            </a:r>
            <a:r>
              <a:rPr lang="it-IT" sz="5000" dirty="0" err="1"/>
              <a:t>provided</a:t>
            </a:r>
            <a:r>
              <a:rPr lang="it-IT" sz="5000" dirty="0"/>
              <a:t> by </a:t>
            </a:r>
            <a:r>
              <a:rPr lang="it-IT" sz="5000" dirty="0" err="1"/>
              <a:t>LogEntries</a:t>
            </a:r>
            <a:r>
              <a:rPr lang="it-IT" sz="5000" dirty="0"/>
              <a:t>, </a:t>
            </a:r>
            <a:r>
              <a:rPr lang="it-IT" sz="5000" dirty="0" err="1"/>
              <a:t>which</a:t>
            </a:r>
            <a:r>
              <a:rPr lang="it-IT" sz="5000" dirty="0"/>
              <a:t> </a:t>
            </a:r>
            <a:r>
              <a:rPr lang="it-IT" sz="5000" dirty="0" err="1"/>
              <a:t>is</a:t>
            </a:r>
            <a:r>
              <a:rPr lang="it-IT" sz="5000" dirty="0"/>
              <a:t> part of the Rapid7 Solution Services (</a:t>
            </a:r>
            <a:r>
              <a:rPr lang="it-IT" sz="5000" dirty="0" err="1"/>
              <a:t>which</a:t>
            </a:r>
            <a:r>
              <a:rPr lang="it-IT" sz="5000" dirty="0"/>
              <a:t> </a:t>
            </a:r>
            <a:r>
              <a:rPr lang="it-IT" sz="5000" dirty="0" err="1"/>
              <a:t>also</a:t>
            </a:r>
            <a:r>
              <a:rPr lang="it-IT" sz="5000" dirty="0"/>
              <a:t> </a:t>
            </a:r>
            <a:r>
              <a:rPr lang="it-IT" sz="5000" dirty="0" err="1"/>
              <a:t>offers</a:t>
            </a:r>
            <a:r>
              <a:rPr lang="it-IT" sz="5000" dirty="0"/>
              <a:t> </a:t>
            </a:r>
            <a:r>
              <a:rPr lang="it-IT" sz="5000" dirty="0" err="1"/>
              <a:t>Metasploit</a:t>
            </a:r>
            <a:r>
              <a:rPr lang="it-IT" sz="5000" dirty="0"/>
              <a:t> </a:t>
            </a:r>
            <a:r>
              <a:rPr lang="it-IT" sz="5000" dirty="0" err="1"/>
              <a:t>Penetration</a:t>
            </a:r>
            <a:r>
              <a:rPr lang="it-IT" sz="5000" dirty="0"/>
              <a:t> Testing </a:t>
            </a:r>
            <a:r>
              <a:rPr lang="it-IT" sz="5000" dirty="0" err="1"/>
              <a:t>solution</a:t>
            </a:r>
            <a:r>
              <a:rPr lang="it-IT" sz="5000" dirty="0"/>
              <a:t>, </a:t>
            </a:r>
            <a:r>
              <a:rPr lang="it-IT" sz="5000" dirty="0" err="1"/>
              <a:t>covered</a:t>
            </a:r>
            <a:r>
              <a:rPr lang="it-IT" sz="5000" dirty="0"/>
              <a:t> by </a:t>
            </a:r>
            <a:r>
              <a:rPr lang="it-IT" sz="5000" dirty="0" err="1"/>
              <a:t>our</a:t>
            </a:r>
            <a:r>
              <a:rPr lang="it-IT" sz="5000" dirty="0"/>
              <a:t> </a:t>
            </a:r>
            <a:r>
              <a:rPr lang="it-IT" sz="5000" dirty="0" err="1"/>
              <a:t>previous</a:t>
            </a:r>
            <a:r>
              <a:rPr lang="it-IT" sz="5000" dirty="0"/>
              <a:t> </a:t>
            </a:r>
            <a:r>
              <a:rPr lang="it-IT" sz="5000" dirty="0" err="1"/>
              <a:t>presentation</a:t>
            </a:r>
            <a:r>
              <a:rPr lang="it-IT" sz="5000" dirty="0"/>
              <a:t>).</a:t>
            </a:r>
          </a:p>
          <a:p>
            <a:r>
              <a:rPr lang="it-IT" sz="5000" dirty="0" err="1"/>
              <a:t>It</a:t>
            </a:r>
            <a:r>
              <a:rPr lang="it-IT" sz="5000" dirty="0"/>
              <a:t> </a:t>
            </a:r>
            <a:r>
              <a:rPr lang="it-IT" sz="5000" dirty="0" err="1"/>
              <a:t>offers</a:t>
            </a:r>
            <a:r>
              <a:rPr lang="it-IT" sz="5000" dirty="0"/>
              <a:t> a complete </a:t>
            </a:r>
            <a:r>
              <a:rPr lang="it-IT" sz="5000" dirty="0" err="1"/>
              <a:t>compatibility</a:t>
            </a:r>
            <a:r>
              <a:rPr lang="it-IT" sz="5000" dirty="0"/>
              <a:t> with Java Source code, and can be </a:t>
            </a:r>
            <a:r>
              <a:rPr lang="it-IT" sz="5000" dirty="0" err="1"/>
              <a:t>configured</a:t>
            </a:r>
            <a:r>
              <a:rPr lang="it-IT" sz="5000" dirty="0"/>
              <a:t> on top of the </a:t>
            </a:r>
            <a:r>
              <a:rPr lang="it-IT" sz="5000" dirty="0" err="1"/>
              <a:t>popular</a:t>
            </a:r>
            <a:r>
              <a:rPr lang="it-IT" sz="5000" dirty="0"/>
              <a:t> log4j framework in a </a:t>
            </a:r>
            <a:r>
              <a:rPr lang="it-IT" sz="5000" dirty="0" err="1"/>
              <a:t>very</a:t>
            </a:r>
            <a:r>
              <a:rPr lang="it-IT" sz="5000" dirty="0"/>
              <a:t> easy and </a:t>
            </a:r>
            <a:r>
              <a:rPr lang="it-IT" sz="5000" dirty="0" err="1"/>
              <a:t>documented</a:t>
            </a:r>
            <a:r>
              <a:rPr lang="it-IT" sz="5000" dirty="0"/>
              <a:t> way.</a:t>
            </a:r>
          </a:p>
          <a:p>
            <a:r>
              <a:rPr lang="it-IT" sz="5000" dirty="0" err="1"/>
              <a:t>Whenever</a:t>
            </a:r>
            <a:r>
              <a:rPr lang="it-IT" sz="5000" dirty="0"/>
              <a:t> </a:t>
            </a:r>
            <a:r>
              <a:rPr lang="it-IT" sz="5000" dirty="0" err="1"/>
              <a:t>this</a:t>
            </a:r>
            <a:r>
              <a:rPr lang="it-IT" sz="5000" dirty="0"/>
              <a:t> service </a:t>
            </a:r>
            <a:r>
              <a:rPr lang="it-IT" sz="5000" dirty="0" err="1"/>
              <a:t>is</a:t>
            </a:r>
            <a:r>
              <a:rPr lang="it-IT" sz="5000" dirty="0"/>
              <a:t> </a:t>
            </a:r>
            <a:r>
              <a:rPr lang="it-IT" sz="5000" dirty="0" err="1"/>
              <a:t>enabled</a:t>
            </a:r>
            <a:r>
              <a:rPr lang="it-IT" sz="5000" dirty="0"/>
              <a:t> for an </a:t>
            </a:r>
            <a:r>
              <a:rPr lang="it-IT" sz="5000" dirty="0" err="1"/>
              <a:t>active</a:t>
            </a:r>
            <a:r>
              <a:rPr lang="it-IT" sz="5000" dirty="0"/>
              <a:t> (and </a:t>
            </a:r>
            <a:r>
              <a:rPr lang="it-IT" sz="5000" dirty="0" err="1"/>
              <a:t>registered</a:t>
            </a:r>
            <a:r>
              <a:rPr lang="it-IT" sz="5000" dirty="0"/>
              <a:t>) </a:t>
            </a:r>
            <a:r>
              <a:rPr lang="it-IT" sz="5000" dirty="0" err="1"/>
              <a:t>application</a:t>
            </a:r>
            <a:r>
              <a:rPr lang="it-IT" sz="5000" dirty="0"/>
              <a:t>, </a:t>
            </a:r>
            <a:r>
              <a:rPr lang="it-IT" sz="5000" dirty="0" err="1"/>
              <a:t>all</a:t>
            </a:r>
            <a:r>
              <a:rPr lang="it-IT" sz="5000" dirty="0"/>
              <a:t> the log4j API </a:t>
            </a:r>
            <a:r>
              <a:rPr lang="it-IT" sz="5000" dirty="0" err="1"/>
              <a:t>calls</a:t>
            </a:r>
            <a:r>
              <a:rPr lang="it-IT" sz="5000" dirty="0"/>
              <a:t> </a:t>
            </a:r>
            <a:r>
              <a:rPr lang="it-IT" sz="5000" dirty="0" err="1"/>
              <a:t>will</a:t>
            </a:r>
            <a:r>
              <a:rPr lang="it-IT" sz="5000" dirty="0"/>
              <a:t> be </a:t>
            </a:r>
            <a:r>
              <a:rPr lang="it-IT" sz="5000" dirty="0" err="1"/>
              <a:t>automatically</a:t>
            </a:r>
            <a:r>
              <a:rPr lang="it-IT" sz="5000" dirty="0"/>
              <a:t> </a:t>
            </a:r>
            <a:r>
              <a:rPr lang="it-IT" sz="5000" dirty="0" err="1"/>
              <a:t>redirected</a:t>
            </a:r>
            <a:r>
              <a:rPr lang="it-IT" sz="5000" dirty="0"/>
              <a:t> to </a:t>
            </a:r>
            <a:r>
              <a:rPr lang="it-IT" sz="5000" dirty="0" err="1"/>
              <a:t>LogEntries</a:t>
            </a:r>
            <a:r>
              <a:rPr lang="it-IT" sz="5000" dirty="0"/>
              <a:t> </a:t>
            </a:r>
            <a:r>
              <a:rPr lang="it-IT" sz="5000" dirty="0" err="1"/>
              <a:t>external</a:t>
            </a:r>
            <a:r>
              <a:rPr lang="it-IT" sz="5000" dirty="0"/>
              <a:t> service (in a </a:t>
            </a:r>
            <a:r>
              <a:rPr lang="it-IT" sz="5000" dirty="0" err="1"/>
              <a:t>secure</a:t>
            </a:r>
            <a:r>
              <a:rPr lang="it-IT" sz="5000" dirty="0"/>
              <a:t> way, </a:t>
            </a:r>
            <a:r>
              <a:rPr lang="it-IT" sz="5000" dirty="0" err="1"/>
              <a:t>using</a:t>
            </a:r>
            <a:r>
              <a:rPr lang="it-IT" sz="5000" dirty="0"/>
              <a:t> SSL)</a:t>
            </a:r>
          </a:p>
          <a:p>
            <a:r>
              <a:rPr lang="it-IT" sz="5000" dirty="0"/>
              <a:t>Log entries </a:t>
            </a:r>
            <a:r>
              <a:rPr lang="it-IT" sz="5000" dirty="0" err="1"/>
              <a:t>generated</a:t>
            </a:r>
            <a:r>
              <a:rPr lang="it-IT" sz="5000" dirty="0"/>
              <a:t> by </a:t>
            </a:r>
            <a:r>
              <a:rPr lang="it-IT" sz="5000" dirty="0" err="1"/>
              <a:t>those</a:t>
            </a:r>
            <a:r>
              <a:rPr lang="it-IT" sz="5000" dirty="0"/>
              <a:t> </a:t>
            </a:r>
            <a:r>
              <a:rPr lang="it-IT" sz="5000" dirty="0" err="1"/>
              <a:t>calls</a:t>
            </a:r>
            <a:r>
              <a:rPr lang="it-IT" sz="5000" dirty="0"/>
              <a:t> </a:t>
            </a:r>
            <a:r>
              <a:rPr lang="it-IT" sz="5000" dirty="0" err="1"/>
              <a:t>will</a:t>
            </a:r>
            <a:r>
              <a:rPr lang="it-IT" sz="5000" dirty="0"/>
              <a:t> be </a:t>
            </a:r>
            <a:r>
              <a:rPr lang="it-IT" sz="5000" dirty="0" err="1"/>
              <a:t>available</a:t>
            </a:r>
            <a:r>
              <a:rPr lang="it-IT" sz="5000" dirty="0"/>
              <a:t> to </a:t>
            </a:r>
            <a:r>
              <a:rPr lang="it-IT" sz="5000" dirty="0" err="1"/>
              <a:t>analyze</a:t>
            </a:r>
            <a:r>
              <a:rPr lang="it-IT" sz="5000" dirty="0"/>
              <a:t> on </a:t>
            </a:r>
            <a:r>
              <a:rPr lang="it-IT" sz="5000" dirty="0" err="1"/>
              <a:t>LogEntries</a:t>
            </a:r>
            <a:r>
              <a:rPr lang="it-IT" sz="5000" dirty="0"/>
              <a:t> website, </a:t>
            </a:r>
            <a:r>
              <a:rPr lang="it-IT" sz="5000" dirty="0" err="1"/>
              <a:t>that</a:t>
            </a:r>
            <a:r>
              <a:rPr lang="it-IT" sz="5000" dirty="0"/>
              <a:t> </a:t>
            </a:r>
            <a:r>
              <a:rPr lang="it-IT" sz="5000" dirty="0" err="1"/>
              <a:t>offers</a:t>
            </a:r>
            <a:r>
              <a:rPr lang="it-IT" sz="5000" dirty="0"/>
              <a:t> a </a:t>
            </a:r>
            <a:r>
              <a:rPr lang="it-IT" sz="5000" dirty="0" err="1"/>
              <a:t>clear</a:t>
            </a:r>
            <a:r>
              <a:rPr lang="it-IT" sz="5000" dirty="0"/>
              <a:t> and </a:t>
            </a:r>
            <a:r>
              <a:rPr lang="it-IT" sz="5000" dirty="0" err="1"/>
              <a:t>simple</a:t>
            </a:r>
            <a:r>
              <a:rPr lang="it-IT" sz="5000" dirty="0"/>
              <a:t> GUI </a:t>
            </a:r>
            <a:r>
              <a:rPr lang="it-IT" sz="5000" dirty="0" err="1"/>
              <a:t>which</a:t>
            </a:r>
            <a:r>
              <a:rPr lang="it-IT" sz="5000" dirty="0"/>
              <a:t> can help to monitor </a:t>
            </a:r>
            <a:r>
              <a:rPr lang="it-IT" sz="5000" dirty="0" err="1"/>
              <a:t>events</a:t>
            </a:r>
            <a:r>
              <a:rPr lang="it-IT" sz="5000" dirty="0"/>
              <a:t> and </a:t>
            </a:r>
            <a:r>
              <a:rPr lang="it-IT" sz="5000" dirty="0" err="1"/>
              <a:t>accesses</a:t>
            </a:r>
            <a:r>
              <a:rPr lang="it-IT" sz="5000" dirty="0"/>
              <a:t> to </a:t>
            </a:r>
            <a:r>
              <a:rPr lang="it-IT" sz="5000" dirty="0" err="1"/>
              <a:t>our</a:t>
            </a:r>
            <a:r>
              <a:rPr lang="it-IT" sz="5000" dirty="0"/>
              <a:t> system (</a:t>
            </a:r>
            <a:r>
              <a:rPr lang="it-IT" sz="5000" dirty="0" err="1"/>
              <a:t>enabling</a:t>
            </a:r>
            <a:r>
              <a:rPr lang="it-IT" sz="5000" dirty="0"/>
              <a:t>, for </a:t>
            </a:r>
            <a:r>
              <a:rPr lang="it-IT" sz="5000" dirty="0" err="1"/>
              <a:t>example</a:t>
            </a:r>
            <a:r>
              <a:rPr lang="it-IT" sz="5000" dirty="0"/>
              <a:t>, to </a:t>
            </a:r>
            <a:r>
              <a:rPr lang="it-IT" sz="5000" dirty="0" err="1"/>
              <a:t>alert</a:t>
            </a:r>
            <a:r>
              <a:rPr lang="it-IT" sz="5000" dirty="0"/>
              <a:t> </a:t>
            </a:r>
            <a:r>
              <a:rPr lang="it-IT" sz="5000" dirty="0" err="1"/>
              <a:t>administrators</a:t>
            </a:r>
            <a:r>
              <a:rPr lang="it-IT" sz="5000" dirty="0"/>
              <a:t> on </a:t>
            </a:r>
            <a:r>
              <a:rPr lang="it-IT" sz="5000" dirty="0" err="1"/>
              <a:t>certain</a:t>
            </a:r>
            <a:r>
              <a:rPr lang="it-IT" sz="5000" dirty="0"/>
              <a:t> </a:t>
            </a:r>
            <a:r>
              <a:rPr lang="it-IT" sz="5000" dirty="0" err="1"/>
              <a:t>events</a:t>
            </a:r>
            <a:r>
              <a:rPr lang="it-IT" sz="5000" dirty="0"/>
              <a:t>), </a:t>
            </a:r>
            <a:r>
              <a:rPr lang="it-IT" sz="5000" dirty="0" err="1"/>
              <a:t>as</a:t>
            </a:r>
            <a:r>
              <a:rPr lang="it-IT" sz="5000" dirty="0"/>
              <a:t> </a:t>
            </a:r>
            <a:r>
              <a:rPr lang="it-IT" sz="5000" dirty="0" err="1"/>
              <a:t>well</a:t>
            </a:r>
            <a:r>
              <a:rPr lang="it-IT" sz="5000" dirty="0"/>
              <a:t> </a:t>
            </a:r>
            <a:r>
              <a:rPr lang="it-IT" sz="5000" dirty="0" err="1"/>
              <a:t>as</a:t>
            </a:r>
            <a:r>
              <a:rPr lang="it-IT" sz="5000" dirty="0"/>
              <a:t> to </a:t>
            </a:r>
            <a:r>
              <a:rPr lang="it-IT" sz="5000" dirty="0" err="1"/>
              <a:t>provide</a:t>
            </a:r>
            <a:r>
              <a:rPr lang="it-IT" sz="5000" dirty="0"/>
              <a:t> a form of non-</a:t>
            </a:r>
            <a:r>
              <a:rPr lang="it-IT" sz="5000" dirty="0" err="1"/>
              <a:t>repudiation</a:t>
            </a:r>
            <a:r>
              <a:rPr lang="it-IT" sz="5000" dirty="0"/>
              <a:t> </a:t>
            </a:r>
            <a:r>
              <a:rPr lang="it-IT" sz="5000" dirty="0" err="1"/>
              <a:t>against</a:t>
            </a:r>
            <a:r>
              <a:rPr lang="it-IT" sz="5000" dirty="0"/>
              <a:t> </a:t>
            </a:r>
            <a:r>
              <a:rPr lang="it-IT" sz="5000" dirty="0" err="1"/>
              <a:t>legitimate</a:t>
            </a:r>
            <a:r>
              <a:rPr lang="it-IT" sz="5000" dirty="0"/>
              <a:t> (or un-</a:t>
            </a:r>
            <a:r>
              <a:rPr lang="it-IT" sz="5000" dirty="0" err="1"/>
              <a:t>legitimate</a:t>
            </a:r>
            <a:r>
              <a:rPr lang="it-IT" sz="5000" dirty="0"/>
              <a:t>) user </a:t>
            </a:r>
            <a:r>
              <a:rPr lang="it-IT" sz="5000" dirty="0" err="1"/>
              <a:t>actions</a:t>
            </a:r>
            <a:r>
              <a:rPr lang="it-IT" sz="5000" dirty="0"/>
              <a:t> and </a:t>
            </a:r>
            <a:r>
              <a:rPr lang="it-IT" sz="5000" dirty="0" err="1"/>
              <a:t>related</a:t>
            </a:r>
            <a:r>
              <a:rPr lang="it-IT" sz="5000" dirty="0"/>
              <a:t> </a:t>
            </a:r>
            <a:r>
              <a:rPr lang="it-IT" sz="5000" dirty="0" err="1"/>
              <a:t>responsabilities</a:t>
            </a:r>
            <a:endParaRPr lang="it-IT" sz="5000" dirty="0"/>
          </a:p>
          <a:p>
            <a:r>
              <a:rPr lang="it-IT" sz="5000" dirty="0"/>
              <a:t>By </a:t>
            </a:r>
            <a:r>
              <a:rPr lang="it-IT" sz="5000" dirty="0" err="1"/>
              <a:t>using</a:t>
            </a:r>
            <a:r>
              <a:rPr lang="it-IT" sz="5000" dirty="0"/>
              <a:t> an </a:t>
            </a:r>
            <a:r>
              <a:rPr lang="it-IT" sz="5000" dirty="0" err="1"/>
              <a:t>external</a:t>
            </a:r>
            <a:r>
              <a:rPr lang="it-IT" sz="5000" dirty="0"/>
              <a:t> service, </a:t>
            </a:r>
            <a:r>
              <a:rPr lang="it-IT" sz="5000" dirty="0" err="1"/>
              <a:t>we</a:t>
            </a:r>
            <a:r>
              <a:rPr lang="it-IT" sz="5000" dirty="0"/>
              <a:t> </a:t>
            </a:r>
            <a:r>
              <a:rPr lang="it-IT" sz="5000" dirty="0" err="1"/>
              <a:t>prevent</a:t>
            </a:r>
            <a:r>
              <a:rPr lang="it-IT" sz="5000" dirty="0"/>
              <a:t> </a:t>
            </a:r>
            <a:r>
              <a:rPr lang="it-IT" sz="5000" dirty="0" err="1"/>
              <a:t>those</a:t>
            </a:r>
            <a:r>
              <a:rPr lang="it-IT" sz="5000" dirty="0"/>
              <a:t> </a:t>
            </a:r>
            <a:r>
              <a:rPr lang="it-IT" sz="5000" dirty="0" err="1"/>
              <a:t>logs</a:t>
            </a:r>
            <a:r>
              <a:rPr lang="it-IT" sz="5000" dirty="0"/>
              <a:t> from </a:t>
            </a:r>
            <a:r>
              <a:rPr lang="it-IT" sz="5000" dirty="0" err="1"/>
              <a:t>being</a:t>
            </a:r>
            <a:r>
              <a:rPr lang="it-IT" sz="5000" dirty="0"/>
              <a:t> </a:t>
            </a:r>
            <a:r>
              <a:rPr lang="it-IT" sz="5000" dirty="0" err="1"/>
              <a:t>stored</a:t>
            </a:r>
            <a:r>
              <a:rPr lang="it-IT" sz="5000" dirty="0"/>
              <a:t> on the </a:t>
            </a:r>
            <a:r>
              <a:rPr lang="it-IT" sz="5000" dirty="0" err="1"/>
              <a:t>local</a:t>
            </a:r>
            <a:r>
              <a:rPr lang="it-IT" sz="5000" dirty="0"/>
              <a:t> file system (</a:t>
            </a:r>
            <a:r>
              <a:rPr lang="it-IT" sz="5000" dirty="0" err="1"/>
              <a:t>which</a:t>
            </a:r>
            <a:r>
              <a:rPr lang="it-IT" sz="5000" dirty="0"/>
              <a:t> </a:t>
            </a:r>
            <a:r>
              <a:rPr lang="it-IT" sz="5000" dirty="0" err="1"/>
              <a:t>may</a:t>
            </a:r>
            <a:r>
              <a:rPr lang="it-IT" sz="5000" dirty="0"/>
              <a:t> </a:t>
            </a:r>
            <a:r>
              <a:rPr lang="it-IT" sz="5000" dirty="0" err="1"/>
              <a:t>expose</a:t>
            </a:r>
            <a:r>
              <a:rPr lang="it-IT" sz="5000" dirty="0"/>
              <a:t> sensitive information, </a:t>
            </a:r>
            <a:r>
              <a:rPr lang="it-IT" sz="5000" dirty="0" err="1"/>
              <a:t>especially</a:t>
            </a:r>
            <a:r>
              <a:rPr lang="it-IT" sz="5000" dirty="0"/>
              <a:t> </a:t>
            </a:r>
            <a:r>
              <a:rPr lang="it-IT" sz="5000" dirty="0" err="1"/>
              <a:t>if</a:t>
            </a:r>
            <a:r>
              <a:rPr lang="it-IT" sz="5000" dirty="0"/>
              <a:t> </a:t>
            </a:r>
            <a:r>
              <a:rPr lang="it-IT" sz="5000" dirty="0" err="1"/>
              <a:t>they</a:t>
            </a:r>
            <a:r>
              <a:rPr lang="it-IT" sz="5000" dirty="0"/>
              <a:t> are </a:t>
            </a:r>
            <a:r>
              <a:rPr lang="it-IT" sz="5000" dirty="0" err="1"/>
              <a:t>intended</a:t>
            </a:r>
            <a:r>
              <a:rPr lang="it-IT" sz="5000" dirty="0"/>
              <a:t> to be </a:t>
            </a:r>
            <a:r>
              <a:rPr lang="it-IT" sz="5000" dirty="0" err="1"/>
              <a:t>reviewed</a:t>
            </a:r>
            <a:r>
              <a:rPr lang="it-IT" sz="5000" dirty="0"/>
              <a:t> by </a:t>
            </a:r>
            <a:r>
              <a:rPr lang="it-IT" sz="5000" dirty="0" err="1"/>
              <a:t>external</a:t>
            </a:r>
            <a:r>
              <a:rPr lang="it-IT" sz="5000" dirty="0"/>
              <a:t> </a:t>
            </a:r>
            <a:r>
              <a:rPr lang="it-IT" sz="5000" dirty="0" err="1"/>
              <a:t>individuals</a:t>
            </a:r>
            <a:r>
              <a:rPr lang="it-IT" sz="5000" dirty="0"/>
              <a:t> </a:t>
            </a:r>
            <a:r>
              <a:rPr lang="it-IT" sz="5000" dirty="0" err="1"/>
              <a:t>as</a:t>
            </a:r>
            <a:r>
              <a:rPr lang="it-IT" sz="5000" dirty="0"/>
              <a:t> OWASP </a:t>
            </a:r>
            <a:r>
              <a:rPr lang="it-IT" sz="5000" dirty="0" err="1"/>
              <a:t>directives</a:t>
            </a:r>
            <a:r>
              <a:rPr lang="it-IT" sz="5000" dirty="0"/>
              <a:t> </a:t>
            </a:r>
            <a:r>
              <a:rPr lang="it-IT" sz="5000" dirty="0" err="1"/>
              <a:t>say</a:t>
            </a:r>
            <a:r>
              <a:rPr lang="it-IT" sz="5000" dirty="0"/>
              <a:t>); </a:t>
            </a:r>
            <a:r>
              <a:rPr lang="it-IT" sz="5000" dirty="0" err="1"/>
              <a:t>we</a:t>
            </a:r>
            <a:r>
              <a:rPr lang="it-IT" sz="5000" dirty="0"/>
              <a:t> are </a:t>
            </a:r>
            <a:r>
              <a:rPr lang="it-IT" sz="5000" dirty="0" err="1"/>
              <a:t>also</a:t>
            </a:r>
            <a:r>
              <a:rPr lang="it-IT" sz="5000" dirty="0"/>
              <a:t> </a:t>
            </a:r>
            <a:r>
              <a:rPr lang="it-IT" sz="5000" dirty="0" err="1"/>
              <a:t>aware</a:t>
            </a:r>
            <a:r>
              <a:rPr lang="it-IT" sz="5000" dirty="0"/>
              <a:t> of the </a:t>
            </a:r>
            <a:r>
              <a:rPr lang="it-IT" sz="5000" dirty="0" err="1"/>
              <a:t>fact</a:t>
            </a:r>
            <a:r>
              <a:rPr lang="it-IT" sz="5000" dirty="0"/>
              <a:t> </a:t>
            </a:r>
            <a:r>
              <a:rPr lang="it-IT" sz="5000" dirty="0" err="1"/>
              <a:t>that</a:t>
            </a:r>
            <a:r>
              <a:rPr lang="it-IT" sz="5000" dirty="0"/>
              <a:t> for a complete log </a:t>
            </a:r>
            <a:r>
              <a:rPr lang="it-IT" sz="5000" dirty="0" err="1"/>
              <a:t>analysis</a:t>
            </a:r>
            <a:r>
              <a:rPr lang="it-IT" sz="5000" dirty="0"/>
              <a:t> </a:t>
            </a:r>
            <a:r>
              <a:rPr lang="it-IT" sz="5000" dirty="0" err="1"/>
              <a:t>we</a:t>
            </a:r>
            <a:r>
              <a:rPr lang="it-IT" sz="5000" dirty="0"/>
              <a:t> </a:t>
            </a:r>
            <a:r>
              <a:rPr lang="it-IT" sz="5000" dirty="0" err="1"/>
              <a:t>should</a:t>
            </a:r>
            <a:r>
              <a:rPr lang="it-IT" sz="5000" dirty="0"/>
              <a:t> use </a:t>
            </a:r>
            <a:r>
              <a:rPr lang="it-IT" sz="5000" dirty="0" err="1"/>
              <a:t>methods</a:t>
            </a:r>
            <a:r>
              <a:rPr lang="it-IT" sz="5000" dirty="0"/>
              <a:t> and </a:t>
            </a:r>
            <a:r>
              <a:rPr lang="it-IT" sz="5000" dirty="0" err="1"/>
              <a:t>techniques</a:t>
            </a:r>
            <a:r>
              <a:rPr lang="it-IT" sz="5000" dirty="0"/>
              <a:t> from the Log Analysis </a:t>
            </a:r>
            <a:r>
              <a:rPr lang="it-IT" sz="5000" dirty="0" err="1"/>
              <a:t>field</a:t>
            </a:r>
            <a:r>
              <a:rPr lang="it-IT" sz="5000" dirty="0"/>
              <a:t> (</a:t>
            </a:r>
            <a:r>
              <a:rPr lang="it-IT" sz="5000" dirty="0" err="1"/>
              <a:t>often</a:t>
            </a:r>
            <a:r>
              <a:rPr lang="it-IT" sz="5000" dirty="0"/>
              <a:t> </a:t>
            </a:r>
            <a:r>
              <a:rPr lang="it-IT" sz="5000" dirty="0" err="1"/>
              <a:t>implemented</a:t>
            </a:r>
            <a:r>
              <a:rPr lang="it-IT" sz="5000" dirty="0"/>
              <a:t> in </a:t>
            </a:r>
            <a:r>
              <a:rPr lang="it-IT" sz="5000" dirty="0" err="1"/>
              <a:t>many</a:t>
            </a:r>
            <a:r>
              <a:rPr lang="it-IT" sz="5000" dirty="0"/>
              <a:t> IDS).</a:t>
            </a:r>
          </a:p>
          <a:p>
            <a:r>
              <a:rPr lang="it-IT" sz="5000" dirty="0" err="1"/>
              <a:t>Also</a:t>
            </a:r>
            <a:r>
              <a:rPr lang="it-IT" sz="5000" dirty="0"/>
              <a:t>, an accurate </a:t>
            </a:r>
            <a:r>
              <a:rPr lang="it-IT" sz="5000" dirty="0" err="1"/>
              <a:t>consideration</a:t>
            </a:r>
            <a:r>
              <a:rPr lang="it-IT" sz="5000" dirty="0"/>
              <a:t> must be made </a:t>
            </a:r>
            <a:r>
              <a:rPr lang="it-IT" sz="5000" dirty="0" err="1"/>
              <a:t>about</a:t>
            </a:r>
            <a:r>
              <a:rPr lang="it-IT" sz="5000" dirty="0"/>
              <a:t> </a:t>
            </a:r>
            <a:r>
              <a:rPr lang="it-IT" sz="5000" dirty="0" err="1"/>
              <a:t>what</a:t>
            </a:r>
            <a:r>
              <a:rPr lang="it-IT" sz="5000" dirty="0"/>
              <a:t> </a:t>
            </a:r>
            <a:r>
              <a:rPr lang="it-IT" sz="5000" dirty="0" err="1"/>
              <a:t>type</a:t>
            </a:r>
            <a:r>
              <a:rPr lang="it-IT" sz="5000" dirty="0"/>
              <a:t> of information </a:t>
            </a:r>
            <a:r>
              <a:rPr lang="it-IT" sz="5000" dirty="0" err="1"/>
              <a:t>will</a:t>
            </a:r>
            <a:r>
              <a:rPr lang="it-IT" sz="5000" dirty="0"/>
              <a:t> be </a:t>
            </a:r>
            <a:r>
              <a:rPr lang="it-IT" sz="5000" dirty="0" err="1"/>
              <a:t>logged</a:t>
            </a:r>
            <a:r>
              <a:rPr lang="it-IT" sz="5000" dirty="0"/>
              <a:t>: in a </a:t>
            </a:r>
            <a:r>
              <a:rPr lang="it-IT" sz="5000" dirty="0" err="1"/>
              <a:t>real</a:t>
            </a:r>
            <a:r>
              <a:rPr lang="it-IT" sz="5000" dirty="0"/>
              <a:t> </a:t>
            </a:r>
            <a:r>
              <a:rPr lang="it-IT" sz="5000" dirty="0" err="1"/>
              <a:t>context</a:t>
            </a:r>
            <a:r>
              <a:rPr lang="it-IT" sz="5000" dirty="0"/>
              <a:t>, </a:t>
            </a:r>
            <a:r>
              <a:rPr lang="it-IT" sz="5000" dirty="0" err="1"/>
              <a:t>we</a:t>
            </a:r>
            <a:r>
              <a:rPr lang="it-IT" sz="5000" dirty="0"/>
              <a:t> must </a:t>
            </a:r>
            <a:r>
              <a:rPr lang="it-IT" sz="5000" dirty="0" err="1"/>
              <a:t>carefully</a:t>
            </a:r>
            <a:r>
              <a:rPr lang="it-IT" sz="5000" dirty="0"/>
              <a:t> </a:t>
            </a:r>
            <a:r>
              <a:rPr lang="it-IT" sz="5000" dirty="0" err="1"/>
              <a:t>choice</a:t>
            </a:r>
            <a:r>
              <a:rPr lang="it-IT" sz="5000" dirty="0"/>
              <a:t> the </a:t>
            </a:r>
            <a:r>
              <a:rPr lang="it-IT" sz="5000" dirty="0" err="1"/>
              <a:t>logging</a:t>
            </a:r>
            <a:r>
              <a:rPr lang="it-IT" sz="5000" dirty="0"/>
              <a:t> service provider, to be </a:t>
            </a:r>
            <a:r>
              <a:rPr lang="it-IT" sz="5000" dirty="0" err="1"/>
              <a:t>sure</a:t>
            </a:r>
            <a:r>
              <a:rPr lang="it-IT" sz="5000" dirty="0"/>
              <a:t> </a:t>
            </a:r>
            <a:r>
              <a:rPr lang="it-IT" sz="5000" dirty="0" err="1"/>
              <a:t>that</a:t>
            </a:r>
            <a:r>
              <a:rPr lang="it-IT" sz="5000" dirty="0"/>
              <a:t> </a:t>
            </a:r>
            <a:r>
              <a:rPr lang="it-IT" sz="5000" dirty="0" err="1"/>
              <a:t>all</a:t>
            </a:r>
            <a:r>
              <a:rPr lang="it-IT" sz="5000" dirty="0"/>
              <a:t> the </a:t>
            </a:r>
            <a:r>
              <a:rPr lang="it-IT" sz="5000" dirty="0" err="1"/>
              <a:t>collected</a:t>
            </a:r>
            <a:r>
              <a:rPr lang="it-IT" sz="5000" dirty="0"/>
              <a:t> information </a:t>
            </a:r>
            <a:r>
              <a:rPr lang="it-IT" sz="5000" dirty="0" err="1"/>
              <a:t>will</a:t>
            </a:r>
            <a:r>
              <a:rPr lang="it-IT" sz="5000" dirty="0"/>
              <a:t> be </a:t>
            </a:r>
            <a:r>
              <a:rPr lang="it-IT" sz="5000" dirty="0" err="1"/>
              <a:t>treated</a:t>
            </a:r>
            <a:r>
              <a:rPr lang="it-IT" sz="5000" dirty="0"/>
              <a:t> </a:t>
            </a:r>
            <a:r>
              <a:rPr lang="it-IT" sz="5000" dirty="0" err="1"/>
              <a:t>following</a:t>
            </a:r>
            <a:r>
              <a:rPr lang="it-IT" sz="5000" dirty="0"/>
              <a:t> </a:t>
            </a:r>
            <a:r>
              <a:rPr lang="it-IT" sz="5000" dirty="0" err="1"/>
              <a:t>certain</a:t>
            </a:r>
            <a:r>
              <a:rPr lang="it-IT" sz="5000" dirty="0"/>
              <a:t> </a:t>
            </a:r>
            <a:r>
              <a:rPr lang="it-IT" sz="5000" dirty="0" err="1"/>
              <a:t>parameters</a:t>
            </a:r>
            <a:r>
              <a:rPr lang="it-IT" sz="5000" dirty="0"/>
              <a:t> (</a:t>
            </a:r>
            <a:r>
              <a:rPr lang="it-IT" sz="5000" dirty="0" err="1"/>
              <a:t>confidentiality</a:t>
            </a:r>
            <a:r>
              <a:rPr lang="it-IT" sz="5000" dirty="0"/>
              <a:t>, in the first </a:t>
            </a:r>
            <a:r>
              <a:rPr lang="it-IT" sz="5000" dirty="0" err="1"/>
              <a:t>place</a:t>
            </a:r>
            <a:r>
              <a:rPr lang="it-IT" sz="5000" dirty="0"/>
              <a:t>).</a:t>
            </a:r>
          </a:p>
          <a:p>
            <a:r>
              <a:rPr lang="it-IT" sz="5000" dirty="0"/>
              <a:t>In </a:t>
            </a:r>
            <a:r>
              <a:rPr lang="it-IT" sz="5000" dirty="0" err="1"/>
              <a:t>our</a:t>
            </a:r>
            <a:r>
              <a:rPr lang="it-IT" sz="5000" dirty="0"/>
              <a:t> case, </a:t>
            </a:r>
            <a:r>
              <a:rPr lang="it-IT" sz="5000" dirty="0" err="1"/>
              <a:t>we</a:t>
            </a:r>
            <a:r>
              <a:rPr lang="it-IT" sz="5000" dirty="0"/>
              <a:t> </a:t>
            </a:r>
            <a:r>
              <a:rPr lang="it-IT" sz="5000" dirty="0" err="1"/>
              <a:t>decided</a:t>
            </a:r>
            <a:r>
              <a:rPr lang="it-IT" sz="5000" dirty="0"/>
              <a:t> to record the </a:t>
            </a:r>
            <a:r>
              <a:rPr lang="it-IT" sz="5000" dirty="0" err="1"/>
              <a:t>minimal</a:t>
            </a:r>
            <a:r>
              <a:rPr lang="it-IT" sz="5000" dirty="0"/>
              <a:t> information </a:t>
            </a:r>
            <a:r>
              <a:rPr lang="it-IT" sz="5000" dirty="0" err="1"/>
              <a:t>required</a:t>
            </a:r>
            <a:r>
              <a:rPr lang="it-IT" sz="5000" dirty="0"/>
              <a:t> (</a:t>
            </a:r>
            <a:r>
              <a:rPr lang="it-IT" sz="5000" dirty="0" err="1"/>
              <a:t>avoiding</a:t>
            </a:r>
            <a:r>
              <a:rPr lang="it-IT" sz="5000" dirty="0"/>
              <a:t>, for </a:t>
            </a:r>
            <a:r>
              <a:rPr lang="it-IT" sz="5000" dirty="0" err="1"/>
              <a:t>example</a:t>
            </a:r>
            <a:r>
              <a:rPr lang="it-IT" sz="5000" dirty="0"/>
              <a:t>, </a:t>
            </a:r>
            <a:r>
              <a:rPr lang="it-IT" sz="5000" dirty="0" err="1"/>
              <a:t>any</a:t>
            </a:r>
            <a:r>
              <a:rPr lang="it-IT" sz="5000" dirty="0"/>
              <a:t> </a:t>
            </a:r>
            <a:r>
              <a:rPr lang="it-IT" sz="5000" dirty="0" err="1"/>
              <a:t>potential</a:t>
            </a:r>
            <a:r>
              <a:rPr lang="it-IT" sz="5000" dirty="0"/>
              <a:t> </a:t>
            </a:r>
            <a:r>
              <a:rPr lang="it-IT" sz="5000" dirty="0" err="1"/>
              <a:t>stack</a:t>
            </a:r>
            <a:r>
              <a:rPr lang="it-IT" sz="5000" dirty="0"/>
              <a:t> trace): </a:t>
            </a:r>
            <a:r>
              <a:rPr lang="it-IT" sz="5000" dirty="0" err="1"/>
              <a:t>since</a:t>
            </a:r>
            <a:r>
              <a:rPr lang="it-IT" sz="5000" dirty="0"/>
              <a:t> the service </a:t>
            </a:r>
            <a:r>
              <a:rPr lang="it-IT" sz="5000" dirty="0" err="1"/>
              <a:t>we</a:t>
            </a:r>
            <a:r>
              <a:rPr lang="it-IT" sz="5000" dirty="0"/>
              <a:t> are </a:t>
            </a:r>
            <a:r>
              <a:rPr lang="it-IT" sz="5000" dirty="0" err="1"/>
              <a:t>using</a:t>
            </a:r>
            <a:r>
              <a:rPr lang="it-IT" sz="5000" dirty="0"/>
              <a:t> </a:t>
            </a:r>
            <a:r>
              <a:rPr lang="it-IT" sz="5000" dirty="0" err="1"/>
              <a:t>is</a:t>
            </a:r>
            <a:r>
              <a:rPr lang="it-IT" sz="5000" dirty="0"/>
              <a:t> a free service, </a:t>
            </a:r>
            <a:r>
              <a:rPr lang="it-IT" sz="5000" dirty="0" err="1"/>
              <a:t>this</a:t>
            </a:r>
            <a:r>
              <a:rPr lang="it-IT" sz="5000" dirty="0"/>
              <a:t> can be an </a:t>
            </a:r>
            <a:r>
              <a:rPr lang="it-IT" sz="5000" dirty="0" err="1"/>
              <a:t>acceptable</a:t>
            </a:r>
            <a:r>
              <a:rPr lang="it-IT" sz="5000" dirty="0"/>
              <a:t> compromise </a:t>
            </a:r>
            <a:r>
              <a:rPr lang="it-IT" sz="5000" dirty="0" err="1"/>
              <a:t>also</a:t>
            </a:r>
            <a:r>
              <a:rPr lang="it-IT" sz="5000" dirty="0"/>
              <a:t> </a:t>
            </a:r>
            <a:r>
              <a:rPr lang="it-IT" sz="5000" dirty="0" err="1"/>
              <a:t>if</a:t>
            </a:r>
            <a:r>
              <a:rPr lang="it-IT" sz="5000" dirty="0"/>
              <a:t> </a:t>
            </a:r>
            <a:r>
              <a:rPr lang="it-IT" sz="5000" dirty="0" err="1"/>
              <a:t>we</a:t>
            </a:r>
            <a:r>
              <a:rPr lang="it-IT" sz="5000" dirty="0"/>
              <a:t> </a:t>
            </a:r>
            <a:r>
              <a:rPr lang="it-IT" sz="5000" dirty="0" err="1"/>
              <a:t>think</a:t>
            </a:r>
            <a:r>
              <a:rPr lang="it-IT" sz="5000" dirty="0"/>
              <a:t> </a:t>
            </a:r>
            <a:r>
              <a:rPr lang="it-IT" sz="5000" dirty="0" err="1"/>
              <a:t>about</a:t>
            </a:r>
            <a:r>
              <a:rPr lang="it-IT" sz="5000" dirty="0"/>
              <a:t> the performance impact of an heavy </a:t>
            </a:r>
            <a:r>
              <a:rPr lang="it-IT" sz="5000" dirty="0" err="1"/>
              <a:t>logging</a:t>
            </a:r>
            <a:r>
              <a:rPr lang="it-IT" sz="5000" dirty="0"/>
              <a:t> </a:t>
            </a:r>
            <a:r>
              <a:rPr lang="it-IT" sz="5000" dirty="0" err="1"/>
              <a:t>activity</a:t>
            </a:r>
            <a:r>
              <a:rPr lang="it-IT" sz="5000" dirty="0"/>
              <a:t> on </a:t>
            </a:r>
            <a:r>
              <a:rPr lang="it-IT" sz="5000" dirty="0" err="1"/>
              <a:t>our</a:t>
            </a:r>
            <a:r>
              <a:rPr lang="it-IT" sz="5000" dirty="0"/>
              <a:t> system.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254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9D691-D9C8-4E36-8492-CFBC626B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r>
              <a:rPr lang="it-IT" dirty="0"/>
              <a:t>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C375EB-07A5-45B8-A7C5-470D663D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ICAM </a:t>
            </a:r>
            <a:r>
              <a:rPr lang="it-IT" dirty="0">
                <a:hlinkClick r:id="rId2"/>
              </a:rPr>
              <a:t>https://www.dhs.gov/safecom/icam-resources</a:t>
            </a:r>
            <a:endParaRPr lang="it-IT" dirty="0"/>
          </a:p>
          <a:p>
            <a:r>
              <a:rPr lang="it-IT" dirty="0"/>
              <a:t>Symantec Private CA</a:t>
            </a:r>
            <a:br>
              <a:rPr lang="it-IT" dirty="0"/>
            </a:br>
            <a:r>
              <a:rPr lang="it-IT" dirty="0"/>
              <a:t>https://www.websecurity.symantec.com/security-topics/private-ssl</a:t>
            </a:r>
          </a:p>
          <a:p>
            <a:r>
              <a:rPr lang="it-IT" dirty="0"/>
              <a:t>OWASP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remapping</a:t>
            </a:r>
            <a:r>
              <a:rPr lang="it-IT" dirty="0"/>
              <a:t> </a:t>
            </a:r>
            <a:r>
              <a:rPr lang="it-IT" dirty="0">
                <a:hlinkClick r:id="rId3"/>
              </a:rPr>
              <a:t>https://www.owasp.org/index.php/Top_10_2013-A4-Insecure_Direct_Object_References</a:t>
            </a:r>
            <a:endParaRPr lang="it-IT" dirty="0"/>
          </a:p>
          <a:p>
            <a:r>
              <a:rPr lang="it-IT" dirty="0"/>
              <a:t>OWASP </a:t>
            </a:r>
            <a:r>
              <a:rPr lang="it-IT" dirty="0" err="1"/>
              <a:t>Securing</a:t>
            </a:r>
            <a:r>
              <a:rPr lang="it-IT" dirty="0"/>
              <a:t> Tomcat</a:t>
            </a:r>
            <a:br>
              <a:rPr lang="it-IT" dirty="0"/>
            </a:br>
            <a:r>
              <a:rPr lang="it-IT" dirty="0">
                <a:hlinkClick r:id="rId4"/>
              </a:rPr>
              <a:t>https://www.owasp.org/index.php/Securing_tomcat</a:t>
            </a:r>
            <a:endParaRPr lang="it-IT" dirty="0"/>
          </a:p>
          <a:p>
            <a:r>
              <a:rPr lang="it-IT" dirty="0"/>
              <a:t>OWASP XXE Attacks</a:t>
            </a:r>
            <a:br>
              <a:rPr lang="it-IT" dirty="0"/>
            </a:br>
            <a:r>
              <a:rPr lang="it-IT" dirty="0">
                <a:hlinkClick r:id="rId5"/>
              </a:rPr>
              <a:t>https://www.owasp.org/index.php/XML_External_Entity_(XXE)_Prevention_Cheat_Sheet</a:t>
            </a:r>
            <a:endParaRPr lang="it-IT" dirty="0"/>
          </a:p>
          <a:p>
            <a:r>
              <a:rPr lang="it-IT" dirty="0"/>
              <a:t>Rapid7 </a:t>
            </a:r>
            <a:r>
              <a:rPr lang="it-IT" dirty="0" err="1"/>
              <a:t>LogEntries</a:t>
            </a:r>
            <a:br>
              <a:rPr lang="it-IT" dirty="0"/>
            </a:br>
            <a:r>
              <a:rPr lang="it-IT" dirty="0"/>
              <a:t>https://logentries.com/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365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B093FF-0868-445C-87C2-3D68C773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High-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Infrastructure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4C8729-0338-4D92-AA4F-5588C4B82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we’re</a:t>
            </a:r>
            <a:r>
              <a:rPr lang="it-IT" dirty="0"/>
              <a:t> </a:t>
            </a:r>
            <a:r>
              <a:rPr lang="it-IT" dirty="0" err="1"/>
              <a:t>presenting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intended</a:t>
            </a:r>
            <a:r>
              <a:rPr lang="it-IT" dirty="0"/>
              <a:t> to </a:t>
            </a:r>
            <a:r>
              <a:rPr lang="it-IT" dirty="0" err="1"/>
              <a:t>behave</a:t>
            </a:r>
            <a:r>
              <a:rPr lang="it-IT" dirty="0"/>
              <a:t> in an ICAM-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.</a:t>
            </a:r>
          </a:p>
          <a:p>
            <a:r>
              <a:rPr lang="it-IT" dirty="0"/>
              <a:t>ICAM (Identity, </a:t>
            </a:r>
            <a:r>
              <a:rPr lang="it-IT" dirty="0" err="1"/>
              <a:t>Credential</a:t>
            </a:r>
            <a:r>
              <a:rPr lang="it-IT" dirty="0"/>
              <a:t> and Access Management)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comprehensive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</a:t>
            </a:r>
            <a:r>
              <a:rPr lang="it-IT" dirty="0" err="1"/>
              <a:t>managing</a:t>
            </a:r>
            <a:r>
              <a:rPr lang="it-IT" dirty="0"/>
              <a:t> and </a:t>
            </a:r>
            <a:r>
              <a:rPr lang="it-IT" dirty="0" err="1"/>
              <a:t>implementing</a:t>
            </a:r>
            <a:r>
              <a:rPr lang="it-IT" dirty="0"/>
              <a:t>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identities</a:t>
            </a:r>
            <a:r>
              <a:rPr lang="it-IT" dirty="0"/>
              <a:t> (and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), </a:t>
            </a:r>
            <a:r>
              <a:rPr lang="it-IT" dirty="0" err="1"/>
              <a:t>credentials</a:t>
            </a:r>
            <a:r>
              <a:rPr lang="it-IT" dirty="0"/>
              <a:t> and access control.</a:t>
            </a:r>
            <a:br>
              <a:rPr lang="it-IT" dirty="0"/>
            </a:b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by the US </a:t>
            </a:r>
            <a:r>
              <a:rPr lang="it-IT" dirty="0" err="1"/>
              <a:t>government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in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 (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enterprise</a:t>
            </a:r>
            <a:r>
              <a:rPr lang="it-IT" dirty="0"/>
              <a:t> </a:t>
            </a:r>
            <a:r>
              <a:rPr lang="it-IT" dirty="0" err="1"/>
              <a:t>organizations</a:t>
            </a:r>
            <a:r>
              <a:rPr lang="it-IT" dirty="0"/>
              <a:t> and </a:t>
            </a:r>
            <a:r>
              <a:rPr lang="it-IT" dirty="0" err="1"/>
              <a:t>agencies</a:t>
            </a:r>
            <a:r>
              <a:rPr lang="it-IT" dirty="0"/>
              <a:t>).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55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C6DD8B-CDE1-4FBF-B443-6B857117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132177"/>
            <a:ext cx="10402956" cy="768972"/>
          </a:xfrm>
        </p:spPr>
        <p:txBody>
          <a:bodyPr/>
          <a:lstStyle/>
          <a:p>
            <a:r>
              <a:rPr lang="it-IT" dirty="0"/>
              <a:t>High-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infrastructure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9DD1C0-1823-4AE8-8455-DA244BFD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901149"/>
            <a:ext cx="11767930" cy="58246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 err="1"/>
              <a:t>Four</a:t>
            </a:r>
            <a:r>
              <a:rPr lang="it-IT" sz="2000" dirty="0"/>
              <a:t> </a:t>
            </a:r>
            <a:r>
              <a:rPr lang="it-IT" sz="2000" dirty="0" err="1"/>
              <a:t>elements</a:t>
            </a:r>
            <a:r>
              <a:rPr lang="it-IT" sz="2000" dirty="0"/>
              <a:t> form the </a:t>
            </a:r>
            <a:r>
              <a:rPr lang="it-IT" sz="2000" dirty="0" err="1"/>
              <a:t>pillars</a:t>
            </a:r>
            <a:r>
              <a:rPr lang="it-IT" sz="2000" dirty="0"/>
              <a:t> of ICAM (</a:t>
            </a:r>
            <a:r>
              <a:rPr lang="it-IT" sz="2000" dirty="0" err="1"/>
              <a:t>although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all</a:t>
            </a:r>
            <a:r>
              <a:rPr lang="it-IT" sz="2000" dirty="0"/>
              <a:t> of </a:t>
            </a:r>
            <a:r>
              <a:rPr lang="it-IT" sz="2000" dirty="0" err="1"/>
              <a:t>them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covered</a:t>
            </a:r>
            <a:r>
              <a:rPr lang="it-IT" sz="2000" dirty="0"/>
              <a:t> by </a:t>
            </a:r>
            <a:r>
              <a:rPr lang="it-IT" sz="2000" dirty="0" err="1"/>
              <a:t>our</a:t>
            </a:r>
            <a:r>
              <a:rPr lang="it-IT" sz="2000" dirty="0"/>
              <a:t> </a:t>
            </a:r>
            <a:r>
              <a:rPr lang="it-IT" sz="2000" dirty="0" err="1"/>
              <a:t>project</a:t>
            </a:r>
            <a:r>
              <a:rPr lang="it-IT" sz="2000" dirty="0"/>
              <a:t>):</a:t>
            </a:r>
          </a:p>
          <a:p>
            <a:r>
              <a:rPr lang="it-IT" dirty="0"/>
              <a:t>Identity Management</a:t>
            </a:r>
          </a:p>
          <a:p>
            <a:pPr marL="0" indent="0">
              <a:buNone/>
            </a:pPr>
            <a:r>
              <a:rPr lang="it-IT" sz="2000" dirty="0" err="1"/>
              <a:t>Concerned</a:t>
            </a:r>
            <a:r>
              <a:rPr lang="it-IT" sz="2000" dirty="0"/>
              <a:t> with </a:t>
            </a:r>
            <a:r>
              <a:rPr lang="it-IT" sz="2000" dirty="0" err="1"/>
              <a:t>defining</a:t>
            </a:r>
            <a:r>
              <a:rPr lang="it-IT" sz="2000" dirty="0"/>
              <a:t> a </a:t>
            </a:r>
            <a:r>
              <a:rPr lang="it-IT" sz="2000" dirty="0" err="1"/>
              <a:t>unique</a:t>
            </a:r>
            <a:r>
              <a:rPr lang="it-IT" sz="2000" dirty="0"/>
              <a:t> </a:t>
            </a:r>
            <a:r>
              <a:rPr lang="it-IT" sz="2000" dirty="0" err="1"/>
              <a:t>digital</a:t>
            </a:r>
            <a:r>
              <a:rPr lang="it-IT" sz="2000" dirty="0"/>
              <a:t> </a:t>
            </a:r>
            <a:r>
              <a:rPr lang="it-IT" sz="2000" dirty="0" err="1"/>
              <a:t>representation</a:t>
            </a:r>
            <a:r>
              <a:rPr lang="it-IT" sz="2000" dirty="0"/>
              <a:t> of an </a:t>
            </a:r>
            <a:r>
              <a:rPr lang="it-IT" sz="2000" dirty="0" err="1"/>
              <a:t>individual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can be </a:t>
            </a:r>
            <a:r>
              <a:rPr lang="it-IT" sz="2000" dirty="0" err="1"/>
              <a:t>leveraged</a:t>
            </a:r>
            <a:r>
              <a:rPr lang="it-IT" sz="2000" dirty="0"/>
              <a:t> </a:t>
            </a:r>
            <a:r>
              <a:rPr lang="it-IT" sz="2000" dirty="0" err="1"/>
              <a:t>across</a:t>
            </a:r>
            <a:r>
              <a:rPr lang="it-IT" sz="2000" dirty="0"/>
              <a:t>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internal</a:t>
            </a:r>
            <a:r>
              <a:rPr lang="it-IT" sz="2000" dirty="0"/>
              <a:t> </a:t>
            </a:r>
            <a:r>
              <a:rPr lang="it-IT" sz="2000" dirty="0" err="1"/>
              <a:t>departments</a:t>
            </a:r>
            <a:r>
              <a:rPr lang="it-IT" sz="2000" dirty="0"/>
              <a:t> and </a:t>
            </a:r>
            <a:r>
              <a:rPr lang="it-IT" sz="2000" dirty="0" err="1"/>
              <a:t>agencies</a:t>
            </a:r>
            <a:r>
              <a:rPr lang="it-IT" sz="2000" dirty="0"/>
              <a:t> for multiple </a:t>
            </a:r>
            <a:r>
              <a:rPr lang="it-IT" sz="2000" dirty="0" err="1"/>
              <a:t>purposes</a:t>
            </a:r>
            <a:r>
              <a:rPr lang="it-IT" sz="2000" dirty="0"/>
              <a:t>, 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access control.</a:t>
            </a:r>
          </a:p>
          <a:p>
            <a:r>
              <a:rPr lang="it-IT" dirty="0" err="1"/>
              <a:t>Credential</a:t>
            </a:r>
            <a:r>
              <a:rPr lang="it-IT" dirty="0"/>
              <a:t> Management</a:t>
            </a:r>
          </a:p>
          <a:p>
            <a:pPr marL="0" indent="0">
              <a:buNone/>
            </a:pPr>
            <a:r>
              <a:rPr lang="it-IT" sz="2000" dirty="0"/>
              <a:t>A </a:t>
            </a:r>
            <a:r>
              <a:rPr lang="it-IT" sz="2000" dirty="0" err="1"/>
              <a:t>credential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an </a:t>
            </a:r>
            <a:r>
              <a:rPr lang="it-IT" sz="2000" dirty="0" err="1"/>
              <a:t>object</a:t>
            </a:r>
            <a:r>
              <a:rPr lang="it-IT" sz="2000" dirty="0"/>
              <a:t> or data </a:t>
            </a:r>
            <a:r>
              <a:rPr lang="it-IT" sz="2000" dirty="0" err="1"/>
              <a:t>structure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authoritatively</a:t>
            </a:r>
            <a:r>
              <a:rPr lang="it-IT" sz="2000" dirty="0"/>
              <a:t> </a:t>
            </a:r>
            <a:r>
              <a:rPr lang="it-IT" sz="2000" dirty="0" err="1"/>
              <a:t>binds</a:t>
            </a:r>
            <a:r>
              <a:rPr lang="it-IT" sz="2000" dirty="0"/>
              <a:t> an </a:t>
            </a:r>
            <a:r>
              <a:rPr lang="it-IT" sz="2000" dirty="0" err="1"/>
              <a:t>identity</a:t>
            </a:r>
            <a:r>
              <a:rPr lang="it-IT" sz="2000" dirty="0"/>
              <a:t> to a token </a:t>
            </a:r>
            <a:r>
              <a:rPr lang="it-IT" sz="2000" dirty="0" err="1"/>
              <a:t>possessed</a:t>
            </a:r>
            <a:r>
              <a:rPr lang="it-IT" sz="2000" dirty="0"/>
              <a:t> by an </a:t>
            </a:r>
            <a:r>
              <a:rPr lang="it-IT" sz="2000" dirty="0" err="1"/>
              <a:t>individual</a:t>
            </a:r>
            <a:r>
              <a:rPr lang="it-IT" sz="2000" dirty="0"/>
              <a:t> (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a </a:t>
            </a:r>
            <a:r>
              <a:rPr lang="it-IT" sz="2000" dirty="0" err="1"/>
              <a:t>smart</a:t>
            </a:r>
            <a:r>
              <a:rPr lang="it-IT" sz="2000" dirty="0"/>
              <a:t>-card, </a:t>
            </a:r>
            <a:r>
              <a:rPr lang="it-IT" sz="2000" dirty="0" err="1"/>
              <a:t>cryptographic</a:t>
            </a:r>
            <a:r>
              <a:rPr lang="it-IT" sz="2000" dirty="0"/>
              <a:t> </a:t>
            </a:r>
            <a:r>
              <a:rPr lang="it-IT" sz="2000" dirty="0" err="1"/>
              <a:t>keys</a:t>
            </a:r>
            <a:r>
              <a:rPr lang="it-IT" sz="2000" dirty="0"/>
              <a:t> and/or </a:t>
            </a:r>
            <a:r>
              <a:rPr lang="it-IT" sz="2000" dirty="0" err="1"/>
              <a:t>digital</a:t>
            </a:r>
            <a:r>
              <a:rPr lang="it-IT" sz="2000" dirty="0"/>
              <a:t> </a:t>
            </a:r>
            <a:r>
              <a:rPr lang="it-IT" sz="2000" dirty="0" err="1"/>
              <a:t>certificates</a:t>
            </a:r>
            <a:r>
              <a:rPr lang="it-IT" sz="2000" dirty="0"/>
              <a:t>): </a:t>
            </a:r>
            <a:r>
              <a:rPr lang="it-IT" sz="2000" dirty="0" err="1"/>
              <a:t>credential</a:t>
            </a:r>
            <a:r>
              <a:rPr lang="it-IT" sz="2000" dirty="0"/>
              <a:t> management </a:t>
            </a:r>
            <a:r>
              <a:rPr lang="it-IT" sz="2000" dirty="0" err="1"/>
              <a:t>focuses</a:t>
            </a:r>
            <a:r>
              <a:rPr lang="it-IT" sz="2000" dirty="0"/>
              <a:t> on the life-</a:t>
            </a:r>
            <a:r>
              <a:rPr lang="it-IT" sz="2000" dirty="0" err="1"/>
              <a:t>cycle</a:t>
            </a:r>
            <a:r>
              <a:rPr lang="it-IT" sz="2000" dirty="0"/>
              <a:t> of </a:t>
            </a:r>
            <a:r>
              <a:rPr lang="it-IT" sz="2000" dirty="0" err="1"/>
              <a:t>those</a:t>
            </a:r>
            <a:r>
              <a:rPr lang="it-IT" sz="2000" dirty="0"/>
              <a:t> </a:t>
            </a:r>
            <a:r>
              <a:rPr lang="it-IT" sz="2000" dirty="0" err="1"/>
              <a:t>credentials</a:t>
            </a:r>
            <a:r>
              <a:rPr lang="it-IT" sz="2000" dirty="0"/>
              <a:t>.</a:t>
            </a:r>
            <a:br>
              <a:rPr lang="it-IT" sz="2000" dirty="0"/>
            </a:br>
            <a:r>
              <a:rPr lang="it-IT" sz="2000" dirty="0"/>
              <a:t>In </a:t>
            </a:r>
            <a:r>
              <a:rPr lang="it-IT" sz="2000" dirty="0" err="1"/>
              <a:t>our</a:t>
            </a:r>
            <a:r>
              <a:rPr lang="it-IT" sz="2000" dirty="0"/>
              <a:t> </a:t>
            </a:r>
            <a:r>
              <a:rPr lang="it-IT" sz="2000" dirty="0" err="1"/>
              <a:t>context</a:t>
            </a:r>
            <a:r>
              <a:rPr lang="it-IT" sz="2000" dirty="0"/>
              <a:t>, </a:t>
            </a:r>
            <a:r>
              <a:rPr lang="it-IT" sz="2000" dirty="0" err="1"/>
              <a:t>we</a:t>
            </a:r>
            <a:r>
              <a:rPr lang="it-IT" sz="2000" dirty="0"/>
              <a:t> assume </a:t>
            </a:r>
            <a:r>
              <a:rPr lang="it-IT" sz="2000" dirty="0" err="1"/>
              <a:t>that</a:t>
            </a:r>
            <a:r>
              <a:rPr lang="it-IT" sz="2000" dirty="0"/>
              <a:t> a new </a:t>
            </a:r>
            <a:r>
              <a:rPr lang="it-IT" sz="2000" dirty="0" err="1"/>
              <a:t>employee</a:t>
            </a:r>
            <a:r>
              <a:rPr lang="it-IT" sz="2000" dirty="0"/>
              <a:t> of the </a:t>
            </a:r>
            <a:r>
              <a:rPr lang="it-IT" sz="2000" dirty="0" err="1"/>
              <a:t>organization</a:t>
            </a:r>
            <a:r>
              <a:rPr lang="it-IT" sz="2000" dirty="0"/>
              <a:t> must </a:t>
            </a:r>
            <a:r>
              <a:rPr lang="it-IT" sz="2000" dirty="0" err="1"/>
              <a:t>follow</a:t>
            </a:r>
            <a:r>
              <a:rPr lang="it-IT" sz="2000" dirty="0"/>
              <a:t> a </a:t>
            </a:r>
            <a:r>
              <a:rPr lang="it-IT" sz="2000" dirty="0" err="1"/>
              <a:t>registration</a:t>
            </a:r>
            <a:r>
              <a:rPr lang="it-IT" sz="2000" dirty="0"/>
              <a:t> procedure </a:t>
            </a:r>
            <a:r>
              <a:rPr lang="it-IT" sz="2000" dirty="0" err="1"/>
              <a:t>before</a:t>
            </a:r>
            <a:r>
              <a:rPr lang="it-IT" sz="2000" dirty="0"/>
              <a:t> </a:t>
            </a:r>
            <a:r>
              <a:rPr lang="it-IT" sz="2000" dirty="0" err="1"/>
              <a:t>being</a:t>
            </a:r>
            <a:r>
              <a:rPr lang="it-IT" sz="2000" dirty="0"/>
              <a:t> </a:t>
            </a:r>
            <a:r>
              <a:rPr lang="it-IT" sz="2000" dirty="0" err="1"/>
              <a:t>able</a:t>
            </a:r>
            <a:r>
              <a:rPr lang="it-IT" sz="2000" dirty="0"/>
              <a:t> to use the </a:t>
            </a:r>
            <a:r>
              <a:rPr lang="it-IT" sz="2000" dirty="0" err="1"/>
              <a:t>application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process</a:t>
            </a:r>
            <a:r>
              <a:rPr lang="it-IT" sz="2000" dirty="0"/>
              <a:t> </a:t>
            </a:r>
            <a:r>
              <a:rPr lang="it-IT" sz="2000" dirty="0" err="1"/>
              <a:t>includes</a:t>
            </a:r>
            <a:r>
              <a:rPr lang="it-IT" sz="2000" dirty="0"/>
              <a:t> </a:t>
            </a:r>
            <a:r>
              <a:rPr lang="it-IT" sz="2000" dirty="0" err="1"/>
              <a:t>forging</a:t>
            </a:r>
            <a:r>
              <a:rPr lang="it-IT" sz="2000" dirty="0"/>
              <a:t> personal </a:t>
            </a:r>
            <a:r>
              <a:rPr lang="it-IT" sz="2000" dirty="0" err="1"/>
              <a:t>credentials</a:t>
            </a:r>
            <a:r>
              <a:rPr lang="it-IT" sz="2000" dirty="0"/>
              <a:t> for </a:t>
            </a:r>
            <a:r>
              <a:rPr lang="it-IT" sz="2000" dirty="0" err="1"/>
              <a:t>that</a:t>
            </a:r>
            <a:r>
              <a:rPr lang="it-IT" sz="2000" dirty="0"/>
              <a:t> user, </a:t>
            </a:r>
            <a:r>
              <a:rPr lang="it-IT" sz="2000" dirty="0" err="1"/>
              <a:t>usually</a:t>
            </a:r>
            <a:r>
              <a:rPr lang="it-IT" sz="2000" dirty="0"/>
              <a:t> in the form of a </a:t>
            </a:r>
            <a:r>
              <a:rPr lang="it-IT" sz="2000" dirty="0" err="1"/>
              <a:t>smart</a:t>
            </a:r>
            <a:r>
              <a:rPr lang="it-IT" sz="2000" dirty="0"/>
              <a:t>-card </a:t>
            </a:r>
            <a:r>
              <a:rPr lang="it-IT" sz="2000" dirty="0" err="1"/>
              <a:t>containg</a:t>
            </a:r>
            <a:r>
              <a:rPr lang="it-IT" sz="2000" dirty="0"/>
              <a:t> sensitive </a:t>
            </a:r>
            <a:r>
              <a:rPr lang="it-IT" sz="2000" dirty="0" err="1"/>
              <a:t>informations</a:t>
            </a:r>
            <a:r>
              <a:rPr lang="it-IT" sz="2000" dirty="0"/>
              <a:t>.</a:t>
            </a:r>
          </a:p>
          <a:p>
            <a:r>
              <a:rPr lang="it-IT" dirty="0"/>
              <a:t>Access Management</a:t>
            </a:r>
          </a:p>
          <a:p>
            <a:pPr marL="0" indent="0">
              <a:buNone/>
            </a:pPr>
            <a:r>
              <a:rPr lang="it-IT" sz="2000" dirty="0" err="1"/>
              <a:t>Defines</a:t>
            </a:r>
            <a:r>
              <a:rPr lang="it-IT" sz="2000" dirty="0"/>
              <a:t> the </a:t>
            </a:r>
            <a:r>
              <a:rPr lang="it-IT" sz="2000" dirty="0" err="1"/>
              <a:t>rules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govern</a:t>
            </a:r>
            <a:r>
              <a:rPr lang="it-IT" sz="2000" dirty="0"/>
              <a:t> the access to </a:t>
            </a:r>
            <a:r>
              <a:rPr lang="it-IT" sz="2000" dirty="0" err="1"/>
              <a:t>resources</a:t>
            </a:r>
            <a:r>
              <a:rPr lang="it-IT" sz="2000" dirty="0"/>
              <a:t> (</a:t>
            </a:r>
            <a:r>
              <a:rPr lang="it-IT" sz="2000" dirty="0" err="1"/>
              <a:t>both</a:t>
            </a:r>
            <a:r>
              <a:rPr lang="it-IT" sz="2000" dirty="0"/>
              <a:t> </a:t>
            </a:r>
            <a:r>
              <a:rPr lang="it-IT" sz="2000" dirty="0" err="1"/>
              <a:t>physical</a:t>
            </a:r>
            <a:r>
              <a:rPr lang="it-IT" sz="2000" dirty="0"/>
              <a:t> and </a:t>
            </a:r>
            <a:r>
              <a:rPr lang="it-IT" sz="2000" dirty="0" err="1"/>
              <a:t>logical</a:t>
            </a:r>
            <a:r>
              <a:rPr lang="it-IT" sz="2000" dirty="0"/>
              <a:t>) by the system </a:t>
            </a:r>
            <a:r>
              <a:rPr lang="it-IT" sz="2000" dirty="0" err="1"/>
              <a:t>entities</a:t>
            </a:r>
            <a:r>
              <a:rPr lang="it-IT" sz="2000" dirty="0"/>
              <a:t>: </a:t>
            </a:r>
            <a:r>
              <a:rPr lang="it-IT" sz="2000" dirty="0" err="1"/>
              <a:t>assures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the </a:t>
            </a:r>
            <a:r>
              <a:rPr lang="it-IT" sz="2000" dirty="0" err="1"/>
              <a:t>proper</a:t>
            </a:r>
            <a:r>
              <a:rPr lang="it-IT" sz="2000" dirty="0"/>
              <a:t> security </a:t>
            </a:r>
            <a:r>
              <a:rPr lang="it-IT" sz="2000" dirty="0" err="1"/>
              <a:t>controls</a:t>
            </a:r>
            <a:r>
              <a:rPr lang="it-IT" sz="2000" dirty="0"/>
              <a:t> are </a:t>
            </a:r>
            <a:r>
              <a:rPr lang="it-IT" sz="2000" dirty="0" err="1"/>
              <a:t>activated</a:t>
            </a:r>
            <a:r>
              <a:rPr lang="it-IT" sz="2000" dirty="0"/>
              <a:t> </a:t>
            </a:r>
            <a:r>
              <a:rPr lang="it-IT" sz="2000" dirty="0" err="1"/>
              <a:t>whenever</a:t>
            </a:r>
            <a:r>
              <a:rPr lang="it-IT" sz="2000" dirty="0"/>
              <a:t> an </a:t>
            </a:r>
            <a:r>
              <a:rPr lang="it-IT" sz="2000" dirty="0" err="1"/>
              <a:t>individual</a:t>
            </a:r>
            <a:r>
              <a:rPr lang="it-IT" sz="2000" dirty="0"/>
              <a:t> </a:t>
            </a:r>
            <a:r>
              <a:rPr lang="it-IT" sz="2000" dirty="0" err="1"/>
              <a:t>accesses</a:t>
            </a:r>
            <a:r>
              <a:rPr lang="it-IT" sz="2000" dirty="0"/>
              <a:t> a computer system, information data or </a:t>
            </a:r>
            <a:r>
              <a:rPr lang="it-IT" sz="2000" dirty="0" err="1"/>
              <a:t>physical</a:t>
            </a:r>
            <a:r>
              <a:rPr lang="it-IT" sz="2000" dirty="0"/>
              <a:t> </a:t>
            </a:r>
            <a:r>
              <a:rPr lang="it-IT" sz="2000" dirty="0" err="1"/>
              <a:t>buildings</a:t>
            </a:r>
            <a:r>
              <a:rPr lang="it-IT" sz="2000" dirty="0"/>
              <a:t>.</a:t>
            </a:r>
          </a:p>
          <a:p>
            <a:r>
              <a:rPr lang="it-IT" dirty="0"/>
              <a:t>Identity </a:t>
            </a:r>
            <a:r>
              <a:rPr lang="it-IT" dirty="0" err="1"/>
              <a:t>Federation</a:t>
            </a:r>
            <a:endParaRPr lang="it-IT" dirty="0"/>
          </a:p>
          <a:p>
            <a:pPr marL="0" indent="0">
              <a:buNone/>
            </a:pPr>
            <a:r>
              <a:rPr lang="it-IT" sz="2000" dirty="0" err="1"/>
              <a:t>Manages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the </a:t>
            </a:r>
            <a:r>
              <a:rPr lang="it-IT" sz="2000" dirty="0" err="1"/>
              <a:t>individual’s</a:t>
            </a:r>
            <a:r>
              <a:rPr lang="it-IT" sz="2000" dirty="0"/>
              <a:t> </a:t>
            </a:r>
            <a:r>
              <a:rPr lang="it-IT" sz="2000" dirty="0" err="1"/>
              <a:t>identity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treated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exported</a:t>
            </a:r>
            <a:r>
              <a:rPr lang="it-IT" sz="2000" dirty="0"/>
              <a:t> </a:t>
            </a:r>
            <a:r>
              <a:rPr lang="it-IT" sz="2000" dirty="0" err="1"/>
              <a:t>outside</a:t>
            </a:r>
            <a:r>
              <a:rPr lang="it-IT" sz="2000" dirty="0"/>
              <a:t> the </a:t>
            </a:r>
            <a:r>
              <a:rPr lang="it-IT" sz="2000" dirty="0" err="1"/>
              <a:t>organization</a:t>
            </a:r>
            <a:r>
              <a:rPr lang="it-IT" sz="2000" dirty="0"/>
              <a:t> or agency, and </a:t>
            </a:r>
            <a:r>
              <a:rPr lang="it-IT" sz="2000" dirty="0" err="1"/>
              <a:t>how</a:t>
            </a:r>
            <a:r>
              <a:rPr lang="it-IT" sz="2000" dirty="0"/>
              <a:t> an </a:t>
            </a:r>
            <a:r>
              <a:rPr lang="it-IT" sz="2000" dirty="0" err="1"/>
              <a:t>external</a:t>
            </a:r>
            <a:r>
              <a:rPr lang="it-IT" sz="2000" dirty="0"/>
              <a:t> </a:t>
            </a:r>
            <a:r>
              <a:rPr lang="it-IT" sz="2000" dirty="0" err="1"/>
              <a:t>individual’s</a:t>
            </a:r>
            <a:r>
              <a:rPr lang="it-IT" sz="2000" dirty="0"/>
              <a:t> </a:t>
            </a:r>
            <a:r>
              <a:rPr lang="it-IT" sz="2000" dirty="0" err="1"/>
              <a:t>identity</a:t>
            </a:r>
            <a:r>
              <a:rPr lang="it-IT" sz="2000" dirty="0"/>
              <a:t> can be </a:t>
            </a:r>
            <a:r>
              <a:rPr lang="it-IT" sz="2000" dirty="0" err="1"/>
              <a:t>imported</a:t>
            </a:r>
            <a:r>
              <a:rPr lang="it-IT" sz="2000" dirty="0"/>
              <a:t> and </a:t>
            </a:r>
            <a:r>
              <a:rPr lang="it-IT" sz="2000" dirty="0" err="1"/>
              <a:t>managed</a:t>
            </a:r>
            <a:r>
              <a:rPr lang="it-IT" sz="2000" dirty="0"/>
              <a:t> inside the </a:t>
            </a:r>
            <a:r>
              <a:rPr lang="it-IT" sz="2000" dirty="0" err="1"/>
              <a:t>organization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874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94CC5-4875-4D56-A20E-C3CBE926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32523"/>
            <a:ext cx="11993217" cy="702364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13BC7D-FDD5-4A05-A36B-9FDD261F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245704"/>
            <a:ext cx="11834191" cy="53671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To best </a:t>
            </a:r>
            <a:r>
              <a:rPr lang="it-IT" dirty="0" err="1"/>
              <a:t>describe</a:t>
            </a:r>
            <a:r>
              <a:rPr lang="it-IT" dirty="0"/>
              <a:t> the </a:t>
            </a:r>
            <a:r>
              <a:rPr lang="it-IT" dirty="0" err="1"/>
              <a:t>infrastructure</a:t>
            </a:r>
            <a:r>
              <a:rPr lang="it-IT" dirty="0"/>
              <a:t> in more </a:t>
            </a:r>
            <a:r>
              <a:rPr lang="it-IT" dirty="0" err="1"/>
              <a:t>detail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focus on the </a:t>
            </a:r>
            <a:r>
              <a:rPr lang="it-IT" dirty="0" err="1"/>
              <a:t>registration</a:t>
            </a:r>
            <a:r>
              <a:rPr lang="it-IT" dirty="0"/>
              <a:t> steps </a:t>
            </a:r>
            <a:r>
              <a:rPr lang="it-IT" dirty="0" err="1"/>
              <a:t>needed</a:t>
            </a:r>
            <a:r>
              <a:rPr lang="it-IT" dirty="0"/>
              <a:t> by a new </a:t>
            </a:r>
            <a:r>
              <a:rPr lang="it-IT" dirty="0" err="1"/>
              <a:t>employee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wants</a:t>
            </a:r>
            <a:r>
              <a:rPr lang="it-IT" dirty="0"/>
              <a:t> to start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.</a:t>
            </a:r>
          </a:p>
          <a:p>
            <a:r>
              <a:rPr lang="it-IT" sz="2400" dirty="0"/>
              <a:t>First of </a:t>
            </a:r>
            <a:r>
              <a:rPr lang="it-IT" sz="2400" dirty="0" err="1"/>
              <a:t>all</a:t>
            </a:r>
            <a:r>
              <a:rPr lang="it-IT" sz="2400" dirty="0"/>
              <a:t>, </a:t>
            </a:r>
            <a:r>
              <a:rPr lang="it-IT" sz="2400" dirty="0" err="1"/>
              <a:t>we</a:t>
            </a:r>
            <a:r>
              <a:rPr lang="it-IT" sz="2400" dirty="0"/>
              <a:t> assume </a:t>
            </a:r>
            <a:r>
              <a:rPr lang="it-IT" sz="2400" dirty="0" err="1"/>
              <a:t>that</a:t>
            </a:r>
            <a:r>
              <a:rPr lang="it-IT" sz="2400" dirty="0"/>
              <a:t> the </a:t>
            </a:r>
            <a:r>
              <a:rPr lang="it-IT" sz="2400" dirty="0" err="1"/>
              <a:t>organization</a:t>
            </a:r>
            <a:r>
              <a:rPr lang="it-IT" sz="2400" dirty="0"/>
              <a:t> </a:t>
            </a:r>
            <a:r>
              <a:rPr lang="it-IT" sz="2400" dirty="0" err="1"/>
              <a:t>owns</a:t>
            </a:r>
            <a:r>
              <a:rPr lang="it-IT" sz="2400" dirty="0"/>
              <a:t> a Private </a:t>
            </a:r>
            <a:r>
              <a:rPr lang="it-IT" sz="2400" dirty="0" err="1"/>
              <a:t>Certification</a:t>
            </a:r>
            <a:r>
              <a:rPr lang="it-IT" sz="2400" dirty="0"/>
              <a:t> Authority.</a:t>
            </a:r>
            <a:br>
              <a:rPr lang="it-IT" sz="2400" dirty="0"/>
            </a:br>
            <a:r>
              <a:rPr lang="it-IT" sz="2400" dirty="0"/>
              <a:t>In </a:t>
            </a:r>
            <a:r>
              <a:rPr lang="it-IT" sz="2400" dirty="0" err="1"/>
              <a:t>fact</a:t>
            </a:r>
            <a:r>
              <a:rPr lang="it-IT" sz="2400" dirty="0"/>
              <a:t>, </a:t>
            </a:r>
            <a:r>
              <a:rPr lang="it-IT" sz="2400" dirty="0" err="1"/>
              <a:t>since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want</a:t>
            </a:r>
            <a:r>
              <a:rPr lang="it-IT" sz="2400" dirty="0"/>
              <a:t> the users to be </a:t>
            </a:r>
            <a:r>
              <a:rPr lang="it-IT" sz="2400" dirty="0" err="1"/>
              <a:t>able</a:t>
            </a:r>
            <a:r>
              <a:rPr lang="it-IT" sz="2400" dirty="0"/>
              <a:t> to </a:t>
            </a:r>
            <a:r>
              <a:rPr lang="it-IT" sz="2400" dirty="0" err="1"/>
              <a:t>exchange</a:t>
            </a:r>
            <a:r>
              <a:rPr lang="it-IT" sz="2400" dirty="0"/>
              <a:t> </a:t>
            </a:r>
            <a:r>
              <a:rPr lang="it-IT" sz="2400" dirty="0" err="1"/>
              <a:t>messages</a:t>
            </a:r>
            <a:r>
              <a:rPr lang="it-IT" sz="2400" dirty="0"/>
              <a:t> in a </a:t>
            </a:r>
            <a:r>
              <a:rPr lang="it-IT" sz="2400" dirty="0" err="1"/>
              <a:t>secure</a:t>
            </a:r>
            <a:r>
              <a:rPr lang="it-IT" sz="2400" dirty="0"/>
              <a:t> way inside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organization</a:t>
            </a:r>
            <a:r>
              <a:rPr lang="it-IT" sz="2400" dirty="0"/>
              <a:t>, </a:t>
            </a:r>
            <a:r>
              <a:rPr lang="it-IT" sz="2400" dirty="0" err="1"/>
              <a:t>we</a:t>
            </a:r>
            <a:r>
              <a:rPr lang="it-IT" sz="2400" dirty="0"/>
              <a:t> must face the </a:t>
            </a:r>
            <a:r>
              <a:rPr lang="it-IT" sz="2400" dirty="0" err="1"/>
              <a:t>problem</a:t>
            </a:r>
            <a:r>
              <a:rPr lang="it-IT" sz="2400" dirty="0"/>
              <a:t> </a:t>
            </a:r>
            <a:r>
              <a:rPr lang="it-IT" sz="2400" dirty="0" err="1"/>
              <a:t>associated</a:t>
            </a:r>
            <a:r>
              <a:rPr lang="it-IT" sz="2400" dirty="0"/>
              <a:t> with the Public </a:t>
            </a:r>
            <a:r>
              <a:rPr lang="it-IT" sz="2400" dirty="0" err="1"/>
              <a:t>CAs</a:t>
            </a:r>
            <a:r>
              <a:rPr lang="it-IT" sz="2400" dirty="0"/>
              <a:t>:  </a:t>
            </a:r>
            <a:r>
              <a:rPr lang="it-IT" sz="2400" dirty="0" err="1"/>
              <a:t>because</a:t>
            </a:r>
            <a:r>
              <a:rPr lang="it-IT" sz="2400" dirty="0"/>
              <a:t> </a:t>
            </a:r>
            <a:r>
              <a:rPr lang="it-IT" sz="2400" dirty="0" err="1"/>
              <a:t>they</a:t>
            </a:r>
            <a:r>
              <a:rPr lang="it-IT" sz="2400" dirty="0"/>
              <a:t> are public, </a:t>
            </a:r>
            <a:r>
              <a:rPr lang="it-IT" sz="2400" dirty="0" err="1"/>
              <a:t>those</a:t>
            </a:r>
            <a:r>
              <a:rPr lang="it-IT" sz="2400" dirty="0"/>
              <a:t> </a:t>
            </a:r>
            <a:r>
              <a:rPr lang="en-US" sz="2400" dirty="0"/>
              <a:t>will issue a certificates for anybody, while our private service must insure only a selected group of people (or devices) have access.</a:t>
            </a:r>
            <a:br>
              <a:rPr lang="it-IT" sz="2400" dirty="0"/>
            </a:br>
            <a:r>
              <a:rPr lang="en-US" sz="2400" dirty="0"/>
              <a:t>Therefore access to our private services need to be secured with certificates issued by our own private Certificate Authority.</a:t>
            </a:r>
            <a:br>
              <a:rPr lang="en-US" sz="2400" dirty="0"/>
            </a:br>
            <a:r>
              <a:rPr lang="en-US" sz="2400" dirty="0"/>
              <a:t>Many companies offer this kind of service, one of them being Symantec (</a:t>
            </a:r>
            <a:r>
              <a:rPr lang="en-US" sz="2400" dirty="0">
                <a:hlinkClick r:id="rId2"/>
              </a:rPr>
              <a:t>link</a:t>
            </a:r>
            <a:r>
              <a:rPr lang="en-US" sz="2400" dirty="0"/>
              <a:t>).</a:t>
            </a:r>
            <a:br>
              <a:rPr lang="en-US" sz="2400" dirty="0"/>
            </a:br>
            <a:r>
              <a:rPr lang="en-US" sz="2400" dirty="0"/>
              <a:t>In our case, we assume that this Private CA is in charge of providing (and signing) the digital </a:t>
            </a:r>
            <a:r>
              <a:rPr lang="en-US" sz="2400" dirty="0" err="1"/>
              <a:t>informations</a:t>
            </a:r>
            <a:r>
              <a:rPr lang="en-US" sz="2400" dirty="0"/>
              <a:t> that will form the user’s credentials, for every user of the application (and ONLY for those users).</a:t>
            </a:r>
          </a:p>
          <a:p>
            <a:r>
              <a:rPr lang="en-US" sz="2400" dirty="0"/>
              <a:t>Therefore, our new employee enrolls for the credentials, a process which typically consists of identity proofing and the capture of biographic or biometric data.</a:t>
            </a:r>
          </a:p>
          <a:p>
            <a:r>
              <a:rPr lang="en-US" sz="2600" dirty="0"/>
              <a:t>Once the necessary </a:t>
            </a:r>
            <a:r>
              <a:rPr lang="en-US" sz="2600" dirty="0" err="1"/>
              <a:t>informations</a:t>
            </a:r>
            <a:r>
              <a:rPr lang="en-US" sz="2600" dirty="0"/>
              <a:t> are collected, the credentials production process begins (involving the previously mentioned Private CA); at the end of this process, the produced credentials will be issued to the employee.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8740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1E6471-632A-4FCE-90C2-0D5D6B4A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57" y="106016"/>
            <a:ext cx="11883886" cy="6751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 err="1"/>
              <a:t>Those</a:t>
            </a:r>
            <a:r>
              <a:rPr lang="it-IT" sz="2400" dirty="0"/>
              <a:t> </a:t>
            </a:r>
            <a:r>
              <a:rPr lang="it-IT" sz="2400" dirty="0" err="1"/>
              <a:t>credentials</a:t>
            </a:r>
            <a:r>
              <a:rPr lang="it-IT" sz="2400" dirty="0"/>
              <a:t> are </a:t>
            </a:r>
            <a:r>
              <a:rPr lang="it-IT" sz="2400" dirty="0" err="1"/>
              <a:t>issued</a:t>
            </a:r>
            <a:r>
              <a:rPr lang="it-IT" sz="2400" dirty="0"/>
              <a:t> to the </a:t>
            </a:r>
            <a:r>
              <a:rPr lang="it-IT" sz="2400" dirty="0" err="1"/>
              <a:t>employee</a:t>
            </a:r>
            <a:r>
              <a:rPr lang="it-IT" sz="2400" dirty="0"/>
              <a:t> in the form of a </a:t>
            </a:r>
            <a:r>
              <a:rPr lang="it-IT" sz="2400" dirty="0" err="1"/>
              <a:t>physical</a:t>
            </a:r>
            <a:r>
              <a:rPr lang="it-IT" sz="2400" dirty="0"/>
              <a:t> device (</a:t>
            </a:r>
            <a:r>
              <a:rPr lang="it-IT" sz="2400" dirty="0" err="1"/>
              <a:t>smart</a:t>
            </a:r>
            <a:r>
              <a:rPr lang="it-IT" sz="2400" dirty="0"/>
              <a:t>-card)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contains</a:t>
            </a:r>
            <a:r>
              <a:rPr lang="it-IT" sz="2400" dirty="0"/>
              <a:t> the </a:t>
            </a:r>
            <a:r>
              <a:rPr lang="it-IT" sz="2400" dirty="0" err="1"/>
              <a:t>following</a:t>
            </a:r>
            <a:r>
              <a:rPr lang="it-IT" sz="2400" dirty="0"/>
              <a:t> sensitive </a:t>
            </a:r>
            <a:r>
              <a:rPr lang="it-IT" sz="2400" dirty="0" err="1"/>
              <a:t>informations</a:t>
            </a:r>
            <a:r>
              <a:rPr lang="it-IT" sz="2400" dirty="0"/>
              <a:t>:</a:t>
            </a:r>
          </a:p>
          <a:p>
            <a:r>
              <a:rPr lang="it-IT" sz="2400" dirty="0"/>
              <a:t>The </a:t>
            </a:r>
            <a:r>
              <a:rPr lang="it-IT" sz="2400" dirty="0" err="1"/>
              <a:t>user’s</a:t>
            </a:r>
            <a:r>
              <a:rPr lang="it-IT" sz="2400" dirty="0"/>
              <a:t> private </a:t>
            </a:r>
            <a:r>
              <a:rPr lang="it-IT" sz="2400" dirty="0" err="1"/>
              <a:t>key</a:t>
            </a:r>
            <a:r>
              <a:rPr lang="it-IT" sz="2400" dirty="0"/>
              <a:t>.</a:t>
            </a:r>
          </a:p>
          <a:p>
            <a:r>
              <a:rPr lang="it-IT" sz="2400" dirty="0"/>
              <a:t>A </a:t>
            </a:r>
            <a:r>
              <a:rPr lang="it-IT" sz="2400" dirty="0" err="1"/>
              <a:t>digital</a:t>
            </a:r>
            <a:r>
              <a:rPr lang="it-IT" sz="2400" dirty="0"/>
              <a:t> certificate </a:t>
            </a:r>
            <a:r>
              <a:rPr lang="it-IT" sz="2400" dirty="0" err="1"/>
              <a:t>containing</a:t>
            </a:r>
            <a:r>
              <a:rPr lang="it-IT" sz="2400" dirty="0"/>
              <a:t> the </a:t>
            </a:r>
            <a:r>
              <a:rPr lang="it-IT" sz="2400" dirty="0" err="1"/>
              <a:t>user’s</a:t>
            </a:r>
            <a:r>
              <a:rPr lang="it-IT" sz="2400" dirty="0"/>
              <a:t> public </a:t>
            </a:r>
            <a:r>
              <a:rPr lang="it-IT" sz="2400" dirty="0" err="1"/>
              <a:t>key</a:t>
            </a:r>
            <a:r>
              <a:rPr lang="it-IT" sz="2400" dirty="0"/>
              <a:t>, </a:t>
            </a:r>
            <a:r>
              <a:rPr lang="it-IT" sz="2400" dirty="0" err="1"/>
              <a:t>signed</a:t>
            </a:r>
            <a:r>
              <a:rPr lang="it-IT" sz="2400" dirty="0"/>
              <a:t> by </a:t>
            </a:r>
            <a:r>
              <a:rPr lang="it-IT" sz="2400" dirty="0" err="1"/>
              <a:t>our</a:t>
            </a:r>
            <a:r>
              <a:rPr lang="it-IT" sz="2400" dirty="0"/>
              <a:t> private CA.</a:t>
            </a:r>
          </a:p>
          <a:p>
            <a:r>
              <a:rPr lang="it-IT" sz="2400" dirty="0"/>
              <a:t>The </a:t>
            </a:r>
            <a:r>
              <a:rPr lang="it-IT" sz="2400" dirty="0" err="1"/>
              <a:t>user’s</a:t>
            </a:r>
            <a:r>
              <a:rPr lang="it-IT" sz="2400" dirty="0"/>
              <a:t> trust-store, </a:t>
            </a:r>
            <a:r>
              <a:rPr lang="it-IT" sz="2400" dirty="0" err="1"/>
              <a:t>containing</a:t>
            </a:r>
            <a:r>
              <a:rPr lang="it-IT" sz="2400" dirty="0"/>
              <a:t> the </a:t>
            </a:r>
            <a:r>
              <a:rPr lang="it-IT" sz="2400" dirty="0" err="1"/>
              <a:t>only</a:t>
            </a:r>
            <a:r>
              <a:rPr lang="it-IT" sz="2400" dirty="0"/>
              <a:t> </a:t>
            </a:r>
            <a:r>
              <a:rPr lang="it-IT" sz="2400" dirty="0" err="1"/>
              <a:t>identity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the user can trust: </a:t>
            </a:r>
            <a:r>
              <a:rPr lang="it-IT" sz="2400" dirty="0" err="1"/>
              <a:t>our</a:t>
            </a:r>
            <a:r>
              <a:rPr lang="it-IT" sz="2400" dirty="0"/>
              <a:t> private CA.</a:t>
            </a:r>
          </a:p>
          <a:p>
            <a:r>
              <a:rPr lang="it-IT" sz="2400" dirty="0" err="1"/>
              <a:t>Those</a:t>
            </a:r>
            <a:r>
              <a:rPr lang="it-IT" sz="2400" dirty="0"/>
              <a:t> </a:t>
            </a:r>
            <a:r>
              <a:rPr lang="it-IT" sz="2400" dirty="0" err="1"/>
              <a:t>informations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used</a:t>
            </a:r>
            <a:r>
              <a:rPr lang="it-IT" sz="2400" dirty="0"/>
              <a:t> to </a:t>
            </a:r>
            <a:r>
              <a:rPr lang="it-IT" sz="2400" dirty="0" err="1"/>
              <a:t>ensure</a:t>
            </a:r>
            <a:r>
              <a:rPr lang="it-IT" sz="2400" dirty="0"/>
              <a:t> security </a:t>
            </a:r>
            <a:r>
              <a:rPr lang="it-IT" sz="2400" dirty="0" err="1"/>
              <a:t>requirements</a:t>
            </a:r>
            <a:r>
              <a:rPr lang="it-IT" sz="2400" dirty="0"/>
              <a:t> </a:t>
            </a:r>
            <a:r>
              <a:rPr lang="it-IT" sz="2400" dirty="0" err="1"/>
              <a:t>while</a:t>
            </a:r>
            <a:r>
              <a:rPr lang="it-IT" sz="2400" dirty="0"/>
              <a:t> </a:t>
            </a:r>
            <a:r>
              <a:rPr lang="it-IT" sz="2400" dirty="0" err="1"/>
              <a:t>exchanging</a:t>
            </a:r>
            <a:r>
              <a:rPr lang="it-IT" sz="2400" dirty="0"/>
              <a:t> </a:t>
            </a:r>
            <a:r>
              <a:rPr lang="it-IT" sz="2400" dirty="0" err="1"/>
              <a:t>messages</a:t>
            </a:r>
            <a:r>
              <a:rPr lang="it-IT" sz="2400" dirty="0"/>
              <a:t> with </a:t>
            </a:r>
            <a:r>
              <a:rPr lang="it-IT" sz="2400" dirty="0" err="1"/>
              <a:t>other</a:t>
            </a:r>
            <a:r>
              <a:rPr lang="it-IT" sz="2400" dirty="0"/>
              <a:t> users and/or </a:t>
            </a:r>
            <a:r>
              <a:rPr lang="it-IT" sz="2400" dirty="0" err="1"/>
              <a:t>application</a:t>
            </a:r>
            <a:r>
              <a:rPr lang="it-IT" sz="2400" dirty="0"/>
              <a:t> </a:t>
            </a:r>
            <a:r>
              <a:rPr lang="it-IT" sz="2400" dirty="0" err="1"/>
              <a:t>servers</a:t>
            </a:r>
            <a:r>
              <a:rPr lang="it-IT" sz="2400" dirty="0"/>
              <a:t>.</a:t>
            </a:r>
          </a:p>
          <a:p>
            <a:r>
              <a:rPr lang="it-IT" sz="2400" dirty="0" err="1"/>
              <a:t>Speaking</a:t>
            </a:r>
            <a:r>
              <a:rPr lang="it-IT" sz="2400" dirty="0"/>
              <a:t> of the trust-store,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contains</a:t>
            </a:r>
            <a:r>
              <a:rPr lang="it-IT" sz="2400" dirty="0"/>
              <a:t> the Private CA certificate: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previously</a:t>
            </a:r>
            <a:r>
              <a:rPr lang="it-IT" sz="2400" dirty="0"/>
              <a:t> </a:t>
            </a:r>
            <a:r>
              <a:rPr lang="it-IT" sz="2400" dirty="0" err="1"/>
              <a:t>said</a:t>
            </a:r>
            <a:r>
              <a:rPr lang="it-IT" sz="2400" dirty="0"/>
              <a:t>, </a:t>
            </a:r>
            <a:r>
              <a:rPr lang="it-IT" sz="2400" dirty="0" err="1"/>
              <a:t>every</a:t>
            </a:r>
            <a:r>
              <a:rPr lang="it-IT" sz="2400" dirty="0"/>
              <a:t> </a:t>
            </a:r>
            <a:r>
              <a:rPr lang="it-IT" sz="2400" dirty="0" err="1"/>
              <a:t>entity</a:t>
            </a:r>
            <a:r>
              <a:rPr lang="it-IT" sz="2400" dirty="0"/>
              <a:t>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their</a:t>
            </a:r>
            <a:r>
              <a:rPr lang="it-IT" sz="2400" dirty="0"/>
              <a:t> certificate </a:t>
            </a:r>
            <a:r>
              <a:rPr lang="it-IT" sz="2400" dirty="0" err="1"/>
              <a:t>signed</a:t>
            </a:r>
            <a:r>
              <a:rPr lang="it-IT" sz="2400" dirty="0"/>
              <a:t> by </a:t>
            </a:r>
            <a:r>
              <a:rPr lang="it-IT" sz="2400" dirty="0" err="1"/>
              <a:t>our</a:t>
            </a:r>
            <a:r>
              <a:rPr lang="it-IT" sz="2400" dirty="0"/>
              <a:t> private CA.</a:t>
            </a:r>
            <a:br>
              <a:rPr lang="it-IT" sz="2400" dirty="0"/>
            </a:br>
            <a:r>
              <a:rPr lang="it-IT" sz="2400" dirty="0"/>
              <a:t>In </a:t>
            </a:r>
            <a:r>
              <a:rPr lang="it-IT" sz="2400" dirty="0" err="1"/>
              <a:t>this</a:t>
            </a:r>
            <a:r>
              <a:rPr lang="it-IT" sz="2400" dirty="0"/>
              <a:t> way, </a:t>
            </a:r>
            <a:r>
              <a:rPr lang="it-IT" sz="2400" dirty="0" err="1"/>
              <a:t>whenever</a:t>
            </a:r>
            <a:r>
              <a:rPr lang="it-IT" sz="2400" dirty="0"/>
              <a:t> the user </a:t>
            </a:r>
            <a:r>
              <a:rPr lang="it-IT" sz="2400" dirty="0" err="1"/>
              <a:t>wants</a:t>
            </a:r>
            <a:r>
              <a:rPr lang="it-IT" sz="2400" dirty="0"/>
              <a:t> to check the </a:t>
            </a:r>
            <a:r>
              <a:rPr lang="it-IT" sz="2400" dirty="0" err="1"/>
              <a:t>identity</a:t>
            </a:r>
            <a:r>
              <a:rPr lang="it-IT" sz="2400" dirty="0"/>
              <a:t> of an </a:t>
            </a:r>
            <a:r>
              <a:rPr lang="it-IT" sz="2400" dirty="0" err="1"/>
              <a:t>application-entity</a:t>
            </a:r>
            <a:r>
              <a:rPr lang="it-IT" sz="2400" dirty="0"/>
              <a:t>, he </a:t>
            </a:r>
            <a:r>
              <a:rPr lang="it-IT" sz="2400" dirty="0" err="1"/>
              <a:t>analyzes</a:t>
            </a:r>
            <a:r>
              <a:rPr lang="it-IT" sz="2400" dirty="0"/>
              <a:t> the </a:t>
            </a:r>
            <a:r>
              <a:rPr lang="it-IT" sz="2400" dirty="0" err="1"/>
              <a:t>provided</a:t>
            </a:r>
            <a:r>
              <a:rPr lang="it-IT" sz="2400" dirty="0"/>
              <a:t> certificate and </a:t>
            </a:r>
            <a:r>
              <a:rPr lang="it-IT" sz="2400" dirty="0" err="1"/>
              <a:t>looks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his</a:t>
            </a:r>
            <a:r>
              <a:rPr lang="it-IT" sz="2400" dirty="0"/>
              <a:t> trust-store to check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certificate can be </a:t>
            </a:r>
            <a:r>
              <a:rPr lang="it-IT" sz="2400" dirty="0" err="1"/>
              <a:t>trusted</a:t>
            </a:r>
            <a:r>
              <a:rPr lang="it-IT" sz="2400" dirty="0"/>
              <a:t>: </a:t>
            </a:r>
            <a:r>
              <a:rPr lang="it-IT" sz="2400" dirty="0" err="1"/>
              <a:t>if</a:t>
            </a:r>
            <a:r>
              <a:rPr lang="it-IT" sz="2400" dirty="0"/>
              <a:t> the </a:t>
            </a:r>
            <a:r>
              <a:rPr lang="it-IT" sz="2400" dirty="0" err="1"/>
              <a:t>provided</a:t>
            </a:r>
            <a:r>
              <a:rPr lang="it-IT" sz="2400" dirty="0"/>
              <a:t> certificate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signed</a:t>
            </a:r>
            <a:r>
              <a:rPr lang="it-IT" sz="2400" dirty="0"/>
              <a:t> by the private CA (</a:t>
            </a:r>
            <a:r>
              <a:rPr lang="it-IT" sz="2400" dirty="0" err="1"/>
              <a:t>whose</a:t>
            </a:r>
            <a:r>
              <a:rPr lang="it-IT" sz="2400" dirty="0"/>
              <a:t> certificate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stored</a:t>
            </a:r>
            <a:r>
              <a:rPr lang="it-IT" sz="2400" dirty="0"/>
              <a:t> in </a:t>
            </a:r>
            <a:r>
              <a:rPr lang="it-IT" sz="2400" dirty="0" err="1"/>
              <a:t>user’s</a:t>
            </a:r>
            <a:r>
              <a:rPr lang="it-IT" sz="2400" dirty="0"/>
              <a:t> trust-store) the user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able</a:t>
            </a:r>
            <a:r>
              <a:rPr lang="it-IT" sz="2400" dirty="0"/>
              <a:t> to </a:t>
            </a:r>
            <a:r>
              <a:rPr lang="it-IT" sz="2400" dirty="0" err="1"/>
              <a:t>verify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the </a:t>
            </a:r>
            <a:r>
              <a:rPr lang="it-IT" sz="2400" dirty="0" err="1"/>
              <a:t>entity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actually</a:t>
            </a:r>
            <a:r>
              <a:rPr lang="it-IT" sz="2400" dirty="0"/>
              <a:t> a </a:t>
            </a:r>
            <a:r>
              <a:rPr lang="it-IT" sz="2400" dirty="0" err="1"/>
              <a:t>legitimate</a:t>
            </a:r>
            <a:r>
              <a:rPr lang="it-IT" sz="2400" dirty="0"/>
              <a:t> </a:t>
            </a:r>
            <a:r>
              <a:rPr lang="it-IT" sz="2400" dirty="0" err="1"/>
              <a:t>application-entity</a:t>
            </a:r>
            <a:r>
              <a:rPr lang="it-IT" sz="2400" dirty="0"/>
              <a:t>; </a:t>
            </a:r>
            <a:r>
              <a:rPr lang="it-IT" sz="2400" dirty="0" err="1"/>
              <a:t>otherwise</a:t>
            </a:r>
            <a:r>
              <a:rPr lang="it-IT" sz="2400" dirty="0"/>
              <a:t>, the </a:t>
            </a:r>
            <a:r>
              <a:rPr lang="it-IT" sz="2400" dirty="0" err="1"/>
              <a:t>communication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start (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rely</a:t>
            </a:r>
            <a:r>
              <a:rPr lang="it-IT" sz="2400" dirty="0"/>
              <a:t> on SSL/TLS so </a:t>
            </a:r>
            <a:r>
              <a:rPr lang="it-IT" sz="2400" dirty="0" err="1"/>
              <a:t>enforce</a:t>
            </a:r>
            <a:r>
              <a:rPr lang="it-IT" sz="2400" dirty="0"/>
              <a:t> </a:t>
            </a:r>
            <a:r>
              <a:rPr lang="it-IT" sz="2400" dirty="0" err="1"/>
              <a:t>those</a:t>
            </a:r>
            <a:r>
              <a:rPr lang="it-IT" sz="2400" dirty="0"/>
              <a:t> </a:t>
            </a:r>
            <a:r>
              <a:rPr lang="it-IT" sz="2400" dirty="0" err="1"/>
              <a:t>requirements</a:t>
            </a:r>
            <a:r>
              <a:rPr lang="it-IT" sz="2400" dirty="0"/>
              <a:t>).</a:t>
            </a:r>
          </a:p>
          <a:p>
            <a:r>
              <a:rPr lang="it-IT" sz="2400" dirty="0"/>
              <a:t>For </a:t>
            </a:r>
            <a:r>
              <a:rPr lang="it-IT" sz="2400" dirty="0" err="1"/>
              <a:t>realization</a:t>
            </a:r>
            <a:r>
              <a:rPr lang="it-IT" sz="2400" dirty="0"/>
              <a:t> and </a:t>
            </a:r>
            <a:r>
              <a:rPr lang="it-IT" sz="2400" dirty="0" err="1"/>
              <a:t>presentation</a:t>
            </a:r>
            <a:r>
              <a:rPr lang="it-IT" sz="2400" dirty="0"/>
              <a:t> </a:t>
            </a:r>
            <a:r>
              <a:rPr lang="it-IT" sz="2400" dirty="0" err="1"/>
              <a:t>purposes</a:t>
            </a:r>
            <a:r>
              <a:rPr lang="it-IT" sz="2400" dirty="0"/>
              <a:t> </a:t>
            </a:r>
            <a:r>
              <a:rPr lang="it-IT" sz="2400" dirty="0" err="1"/>
              <a:t>those</a:t>
            </a:r>
            <a:r>
              <a:rPr lang="it-IT" sz="2400" dirty="0"/>
              <a:t> </a:t>
            </a:r>
            <a:r>
              <a:rPr lang="it-IT" sz="2400" dirty="0" err="1"/>
              <a:t>informations</a:t>
            </a:r>
            <a:r>
              <a:rPr lang="it-IT" sz="2400" dirty="0"/>
              <a:t> are </a:t>
            </a:r>
            <a:r>
              <a:rPr lang="it-IT" sz="2400" dirty="0" err="1"/>
              <a:t>actually</a:t>
            </a:r>
            <a:r>
              <a:rPr lang="it-IT" sz="2400" dirty="0"/>
              <a:t> software-</a:t>
            </a:r>
            <a:r>
              <a:rPr lang="it-IT" sz="2400" dirty="0" err="1"/>
              <a:t>stored</a:t>
            </a:r>
            <a:r>
              <a:rPr lang="it-IT" sz="2400" dirty="0"/>
              <a:t>,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previously</a:t>
            </a:r>
            <a:r>
              <a:rPr lang="it-IT" sz="2400" dirty="0"/>
              <a:t> </a:t>
            </a:r>
            <a:r>
              <a:rPr lang="it-IT" sz="2400" dirty="0" err="1"/>
              <a:t>said</a:t>
            </a:r>
            <a:r>
              <a:rPr lang="it-IT" sz="2400" dirty="0"/>
              <a:t> in a </a:t>
            </a:r>
            <a:r>
              <a:rPr lang="it-IT" sz="2400" dirty="0" err="1"/>
              <a:t>real</a:t>
            </a:r>
            <a:r>
              <a:rPr lang="it-IT" sz="2400" dirty="0"/>
              <a:t> </a:t>
            </a:r>
            <a:r>
              <a:rPr lang="it-IT" sz="2400" dirty="0" err="1"/>
              <a:t>context</a:t>
            </a:r>
            <a:r>
              <a:rPr lang="it-IT" sz="2400" dirty="0"/>
              <a:t> </a:t>
            </a:r>
            <a:r>
              <a:rPr lang="it-IT" sz="2400" dirty="0" err="1"/>
              <a:t>they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stored</a:t>
            </a:r>
            <a:r>
              <a:rPr lang="it-IT" sz="2400" dirty="0"/>
              <a:t> on a </a:t>
            </a:r>
            <a:r>
              <a:rPr lang="it-IT" sz="2400" dirty="0" err="1"/>
              <a:t>secure</a:t>
            </a:r>
            <a:r>
              <a:rPr lang="it-IT" sz="2400" dirty="0"/>
              <a:t> device with a strong </a:t>
            </a:r>
            <a:r>
              <a:rPr lang="it-IT" sz="2400" dirty="0" err="1"/>
              <a:t>protection</a:t>
            </a:r>
            <a:r>
              <a:rPr lang="it-IT" sz="2400" dirty="0"/>
              <a:t> policy (to </a:t>
            </a:r>
            <a:r>
              <a:rPr lang="it-IT" sz="2400" dirty="0" err="1"/>
              <a:t>avoid</a:t>
            </a:r>
            <a:r>
              <a:rPr lang="it-IT" sz="2400" dirty="0"/>
              <a:t> </a:t>
            </a:r>
            <a:r>
              <a:rPr lang="it-IT" sz="2400" dirty="0" err="1"/>
              <a:t>injecting</a:t>
            </a:r>
            <a:r>
              <a:rPr lang="it-IT" sz="2400" dirty="0"/>
              <a:t> </a:t>
            </a:r>
            <a:r>
              <a:rPr lang="it-IT" sz="2400" dirty="0" err="1"/>
              <a:t>untrusted</a:t>
            </a:r>
            <a:r>
              <a:rPr lang="it-IT" sz="2400" dirty="0"/>
              <a:t> </a:t>
            </a:r>
            <a:r>
              <a:rPr lang="it-IT" sz="2400" dirty="0" err="1"/>
              <a:t>identities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user’s</a:t>
            </a:r>
            <a:r>
              <a:rPr lang="it-IT" sz="2400" dirty="0"/>
              <a:t> trust-store or </a:t>
            </a:r>
            <a:r>
              <a:rPr lang="it-IT" sz="2400" dirty="0" err="1"/>
              <a:t>stealing</a:t>
            </a:r>
            <a:r>
              <a:rPr lang="it-IT" sz="2400" dirty="0"/>
              <a:t> </a:t>
            </a:r>
            <a:r>
              <a:rPr lang="it-IT" sz="2400" dirty="0" err="1"/>
              <a:t>his</a:t>
            </a:r>
            <a:r>
              <a:rPr lang="it-IT" sz="2400" dirty="0"/>
              <a:t> private </a:t>
            </a:r>
            <a:r>
              <a:rPr lang="it-IT" sz="2400" dirty="0" err="1"/>
              <a:t>key</a:t>
            </a:r>
            <a:r>
              <a:rPr lang="it-IT" sz="2400" dirty="0"/>
              <a:t>).</a:t>
            </a:r>
          </a:p>
          <a:p>
            <a:pPr marL="0" indent="0">
              <a:buNone/>
            </a:pPr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975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B7585-9F14-4B21-BB50-F622746A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82" y="166343"/>
            <a:ext cx="11870635" cy="893832"/>
          </a:xfrm>
        </p:spPr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62D82-2AA2-4DF8-B484-7DA1406D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81" y="1311965"/>
            <a:ext cx="11870635" cy="5379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actors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are:</a:t>
            </a:r>
          </a:p>
          <a:p>
            <a:r>
              <a:rPr lang="it-IT" dirty="0"/>
              <a:t>Users, </a:t>
            </a:r>
            <a:r>
              <a:rPr lang="it-IT" dirty="0" err="1"/>
              <a:t>exchanging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in a </a:t>
            </a:r>
            <a:r>
              <a:rPr lang="it-IT" dirty="0" err="1"/>
              <a:t>secure</a:t>
            </a:r>
            <a:r>
              <a:rPr lang="it-IT" dirty="0"/>
              <a:t> way</a:t>
            </a:r>
          </a:p>
          <a:p>
            <a:r>
              <a:rPr lang="it-IT" dirty="0"/>
              <a:t>A Server, </a:t>
            </a:r>
            <a:r>
              <a:rPr lang="it-IT" dirty="0" err="1"/>
              <a:t>that</a:t>
            </a:r>
            <a:r>
              <a:rPr lang="it-IT" dirty="0"/>
              <a:t> the users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contact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 and </a:t>
            </a:r>
            <a:r>
              <a:rPr lang="it-IT" dirty="0" err="1"/>
              <a:t>authorization</a:t>
            </a:r>
            <a:r>
              <a:rPr lang="it-IT" dirty="0"/>
              <a:t> </a:t>
            </a:r>
            <a:r>
              <a:rPr lang="it-IT" dirty="0" err="1"/>
              <a:t>procedures</a:t>
            </a:r>
            <a:r>
              <a:rPr lang="it-IT" dirty="0"/>
              <a:t> (</a:t>
            </a:r>
            <a:r>
              <a:rPr lang="it-IT" dirty="0" err="1"/>
              <a:t>although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localized</a:t>
            </a:r>
            <a:r>
              <a:rPr lang="it-IT" dirty="0"/>
              <a:t> on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servers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presented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single </a:t>
            </a:r>
            <a:r>
              <a:rPr lang="it-IT" dirty="0" err="1"/>
              <a:t>entity</a:t>
            </a:r>
            <a:r>
              <a:rPr lang="it-IT" dirty="0"/>
              <a:t> for </a:t>
            </a:r>
            <a:r>
              <a:rPr lang="it-IT" dirty="0" err="1"/>
              <a:t>realization</a:t>
            </a:r>
            <a:r>
              <a:rPr lang="it-IT" dirty="0"/>
              <a:t> </a:t>
            </a:r>
            <a:r>
              <a:rPr lang="it-IT" dirty="0" err="1"/>
              <a:t>purposes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Server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offer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Authentication</a:t>
            </a:r>
            <a:r>
              <a:rPr lang="it-IT" dirty="0"/>
              <a:t> features (</a:t>
            </a:r>
            <a:r>
              <a:rPr lang="it-IT" dirty="0" err="1"/>
              <a:t>tied</a:t>
            </a:r>
            <a:r>
              <a:rPr lang="it-IT" dirty="0"/>
              <a:t> with MySQL database)</a:t>
            </a:r>
          </a:p>
          <a:p>
            <a:pPr lvl="1"/>
            <a:r>
              <a:rPr lang="it-IT" dirty="0" err="1"/>
              <a:t>Authorization</a:t>
            </a:r>
            <a:r>
              <a:rPr lang="it-IT" dirty="0"/>
              <a:t> features</a:t>
            </a:r>
          </a:p>
          <a:p>
            <a:pPr lvl="1"/>
            <a:r>
              <a:rPr lang="it-IT" dirty="0"/>
              <a:t>Certificate directory features</a:t>
            </a:r>
          </a:p>
          <a:p>
            <a:pPr lvl="1"/>
            <a:r>
              <a:rPr lang="it-IT" dirty="0"/>
              <a:t>IDS-</a:t>
            </a:r>
            <a:r>
              <a:rPr lang="it-IT" dirty="0" err="1"/>
              <a:t>like</a:t>
            </a:r>
            <a:r>
              <a:rPr lang="it-IT" dirty="0"/>
              <a:t> features</a:t>
            </a:r>
          </a:p>
          <a:p>
            <a:pPr lvl="1"/>
            <a:r>
              <a:rPr lang="it-IT" dirty="0" err="1"/>
              <a:t>Logging</a:t>
            </a:r>
            <a:r>
              <a:rPr lang="it-IT" dirty="0"/>
              <a:t> features</a:t>
            </a:r>
          </a:p>
          <a:p>
            <a:pPr marL="457200" lvl="1" indent="0">
              <a:buNone/>
            </a:pP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communications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client and </a:t>
            </a:r>
            <a:r>
              <a:rPr lang="it-IT" dirty="0" err="1"/>
              <a:t>servers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properly</a:t>
            </a:r>
            <a:r>
              <a:rPr lang="it-IT" dirty="0"/>
              <a:t> </a:t>
            </a:r>
            <a:r>
              <a:rPr lang="it-IT" dirty="0" err="1"/>
              <a:t>secured</a:t>
            </a:r>
            <a:r>
              <a:rPr lang="it-IT" dirty="0"/>
              <a:t> by </a:t>
            </a:r>
            <a:r>
              <a:rPr lang="it-IT" dirty="0" err="1"/>
              <a:t>using</a:t>
            </a:r>
            <a:r>
              <a:rPr lang="it-IT" dirty="0"/>
              <a:t> SSL.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965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B514F-34A8-4784-9C31-729707BC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3" y="132523"/>
            <a:ext cx="11950147" cy="675860"/>
          </a:xfrm>
        </p:spPr>
        <p:txBody>
          <a:bodyPr>
            <a:normAutofit fontScale="90000"/>
          </a:bodyPr>
          <a:lstStyle/>
          <a:p>
            <a:r>
              <a:rPr lang="it-IT" dirty="0"/>
              <a:t>How SSL </a:t>
            </a:r>
            <a:r>
              <a:rPr lang="it-IT" dirty="0" err="1"/>
              <a:t>works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FCB6BA-A4B1-4366-89C5-A027B0DB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83" y="914400"/>
            <a:ext cx="11950147" cy="58110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shortly</a:t>
            </a:r>
            <a:r>
              <a:rPr lang="it-IT" dirty="0"/>
              <a:t> </a:t>
            </a:r>
            <a:r>
              <a:rPr lang="it-IT" dirty="0" err="1"/>
              <a:t>describe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SSL </a:t>
            </a:r>
            <a:r>
              <a:rPr lang="it-IT" dirty="0" err="1"/>
              <a:t>handshake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, and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concepts</a:t>
            </a:r>
            <a:r>
              <a:rPr lang="it-IT" dirty="0"/>
              <a:t> to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/>
              <a:t>The </a:t>
            </a:r>
            <a:r>
              <a:rPr lang="it-IT" sz="2400" dirty="0" err="1"/>
              <a:t>handshake</a:t>
            </a:r>
            <a:r>
              <a:rPr lang="it-IT" sz="2400" dirty="0"/>
              <a:t> </a:t>
            </a:r>
            <a:r>
              <a:rPr lang="it-IT" sz="2400" dirty="0" err="1"/>
              <a:t>begins</a:t>
            </a:r>
            <a:r>
              <a:rPr lang="it-IT" sz="2400" dirty="0"/>
              <a:t> </a:t>
            </a:r>
            <a:r>
              <a:rPr lang="it-IT" sz="2400" dirty="0" err="1"/>
              <a:t>when</a:t>
            </a:r>
            <a:r>
              <a:rPr lang="it-IT" sz="2400" dirty="0"/>
              <a:t> a client </a:t>
            </a:r>
            <a:r>
              <a:rPr lang="it-IT" sz="2400" dirty="0" err="1"/>
              <a:t>connects</a:t>
            </a:r>
            <a:r>
              <a:rPr lang="it-IT" sz="2400" dirty="0"/>
              <a:t> to a SSL/TLS </a:t>
            </a:r>
            <a:r>
              <a:rPr lang="it-IT" sz="2400" dirty="0" err="1"/>
              <a:t>enabled</a:t>
            </a:r>
            <a:r>
              <a:rPr lang="it-IT" sz="2400" dirty="0"/>
              <a:t> server, </a:t>
            </a:r>
            <a:r>
              <a:rPr lang="it-IT" sz="2400" dirty="0" err="1"/>
              <a:t>requesting</a:t>
            </a:r>
            <a:r>
              <a:rPr lang="it-IT" sz="2400" dirty="0"/>
              <a:t> a </a:t>
            </a:r>
            <a:r>
              <a:rPr lang="it-IT" sz="2400" dirty="0" err="1"/>
              <a:t>secure</a:t>
            </a:r>
            <a:r>
              <a:rPr lang="it-IT" sz="2400" dirty="0"/>
              <a:t> connection: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presents</a:t>
            </a:r>
            <a:r>
              <a:rPr lang="it-IT" sz="2400" dirty="0"/>
              <a:t> a list of </a:t>
            </a:r>
            <a:r>
              <a:rPr lang="it-IT" sz="2400" dirty="0" err="1"/>
              <a:t>supported</a:t>
            </a:r>
            <a:r>
              <a:rPr lang="it-IT" sz="2400" dirty="0"/>
              <a:t> </a:t>
            </a:r>
            <a:r>
              <a:rPr lang="it-IT" sz="2400" dirty="0" err="1"/>
              <a:t>cipher</a:t>
            </a:r>
            <a:r>
              <a:rPr lang="it-IT" sz="2400" dirty="0"/>
              <a:t> </a:t>
            </a:r>
            <a:r>
              <a:rPr lang="it-IT" sz="2400" dirty="0" err="1"/>
              <a:t>suites</a:t>
            </a:r>
            <a:r>
              <a:rPr lang="it-IT" sz="2400" dirty="0"/>
              <a:t> (</a:t>
            </a:r>
            <a:r>
              <a:rPr lang="it-IT" sz="2400" dirty="0" err="1"/>
              <a:t>ciphers</a:t>
            </a:r>
            <a:r>
              <a:rPr lang="it-IT" sz="2400" dirty="0"/>
              <a:t> and </a:t>
            </a:r>
            <a:r>
              <a:rPr lang="it-IT" sz="2400" dirty="0" err="1"/>
              <a:t>hash</a:t>
            </a:r>
            <a:r>
              <a:rPr lang="it-IT" sz="2400" dirty="0"/>
              <a:t> </a:t>
            </a:r>
            <a:r>
              <a:rPr lang="it-IT" sz="2400" dirty="0" err="1"/>
              <a:t>functions</a:t>
            </a:r>
            <a:r>
              <a:rPr lang="it-IT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/>
              <a:t>From </a:t>
            </a:r>
            <a:r>
              <a:rPr lang="it-IT" sz="2400" dirty="0" err="1"/>
              <a:t>this</a:t>
            </a:r>
            <a:r>
              <a:rPr lang="it-IT" sz="2400" dirty="0"/>
              <a:t> list, the server </a:t>
            </a:r>
            <a:r>
              <a:rPr lang="it-IT" sz="2400" dirty="0" err="1"/>
              <a:t>picks</a:t>
            </a:r>
            <a:r>
              <a:rPr lang="it-IT" sz="2400" dirty="0"/>
              <a:t> a </a:t>
            </a:r>
            <a:r>
              <a:rPr lang="it-IT" sz="2400" dirty="0" err="1"/>
              <a:t>cipher</a:t>
            </a:r>
            <a:r>
              <a:rPr lang="it-IT" sz="2400" dirty="0"/>
              <a:t> and </a:t>
            </a:r>
            <a:r>
              <a:rPr lang="it-IT" sz="2400" dirty="0" err="1"/>
              <a:t>hash</a:t>
            </a:r>
            <a:r>
              <a:rPr lang="it-IT" sz="2400" dirty="0"/>
              <a:t> </a:t>
            </a:r>
            <a:r>
              <a:rPr lang="it-IT" sz="2400" dirty="0" err="1"/>
              <a:t>functions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also</a:t>
            </a:r>
            <a:r>
              <a:rPr lang="it-IT" sz="2400" dirty="0"/>
              <a:t> supports and </a:t>
            </a:r>
            <a:r>
              <a:rPr lang="it-IT" sz="2400" dirty="0" err="1"/>
              <a:t>notifies</a:t>
            </a:r>
            <a:r>
              <a:rPr lang="it-IT" sz="2400" dirty="0"/>
              <a:t> the client of the </a:t>
            </a:r>
            <a:r>
              <a:rPr lang="it-IT" sz="2400" dirty="0" err="1"/>
              <a:t>decision</a:t>
            </a:r>
            <a:r>
              <a:rPr lang="it-IT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/>
              <a:t>The </a:t>
            </a:r>
            <a:r>
              <a:rPr lang="it-IT" sz="2400" dirty="0" err="1"/>
              <a:t>identity</a:t>
            </a:r>
            <a:r>
              <a:rPr lang="it-IT" sz="2400" dirty="0"/>
              <a:t> </a:t>
            </a:r>
            <a:r>
              <a:rPr lang="it-IT" sz="2400" dirty="0" err="1"/>
              <a:t>checking</a:t>
            </a:r>
            <a:r>
              <a:rPr lang="it-IT" sz="2400" dirty="0"/>
              <a:t> </a:t>
            </a:r>
            <a:r>
              <a:rPr lang="it-IT" sz="2400" dirty="0" err="1"/>
              <a:t>begins</a:t>
            </a:r>
            <a:r>
              <a:rPr lang="it-IT" sz="2400" dirty="0"/>
              <a:t>.</a:t>
            </a:r>
            <a:br>
              <a:rPr lang="it-IT" sz="2400" dirty="0"/>
            </a:br>
            <a:r>
              <a:rPr lang="it-IT" sz="2400" dirty="0"/>
              <a:t>In </a:t>
            </a:r>
            <a:r>
              <a:rPr lang="it-IT" sz="2400" dirty="0" err="1"/>
              <a:t>our</a:t>
            </a:r>
            <a:r>
              <a:rPr lang="it-IT" sz="2400" dirty="0"/>
              <a:t> case,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enabled</a:t>
            </a:r>
            <a:r>
              <a:rPr lang="it-IT" sz="2400" dirty="0"/>
              <a:t> 2 way SSL (SSL with client </a:t>
            </a:r>
            <a:r>
              <a:rPr lang="it-IT" sz="2400" dirty="0" err="1"/>
              <a:t>authentication</a:t>
            </a:r>
            <a:r>
              <a:rPr lang="it-IT" sz="2400" dirty="0"/>
              <a:t>).</a:t>
            </a:r>
            <a:br>
              <a:rPr lang="it-IT" sz="2400" dirty="0"/>
            </a:br>
            <a:r>
              <a:rPr lang="it-IT" sz="2400" dirty="0"/>
              <a:t>Server </a:t>
            </a:r>
            <a:r>
              <a:rPr lang="it-IT" sz="2400" dirty="0" err="1"/>
              <a:t>presents</a:t>
            </a:r>
            <a:r>
              <a:rPr lang="it-IT" sz="2400" dirty="0"/>
              <a:t> </a:t>
            </a:r>
            <a:r>
              <a:rPr lang="it-IT" sz="2400" dirty="0" err="1"/>
              <a:t>his</a:t>
            </a:r>
            <a:r>
              <a:rPr lang="it-IT" sz="2400" dirty="0"/>
              <a:t> certificate (</a:t>
            </a:r>
            <a:r>
              <a:rPr lang="it-IT" sz="2400" dirty="0" err="1"/>
              <a:t>signed</a:t>
            </a:r>
            <a:r>
              <a:rPr lang="it-IT" sz="2400" dirty="0"/>
              <a:t> by </a:t>
            </a:r>
            <a:r>
              <a:rPr lang="it-IT" sz="2400" dirty="0" err="1"/>
              <a:t>our</a:t>
            </a:r>
            <a:r>
              <a:rPr lang="it-IT" sz="2400" dirty="0"/>
              <a:t> Private CA) to the client, 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looks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his</a:t>
            </a:r>
            <a:r>
              <a:rPr lang="it-IT" sz="2400" dirty="0"/>
              <a:t> trust-store (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only</a:t>
            </a:r>
            <a:r>
              <a:rPr lang="it-IT" sz="2400" dirty="0"/>
              <a:t> </a:t>
            </a:r>
            <a:r>
              <a:rPr lang="it-IT" sz="2400" dirty="0" err="1"/>
              <a:t>contains</a:t>
            </a:r>
            <a:r>
              <a:rPr lang="it-IT" sz="2400" dirty="0"/>
              <a:t> the Private </a:t>
            </a:r>
            <a:r>
              <a:rPr lang="it-IT" sz="2400" dirty="0" err="1"/>
              <a:t>CA’s</a:t>
            </a:r>
            <a:r>
              <a:rPr lang="it-IT" sz="2400" dirty="0"/>
              <a:t> certificate) to check </a:t>
            </a:r>
            <a:r>
              <a:rPr lang="it-IT" sz="2400" dirty="0" err="1"/>
              <a:t>if</a:t>
            </a:r>
            <a:r>
              <a:rPr lang="it-IT" sz="2400" dirty="0"/>
              <a:t> the certificate can be </a:t>
            </a:r>
            <a:r>
              <a:rPr lang="it-IT" sz="2400" dirty="0" err="1"/>
              <a:t>trusted</a:t>
            </a:r>
            <a:r>
              <a:rPr lang="it-IT" sz="2400" dirty="0"/>
              <a:t>: </a:t>
            </a:r>
            <a:r>
              <a:rPr lang="it-IT" sz="2400" dirty="0" err="1"/>
              <a:t>having</a:t>
            </a:r>
            <a:r>
              <a:rPr lang="it-IT" sz="2400" dirty="0"/>
              <a:t> </a:t>
            </a:r>
            <a:r>
              <a:rPr lang="it-IT" sz="2400" dirty="0" err="1"/>
              <a:t>verified</a:t>
            </a:r>
            <a:r>
              <a:rPr lang="it-IT" sz="2400" dirty="0"/>
              <a:t> </a:t>
            </a:r>
            <a:r>
              <a:rPr lang="it-IT" sz="2400" dirty="0" err="1"/>
              <a:t>this</a:t>
            </a:r>
            <a:r>
              <a:rPr lang="it-IT" sz="2400" dirty="0"/>
              <a:t> certificate , the client </a:t>
            </a:r>
            <a:r>
              <a:rPr lang="it-IT" sz="2400" dirty="0" err="1"/>
              <a:t>now</a:t>
            </a:r>
            <a:r>
              <a:rPr lang="it-IT" sz="2400" dirty="0"/>
              <a:t> </a:t>
            </a:r>
            <a:r>
              <a:rPr lang="it-IT" sz="2400" dirty="0" err="1"/>
              <a:t>presents</a:t>
            </a:r>
            <a:r>
              <a:rPr lang="it-IT" sz="2400" dirty="0"/>
              <a:t> </a:t>
            </a:r>
            <a:r>
              <a:rPr lang="it-IT" sz="2400" dirty="0" err="1"/>
              <a:t>his</a:t>
            </a:r>
            <a:r>
              <a:rPr lang="it-IT" sz="2400" dirty="0"/>
              <a:t> </a:t>
            </a:r>
            <a:r>
              <a:rPr lang="it-IT" sz="2400" dirty="0" err="1"/>
              <a:t>own</a:t>
            </a:r>
            <a:r>
              <a:rPr lang="it-IT" sz="2400" dirty="0"/>
              <a:t> certificate (</a:t>
            </a:r>
            <a:r>
              <a:rPr lang="it-IT" sz="2400" dirty="0" err="1"/>
              <a:t>also</a:t>
            </a:r>
            <a:r>
              <a:rPr lang="it-IT" sz="2400" dirty="0"/>
              <a:t> </a:t>
            </a:r>
            <a:r>
              <a:rPr lang="it-IT" sz="2400" dirty="0" err="1"/>
              <a:t>signed</a:t>
            </a:r>
            <a:r>
              <a:rPr lang="it-IT" sz="2400" dirty="0"/>
              <a:t> by </a:t>
            </a:r>
            <a:r>
              <a:rPr lang="it-IT" sz="2400" dirty="0" err="1"/>
              <a:t>our</a:t>
            </a:r>
            <a:r>
              <a:rPr lang="it-IT" sz="2400" dirty="0"/>
              <a:t> Private CA) to the server,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performs</a:t>
            </a:r>
            <a:r>
              <a:rPr lang="it-IT" sz="2400" dirty="0"/>
              <a:t> the </a:t>
            </a:r>
            <a:r>
              <a:rPr lang="it-IT" sz="2400" dirty="0" err="1"/>
              <a:t>same</a:t>
            </a:r>
            <a:r>
              <a:rPr lang="it-IT" sz="2400" dirty="0"/>
              <a:t> check </a:t>
            </a:r>
            <a:r>
              <a:rPr lang="it-IT" sz="2400" dirty="0" err="1"/>
              <a:t>as</a:t>
            </a:r>
            <a:r>
              <a:rPr lang="it-IT" sz="2400" dirty="0"/>
              <a:t> the Client </a:t>
            </a:r>
            <a:r>
              <a:rPr lang="it-IT" sz="2400" dirty="0" err="1"/>
              <a:t>did</a:t>
            </a:r>
            <a:r>
              <a:rPr lang="it-IT" sz="2400" dirty="0"/>
              <a:t> </a:t>
            </a:r>
            <a:r>
              <a:rPr lang="it-IT" sz="2400" dirty="0" err="1"/>
              <a:t>before</a:t>
            </a:r>
            <a:r>
              <a:rPr lang="it-IT" sz="2400" dirty="0"/>
              <a:t>: </a:t>
            </a:r>
            <a:r>
              <a:rPr lang="it-IT" sz="2400" dirty="0" err="1"/>
              <a:t>since</a:t>
            </a:r>
            <a:r>
              <a:rPr lang="it-IT" sz="2400" dirty="0"/>
              <a:t> the Server </a:t>
            </a:r>
            <a:r>
              <a:rPr lang="it-IT" sz="2400" i="1" dirty="0" err="1"/>
              <a:t>only</a:t>
            </a:r>
            <a:r>
              <a:rPr lang="it-IT" sz="2400" i="1" dirty="0"/>
              <a:t> trusts </a:t>
            </a:r>
            <a:r>
              <a:rPr lang="it-IT" sz="2400" dirty="0" err="1"/>
              <a:t>our</a:t>
            </a:r>
            <a:r>
              <a:rPr lang="it-IT" sz="2400" dirty="0"/>
              <a:t> Private CA,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verify</a:t>
            </a:r>
            <a:r>
              <a:rPr lang="it-IT" sz="2400" dirty="0"/>
              <a:t> the Client certificate and the </a:t>
            </a:r>
            <a:r>
              <a:rPr lang="it-IT" sz="2400" dirty="0" err="1"/>
              <a:t>process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go on.</a:t>
            </a:r>
            <a:br>
              <a:rPr lang="it-IT" sz="2400" dirty="0"/>
            </a:br>
            <a:r>
              <a:rPr lang="it-IT" sz="2400" dirty="0"/>
              <a:t>(+ figura slide successiva)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/>
              <a:t>Client can </a:t>
            </a:r>
            <a:r>
              <a:rPr lang="it-IT" sz="2400" dirty="0" err="1"/>
              <a:t>now</a:t>
            </a:r>
            <a:r>
              <a:rPr lang="it-IT" sz="2400" dirty="0"/>
              <a:t> generate the session </a:t>
            </a:r>
            <a:r>
              <a:rPr lang="it-IT" sz="2400" dirty="0" err="1"/>
              <a:t>keys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for the </a:t>
            </a:r>
            <a:r>
              <a:rPr lang="it-IT" sz="2400" dirty="0" err="1"/>
              <a:t>secure</a:t>
            </a:r>
            <a:r>
              <a:rPr lang="it-IT" sz="2400" dirty="0"/>
              <a:t> connection.</a:t>
            </a:r>
            <a:br>
              <a:rPr lang="it-IT" sz="2400" dirty="0"/>
            </a:br>
            <a:r>
              <a:rPr lang="it-IT" sz="2400" dirty="0" err="1"/>
              <a:t>This</a:t>
            </a:r>
            <a:r>
              <a:rPr lang="it-IT" sz="2400" dirty="0"/>
              <a:t> can be </a:t>
            </a:r>
            <a:r>
              <a:rPr lang="it-IT" sz="2400" dirty="0" err="1"/>
              <a:t>achieved</a:t>
            </a:r>
            <a:r>
              <a:rPr lang="it-IT" sz="2400" dirty="0"/>
              <a:t> by </a:t>
            </a:r>
            <a:r>
              <a:rPr lang="it-IT" sz="2400" dirty="0" err="1"/>
              <a:t>either</a:t>
            </a:r>
            <a:r>
              <a:rPr lang="it-IT" sz="2400" dirty="0"/>
              <a:t> </a:t>
            </a:r>
            <a:r>
              <a:rPr lang="it-IT" sz="2400" dirty="0" err="1"/>
              <a:t>encrypting</a:t>
            </a:r>
            <a:r>
              <a:rPr lang="it-IT" sz="2400" dirty="0"/>
              <a:t> a random </a:t>
            </a:r>
            <a:r>
              <a:rPr lang="it-IT" sz="2400" dirty="0" err="1"/>
              <a:t>number</a:t>
            </a:r>
            <a:r>
              <a:rPr lang="it-IT" sz="2400" dirty="0"/>
              <a:t> with the </a:t>
            </a:r>
            <a:r>
              <a:rPr lang="it-IT" sz="2400" dirty="0" err="1"/>
              <a:t>server’s</a:t>
            </a:r>
            <a:r>
              <a:rPr lang="it-IT" sz="2400" dirty="0"/>
              <a:t> public </a:t>
            </a:r>
            <a:r>
              <a:rPr lang="it-IT" sz="2400" dirty="0" err="1"/>
              <a:t>key</a:t>
            </a:r>
            <a:r>
              <a:rPr lang="it-IT" sz="2400" dirty="0"/>
              <a:t> and </a:t>
            </a:r>
            <a:r>
              <a:rPr lang="it-IT" sz="2400" dirty="0" err="1"/>
              <a:t>sending</a:t>
            </a:r>
            <a:r>
              <a:rPr lang="it-IT" sz="2400" dirty="0"/>
              <a:t> the </a:t>
            </a:r>
            <a:r>
              <a:rPr lang="it-IT" sz="2400" dirty="0" err="1"/>
              <a:t>result</a:t>
            </a:r>
            <a:r>
              <a:rPr lang="it-IT" sz="2400" dirty="0"/>
              <a:t> to the server, by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both</a:t>
            </a:r>
            <a:r>
              <a:rPr lang="it-IT" sz="2400" dirty="0"/>
              <a:t> parties can generate a </a:t>
            </a:r>
            <a:r>
              <a:rPr lang="it-IT" sz="2400" dirty="0" err="1"/>
              <a:t>unique</a:t>
            </a:r>
            <a:r>
              <a:rPr lang="it-IT" sz="2400" dirty="0"/>
              <a:t> session </a:t>
            </a:r>
            <a:r>
              <a:rPr lang="it-IT" sz="2400" dirty="0" err="1"/>
              <a:t>key</a:t>
            </a:r>
            <a:r>
              <a:rPr lang="it-IT" sz="2400" dirty="0"/>
              <a:t> for the </a:t>
            </a:r>
            <a:r>
              <a:rPr lang="it-IT" sz="2400" dirty="0" err="1"/>
              <a:t>subsequent</a:t>
            </a:r>
            <a:r>
              <a:rPr lang="it-IT" sz="2400" dirty="0"/>
              <a:t> </a:t>
            </a:r>
            <a:r>
              <a:rPr lang="it-IT" sz="2400" dirty="0" err="1"/>
              <a:t>communications</a:t>
            </a:r>
            <a:r>
              <a:rPr lang="it-IT" sz="2400" dirty="0"/>
              <a:t>, or by 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dirty="0" err="1"/>
              <a:t>Diffle-Hellman</a:t>
            </a:r>
            <a:r>
              <a:rPr lang="it-IT" sz="2400" dirty="0"/>
              <a:t> </a:t>
            </a:r>
            <a:r>
              <a:rPr lang="it-IT" sz="2400" dirty="0" err="1"/>
              <a:t>key</a:t>
            </a:r>
            <a:r>
              <a:rPr lang="it-IT" sz="2400" dirty="0"/>
              <a:t> </a:t>
            </a:r>
            <a:r>
              <a:rPr lang="it-IT" sz="2400" dirty="0" err="1"/>
              <a:t>exchange</a:t>
            </a:r>
            <a:r>
              <a:rPr lang="it-IT" sz="2400" dirty="0"/>
              <a:t> to </a:t>
            </a:r>
            <a:r>
              <a:rPr lang="it-IT" sz="2400" dirty="0" err="1"/>
              <a:t>securely</a:t>
            </a:r>
            <a:r>
              <a:rPr lang="it-IT" sz="2400" dirty="0"/>
              <a:t> generate a random and </a:t>
            </a:r>
            <a:r>
              <a:rPr lang="it-IT" sz="2400" dirty="0" err="1"/>
              <a:t>unique</a:t>
            </a:r>
            <a:r>
              <a:rPr lang="it-IT" sz="2400" dirty="0"/>
              <a:t> session </a:t>
            </a:r>
            <a:r>
              <a:rPr lang="it-IT" sz="2400" dirty="0" err="1"/>
              <a:t>key</a:t>
            </a:r>
            <a:r>
              <a:rPr lang="it-IT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 err="1"/>
              <a:t>When</a:t>
            </a:r>
            <a:r>
              <a:rPr lang="it-IT" sz="2400" dirty="0"/>
              <a:t> the session </a:t>
            </a:r>
            <a:r>
              <a:rPr lang="it-IT" sz="2400" dirty="0" err="1"/>
              <a:t>key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established</a:t>
            </a:r>
            <a:r>
              <a:rPr lang="it-IT" sz="2400" dirty="0"/>
              <a:t>, the </a:t>
            </a:r>
            <a:r>
              <a:rPr lang="it-IT" sz="2400" dirty="0" err="1"/>
              <a:t>secured</a:t>
            </a:r>
            <a:r>
              <a:rPr lang="it-IT" sz="2400" dirty="0"/>
              <a:t> connection can </a:t>
            </a:r>
            <a:r>
              <a:rPr lang="it-IT" sz="2400" dirty="0" err="1"/>
              <a:t>begin</a:t>
            </a:r>
            <a:r>
              <a:rPr lang="it-IT" sz="2400" dirty="0"/>
              <a:t>: </a:t>
            </a:r>
            <a:r>
              <a:rPr lang="it-IT" sz="2400" dirty="0" err="1"/>
              <a:t>messages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encrypted</a:t>
            </a:r>
            <a:r>
              <a:rPr lang="it-IT" sz="2400" dirty="0"/>
              <a:t> and </a:t>
            </a:r>
            <a:r>
              <a:rPr lang="it-IT" sz="2400" dirty="0" err="1"/>
              <a:t>decrypted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session </a:t>
            </a:r>
            <a:r>
              <a:rPr lang="it-IT" sz="2400" dirty="0" err="1"/>
              <a:t>key</a:t>
            </a:r>
            <a:r>
              <a:rPr lang="it-IT" sz="2400" dirty="0"/>
              <a:t> </a:t>
            </a:r>
            <a:r>
              <a:rPr lang="it-IT" sz="2400" dirty="0" err="1"/>
              <a:t>until</a:t>
            </a:r>
            <a:r>
              <a:rPr lang="it-IT" sz="2400" dirty="0"/>
              <a:t> the connection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closed</a:t>
            </a:r>
            <a:r>
              <a:rPr lang="it-IT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7494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screenshot, testo&#10;&#10;Descrizione generata con affidabilità elevata">
            <a:extLst>
              <a:ext uri="{FF2B5EF4-FFF2-40B4-BE49-F238E27FC236}">
                <a16:creationId xmlns:a16="http://schemas.microsoft.com/office/drawing/2014/main" id="{DE969842-ED8C-4F7C-8DE0-136B00A96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0" y="643466"/>
            <a:ext cx="1069328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925471-C762-4B21-BB5E-233629D3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106018"/>
            <a:ext cx="11873947" cy="728869"/>
          </a:xfrm>
        </p:spPr>
        <p:txBody>
          <a:bodyPr/>
          <a:lstStyle/>
          <a:p>
            <a:r>
              <a:rPr lang="it-IT" dirty="0"/>
              <a:t>How SSL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511E2B-8CFE-4669-BDD2-3F64B1F0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003990"/>
            <a:ext cx="11873946" cy="5747991"/>
          </a:xfrm>
        </p:spPr>
        <p:txBody>
          <a:bodyPr/>
          <a:lstStyle/>
          <a:p>
            <a:r>
              <a:rPr lang="it-IT" dirty="0" err="1"/>
              <a:t>Following</a:t>
            </a:r>
            <a:r>
              <a:rPr lang="it-IT" dirty="0"/>
              <a:t> OWASP </a:t>
            </a:r>
            <a:r>
              <a:rPr lang="it-IT" dirty="0" err="1"/>
              <a:t>guidelines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enforced</a:t>
            </a:r>
            <a:r>
              <a:rPr lang="it-IT" dirty="0"/>
              <a:t> SSL </a:t>
            </a:r>
            <a:r>
              <a:rPr lang="it-IT" dirty="0" err="1"/>
              <a:t>connections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over the </a:t>
            </a:r>
            <a:r>
              <a:rPr lang="it-IT" dirty="0" err="1"/>
              <a:t>application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enforce</a:t>
            </a:r>
            <a:r>
              <a:rPr lang="it-IT" dirty="0"/>
              <a:t> SSL connection </a:t>
            </a:r>
            <a:r>
              <a:rPr lang="it-IT" dirty="0" err="1"/>
              <a:t>whenever</a:t>
            </a:r>
            <a:r>
              <a:rPr lang="it-IT" dirty="0"/>
              <a:t> a Client </a:t>
            </a:r>
            <a:r>
              <a:rPr lang="it-IT" dirty="0" err="1"/>
              <a:t>needs</a:t>
            </a:r>
            <a:r>
              <a:rPr lang="it-IT" dirty="0"/>
              <a:t> to </a:t>
            </a:r>
            <a:r>
              <a:rPr lang="it-IT" dirty="0" err="1"/>
              <a:t>communicate</a:t>
            </a:r>
            <a:r>
              <a:rPr lang="it-IT" dirty="0"/>
              <a:t> with the </a:t>
            </a:r>
            <a:r>
              <a:rPr lang="it-IT" dirty="0" err="1"/>
              <a:t>application</a:t>
            </a:r>
            <a:r>
              <a:rPr lang="it-IT" dirty="0"/>
              <a:t> Server, </a:t>
            </a:r>
            <a:r>
              <a:rPr lang="it-IT" dirty="0" err="1"/>
              <a:t>either</a:t>
            </a:r>
            <a:r>
              <a:rPr lang="it-IT" dirty="0"/>
              <a:t> for </a:t>
            </a:r>
            <a:r>
              <a:rPr lang="it-IT" dirty="0" err="1"/>
              <a:t>authentication</a:t>
            </a:r>
            <a:r>
              <a:rPr lang="it-IT" dirty="0"/>
              <a:t> or access control features.</a:t>
            </a:r>
            <a:br>
              <a:rPr lang="it-IT" dirty="0"/>
            </a:br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represented</a:t>
            </a:r>
            <a:r>
              <a:rPr lang="it-IT" dirty="0"/>
              <a:t> by a Tomcat server,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configured</a:t>
            </a:r>
            <a:r>
              <a:rPr lang="it-IT" dirty="0"/>
              <a:t> </a:t>
            </a:r>
            <a:r>
              <a:rPr lang="it-IT" dirty="0" err="1"/>
              <a:t>securely</a:t>
            </a:r>
            <a:r>
              <a:rPr lang="it-IT" dirty="0"/>
              <a:t> by </a:t>
            </a:r>
            <a:r>
              <a:rPr lang="it-IT" dirty="0" err="1"/>
              <a:t>following</a:t>
            </a:r>
            <a:r>
              <a:rPr lang="it-IT" dirty="0"/>
              <a:t> the OWASP </a:t>
            </a:r>
            <a:r>
              <a:rPr lang="it-IT" dirty="0" err="1"/>
              <a:t>directives</a:t>
            </a:r>
            <a:r>
              <a:rPr lang="it-IT" dirty="0"/>
              <a:t>: </a:t>
            </a:r>
            <a:r>
              <a:rPr lang="it-IT" dirty="0" err="1"/>
              <a:t>disabling</a:t>
            </a:r>
            <a:r>
              <a:rPr lang="it-IT" dirty="0"/>
              <a:t> default/standard-</a:t>
            </a:r>
            <a:r>
              <a:rPr lang="it-IT" dirty="0" err="1"/>
              <a:t>applications</a:t>
            </a:r>
            <a:r>
              <a:rPr lang="it-IT" dirty="0"/>
              <a:t>, </a:t>
            </a:r>
            <a:r>
              <a:rPr lang="it-IT" dirty="0" err="1"/>
              <a:t>disabling</a:t>
            </a:r>
            <a:r>
              <a:rPr lang="it-IT" dirty="0"/>
              <a:t> Directory Listing, and </a:t>
            </a:r>
            <a:r>
              <a:rPr lang="it-IT" dirty="0" err="1"/>
              <a:t>enabling</a:t>
            </a:r>
            <a:r>
              <a:rPr lang="it-IT" dirty="0"/>
              <a:t> SSL with Client </a:t>
            </a:r>
            <a:r>
              <a:rPr lang="it-IT" dirty="0" err="1"/>
              <a:t>Authentication</a:t>
            </a:r>
            <a:r>
              <a:rPr lang="it-IT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enforce</a:t>
            </a:r>
            <a:r>
              <a:rPr lang="it-IT" dirty="0"/>
              <a:t> an SSL connection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users of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wish</a:t>
            </a:r>
            <a:r>
              <a:rPr lang="it-IT" dirty="0"/>
              <a:t> to </a:t>
            </a:r>
            <a:r>
              <a:rPr lang="it-IT" dirty="0" err="1"/>
              <a:t>exchange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by </a:t>
            </a:r>
            <a:r>
              <a:rPr lang="it-IT" dirty="0" err="1"/>
              <a:t>using</a:t>
            </a:r>
            <a:r>
              <a:rPr lang="it-IT" dirty="0"/>
              <a:t> Java SSL Sockets to setup the connection (in </a:t>
            </a:r>
            <a:r>
              <a:rPr lang="it-IT" dirty="0" err="1"/>
              <a:t>this</a:t>
            </a:r>
            <a:r>
              <a:rPr lang="it-IT" dirty="0"/>
              <a:t> case, the user </a:t>
            </a:r>
            <a:r>
              <a:rPr lang="it-IT" dirty="0" err="1"/>
              <a:t>starting</a:t>
            </a:r>
            <a:r>
              <a:rPr lang="it-IT" dirty="0"/>
              <a:t> the </a:t>
            </a:r>
            <a:r>
              <a:rPr lang="it-IT" dirty="0" err="1"/>
              <a:t>conversation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the SSL Client, </a:t>
            </a:r>
            <a:r>
              <a:rPr lang="it-IT" dirty="0" err="1"/>
              <a:t>while</a:t>
            </a:r>
            <a:r>
              <a:rPr lang="it-IT" dirty="0"/>
              <a:t> the user </a:t>
            </a:r>
            <a:r>
              <a:rPr lang="it-IT" dirty="0" err="1"/>
              <a:t>waiting</a:t>
            </a:r>
            <a:r>
              <a:rPr lang="it-IT" dirty="0"/>
              <a:t> to be </a:t>
            </a:r>
            <a:r>
              <a:rPr lang="it-IT" dirty="0" err="1"/>
              <a:t>requested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play the part of an SSL Server).</a:t>
            </a:r>
          </a:p>
        </p:txBody>
      </p:sp>
    </p:spTree>
    <p:extLst>
      <p:ext uri="{BB962C8B-B14F-4D97-AF65-F5344CB8AC3E}">
        <p14:creationId xmlns:p14="http://schemas.microsoft.com/office/powerpoint/2010/main" val="2099155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896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Progetto SSD</vt:lpstr>
      <vt:lpstr>High-level Infrastructure Overview </vt:lpstr>
      <vt:lpstr>High-level infrastructure overview </vt:lpstr>
      <vt:lpstr>Presentazione standard di PowerPoint</vt:lpstr>
      <vt:lpstr>Presentazione standard di PowerPoint</vt:lpstr>
      <vt:lpstr>Presentazione standard di PowerPoint</vt:lpstr>
      <vt:lpstr>How SSL works</vt:lpstr>
      <vt:lpstr>Presentazione standard di PowerPoint</vt:lpstr>
      <vt:lpstr>How SSL is used in our application</vt:lpstr>
      <vt:lpstr>SSL/TLS benefits </vt:lpstr>
      <vt:lpstr>Access Control Context</vt:lpstr>
      <vt:lpstr>Access Control</vt:lpstr>
      <vt:lpstr>Logging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SSD</dc:title>
  <dc:creator>ALDO STROFALDI</dc:creator>
  <cp:lastModifiedBy>ALDO STROFALDI</cp:lastModifiedBy>
  <cp:revision>29</cp:revision>
  <dcterms:created xsi:type="dcterms:W3CDTF">2017-12-18T22:13:29Z</dcterms:created>
  <dcterms:modified xsi:type="dcterms:W3CDTF">2017-12-20T01:28:20Z</dcterms:modified>
</cp:coreProperties>
</file>