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7" r:id="rId8"/>
    <p:sldId id="268" r:id="rId9"/>
    <p:sldId id="271" r:id="rId10"/>
    <p:sldId id="272" r:id="rId11"/>
    <p:sldId id="263" r:id="rId12"/>
    <p:sldId id="262" r:id="rId13"/>
    <p:sldId id="266" r:id="rId14"/>
    <p:sldId id="264" r:id="rId15"/>
    <p:sldId id="265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8CE704-CEA2-4907-B072-425DC997E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2334AFA-37D4-4C0A-BC0D-55D89FDB6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6E04DE-41F8-4EB2-9CB1-C80C4F238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16/12/2017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7C7F2E-B387-4E79-86D0-E4DD3789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DBD51A-1616-4F84-959C-FBB4B03D0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903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7A822F-C7A8-4506-8970-5B7BCB5FF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8CCDC1C-0622-43C7-A51B-9EF899887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048B42-BF74-4B7A-A3C9-06A13DE34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16/12/2017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43C1878-EC48-4349-AE2F-D3F939C91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143ABD-C8B5-4DC2-958E-6EBF0D7B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409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E653602-85A6-4A12-8C24-F1BAF11E29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50161B2-B371-4978-B8E8-5C1F55C76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A71A77-3992-453B-A49A-1318AC41C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16/12/2017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9BF0AA1-4105-40C5-A57C-15E5C3962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E6759FA-9E8F-405F-83E4-A034EAD23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8733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090758-0F68-4D05-AA3C-5F7F69C7C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C8272A-BC87-42F1-93F4-4945468D8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C084C2D-1FC6-4B00-BC18-4AC3A840F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16/12/2017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7E0060-FC1C-43F9-957C-3FF51AFD7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7F36EA-2F4A-4C6D-884D-805FEB4F9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317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587115-300C-4B7D-847C-14E2FEAFD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5EB242-80EF-4122-A179-4324A3653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981CD2-A37A-4AC9-8EDD-1E27C29FA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16/12/2017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FD5418-B0F7-4F0D-8B91-19944E23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6E9461-A128-4D90-89A8-EEFBDA80D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790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B10222-626C-4CA2-91D9-081649DCF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F72902-799B-4BA9-9A61-7D1D2C05E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02279B6-4D8B-4845-A91B-420AD5697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A909587-A500-40E1-BFDC-8200DF559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16/12/2017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889707F-A631-4BB0-BB75-53116E8D5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AF2DBE7-4B61-4F64-9E21-30E321C62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287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BD310A-5ECC-4BE1-AF4F-FCBAF843A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99B9B4-ED7D-4970-95BF-D4A325C11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4D8FBE6-363F-43E1-8E41-483C2F8B4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4B3F3AE-1421-475A-B754-761FC6AC1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ED66CBC-2785-457C-B197-F2F83EF20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E5D5D63-44D3-4F0F-854A-DFAC7DDFB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16/12/2017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FDEB6BC-6FB5-48E4-AA64-5C4B0C3E0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C331661-429F-466E-82C4-DBF79966C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147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5C54C2-4386-487B-B15A-6F7F55B81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6EE0983-3580-4261-A373-362E96217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16/12/2017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192DBE1-33FB-4D4C-8941-EB8A7979D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4E2EA13-87D6-4661-A831-D5A85D6BF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469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01DA838-00E6-4B87-91DC-AAA800A3B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16/12/2017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81E0345-54D2-41EE-9A63-9918C4BF3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539DBB5-CDA8-4030-B49B-9600D2D1F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098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8F959E-D111-47BE-A79A-AE3C01FD4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5144FF-85B1-46A0-97B8-A92B54BA0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013F04B-62F5-4A98-8DC8-43D34CF7F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1957757-4D8E-4F10-B793-0C5DE3372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16/12/2017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36D242A-0AD8-4CA4-BEAA-64E64CAC0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30061C3-D0E6-4BE9-876A-81ECDF4D4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507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898EA6-6E9F-4CE0-AD30-AB810A90C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5D967C3-1DA5-4618-8BFD-B9008C46A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1472597-371F-4745-8C05-4FFFE8B54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543FB01-C979-4E69-AE86-071BCA06C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16/12/2017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697C9A6-4429-4376-8018-37BDD4BC6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C034E9D-0444-4800-821F-AA201F28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475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4B2E365-C201-4783-B0D1-3A65E90F6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A07CC3F-8D9D-4987-9691-1F2D4B271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10614C-94AF-48FE-82C1-4431BDCE3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CAE98-D902-491D-97AE-B55C550A56C1}" type="datetimeFigureOut">
              <a:rPr lang="it-IT" smtClean="0"/>
              <a:t>16/12/2017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3C6CBA9-DCE8-4607-A140-DE217C12B7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A5A5D25-7CCB-4ABF-AB91-12E2A1EA1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655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19FF8B-D5B4-4F9D-B233-D2EFF31805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COMING SOON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6EAD4EE-9CA7-42DC-97DE-19CF2A7E0F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Ma poi sono le mie, perché le stai guardando? Fatti le slide tue</a:t>
            </a:r>
          </a:p>
        </p:txBody>
      </p:sp>
    </p:spTree>
    <p:extLst>
      <p:ext uri="{BB962C8B-B14F-4D97-AF65-F5344CB8AC3E}">
        <p14:creationId xmlns:p14="http://schemas.microsoft.com/office/powerpoint/2010/main" val="1806440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F7D77F-4F4F-4AF0-BDB1-7F5A66DA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2-steps </a:t>
            </a:r>
            <a:r>
              <a:rPr lang="it-IT" dirty="0" err="1"/>
              <a:t>Authentication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29749EC-49A7-443C-A533-B49C9A20C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implemented</a:t>
            </a:r>
            <a:r>
              <a:rPr lang="it-IT" dirty="0"/>
              <a:t> a 2-steps </a:t>
            </a:r>
            <a:r>
              <a:rPr lang="it-IT" dirty="0" err="1"/>
              <a:t>authentication</a:t>
            </a:r>
            <a:r>
              <a:rPr lang="it-IT" dirty="0"/>
              <a:t> system, so an </a:t>
            </a: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can’t</a:t>
            </a:r>
            <a:r>
              <a:rPr lang="it-IT" dirty="0"/>
              <a:t> </a:t>
            </a:r>
            <a:r>
              <a:rPr lang="it-IT" dirty="0" err="1"/>
              <a:t>steal</a:t>
            </a:r>
            <a:r>
              <a:rPr lang="it-IT" dirty="0"/>
              <a:t> user </a:t>
            </a:r>
            <a:r>
              <a:rPr lang="it-IT" dirty="0" err="1"/>
              <a:t>identity</a:t>
            </a:r>
            <a:r>
              <a:rPr lang="it-IT" dirty="0"/>
              <a:t> by password knowledge </a:t>
            </a:r>
            <a:r>
              <a:rPr lang="it-IT" dirty="0" err="1"/>
              <a:t>only</a:t>
            </a:r>
            <a:r>
              <a:rPr lang="it-IT" dirty="0"/>
              <a:t>.</a:t>
            </a:r>
          </a:p>
          <a:p>
            <a:pPr lvl="1"/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IP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identifier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in a </a:t>
            </a:r>
            <a:r>
              <a:rPr lang="it-IT" dirty="0" err="1"/>
              <a:t>real</a:t>
            </a:r>
            <a:r>
              <a:rPr lang="it-IT" dirty="0"/>
              <a:t>-world scenario a more accurate device </a:t>
            </a:r>
            <a:r>
              <a:rPr lang="it-IT" dirty="0" err="1"/>
              <a:t>fingerprint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be </a:t>
            </a:r>
            <a:r>
              <a:rPr lang="it-IT" dirty="0" err="1"/>
              <a:t>needed</a:t>
            </a:r>
            <a:r>
              <a:rPr lang="it-IT" dirty="0"/>
              <a:t>.</a:t>
            </a:r>
          </a:p>
          <a:p>
            <a:r>
              <a:rPr lang="it-IT" dirty="0"/>
              <a:t>For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successful</a:t>
            </a:r>
            <a:r>
              <a:rPr lang="it-IT" dirty="0"/>
              <a:t> login </a:t>
            </a:r>
            <a:r>
              <a:rPr lang="it-IT" dirty="0" err="1"/>
              <a:t>attempt</a:t>
            </a:r>
            <a:r>
              <a:rPr lang="it-IT" dirty="0"/>
              <a:t> the devices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compared</a:t>
            </a:r>
            <a:r>
              <a:rPr lang="it-IT" dirty="0"/>
              <a:t> to a list of </a:t>
            </a:r>
            <a:r>
              <a:rPr lang="it-IT" dirty="0" err="1"/>
              <a:t>trusted</a:t>
            </a:r>
            <a:r>
              <a:rPr lang="it-IT" dirty="0"/>
              <a:t> </a:t>
            </a:r>
            <a:r>
              <a:rPr lang="it-IT" dirty="0" err="1"/>
              <a:t>ones</a:t>
            </a:r>
            <a:r>
              <a:rPr lang="it-IT" dirty="0"/>
              <a:t>: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one of </a:t>
            </a:r>
            <a:r>
              <a:rPr lang="it-IT" dirty="0" err="1"/>
              <a:t>them</a:t>
            </a:r>
            <a:r>
              <a:rPr lang="it-IT" dirty="0"/>
              <a:t>, login </a:t>
            </a:r>
            <a:r>
              <a:rPr lang="it-IT" dirty="0" err="1"/>
              <a:t>request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approved</a:t>
            </a:r>
            <a:r>
              <a:rPr lang="it-IT" dirty="0"/>
              <a:t>; </a:t>
            </a:r>
            <a:r>
              <a:rPr lang="it-IT" dirty="0" err="1"/>
              <a:t>otherwise</a:t>
            </a:r>
            <a:r>
              <a:rPr lang="it-IT" dirty="0"/>
              <a:t> a </a:t>
            </a:r>
            <a:r>
              <a:rPr lang="it-IT" dirty="0" err="1"/>
              <a:t>confirmation</a:t>
            </a:r>
            <a:r>
              <a:rPr lang="it-IT" dirty="0"/>
              <a:t> mail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sent</a:t>
            </a:r>
            <a:r>
              <a:rPr lang="it-IT" dirty="0"/>
              <a:t>.</a:t>
            </a:r>
          </a:p>
          <a:p>
            <a:r>
              <a:rPr lang="it-IT" dirty="0" err="1"/>
              <a:t>This</a:t>
            </a:r>
            <a:r>
              <a:rPr lang="it-IT" dirty="0"/>
              <a:t> way an </a:t>
            </a: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</a:t>
            </a:r>
            <a:r>
              <a:rPr lang="it-IT" dirty="0" err="1"/>
              <a:t>steal</a:t>
            </a:r>
            <a:r>
              <a:rPr lang="it-IT" dirty="0"/>
              <a:t> an account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Knows</a:t>
            </a:r>
            <a:r>
              <a:rPr lang="it-IT" dirty="0"/>
              <a:t> </a:t>
            </a:r>
            <a:r>
              <a:rPr lang="it-IT" dirty="0" err="1"/>
              <a:t>passwords</a:t>
            </a:r>
            <a:r>
              <a:rPr lang="it-IT" dirty="0"/>
              <a:t> and </a:t>
            </a:r>
            <a:r>
              <a:rPr lang="it-IT" dirty="0" err="1"/>
              <a:t>has</a:t>
            </a:r>
            <a:r>
              <a:rPr lang="it-IT" dirty="0"/>
              <a:t> one of the </a:t>
            </a:r>
            <a:r>
              <a:rPr lang="it-IT" dirty="0" err="1"/>
              <a:t>trusted</a:t>
            </a:r>
            <a:r>
              <a:rPr lang="it-IT" dirty="0"/>
              <a:t> devices</a:t>
            </a:r>
          </a:p>
          <a:p>
            <a:pPr lvl="1"/>
            <a:r>
              <a:rPr lang="it-IT" dirty="0"/>
              <a:t>Or </a:t>
            </a:r>
            <a:r>
              <a:rPr lang="it-IT" dirty="0" err="1"/>
              <a:t>knows</a:t>
            </a:r>
            <a:r>
              <a:rPr lang="it-IT" dirty="0"/>
              <a:t> password and stole email account</a:t>
            </a:r>
          </a:p>
        </p:txBody>
      </p:sp>
    </p:spTree>
    <p:extLst>
      <p:ext uri="{BB962C8B-B14F-4D97-AF65-F5344CB8AC3E}">
        <p14:creationId xmlns:p14="http://schemas.microsoft.com/office/powerpoint/2010/main" val="3874558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A6B881-99C6-4A53-9887-C4CF7F81C9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Authentication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D40AB1A-1C75-4E7E-B2F6-E36092B5E5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8430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C691D0-7338-46F2-8ADD-28A06C048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Authentication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C787D0-B8AB-4FE5-887B-27D8C4483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8927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3D74B8-6F8F-481C-8088-17C123A664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SID : Simple </a:t>
            </a:r>
            <a:r>
              <a:rPr lang="it-IT" dirty="0" err="1"/>
              <a:t>Intrusion</a:t>
            </a:r>
            <a:r>
              <a:rPr lang="it-IT" dirty="0"/>
              <a:t> Detector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0630231-09D6-4CD3-9B2B-DBD9768B44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0133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9E6DEA-D7A1-44D2-8559-89B730CE36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thoughts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3A8CAC3-1E41-4E08-84F1-50D0906D12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8280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67CE87-7A60-4DFB-8B71-6EC9C1739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Implicit</a:t>
            </a:r>
            <a:r>
              <a:rPr lang="it-IT" dirty="0"/>
              <a:t> </a:t>
            </a:r>
            <a:r>
              <a:rPr lang="it-IT" dirty="0" err="1"/>
              <a:t>weaknesses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6FD6CB-DA10-49AA-AC33-97037567E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78474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D6C40B-86C1-403F-86AE-4F1BE0282E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SERVER FEATURES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634A2A-7FE2-47D7-ABB2-30A9C641DB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Certificate server</a:t>
            </a:r>
          </a:p>
        </p:txBody>
      </p:sp>
    </p:spTree>
    <p:extLst>
      <p:ext uri="{BB962C8B-B14F-4D97-AF65-F5344CB8AC3E}">
        <p14:creationId xmlns:p14="http://schemas.microsoft.com/office/powerpoint/2010/main" val="1609170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ECC94F-CD55-472E-BBAD-EA5D9387F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GENERAL PROGRAMMING TECHNIQUES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D1B3825-8169-45AD-B788-66B8EA98CA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9025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47D4BB-6529-4710-8705-90488E3EF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No </a:t>
            </a:r>
            <a:r>
              <a:rPr lang="it-IT" dirty="0" err="1"/>
              <a:t>hardcoded</a:t>
            </a:r>
            <a:r>
              <a:rPr lang="it-IT" dirty="0"/>
              <a:t> password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D3F60E-8942-48DD-9307-04056E0A6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94985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0CB0CF-B89A-4803-B903-F1DF454B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SQL </a:t>
            </a:r>
            <a:r>
              <a:rPr lang="it-IT" dirty="0" err="1"/>
              <a:t>Injection</a:t>
            </a:r>
            <a:r>
              <a:rPr lang="it-IT" dirty="0"/>
              <a:t> </a:t>
            </a:r>
            <a:r>
              <a:rPr lang="it-IT" dirty="0" err="1"/>
              <a:t>Prevention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2D3A82-B8F3-4A9D-B7FE-A246D898B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Injection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included</a:t>
            </a:r>
            <a:r>
              <a:rPr lang="it-IT" dirty="0"/>
              <a:t> by OWASP in </a:t>
            </a:r>
            <a:r>
              <a:rPr lang="it-IT" dirty="0" err="1"/>
              <a:t>its</a:t>
            </a:r>
            <a:r>
              <a:rPr lang="it-IT" dirty="0"/>
              <a:t> Top 10 Web Application Security Risk list</a:t>
            </a:r>
          </a:p>
          <a:p>
            <a:r>
              <a:rPr lang="it-IT" dirty="0" err="1"/>
              <a:t>Injections</a:t>
            </a:r>
            <a:r>
              <a:rPr lang="it-IT" dirty="0"/>
              <a:t> </a:t>
            </a:r>
            <a:r>
              <a:rPr lang="it-IT" dirty="0" err="1"/>
              <a:t>happens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user input </a:t>
            </a:r>
            <a:r>
              <a:rPr lang="it-IT" dirty="0" err="1"/>
              <a:t>is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2312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76E730-FB43-429D-8482-5F52964B34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Password Management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FB6FD50-6889-47AA-9FF4-ED8CB28998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1496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8B9639-0F4A-45B1-8110-C19393E8F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Password Management </a:t>
            </a:r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307917-251F-4290-91B9-87BCC0169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08" y="1420838"/>
            <a:ext cx="10791092" cy="4756126"/>
          </a:xfrm>
        </p:spPr>
        <p:txBody>
          <a:bodyPr>
            <a:normAutofit/>
          </a:bodyPr>
          <a:lstStyle/>
          <a:p>
            <a:r>
              <a:rPr lang="it-IT" dirty="0"/>
              <a:t>Password management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critical</a:t>
            </a:r>
            <a:r>
              <a:rPr lang="it-IT" dirty="0"/>
              <a:t> for system security</a:t>
            </a:r>
          </a:p>
          <a:p>
            <a:r>
              <a:rPr lang="it-IT" dirty="0" err="1"/>
              <a:t>Storing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in </a:t>
            </a:r>
            <a:r>
              <a:rPr lang="it-IT" dirty="0" err="1"/>
              <a:t>plain</a:t>
            </a:r>
            <a:r>
              <a:rPr lang="it-IT" dirty="0"/>
              <a:t> text or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weak</a:t>
            </a:r>
            <a:r>
              <a:rPr lang="it-IT" dirty="0"/>
              <a:t> </a:t>
            </a:r>
            <a:r>
              <a:rPr lang="it-IT" dirty="0" err="1"/>
              <a:t>unsalted</a:t>
            </a:r>
            <a:r>
              <a:rPr lang="it-IT" dirty="0"/>
              <a:t> </a:t>
            </a:r>
            <a:r>
              <a:rPr lang="it-IT" dirty="0" err="1"/>
              <a:t>hashes</a:t>
            </a:r>
            <a:r>
              <a:rPr lang="it-IT" dirty="0"/>
              <a:t> </a:t>
            </a:r>
            <a:r>
              <a:rPr lang="it-IT" dirty="0" err="1"/>
              <a:t>leads</a:t>
            </a:r>
            <a:r>
              <a:rPr lang="it-IT" dirty="0"/>
              <a:t> to account </a:t>
            </a:r>
            <a:r>
              <a:rPr lang="it-IT" dirty="0" err="1"/>
              <a:t>stealing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be the first step to sensitive data </a:t>
            </a:r>
            <a:r>
              <a:rPr lang="it-IT" dirty="0" err="1"/>
              <a:t>disclosure</a:t>
            </a:r>
            <a:r>
              <a:rPr lang="it-IT" dirty="0"/>
              <a:t> or </a:t>
            </a:r>
            <a:r>
              <a:rPr lang="it-IT" dirty="0" err="1"/>
              <a:t>backdoor</a:t>
            </a:r>
            <a:r>
              <a:rPr lang="it-IT" dirty="0"/>
              <a:t> </a:t>
            </a:r>
            <a:r>
              <a:rPr lang="it-IT" dirty="0" err="1"/>
              <a:t>installation</a:t>
            </a:r>
            <a:endParaRPr lang="it-IT" dirty="0"/>
          </a:p>
          <a:p>
            <a:pPr lvl="1"/>
            <a:r>
              <a:rPr lang="it-IT" dirty="0"/>
              <a:t>An </a:t>
            </a:r>
            <a:r>
              <a:rPr lang="it-IT" dirty="0" err="1"/>
              <a:t>example</a:t>
            </a:r>
            <a:r>
              <a:rPr lang="it-IT" dirty="0"/>
              <a:t> of </a:t>
            </a:r>
            <a:r>
              <a:rPr lang="it-IT" dirty="0" err="1"/>
              <a:t>weak</a:t>
            </a:r>
            <a:r>
              <a:rPr lang="it-IT" dirty="0"/>
              <a:t> </a:t>
            </a:r>
            <a:r>
              <a:rPr lang="it-IT" dirty="0" err="1"/>
              <a:t>hash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MD5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digests</a:t>
            </a:r>
            <a:r>
              <a:rPr lang="it-IT" dirty="0"/>
              <a:t>,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fast, </a:t>
            </a:r>
            <a:r>
              <a:rPr lang="it-IT" dirty="0" err="1"/>
              <a:t>memory-conserving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, </a:t>
            </a:r>
            <a:r>
              <a:rPr lang="it-IT" dirty="0" err="1"/>
              <a:t>crackable</a:t>
            </a:r>
            <a:r>
              <a:rPr lang="it-IT" dirty="0"/>
              <a:t> by </a:t>
            </a:r>
            <a:r>
              <a:rPr lang="it-IT" dirty="0" err="1"/>
              <a:t>FPGAs</a:t>
            </a:r>
            <a:r>
              <a:rPr lang="it-IT" dirty="0"/>
              <a:t> and </a:t>
            </a:r>
            <a:r>
              <a:rPr lang="it-IT" dirty="0" err="1"/>
              <a:t>ASICs</a:t>
            </a:r>
            <a:endParaRPr lang="it-IT" dirty="0"/>
          </a:p>
          <a:p>
            <a:r>
              <a:rPr lang="it-IT" dirty="0" err="1"/>
              <a:t>Allowing</a:t>
            </a:r>
            <a:r>
              <a:rPr lang="it-IT" dirty="0"/>
              <a:t> </a:t>
            </a:r>
            <a:r>
              <a:rPr lang="it-IT" dirty="0" err="1"/>
              <a:t>easily-guessable</a:t>
            </a:r>
            <a:r>
              <a:rPr lang="it-IT" dirty="0"/>
              <a:t> password </a:t>
            </a:r>
            <a:r>
              <a:rPr lang="it-IT" dirty="0" err="1"/>
              <a:t>like</a:t>
            </a:r>
            <a:r>
              <a:rPr lang="it-IT" dirty="0"/>
              <a:t> «1234» or «password»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vulnerability</a:t>
            </a:r>
            <a:r>
              <a:rPr lang="it-IT" dirty="0"/>
              <a:t> </a:t>
            </a:r>
            <a:r>
              <a:rPr lang="it-IT" dirty="0" err="1"/>
              <a:t>independent</a:t>
            </a:r>
            <a:r>
              <a:rPr lang="it-IT" dirty="0"/>
              <a:t> from </a:t>
            </a:r>
            <a:r>
              <a:rPr lang="it-IT" dirty="0" err="1"/>
              <a:t>hashing</a:t>
            </a:r>
            <a:r>
              <a:rPr lang="it-IT" dirty="0"/>
              <a:t> </a:t>
            </a:r>
            <a:r>
              <a:rPr lang="it-IT" dirty="0" err="1"/>
              <a:t>technique</a:t>
            </a:r>
            <a:r>
              <a:rPr lang="it-IT" dirty="0"/>
              <a:t>, so a strong password policy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needed</a:t>
            </a:r>
            <a:r>
              <a:rPr lang="it-IT" dirty="0"/>
              <a:t>.</a:t>
            </a:r>
          </a:p>
          <a:p>
            <a:r>
              <a:rPr lang="it-IT" dirty="0"/>
              <a:t>A system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resilient</a:t>
            </a:r>
            <a:r>
              <a:rPr lang="it-IT" dirty="0"/>
              <a:t> </a:t>
            </a:r>
            <a:r>
              <a:rPr lang="it-IT" dirty="0" err="1"/>
              <a:t>even</a:t>
            </a:r>
            <a:r>
              <a:rPr lang="it-IT" dirty="0"/>
              <a:t> to password </a:t>
            </a:r>
            <a:r>
              <a:rPr lang="it-IT" dirty="0" err="1"/>
              <a:t>stealing</a:t>
            </a:r>
            <a:r>
              <a:rPr lang="it-IT" dirty="0"/>
              <a:t>, for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dirty="0" err="1"/>
              <a:t>implementing</a:t>
            </a:r>
            <a:r>
              <a:rPr lang="it-IT" dirty="0"/>
              <a:t> a </a:t>
            </a:r>
            <a:r>
              <a:rPr lang="it-IT" dirty="0" err="1"/>
              <a:t>multifactor</a:t>
            </a:r>
            <a:r>
              <a:rPr lang="it-IT" dirty="0"/>
              <a:t> </a:t>
            </a:r>
            <a:r>
              <a:rPr lang="it-IT" dirty="0" err="1"/>
              <a:t>authentication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4342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C58847-30BA-42DB-A627-5C5318FED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Password </a:t>
            </a:r>
            <a:r>
              <a:rPr lang="it-IT" dirty="0" err="1"/>
              <a:t>cryptography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DC0B16-F1BB-46C4-B359-A25BEEC72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analyzed</a:t>
            </a:r>
            <a:r>
              <a:rPr lang="it-IT" dirty="0"/>
              <a:t> </a:t>
            </a:r>
            <a:r>
              <a:rPr lang="it-IT" dirty="0" err="1"/>
              <a:t>several</a:t>
            </a:r>
            <a:r>
              <a:rPr lang="it-IT" dirty="0"/>
              <a:t> password </a:t>
            </a:r>
            <a:r>
              <a:rPr lang="it-IT" dirty="0" err="1"/>
              <a:t>cryptography</a:t>
            </a:r>
            <a:r>
              <a:rPr lang="it-IT" dirty="0"/>
              <a:t> </a:t>
            </a:r>
            <a:r>
              <a:rPr lang="it-IT" dirty="0" err="1"/>
              <a:t>techniques</a:t>
            </a:r>
            <a:r>
              <a:rPr lang="it-IT" dirty="0"/>
              <a:t>, </a:t>
            </a:r>
            <a:r>
              <a:rPr lang="it-IT" dirty="0" err="1"/>
              <a:t>like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a </a:t>
            </a:r>
            <a:r>
              <a:rPr lang="it-IT" dirty="0" err="1"/>
              <a:t>salt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a </a:t>
            </a:r>
            <a:r>
              <a:rPr lang="it-IT" dirty="0" err="1"/>
              <a:t>pepper</a:t>
            </a:r>
            <a:r>
              <a:rPr lang="it-IT" dirty="0"/>
              <a:t> </a:t>
            </a:r>
            <a:r>
              <a:rPr lang="it-IT" dirty="0" err="1"/>
              <a:t>too</a:t>
            </a:r>
            <a:endParaRPr lang="it-IT" dirty="0"/>
          </a:p>
          <a:p>
            <a:pPr lvl="1"/>
            <a:r>
              <a:rPr lang="it-IT" dirty="0"/>
              <a:t>A </a:t>
            </a:r>
            <a:r>
              <a:rPr lang="it-IT" dirty="0" err="1"/>
              <a:t>pepper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like</a:t>
            </a:r>
            <a:r>
              <a:rPr lang="it-IT" dirty="0"/>
              <a:t> </a:t>
            </a:r>
            <a:r>
              <a:rPr lang="it-IT" dirty="0" err="1"/>
              <a:t>salt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stored</a:t>
            </a:r>
            <a:r>
              <a:rPr lang="it-IT" dirty="0"/>
              <a:t> </a:t>
            </a:r>
            <a:r>
              <a:rPr lang="it-IT" dirty="0" err="1"/>
              <a:t>alongside</a:t>
            </a:r>
            <a:r>
              <a:rPr lang="it-IT" dirty="0"/>
              <a:t> the password.</a:t>
            </a:r>
          </a:p>
          <a:p>
            <a:pPr lvl="1"/>
            <a:r>
              <a:rPr lang="it-IT" dirty="0" err="1"/>
              <a:t>Even</a:t>
            </a:r>
            <a:r>
              <a:rPr lang="it-IT" dirty="0"/>
              <a:t> </a:t>
            </a:r>
            <a:r>
              <a:rPr lang="it-IT" dirty="0" err="1"/>
              <a:t>though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</a:t>
            </a:r>
            <a:r>
              <a:rPr lang="it-IT" dirty="0" err="1"/>
              <a:t>seem</a:t>
            </a:r>
            <a:r>
              <a:rPr lang="it-IT" dirty="0"/>
              <a:t> to </a:t>
            </a:r>
            <a:r>
              <a:rPr lang="it-IT" dirty="0" err="1"/>
              <a:t>add</a:t>
            </a:r>
            <a:r>
              <a:rPr lang="it-IT" dirty="0"/>
              <a:t> security to </a:t>
            </a:r>
            <a:r>
              <a:rPr lang="it-IT" dirty="0" err="1"/>
              <a:t>passwords</a:t>
            </a:r>
            <a:r>
              <a:rPr lang="it-IT" dirty="0"/>
              <a:t>, no </a:t>
            </a:r>
            <a:r>
              <a:rPr lang="it-IT" dirty="0" err="1"/>
              <a:t>algorithm</a:t>
            </a:r>
            <a:r>
              <a:rPr lang="it-IT" dirty="0"/>
              <a:t> supports </a:t>
            </a:r>
            <a:r>
              <a:rPr lang="it-IT" dirty="0" err="1"/>
              <a:t>them</a:t>
            </a:r>
            <a:r>
              <a:rPr lang="it-IT" dirty="0"/>
              <a:t>, </a:t>
            </a:r>
            <a:r>
              <a:rPr lang="it-IT" dirty="0" err="1"/>
              <a:t>meaning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to </a:t>
            </a:r>
            <a:r>
              <a:rPr lang="it-IT" dirty="0" err="1"/>
              <a:t>develop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cryptography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 and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probably</a:t>
            </a:r>
            <a:r>
              <a:rPr lang="it-IT" dirty="0"/>
              <a:t> reduce </a:t>
            </a:r>
            <a:r>
              <a:rPr lang="it-IT" dirty="0" err="1"/>
              <a:t>rather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enhance</a:t>
            </a:r>
            <a:r>
              <a:rPr lang="it-IT" dirty="0"/>
              <a:t> system security</a:t>
            </a:r>
          </a:p>
          <a:p>
            <a:r>
              <a:rPr lang="it-IT" dirty="0" err="1"/>
              <a:t>Among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hashing</a:t>
            </a:r>
            <a:r>
              <a:rPr lang="it-IT" dirty="0"/>
              <a:t> </a:t>
            </a:r>
            <a:r>
              <a:rPr lang="it-IT" dirty="0" err="1"/>
              <a:t>algorithms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whittled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down to the </a:t>
            </a:r>
            <a:r>
              <a:rPr lang="it-IT" dirty="0" err="1"/>
              <a:t>ones</a:t>
            </a:r>
            <a:r>
              <a:rPr lang="it-IT" dirty="0"/>
              <a:t> </a:t>
            </a:r>
            <a:r>
              <a:rPr lang="it-IT" dirty="0" err="1"/>
              <a:t>designed</a:t>
            </a:r>
            <a:r>
              <a:rPr lang="it-IT" dirty="0"/>
              <a:t> to </a:t>
            </a:r>
            <a:r>
              <a:rPr lang="it-IT" dirty="0" err="1"/>
              <a:t>passwords</a:t>
            </a:r>
            <a:r>
              <a:rPr lang="it-IT" dirty="0"/>
              <a:t>: </a:t>
            </a:r>
            <a:r>
              <a:rPr lang="it-IT" dirty="0" err="1"/>
              <a:t>bcrypt</a:t>
            </a:r>
            <a:r>
              <a:rPr lang="it-IT" dirty="0"/>
              <a:t>, </a:t>
            </a:r>
            <a:r>
              <a:rPr lang="it-IT" dirty="0" err="1"/>
              <a:t>scrypt</a:t>
            </a:r>
            <a:r>
              <a:rPr lang="it-IT" dirty="0"/>
              <a:t> and PBDKF2.</a:t>
            </a:r>
          </a:p>
          <a:p>
            <a:pPr lvl="1"/>
            <a:r>
              <a:rPr lang="it-IT" dirty="0"/>
              <a:t>New </a:t>
            </a:r>
            <a:r>
              <a:rPr lang="it-IT" dirty="0" err="1"/>
              <a:t>ones</a:t>
            </a:r>
            <a:r>
              <a:rPr lang="it-IT" dirty="0"/>
              <a:t> are </a:t>
            </a:r>
            <a:r>
              <a:rPr lang="it-IT" dirty="0" err="1"/>
              <a:t>being</a:t>
            </a:r>
            <a:r>
              <a:rPr lang="it-IT" dirty="0"/>
              <a:t> </a:t>
            </a:r>
            <a:r>
              <a:rPr lang="it-IT" dirty="0" err="1"/>
              <a:t>developed</a:t>
            </a:r>
            <a:r>
              <a:rPr lang="it-IT" dirty="0"/>
              <a:t>, </a:t>
            </a:r>
            <a:r>
              <a:rPr lang="it-IT" dirty="0" err="1"/>
              <a:t>like</a:t>
            </a:r>
            <a:r>
              <a:rPr lang="it-IT" dirty="0"/>
              <a:t> Argon2, </a:t>
            </a:r>
            <a:r>
              <a:rPr lang="it-IT" dirty="0" err="1"/>
              <a:t>but</a:t>
            </a:r>
            <a:r>
              <a:rPr lang="it-IT" dirty="0"/>
              <a:t> security </a:t>
            </a:r>
            <a:r>
              <a:rPr lang="it-IT" dirty="0" err="1"/>
              <a:t>administrator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use </a:t>
            </a:r>
            <a:r>
              <a:rPr lang="it-IT" dirty="0" err="1"/>
              <a:t>too</a:t>
            </a:r>
            <a:r>
              <a:rPr lang="it-IT" dirty="0"/>
              <a:t> </a:t>
            </a:r>
            <a:r>
              <a:rPr lang="it-IT" dirty="0" err="1"/>
              <a:t>recent</a:t>
            </a:r>
            <a:r>
              <a:rPr lang="it-IT" dirty="0"/>
              <a:t> </a:t>
            </a:r>
            <a:r>
              <a:rPr lang="it-IT" dirty="0" err="1"/>
              <a:t>algorithms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be </a:t>
            </a:r>
            <a:r>
              <a:rPr lang="it-IT" dirty="0" err="1"/>
              <a:t>critcial</a:t>
            </a:r>
            <a:r>
              <a:rPr lang="it-IT" dirty="0"/>
              <a:t> </a:t>
            </a:r>
            <a:r>
              <a:rPr lang="it-IT" dirty="0" err="1"/>
              <a:t>weaknesses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known</a:t>
            </a:r>
            <a:r>
              <a:rPr lang="it-IT" dirty="0"/>
              <a:t> </a:t>
            </a:r>
            <a:r>
              <a:rPr lang="it-IT" dirty="0" err="1"/>
              <a:t>yet</a:t>
            </a:r>
            <a:r>
              <a:rPr lang="it-IT" dirty="0"/>
              <a:t>.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0169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0844C4-99AC-48E5-A637-111EC8D79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6BC3AC-6C51-4CE2-981E-814342336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750F446-7C8C-4709-A14F-D8078F6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decided</a:t>
            </a:r>
            <a:r>
              <a:rPr lang="it-IT" dirty="0"/>
              <a:t> to use </a:t>
            </a:r>
            <a:r>
              <a:rPr lang="it-IT" dirty="0" err="1"/>
              <a:t>bcrypt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works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a </a:t>
            </a:r>
            <a:r>
              <a:rPr lang="it-IT" dirty="0" err="1"/>
              <a:t>table</a:t>
            </a:r>
            <a:r>
              <a:rPr lang="it-IT" dirty="0"/>
              <a:t> </a:t>
            </a:r>
            <a:r>
              <a:rPr lang="it-IT" dirty="0" err="1"/>
              <a:t>thats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modified</a:t>
            </a:r>
            <a:r>
              <a:rPr lang="it-IT" dirty="0"/>
              <a:t> </a:t>
            </a:r>
            <a:r>
              <a:rPr lang="it-IT" dirty="0" err="1"/>
              <a:t>after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access,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makes</a:t>
            </a:r>
            <a:r>
              <a:rPr lang="it-IT" dirty="0"/>
              <a:t> </a:t>
            </a:r>
            <a:r>
              <a:rPr lang="it-IT" dirty="0" err="1"/>
              <a:t>GPUs</a:t>
            </a:r>
            <a:r>
              <a:rPr lang="it-IT" dirty="0"/>
              <a:t> </a:t>
            </a:r>
            <a:r>
              <a:rPr lang="it-IT" dirty="0" err="1"/>
              <a:t>ineffective</a:t>
            </a:r>
            <a:r>
              <a:rPr lang="it-IT" dirty="0"/>
              <a:t> in cracking </a:t>
            </a:r>
            <a:r>
              <a:rPr lang="it-IT" dirty="0" err="1"/>
              <a:t>it</a:t>
            </a:r>
            <a:r>
              <a:rPr lang="it-IT" dirty="0"/>
              <a:t> (</a:t>
            </a:r>
            <a:r>
              <a:rPr lang="it-IT" dirty="0" err="1"/>
              <a:t>unlike</a:t>
            </a:r>
            <a:r>
              <a:rPr lang="it-IT" dirty="0"/>
              <a:t> PBKDF2)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While</a:t>
            </a:r>
            <a:r>
              <a:rPr lang="it-IT" dirty="0"/>
              <a:t> </a:t>
            </a:r>
            <a:r>
              <a:rPr lang="it-IT" dirty="0" err="1"/>
              <a:t>scrypt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provide</a:t>
            </a:r>
            <a:r>
              <a:rPr lang="it-IT" dirty="0"/>
              <a:t> </a:t>
            </a:r>
            <a:r>
              <a:rPr lang="it-IT" dirty="0" err="1"/>
              <a:t>better</a:t>
            </a:r>
            <a:r>
              <a:rPr lang="it-IT" dirty="0"/>
              <a:t> security,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relatively</a:t>
            </a:r>
            <a:r>
              <a:rPr lang="it-IT" dirty="0"/>
              <a:t> </a:t>
            </a:r>
            <a:r>
              <a:rPr lang="it-IT" dirty="0" err="1"/>
              <a:t>recent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 (2009), </a:t>
            </a:r>
            <a:r>
              <a:rPr lang="it-IT" dirty="0" err="1"/>
              <a:t>meaning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received</a:t>
            </a:r>
            <a:r>
              <a:rPr lang="it-IT" dirty="0"/>
              <a:t> </a:t>
            </a:r>
            <a:r>
              <a:rPr lang="it-IT" dirty="0" err="1"/>
              <a:t>enough</a:t>
            </a:r>
            <a:r>
              <a:rPr lang="it-IT" dirty="0"/>
              <a:t> </a:t>
            </a:r>
            <a:r>
              <a:rPr lang="it-IT" dirty="0" err="1"/>
              <a:t>scrutiny</a:t>
            </a:r>
            <a:r>
              <a:rPr lang="it-IT" dirty="0"/>
              <a:t>.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recent</a:t>
            </a:r>
            <a:r>
              <a:rPr lang="it-IT" dirty="0"/>
              <a:t> feedback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downsized</a:t>
            </a:r>
            <a:r>
              <a:rPr lang="it-IT" dirty="0"/>
              <a:t>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reputation</a:t>
            </a:r>
            <a:r>
              <a:rPr lang="it-IT" dirty="0"/>
              <a:t> and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encryption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by far more </a:t>
            </a:r>
            <a:r>
              <a:rPr lang="it-IT" dirty="0" err="1"/>
              <a:t>computationally</a:t>
            </a:r>
            <a:r>
              <a:rPr lang="it-IT" dirty="0"/>
              <a:t> intensive. </a:t>
            </a:r>
            <a:r>
              <a:rPr lang="it-IT" dirty="0" err="1"/>
              <a:t>Moreover</a:t>
            </a:r>
            <a:r>
              <a:rPr lang="it-IT" dirty="0"/>
              <a:t> </a:t>
            </a:r>
            <a:r>
              <a:rPr lang="it-IT" dirty="0" err="1"/>
              <a:t>scrypt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designed</a:t>
            </a:r>
            <a:r>
              <a:rPr lang="it-IT" dirty="0"/>
              <a:t> for password </a:t>
            </a:r>
            <a:r>
              <a:rPr lang="it-IT" dirty="0" err="1"/>
              <a:t>based</a:t>
            </a:r>
            <a:r>
              <a:rPr lang="it-IT" dirty="0"/>
              <a:t> hard disk </a:t>
            </a:r>
            <a:r>
              <a:rPr lang="it-IT" dirty="0" err="1"/>
              <a:t>encryption</a:t>
            </a:r>
            <a:r>
              <a:rPr lang="it-IT" dirty="0"/>
              <a:t>, </a:t>
            </a:r>
            <a:r>
              <a:rPr lang="it-IT" dirty="0" err="1"/>
              <a:t>not</a:t>
            </a:r>
            <a:r>
              <a:rPr lang="it-IT" dirty="0"/>
              <a:t> password </a:t>
            </a:r>
            <a:r>
              <a:rPr lang="it-IT" dirty="0" err="1"/>
              <a:t>encryption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bcrypt</a:t>
            </a:r>
            <a:r>
              <a:rPr lang="it-IT" dirty="0"/>
              <a:t> </a:t>
            </a:r>
            <a:r>
              <a:rPr lang="it-IT" dirty="0" err="1"/>
              <a:t>needs</a:t>
            </a:r>
            <a:r>
              <a:rPr lang="it-IT" dirty="0"/>
              <a:t> more </a:t>
            </a:r>
            <a:r>
              <a:rPr lang="it-IT" dirty="0" err="1"/>
              <a:t>expensive</a:t>
            </a:r>
            <a:r>
              <a:rPr lang="it-IT" dirty="0"/>
              <a:t> hardware </a:t>
            </a:r>
            <a:r>
              <a:rPr lang="it-IT" dirty="0" err="1"/>
              <a:t>than</a:t>
            </a:r>
            <a:r>
              <a:rPr lang="it-IT" dirty="0"/>
              <a:t> PBDKF2 in </a:t>
            </a:r>
            <a:r>
              <a:rPr lang="it-IT" dirty="0" err="1"/>
              <a:t>order</a:t>
            </a:r>
            <a:r>
              <a:rPr lang="it-IT" dirty="0"/>
              <a:t> to crack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password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55 </a:t>
            </a:r>
            <a:r>
              <a:rPr lang="it-IT" dirty="0" err="1"/>
              <a:t>characters</a:t>
            </a:r>
            <a:r>
              <a:rPr lang="it-IT" dirty="0"/>
              <a:t> long, </a:t>
            </a:r>
            <a:r>
              <a:rPr lang="it-IT" dirty="0" err="1"/>
              <a:t>that’s</a:t>
            </a:r>
            <a:r>
              <a:rPr lang="it-IT" dirty="0"/>
              <a:t> </a:t>
            </a:r>
            <a:r>
              <a:rPr lang="it-IT" dirty="0" err="1"/>
              <a:t>bcrypt</a:t>
            </a:r>
            <a:r>
              <a:rPr lang="it-IT" dirty="0"/>
              <a:t> text </a:t>
            </a:r>
            <a:r>
              <a:rPr lang="it-IT" dirty="0" err="1"/>
              <a:t>length</a:t>
            </a:r>
            <a:r>
              <a:rPr lang="it-IT" dirty="0"/>
              <a:t> </a:t>
            </a:r>
            <a:r>
              <a:rPr lang="it-IT" dirty="0" err="1"/>
              <a:t>limit</a:t>
            </a:r>
            <a:r>
              <a:rPr lang="it-IT" dirty="0"/>
              <a:t>. </a:t>
            </a:r>
            <a:r>
              <a:rPr lang="it-IT" dirty="0" err="1"/>
              <a:t>Because</a:t>
            </a:r>
            <a:r>
              <a:rPr lang="it-IT" dirty="0"/>
              <a:t> a password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usually</a:t>
            </a:r>
            <a:r>
              <a:rPr lang="it-IT" dirty="0"/>
              <a:t> </a:t>
            </a:r>
            <a:r>
              <a:rPr lang="it-IT" dirty="0" err="1"/>
              <a:t>much</a:t>
            </a:r>
            <a:r>
              <a:rPr lang="it-IT" dirty="0"/>
              <a:t> </a:t>
            </a:r>
            <a:r>
              <a:rPr lang="it-IT" dirty="0" err="1"/>
              <a:t>shorter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55 </a:t>
            </a:r>
            <a:r>
              <a:rPr lang="it-IT" dirty="0" err="1"/>
              <a:t>characters</a:t>
            </a:r>
            <a:r>
              <a:rPr lang="it-IT" dirty="0"/>
              <a:t>,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be an </a:t>
            </a:r>
            <a:r>
              <a:rPr lang="it-IT" dirty="0" err="1"/>
              <a:t>issue</a:t>
            </a:r>
            <a:r>
              <a:rPr lang="it-IT" dirty="0"/>
              <a:t>.</a:t>
            </a:r>
          </a:p>
        </p:txBody>
      </p:sp>
      <p:pic>
        <p:nvPicPr>
          <p:cNvPr id="4098" name="Picture 2" descr="https://cdn-images-1.medium.com/max/800/1*QdbniDuZiiF1N7ArNJChOA.png">
            <a:extLst>
              <a:ext uri="{FF2B5EF4-FFF2-40B4-BE49-F238E27FC236}">
                <a16:creationId xmlns:a16="http://schemas.microsoft.com/office/drawing/2014/main" id="{A86B65EE-152A-4699-A0D8-3195969A9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307" y="871159"/>
            <a:ext cx="6853251" cy="327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2011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524</Words>
  <Application>Microsoft Office PowerPoint</Application>
  <PresentationFormat>Widescreen</PresentationFormat>
  <Paragraphs>37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di Office</vt:lpstr>
      <vt:lpstr>COMING SOON</vt:lpstr>
      <vt:lpstr>SERVER FEATURES</vt:lpstr>
      <vt:lpstr>GENERAL PROGRAMMING TECHNIQUES</vt:lpstr>
      <vt:lpstr>No hardcoded password</vt:lpstr>
      <vt:lpstr>SQL Injection Prevention</vt:lpstr>
      <vt:lpstr>Password Management</vt:lpstr>
      <vt:lpstr>Password Management Introduction</vt:lpstr>
      <vt:lpstr>Password cryptography</vt:lpstr>
      <vt:lpstr>Presentazione standard di PowerPoint</vt:lpstr>
      <vt:lpstr>2-steps Authentication</vt:lpstr>
      <vt:lpstr>Authentication</vt:lpstr>
      <vt:lpstr>Authentication</vt:lpstr>
      <vt:lpstr>SID : Simple Intrusion Detector</vt:lpstr>
      <vt:lpstr>Final thoughts</vt:lpstr>
      <vt:lpstr>Implicit weaknesses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COMING SOON</dc:title>
  <dc:creator>LUCA PIROZZI</dc:creator>
  <cp:lastModifiedBy>LUCA PIROZZI</cp:lastModifiedBy>
  <cp:revision>25</cp:revision>
  <dcterms:created xsi:type="dcterms:W3CDTF">2017-12-15T10:13:12Z</dcterms:created>
  <dcterms:modified xsi:type="dcterms:W3CDTF">2017-12-16T22:09:29Z</dcterms:modified>
</cp:coreProperties>
</file>