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0" r:id="rId13"/>
    <p:sldId id="268" r:id="rId14"/>
    <p:sldId id="269" r:id="rId15"/>
    <p:sldId id="271"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7468B6-282C-41F4-8611-D20E776D8A5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C5058A-6A35-4E60-A293-E54A4616B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12008D0-74EA-4EA6-A888-416F76D487EF}"/>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5" name="Segnaposto piè di pagina 4">
            <a:extLst>
              <a:ext uri="{FF2B5EF4-FFF2-40B4-BE49-F238E27FC236}">
                <a16:creationId xmlns:a16="http://schemas.microsoft.com/office/drawing/2014/main" id="{C6F77FE7-E89B-4F2C-AF3B-D22941C7974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B8F9CA9-4EB8-4F50-8527-CAB7E065E95C}"/>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195236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0504C2-09A3-4E09-A02D-7A2EFA96CF0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A53C03-B5E3-4961-8233-63718069966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CE5DBC7-A75A-4D14-AFC8-262895CBE28E}"/>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5" name="Segnaposto piè di pagina 4">
            <a:extLst>
              <a:ext uri="{FF2B5EF4-FFF2-40B4-BE49-F238E27FC236}">
                <a16:creationId xmlns:a16="http://schemas.microsoft.com/office/drawing/2014/main" id="{03AC8727-E452-4062-BA7F-93F00CC4CCF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42D17F-7B2E-45EE-8538-5C145AE17555}"/>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38070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3F44188-40BD-4C02-9EBA-5C42981F96E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0B3C8F-A02C-426C-B3AA-B8A5EBD25610}"/>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12987A5-6AA3-436C-8862-911159E0BE50}"/>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5" name="Segnaposto piè di pagina 4">
            <a:extLst>
              <a:ext uri="{FF2B5EF4-FFF2-40B4-BE49-F238E27FC236}">
                <a16:creationId xmlns:a16="http://schemas.microsoft.com/office/drawing/2014/main" id="{BF77E040-3B09-4FC4-80BB-38D79026F75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ACD1DBB-0B88-44A6-B0CB-DC0FA329DAE8}"/>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274979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992115-44E1-4F09-9A65-F0EB8D57828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76ED0A1-A4EC-47B1-96FD-7916AA2906AD}"/>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7C0C296-7457-498F-B014-751BF408ABCB}"/>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5" name="Segnaposto piè di pagina 4">
            <a:extLst>
              <a:ext uri="{FF2B5EF4-FFF2-40B4-BE49-F238E27FC236}">
                <a16:creationId xmlns:a16="http://schemas.microsoft.com/office/drawing/2014/main" id="{2AB193A4-3842-4156-838C-8E56794C4D2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3EC5AA3-0577-421C-A166-F5C6E136D4AE}"/>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22399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B66614-68D5-4095-826D-3FD5A8263C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F0F9E4-B588-467E-A68D-1E995829E2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51EFCAD7-5EF7-4D35-B88F-36C7B514C01A}"/>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5" name="Segnaposto piè di pagina 4">
            <a:extLst>
              <a:ext uri="{FF2B5EF4-FFF2-40B4-BE49-F238E27FC236}">
                <a16:creationId xmlns:a16="http://schemas.microsoft.com/office/drawing/2014/main" id="{1EC6E0E2-6458-432A-88A6-766F8443F9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EE91D8A-F798-484A-884F-95B7D4753310}"/>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136041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48949-1A51-441F-8F9E-F6225EB0A08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9FFBD2B-25D9-43D5-A496-BA03AD95BFD8}"/>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D4A179C-7E57-467A-BEE5-3F12A6C9C62F}"/>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C378065-B550-4F84-8B38-5274E44F5EF7}"/>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6" name="Segnaposto piè di pagina 5">
            <a:extLst>
              <a:ext uri="{FF2B5EF4-FFF2-40B4-BE49-F238E27FC236}">
                <a16:creationId xmlns:a16="http://schemas.microsoft.com/office/drawing/2014/main" id="{902C5A96-722D-40D7-9E9B-8C4736B7BF3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A21E8E4-F4D8-41A0-9077-64146145F621}"/>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200722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A055EB-9272-4356-A1D1-F5216521BDB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252FCEE-95C4-49BB-9672-F83938899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FB35124-A465-4160-A25A-C98CE8889678}"/>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C6F6759-4E5A-4479-BFB1-A6A1D679B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3AEC65E3-873E-4130-9348-7926980E3964}"/>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FF0268D-2ED1-46ED-AF98-D165DC7B68FD}"/>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8" name="Segnaposto piè di pagina 7">
            <a:extLst>
              <a:ext uri="{FF2B5EF4-FFF2-40B4-BE49-F238E27FC236}">
                <a16:creationId xmlns:a16="http://schemas.microsoft.com/office/drawing/2014/main" id="{48DBFCE4-B557-405D-938A-FA364186020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256B95D-6A29-4C32-929E-F017E76A2488}"/>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416077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39026B-08BF-459F-8072-C57D5967E39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A2EF9A7-2D3A-4DB6-BFD8-BC09DDC462CD}"/>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4" name="Segnaposto piè di pagina 3">
            <a:extLst>
              <a:ext uri="{FF2B5EF4-FFF2-40B4-BE49-F238E27FC236}">
                <a16:creationId xmlns:a16="http://schemas.microsoft.com/office/drawing/2014/main" id="{C2236AF4-0239-4B1D-8A07-51AD549755E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EC95DD3-184D-4DCE-A56B-864524DC0A7F}"/>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332408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BEDCBF6-E8DE-4365-BE5B-7E8D7AE30DD1}"/>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3" name="Segnaposto piè di pagina 2">
            <a:extLst>
              <a:ext uri="{FF2B5EF4-FFF2-40B4-BE49-F238E27FC236}">
                <a16:creationId xmlns:a16="http://schemas.microsoft.com/office/drawing/2014/main" id="{25C4607E-800E-4AEC-B61C-B259E971003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6179D98-B201-4BDE-BC50-BE3FE9CA24E1}"/>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248912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CAC217-C9AC-4BA3-8123-DF97F0823F8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5CFC75-02D2-4FA8-AEF8-D9105E8E2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91B10A9-7C15-4DFE-866C-F1E5A5BF1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BCC31205-A52E-4F87-9317-FC0BB32FA336}"/>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6" name="Segnaposto piè di pagina 5">
            <a:extLst>
              <a:ext uri="{FF2B5EF4-FFF2-40B4-BE49-F238E27FC236}">
                <a16:creationId xmlns:a16="http://schemas.microsoft.com/office/drawing/2014/main" id="{CF4F5F83-761E-43CF-A263-94843521E11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C390BD5-0C16-472E-9E5F-D8465831FB9E}"/>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86626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C22C9-8FAE-4503-A0EF-CA1C1AE380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059BE09-0822-4A9F-8B65-A76565B6D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358681F-0EE6-4182-869A-6849386FD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25B49E35-03E9-4F14-ABB0-9FD9B557BBE3}"/>
              </a:ext>
            </a:extLst>
          </p:cNvPr>
          <p:cNvSpPr>
            <a:spLocks noGrp="1"/>
          </p:cNvSpPr>
          <p:nvPr>
            <p:ph type="dt" sz="half" idx="10"/>
          </p:nvPr>
        </p:nvSpPr>
        <p:spPr/>
        <p:txBody>
          <a:bodyPr/>
          <a:lstStyle/>
          <a:p>
            <a:fld id="{AC244DD2-8DA0-4DAC-85B9-EE24A2E0B2D5}" type="datetimeFigureOut">
              <a:rPr lang="it-IT" smtClean="0"/>
              <a:t>20/12/2017</a:t>
            </a:fld>
            <a:endParaRPr lang="it-IT"/>
          </a:p>
        </p:txBody>
      </p:sp>
      <p:sp>
        <p:nvSpPr>
          <p:cNvPr id="6" name="Segnaposto piè di pagina 5">
            <a:extLst>
              <a:ext uri="{FF2B5EF4-FFF2-40B4-BE49-F238E27FC236}">
                <a16:creationId xmlns:a16="http://schemas.microsoft.com/office/drawing/2014/main" id="{016BD0C6-7297-485D-A248-1A6AE22BB5B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A1B7D1D-E233-4E80-86CB-D6401D801C90}"/>
              </a:ext>
            </a:extLst>
          </p:cNvPr>
          <p:cNvSpPr>
            <a:spLocks noGrp="1"/>
          </p:cNvSpPr>
          <p:nvPr>
            <p:ph type="sldNum" sz="quarter" idx="12"/>
          </p:nvPr>
        </p:nvSpPr>
        <p:spPr/>
        <p:txBody>
          <a:bodyPr/>
          <a:lstStyle/>
          <a:p>
            <a:fld id="{8200DBEF-329F-4E7B-AFFF-03FE03051765}" type="slidenum">
              <a:rPr lang="it-IT" smtClean="0"/>
              <a:t>‹N›</a:t>
            </a:fld>
            <a:endParaRPr lang="it-IT"/>
          </a:p>
        </p:txBody>
      </p:sp>
    </p:spTree>
    <p:extLst>
      <p:ext uri="{BB962C8B-B14F-4D97-AF65-F5344CB8AC3E}">
        <p14:creationId xmlns:p14="http://schemas.microsoft.com/office/powerpoint/2010/main" val="78032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15304F2-CDF5-43B5-82E0-EAE8E230B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EB59766-80C2-4977-B0E6-775106C6DD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68A81F4-5E7F-4F9F-B9FD-95B4DC64D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44DD2-8DA0-4DAC-85B9-EE24A2E0B2D5}" type="datetimeFigureOut">
              <a:rPr lang="it-IT" smtClean="0"/>
              <a:t>20/12/2017</a:t>
            </a:fld>
            <a:endParaRPr lang="it-IT"/>
          </a:p>
        </p:txBody>
      </p:sp>
      <p:sp>
        <p:nvSpPr>
          <p:cNvPr id="5" name="Segnaposto piè di pagina 4">
            <a:extLst>
              <a:ext uri="{FF2B5EF4-FFF2-40B4-BE49-F238E27FC236}">
                <a16:creationId xmlns:a16="http://schemas.microsoft.com/office/drawing/2014/main" id="{4133332F-ECE0-4539-A38F-C28F9B728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7A73AE4-6F58-4309-BA47-D4687E3B1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0DBEF-329F-4E7B-AFFF-03FE03051765}" type="slidenum">
              <a:rPr lang="it-IT" smtClean="0"/>
              <a:t>‹N›</a:t>
            </a:fld>
            <a:endParaRPr lang="it-IT"/>
          </a:p>
        </p:txBody>
      </p:sp>
    </p:spTree>
    <p:extLst>
      <p:ext uri="{BB962C8B-B14F-4D97-AF65-F5344CB8AC3E}">
        <p14:creationId xmlns:p14="http://schemas.microsoft.com/office/powerpoint/2010/main" val="288983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validy.com/en/technology.html" TargetMode="External"/><Relationship Id="rId7" Type="http://schemas.openxmlformats.org/officeDocument/2006/relationships/hyperlink" Target="http://www.e-t.com/jshrink.html" TargetMode="External"/><Relationship Id="rId2" Type="http://schemas.openxmlformats.org/officeDocument/2006/relationships/hyperlink" Target="https://dzone.com/articles/gun-great-equalizer-openjdk" TargetMode="External"/><Relationship Id="rId1" Type="http://schemas.openxmlformats.org/officeDocument/2006/relationships/slideLayout" Target="../slideLayouts/slideLayout2.xml"/><Relationship Id="rId6" Type="http://schemas.openxmlformats.org/officeDocument/2006/relationships/hyperlink" Target="https://jfxstore.com/stringer/" TargetMode="External"/><Relationship Id="rId5" Type="http://schemas.openxmlformats.org/officeDocument/2006/relationships/hyperlink" Target="https://www.zelix.com/klassmaster/featuresFlowObfuscation.html" TargetMode="External"/><Relationship Id="rId4" Type="http://schemas.openxmlformats.org/officeDocument/2006/relationships/hyperlink" Target="https://www.excelsior-usa.com/blog/excelsior-jet/java-bytecode-encryption-revisit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76448-280E-4B8C-BEA4-BC846FD34434}"/>
              </a:ext>
            </a:extLst>
          </p:cNvPr>
          <p:cNvSpPr>
            <a:spLocks noGrp="1"/>
          </p:cNvSpPr>
          <p:nvPr>
            <p:ph type="ctrTitle"/>
          </p:nvPr>
        </p:nvSpPr>
        <p:spPr/>
        <p:txBody>
          <a:bodyPr/>
          <a:lstStyle/>
          <a:p>
            <a:r>
              <a:rPr lang="it-IT" dirty="0"/>
              <a:t>Code </a:t>
            </a:r>
            <a:r>
              <a:rPr lang="it-IT" dirty="0" err="1"/>
              <a:t>obfuscating</a:t>
            </a:r>
            <a:endParaRPr lang="it-IT" dirty="0"/>
          </a:p>
        </p:txBody>
      </p:sp>
      <p:sp>
        <p:nvSpPr>
          <p:cNvPr id="3" name="Sottotitolo 2">
            <a:extLst>
              <a:ext uri="{FF2B5EF4-FFF2-40B4-BE49-F238E27FC236}">
                <a16:creationId xmlns:a16="http://schemas.microsoft.com/office/drawing/2014/main" id="{F31690FA-B0E5-40BF-A201-2F6079E58580}"/>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362425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D501BF-63E2-4968-BE2B-1EADE6FB625B}"/>
              </a:ext>
            </a:extLst>
          </p:cNvPr>
          <p:cNvSpPr>
            <a:spLocks noGrp="1"/>
          </p:cNvSpPr>
          <p:nvPr>
            <p:ph type="title"/>
          </p:nvPr>
        </p:nvSpPr>
        <p:spPr>
          <a:xfrm>
            <a:off x="135834" y="44760"/>
            <a:ext cx="11870635" cy="662782"/>
          </a:xfrm>
        </p:spPr>
        <p:txBody>
          <a:bodyPr>
            <a:normAutofit fontScale="90000"/>
          </a:bodyPr>
          <a:lstStyle/>
          <a:p>
            <a:r>
              <a:rPr lang="it-IT" dirty="0" err="1"/>
              <a:t>Name</a:t>
            </a:r>
            <a:r>
              <a:rPr lang="it-IT" dirty="0"/>
              <a:t> </a:t>
            </a:r>
            <a:r>
              <a:rPr lang="it-IT" dirty="0" err="1"/>
              <a:t>Obfuscation</a:t>
            </a:r>
            <a:r>
              <a:rPr lang="it-IT" dirty="0"/>
              <a:t> and </a:t>
            </a:r>
            <a:r>
              <a:rPr lang="it-IT" dirty="0" err="1"/>
              <a:t>String</a:t>
            </a:r>
            <a:r>
              <a:rPr lang="it-IT" dirty="0"/>
              <a:t> </a:t>
            </a:r>
            <a:r>
              <a:rPr lang="it-IT" dirty="0" err="1"/>
              <a:t>Encryption</a:t>
            </a:r>
            <a:r>
              <a:rPr lang="it-IT" dirty="0"/>
              <a:t> in </a:t>
            </a:r>
            <a:r>
              <a:rPr lang="it-IT" dirty="0" err="1"/>
              <a:t>action</a:t>
            </a:r>
            <a:endParaRPr lang="it-IT" dirty="0"/>
          </a:p>
        </p:txBody>
      </p:sp>
      <p:pic>
        <p:nvPicPr>
          <p:cNvPr id="5" name="Segnaposto contenuto 4">
            <a:extLst>
              <a:ext uri="{FF2B5EF4-FFF2-40B4-BE49-F238E27FC236}">
                <a16:creationId xmlns:a16="http://schemas.microsoft.com/office/drawing/2014/main" id="{C0C725DA-8FFA-4421-9212-0EB661151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34" y="707542"/>
            <a:ext cx="5522845" cy="5131767"/>
          </a:xfrm>
        </p:spPr>
      </p:pic>
      <p:pic>
        <p:nvPicPr>
          <p:cNvPr id="7" name="Immagine 6">
            <a:extLst>
              <a:ext uri="{FF2B5EF4-FFF2-40B4-BE49-F238E27FC236}">
                <a16:creationId xmlns:a16="http://schemas.microsoft.com/office/drawing/2014/main" id="{E3509029-32FC-49DA-AE5A-D3830A8C2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938" y="707542"/>
            <a:ext cx="5887272" cy="4429401"/>
          </a:xfrm>
          <a:prstGeom prst="rect">
            <a:avLst/>
          </a:prstGeom>
        </p:spPr>
      </p:pic>
      <p:sp>
        <p:nvSpPr>
          <p:cNvPr id="8" name="CasellaDiTesto 7">
            <a:extLst>
              <a:ext uri="{FF2B5EF4-FFF2-40B4-BE49-F238E27FC236}">
                <a16:creationId xmlns:a16="http://schemas.microsoft.com/office/drawing/2014/main" id="{98779784-E843-456B-8D6F-BB00781986F3}"/>
              </a:ext>
            </a:extLst>
          </p:cNvPr>
          <p:cNvSpPr txBox="1"/>
          <p:nvPr/>
        </p:nvSpPr>
        <p:spPr>
          <a:xfrm>
            <a:off x="5935320" y="5565913"/>
            <a:ext cx="5887272" cy="923330"/>
          </a:xfrm>
          <a:prstGeom prst="rect">
            <a:avLst/>
          </a:prstGeom>
          <a:noFill/>
        </p:spPr>
        <p:txBody>
          <a:bodyPr wrap="square" rtlCol="0">
            <a:spAutoFit/>
          </a:bodyPr>
          <a:lstStyle/>
          <a:p>
            <a:pPr marL="285750" indent="-285750">
              <a:buFont typeface="Arial" panose="020B0604020202020204" pitchFamily="34" charset="0"/>
              <a:buChar char="•"/>
            </a:pPr>
            <a:r>
              <a:rPr lang="it-IT" dirty="0"/>
              <a:t>On the </a:t>
            </a:r>
            <a:r>
              <a:rPr lang="it-IT" dirty="0" err="1"/>
              <a:t>left</a:t>
            </a:r>
            <a:r>
              <a:rPr lang="it-IT" dirty="0"/>
              <a:t> the </a:t>
            </a:r>
            <a:r>
              <a:rPr lang="it-IT" dirty="0" err="1"/>
              <a:t>original</a:t>
            </a:r>
            <a:r>
              <a:rPr lang="it-IT" dirty="0"/>
              <a:t> code, on the right the </a:t>
            </a:r>
            <a:r>
              <a:rPr lang="it-IT" dirty="0" err="1"/>
              <a:t>bytecode</a:t>
            </a:r>
            <a:r>
              <a:rPr lang="it-IT" dirty="0"/>
              <a:t> </a:t>
            </a:r>
            <a:r>
              <a:rPr lang="it-IT" dirty="0" err="1"/>
              <a:t>decompilation</a:t>
            </a:r>
            <a:r>
              <a:rPr lang="it-IT" dirty="0"/>
              <a:t> </a:t>
            </a:r>
            <a:r>
              <a:rPr lang="it-IT" dirty="0" err="1"/>
              <a:t>results</a:t>
            </a:r>
            <a:r>
              <a:rPr lang="it-IT" dirty="0"/>
              <a:t> </a:t>
            </a:r>
            <a:r>
              <a:rPr lang="it-IT" dirty="0" err="1"/>
              <a:t>after</a:t>
            </a:r>
            <a:r>
              <a:rPr lang="it-IT" dirty="0"/>
              <a:t> </a:t>
            </a:r>
            <a:r>
              <a:rPr lang="it-IT" dirty="0" err="1"/>
              <a:t>applying</a:t>
            </a:r>
            <a:r>
              <a:rPr lang="it-IT" dirty="0"/>
              <a:t> </a:t>
            </a:r>
            <a:r>
              <a:rPr lang="it-IT" dirty="0" err="1"/>
              <a:t>name</a:t>
            </a:r>
            <a:r>
              <a:rPr lang="it-IT" dirty="0"/>
              <a:t> </a:t>
            </a:r>
            <a:r>
              <a:rPr lang="it-IT" dirty="0" err="1"/>
              <a:t>obfuscation</a:t>
            </a:r>
            <a:r>
              <a:rPr lang="it-IT" dirty="0"/>
              <a:t> and </a:t>
            </a:r>
            <a:r>
              <a:rPr lang="it-IT" dirty="0" err="1"/>
              <a:t>string</a:t>
            </a:r>
            <a:r>
              <a:rPr lang="it-IT" dirty="0"/>
              <a:t> </a:t>
            </a:r>
            <a:r>
              <a:rPr lang="it-IT" dirty="0" err="1"/>
              <a:t>encryption</a:t>
            </a:r>
            <a:r>
              <a:rPr lang="it-IT" dirty="0"/>
              <a:t> on the </a:t>
            </a:r>
            <a:r>
              <a:rPr lang="it-IT" dirty="0" err="1"/>
              <a:t>original</a:t>
            </a:r>
            <a:r>
              <a:rPr lang="it-IT" dirty="0"/>
              <a:t> </a:t>
            </a:r>
            <a:r>
              <a:rPr lang="it-IT" dirty="0" err="1"/>
              <a:t>bytecode</a:t>
            </a:r>
            <a:r>
              <a:rPr lang="it-IT" dirty="0"/>
              <a:t>.</a:t>
            </a:r>
          </a:p>
        </p:txBody>
      </p:sp>
    </p:spTree>
    <p:extLst>
      <p:ext uri="{BB962C8B-B14F-4D97-AF65-F5344CB8AC3E}">
        <p14:creationId xmlns:p14="http://schemas.microsoft.com/office/powerpoint/2010/main" val="4482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8549A3-8630-4072-9BCB-31CEFDA0D7FB}"/>
              </a:ext>
            </a:extLst>
          </p:cNvPr>
          <p:cNvSpPr>
            <a:spLocks noGrp="1"/>
          </p:cNvSpPr>
          <p:nvPr>
            <p:ph type="title"/>
          </p:nvPr>
        </p:nvSpPr>
        <p:spPr/>
        <p:txBody>
          <a:bodyPr/>
          <a:lstStyle/>
          <a:p>
            <a:r>
              <a:rPr lang="it-IT" dirty="0"/>
              <a:t>Code Flow </a:t>
            </a:r>
            <a:r>
              <a:rPr lang="it-IT" dirty="0" err="1"/>
              <a:t>Obfuscation</a:t>
            </a:r>
            <a:endParaRPr lang="it-IT" dirty="0"/>
          </a:p>
        </p:txBody>
      </p:sp>
      <p:sp>
        <p:nvSpPr>
          <p:cNvPr id="3" name="Segnaposto contenuto 2">
            <a:extLst>
              <a:ext uri="{FF2B5EF4-FFF2-40B4-BE49-F238E27FC236}">
                <a16:creationId xmlns:a16="http://schemas.microsoft.com/office/drawing/2014/main" id="{005FACEB-11EA-4988-9C5E-99290D026FEC}"/>
              </a:ext>
            </a:extLst>
          </p:cNvPr>
          <p:cNvSpPr>
            <a:spLocks noGrp="1"/>
          </p:cNvSpPr>
          <p:nvPr>
            <p:ph idx="1"/>
          </p:nvPr>
        </p:nvSpPr>
        <p:spPr/>
        <p:txBody>
          <a:bodyPr>
            <a:normAutofit fontScale="85000" lnSpcReduction="10000"/>
          </a:bodyPr>
          <a:lstStyle/>
          <a:p>
            <a:r>
              <a:rPr lang="it-IT" i="1" dirty="0"/>
              <a:t>Code Flow </a:t>
            </a:r>
            <a:r>
              <a:rPr lang="it-IT" i="1" dirty="0" err="1"/>
              <a:t>Obfuscation</a:t>
            </a:r>
            <a:r>
              <a:rPr lang="it-IT" i="1" dirty="0"/>
              <a:t> </a:t>
            </a:r>
            <a:r>
              <a:rPr lang="it-IT" dirty="0" err="1"/>
              <a:t>deals</a:t>
            </a:r>
            <a:r>
              <a:rPr lang="it-IT" dirty="0"/>
              <a:t> with </a:t>
            </a:r>
            <a:r>
              <a:rPr lang="it-IT" dirty="0" err="1"/>
              <a:t>modifying</a:t>
            </a:r>
            <a:r>
              <a:rPr lang="it-IT" dirty="0"/>
              <a:t> a </a:t>
            </a:r>
            <a:r>
              <a:rPr lang="it-IT" dirty="0" err="1"/>
              <a:t>program</a:t>
            </a:r>
            <a:r>
              <a:rPr lang="it-IT" dirty="0"/>
              <a:t> so </a:t>
            </a:r>
            <a:r>
              <a:rPr lang="it-IT" dirty="0" err="1"/>
              <a:t>that</a:t>
            </a:r>
            <a:r>
              <a:rPr lang="it-IT" dirty="0"/>
              <a:t> </a:t>
            </a:r>
            <a:r>
              <a:rPr lang="it-IT" dirty="0" err="1"/>
              <a:t>it</a:t>
            </a:r>
            <a:r>
              <a:rPr lang="it-IT" dirty="0"/>
              <a:t> </a:t>
            </a:r>
            <a:r>
              <a:rPr lang="it-IT" dirty="0" err="1"/>
              <a:t>yields</a:t>
            </a:r>
            <a:r>
              <a:rPr lang="it-IT" dirty="0"/>
              <a:t> the </a:t>
            </a:r>
            <a:r>
              <a:rPr lang="it-IT" dirty="0" err="1"/>
              <a:t>same</a:t>
            </a:r>
            <a:r>
              <a:rPr lang="it-IT" dirty="0"/>
              <a:t> </a:t>
            </a:r>
            <a:r>
              <a:rPr lang="it-IT" dirty="0" err="1"/>
              <a:t>results</a:t>
            </a:r>
            <a:r>
              <a:rPr lang="it-IT" dirty="0"/>
              <a:t> </a:t>
            </a:r>
            <a:r>
              <a:rPr lang="it-IT" dirty="0" err="1"/>
              <a:t>when</a:t>
            </a:r>
            <a:r>
              <a:rPr lang="it-IT" dirty="0"/>
              <a:t> </a:t>
            </a:r>
            <a:r>
              <a:rPr lang="it-IT" dirty="0" err="1"/>
              <a:t>run</a:t>
            </a:r>
            <a:r>
              <a:rPr lang="it-IT" dirty="0"/>
              <a:t>, </a:t>
            </a:r>
            <a:r>
              <a:rPr lang="it-IT" dirty="0" err="1"/>
              <a:t>but</a:t>
            </a:r>
            <a:r>
              <a:rPr lang="it-IT" dirty="0"/>
              <a:t> </a:t>
            </a:r>
            <a:r>
              <a:rPr lang="it-IT" dirty="0" err="1"/>
              <a:t>is</a:t>
            </a:r>
            <a:r>
              <a:rPr lang="it-IT" dirty="0"/>
              <a:t> </a:t>
            </a:r>
            <a:r>
              <a:rPr lang="it-IT" dirty="0" err="1"/>
              <a:t>harder</a:t>
            </a:r>
            <a:r>
              <a:rPr lang="it-IT" dirty="0"/>
              <a:t> to </a:t>
            </a:r>
            <a:r>
              <a:rPr lang="it-IT" dirty="0" err="1"/>
              <a:t>decompile</a:t>
            </a:r>
            <a:r>
              <a:rPr lang="it-IT" dirty="0"/>
              <a:t> </a:t>
            </a:r>
            <a:r>
              <a:rPr lang="it-IT" dirty="0" err="1"/>
              <a:t>it</a:t>
            </a:r>
            <a:r>
              <a:rPr lang="it-IT" dirty="0"/>
              <a:t> </a:t>
            </a:r>
            <a:r>
              <a:rPr lang="it-IT" dirty="0" err="1"/>
              <a:t>into</a:t>
            </a:r>
            <a:r>
              <a:rPr lang="it-IT" dirty="0"/>
              <a:t> a </a:t>
            </a:r>
            <a:r>
              <a:rPr lang="it-IT" dirty="0" err="1"/>
              <a:t>structured</a:t>
            </a:r>
            <a:r>
              <a:rPr lang="it-IT" dirty="0"/>
              <a:t> form.</a:t>
            </a:r>
          </a:p>
          <a:p>
            <a:r>
              <a:rPr lang="it-IT" dirty="0" err="1"/>
              <a:t>Most</a:t>
            </a:r>
            <a:r>
              <a:rPr lang="it-IT" dirty="0"/>
              <a:t> </a:t>
            </a:r>
            <a:r>
              <a:rPr lang="it-IT" dirty="0" err="1"/>
              <a:t>obfuscators</a:t>
            </a:r>
            <a:r>
              <a:rPr lang="it-IT" dirty="0"/>
              <a:t> </a:t>
            </a:r>
            <a:r>
              <a:rPr lang="it-IT" dirty="0" err="1"/>
              <a:t>replace</a:t>
            </a:r>
            <a:r>
              <a:rPr lang="it-IT" dirty="0"/>
              <a:t> standard Java </a:t>
            </a:r>
            <a:r>
              <a:rPr lang="it-IT" dirty="0" err="1"/>
              <a:t>instructions</a:t>
            </a:r>
            <a:r>
              <a:rPr lang="it-IT" dirty="0"/>
              <a:t> with goto, in </a:t>
            </a:r>
            <a:r>
              <a:rPr lang="it-IT" dirty="0" err="1"/>
              <a:t>such</a:t>
            </a:r>
            <a:r>
              <a:rPr lang="it-IT" dirty="0"/>
              <a:t> a way </a:t>
            </a:r>
            <a:r>
              <a:rPr lang="it-IT" dirty="0" err="1"/>
              <a:t>that</a:t>
            </a:r>
            <a:r>
              <a:rPr lang="it-IT" dirty="0"/>
              <a:t> a </a:t>
            </a:r>
            <a:r>
              <a:rPr lang="it-IT" dirty="0" err="1"/>
              <a:t>decompiler</a:t>
            </a:r>
            <a:r>
              <a:rPr lang="it-IT" dirty="0"/>
              <a:t> </a:t>
            </a:r>
            <a:r>
              <a:rPr lang="it-IT" dirty="0" err="1"/>
              <a:t>cannot</a:t>
            </a:r>
            <a:r>
              <a:rPr lang="it-IT" dirty="0"/>
              <a:t> </a:t>
            </a:r>
            <a:r>
              <a:rPr lang="it-IT" dirty="0" err="1"/>
              <a:t>revert</a:t>
            </a:r>
            <a:r>
              <a:rPr lang="it-IT" dirty="0"/>
              <a:t> back the </a:t>
            </a:r>
            <a:r>
              <a:rPr lang="it-IT" dirty="0" err="1"/>
              <a:t>process</a:t>
            </a:r>
            <a:r>
              <a:rPr lang="it-IT" dirty="0"/>
              <a:t> (</a:t>
            </a:r>
            <a:r>
              <a:rPr lang="it-IT" dirty="0" err="1"/>
              <a:t>although</a:t>
            </a:r>
            <a:r>
              <a:rPr lang="it-IT" dirty="0"/>
              <a:t> </a:t>
            </a:r>
            <a:r>
              <a:rPr lang="it-IT" dirty="0" err="1"/>
              <a:t>not</a:t>
            </a:r>
            <a:r>
              <a:rPr lang="it-IT" dirty="0"/>
              <a:t> </a:t>
            </a:r>
            <a:r>
              <a:rPr lang="it-IT" dirty="0" err="1"/>
              <a:t>all</a:t>
            </a:r>
            <a:r>
              <a:rPr lang="it-IT" dirty="0"/>
              <a:t> </a:t>
            </a:r>
            <a:r>
              <a:rPr lang="it-IT" dirty="0" err="1"/>
              <a:t>decompilers</a:t>
            </a:r>
            <a:r>
              <a:rPr lang="it-IT" dirty="0"/>
              <a:t> are so </a:t>
            </a:r>
            <a:r>
              <a:rPr lang="it-IT" dirty="0" err="1"/>
              <a:t>easily</a:t>
            </a:r>
            <a:r>
              <a:rPr lang="it-IT" dirty="0"/>
              <a:t> </a:t>
            </a:r>
            <a:r>
              <a:rPr lang="it-IT" dirty="0" err="1"/>
              <a:t>defeated</a:t>
            </a:r>
            <a:r>
              <a:rPr lang="it-IT" dirty="0"/>
              <a:t>).</a:t>
            </a:r>
          </a:p>
          <a:p>
            <a:r>
              <a:rPr lang="it-IT" dirty="0"/>
              <a:t>Advanced Code Flow </a:t>
            </a:r>
            <a:r>
              <a:rPr lang="it-IT" dirty="0" err="1"/>
              <a:t>Obfuscation</a:t>
            </a:r>
            <a:r>
              <a:rPr lang="it-IT" dirty="0"/>
              <a:t> </a:t>
            </a:r>
            <a:r>
              <a:rPr lang="it-IT" dirty="0" err="1"/>
              <a:t>techniques</a:t>
            </a:r>
            <a:r>
              <a:rPr lang="it-IT" dirty="0"/>
              <a:t> include class </a:t>
            </a:r>
            <a:r>
              <a:rPr lang="it-IT" dirty="0" err="1"/>
              <a:t>hierarchy</a:t>
            </a:r>
            <a:r>
              <a:rPr lang="it-IT" dirty="0"/>
              <a:t> </a:t>
            </a:r>
            <a:r>
              <a:rPr lang="it-IT" dirty="0" err="1"/>
              <a:t>renaming</a:t>
            </a:r>
            <a:r>
              <a:rPr lang="it-IT" dirty="0"/>
              <a:t>, </a:t>
            </a:r>
            <a:r>
              <a:rPr lang="it-IT" dirty="0" err="1"/>
              <a:t>method</a:t>
            </a:r>
            <a:r>
              <a:rPr lang="it-IT" dirty="0"/>
              <a:t> </a:t>
            </a:r>
            <a:r>
              <a:rPr lang="it-IT" dirty="0" err="1"/>
              <a:t>inlining</a:t>
            </a:r>
            <a:r>
              <a:rPr lang="it-IT" dirty="0"/>
              <a:t> and </a:t>
            </a:r>
            <a:r>
              <a:rPr lang="it-IT" dirty="0" err="1"/>
              <a:t>outlining</a:t>
            </a:r>
            <a:r>
              <a:rPr lang="it-IT" dirty="0"/>
              <a:t>, loop </a:t>
            </a:r>
            <a:r>
              <a:rPr lang="it-IT" dirty="0" err="1"/>
              <a:t>unrolling</a:t>
            </a:r>
            <a:r>
              <a:rPr lang="it-IT" dirty="0"/>
              <a:t>, etc.</a:t>
            </a:r>
          </a:p>
          <a:p>
            <a:r>
              <a:rPr lang="it-IT" dirty="0" err="1"/>
              <a:t>Limitations</a:t>
            </a:r>
            <a:r>
              <a:rPr lang="it-IT" dirty="0"/>
              <a:t>:</a:t>
            </a:r>
          </a:p>
          <a:p>
            <a:pPr lvl="1"/>
            <a:r>
              <a:rPr lang="it-IT" dirty="0"/>
              <a:t>Over </a:t>
            </a:r>
            <a:r>
              <a:rPr lang="it-IT" dirty="0" err="1"/>
              <a:t>obfuscated</a:t>
            </a:r>
            <a:r>
              <a:rPr lang="it-IT" dirty="0"/>
              <a:t> </a:t>
            </a:r>
            <a:r>
              <a:rPr lang="it-IT" dirty="0" err="1"/>
              <a:t>bytecode</a:t>
            </a:r>
            <a:r>
              <a:rPr lang="it-IT" dirty="0"/>
              <a:t> </a:t>
            </a:r>
            <a:r>
              <a:rPr lang="it-IT" dirty="0" err="1"/>
              <a:t>may</a:t>
            </a:r>
            <a:r>
              <a:rPr lang="it-IT" dirty="0"/>
              <a:t> </a:t>
            </a:r>
            <a:r>
              <a:rPr lang="it-IT" dirty="0" err="1"/>
              <a:t>not</a:t>
            </a:r>
            <a:r>
              <a:rPr lang="it-IT" dirty="0"/>
              <a:t> pass JVM </a:t>
            </a:r>
            <a:r>
              <a:rPr lang="it-IT" dirty="0" err="1"/>
              <a:t>bytecode</a:t>
            </a:r>
            <a:r>
              <a:rPr lang="it-IT" dirty="0"/>
              <a:t> </a:t>
            </a:r>
            <a:r>
              <a:rPr lang="it-IT" dirty="0" err="1"/>
              <a:t>verification</a:t>
            </a:r>
            <a:endParaRPr lang="it-IT" dirty="0"/>
          </a:p>
          <a:p>
            <a:pPr lvl="1"/>
            <a:r>
              <a:rPr lang="it-IT" dirty="0"/>
              <a:t>Code Flow </a:t>
            </a:r>
            <a:r>
              <a:rPr lang="it-IT" dirty="0" err="1"/>
              <a:t>Obfuscation</a:t>
            </a:r>
            <a:r>
              <a:rPr lang="it-IT" dirty="0"/>
              <a:t> </a:t>
            </a:r>
            <a:r>
              <a:rPr lang="it-IT" dirty="0" err="1"/>
              <a:t>has</a:t>
            </a:r>
            <a:r>
              <a:rPr lang="it-IT" dirty="0"/>
              <a:t> a negative impact on performance (for </a:t>
            </a:r>
            <a:r>
              <a:rPr lang="it-IT" dirty="0" err="1"/>
              <a:t>example</a:t>
            </a:r>
            <a:r>
              <a:rPr lang="it-IT" dirty="0"/>
              <a:t>, the </a:t>
            </a:r>
            <a:r>
              <a:rPr lang="it-IT" dirty="0" err="1"/>
              <a:t>previously</a:t>
            </a:r>
            <a:r>
              <a:rPr lang="it-IT" dirty="0"/>
              <a:t> </a:t>
            </a:r>
            <a:r>
              <a:rPr lang="it-IT" dirty="0" err="1"/>
              <a:t>mentioned</a:t>
            </a:r>
            <a:r>
              <a:rPr lang="it-IT" dirty="0"/>
              <a:t> Stringer </a:t>
            </a:r>
            <a:r>
              <a:rPr lang="it-IT" dirty="0" err="1"/>
              <a:t>has</a:t>
            </a:r>
            <a:r>
              <a:rPr lang="it-IT" dirty="0"/>
              <a:t> an impact on performance of </a:t>
            </a:r>
            <a:r>
              <a:rPr lang="it-IT" dirty="0" err="1"/>
              <a:t>about</a:t>
            </a:r>
            <a:r>
              <a:rPr lang="it-IT" dirty="0"/>
              <a:t> 10 % </a:t>
            </a:r>
            <a:r>
              <a:rPr lang="it-IT" dirty="0" err="1"/>
              <a:t>loss</a:t>
            </a:r>
            <a:r>
              <a:rPr lang="it-IT" dirty="0"/>
              <a:t>, </a:t>
            </a:r>
            <a:r>
              <a:rPr lang="it-IT" dirty="0" err="1"/>
              <a:t>as</a:t>
            </a:r>
            <a:r>
              <a:rPr lang="it-IT" dirty="0"/>
              <a:t> the </a:t>
            </a:r>
            <a:r>
              <a:rPr lang="it-IT" dirty="0" err="1"/>
              <a:t>official</a:t>
            </a:r>
            <a:r>
              <a:rPr lang="it-IT" dirty="0"/>
              <a:t> </a:t>
            </a:r>
            <a:r>
              <a:rPr lang="it-IT" dirty="0" err="1"/>
              <a:t>documentation</a:t>
            </a:r>
            <a:r>
              <a:rPr lang="it-IT" dirty="0"/>
              <a:t> reports)</a:t>
            </a:r>
          </a:p>
          <a:p>
            <a:pPr lvl="1"/>
            <a:r>
              <a:rPr lang="it-IT" dirty="0"/>
              <a:t>Field </a:t>
            </a:r>
            <a:r>
              <a:rPr lang="it-IT" dirty="0" err="1"/>
              <a:t>Failure</a:t>
            </a:r>
            <a:r>
              <a:rPr lang="it-IT" dirty="0"/>
              <a:t> Data Analysis (FFDA) </a:t>
            </a:r>
            <a:r>
              <a:rPr lang="it-IT" dirty="0" err="1"/>
              <a:t>becomes</a:t>
            </a:r>
            <a:r>
              <a:rPr lang="it-IT" dirty="0"/>
              <a:t> more </a:t>
            </a:r>
            <a:r>
              <a:rPr lang="it-IT" dirty="0" err="1"/>
              <a:t>difficult</a:t>
            </a:r>
            <a:r>
              <a:rPr lang="it-IT" dirty="0"/>
              <a:t> (</a:t>
            </a:r>
            <a:r>
              <a:rPr lang="it-IT" dirty="0" err="1"/>
              <a:t>e.g</a:t>
            </a:r>
            <a:r>
              <a:rPr lang="it-IT" dirty="0"/>
              <a:t>: </a:t>
            </a:r>
            <a:r>
              <a:rPr lang="it-IT" dirty="0" err="1"/>
              <a:t>logging</a:t>
            </a:r>
            <a:r>
              <a:rPr lang="it-IT" dirty="0"/>
              <a:t> or </a:t>
            </a:r>
            <a:r>
              <a:rPr lang="it-IT" dirty="0" err="1"/>
              <a:t>stack</a:t>
            </a:r>
            <a:r>
              <a:rPr lang="it-IT" dirty="0"/>
              <a:t> </a:t>
            </a:r>
            <a:r>
              <a:rPr lang="it-IT" dirty="0" err="1"/>
              <a:t>traces</a:t>
            </a:r>
            <a:r>
              <a:rPr lang="it-IT" dirty="0"/>
              <a:t>)</a:t>
            </a:r>
          </a:p>
          <a:p>
            <a:pPr lvl="1"/>
            <a:endParaRPr lang="it-IT" dirty="0"/>
          </a:p>
          <a:p>
            <a:pPr lvl="1"/>
            <a:endParaRPr lang="it-IT" dirty="0"/>
          </a:p>
        </p:txBody>
      </p:sp>
    </p:spTree>
    <p:extLst>
      <p:ext uri="{BB962C8B-B14F-4D97-AF65-F5344CB8AC3E}">
        <p14:creationId xmlns:p14="http://schemas.microsoft.com/office/powerpoint/2010/main" val="370800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95DE34-CD34-4257-B839-A4E6E368CF24}"/>
              </a:ext>
            </a:extLst>
          </p:cNvPr>
          <p:cNvSpPr>
            <a:spLocks noGrp="1"/>
          </p:cNvSpPr>
          <p:nvPr>
            <p:ph type="title"/>
          </p:nvPr>
        </p:nvSpPr>
        <p:spPr>
          <a:xfrm>
            <a:off x="225287" y="159027"/>
            <a:ext cx="11820939" cy="848138"/>
          </a:xfrm>
        </p:spPr>
        <p:txBody>
          <a:bodyPr/>
          <a:lstStyle/>
          <a:p>
            <a:r>
              <a:rPr lang="it-IT" dirty="0"/>
              <a:t>Code Flow and </a:t>
            </a:r>
            <a:r>
              <a:rPr lang="it-IT" dirty="0" err="1"/>
              <a:t>Name</a:t>
            </a:r>
            <a:r>
              <a:rPr lang="it-IT" dirty="0"/>
              <a:t> </a:t>
            </a:r>
            <a:r>
              <a:rPr lang="it-IT" dirty="0" err="1"/>
              <a:t>Obfuscation</a:t>
            </a:r>
            <a:r>
              <a:rPr lang="it-IT" dirty="0"/>
              <a:t> in </a:t>
            </a:r>
            <a:r>
              <a:rPr lang="it-IT" dirty="0" err="1"/>
              <a:t>action</a:t>
            </a:r>
            <a:endParaRPr lang="it-IT" dirty="0"/>
          </a:p>
        </p:txBody>
      </p:sp>
      <p:pic>
        <p:nvPicPr>
          <p:cNvPr id="5" name="Segnaposto contenuto 4" descr="Original Code">
            <a:extLst>
              <a:ext uri="{FF2B5EF4-FFF2-40B4-BE49-F238E27FC236}">
                <a16:creationId xmlns:a16="http://schemas.microsoft.com/office/drawing/2014/main" id="{C3EF0CD3-A21A-49FC-8610-AB291F4C2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221" y="1336591"/>
            <a:ext cx="4810796" cy="2810267"/>
          </a:xfrm>
        </p:spPr>
      </p:pic>
      <p:pic>
        <p:nvPicPr>
          <p:cNvPr id="7" name="Immagine 6">
            <a:extLst>
              <a:ext uri="{FF2B5EF4-FFF2-40B4-BE49-F238E27FC236}">
                <a16:creationId xmlns:a16="http://schemas.microsoft.com/office/drawing/2014/main" id="{3A101AD0-28C0-45D8-B2CF-9CA7D540B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77" y="1007165"/>
            <a:ext cx="3419952" cy="5382376"/>
          </a:xfrm>
          <a:prstGeom prst="rect">
            <a:avLst/>
          </a:prstGeom>
        </p:spPr>
      </p:pic>
      <p:sp>
        <p:nvSpPr>
          <p:cNvPr id="8" name="CasellaDiTesto 7">
            <a:extLst>
              <a:ext uri="{FF2B5EF4-FFF2-40B4-BE49-F238E27FC236}">
                <a16:creationId xmlns:a16="http://schemas.microsoft.com/office/drawing/2014/main" id="{F96F5104-EBB8-46EA-ACDE-C6C2DC927CDC}"/>
              </a:ext>
            </a:extLst>
          </p:cNvPr>
          <p:cNvSpPr txBox="1"/>
          <p:nvPr/>
        </p:nvSpPr>
        <p:spPr>
          <a:xfrm>
            <a:off x="579221" y="4476284"/>
            <a:ext cx="5824025" cy="2308324"/>
          </a:xfrm>
          <a:prstGeom prst="rect">
            <a:avLst/>
          </a:prstGeom>
          <a:noFill/>
        </p:spPr>
        <p:txBody>
          <a:bodyPr wrap="square" rtlCol="0">
            <a:spAutoFit/>
          </a:bodyPr>
          <a:lstStyle/>
          <a:p>
            <a:pPr marL="285750" indent="-285750">
              <a:buFont typeface="Arial" panose="020B0604020202020204" pitchFamily="34" charset="0"/>
              <a:buChar char="•"/>
            </a:pPr>
            <a:r>
              <a:rPr lang="it-IT" sz="2400" dirty="0"/>
              <a:t>On the </a:t>
            </a:r>
            <a:r>
              <a:rPr lang="it-IT" sz="2400" dirty="0" err="1"/>
              <a:t>left</a:t>
            </a:r>
            <a:r>
              <a:rPr lang="it-IT" sz="2400" dirty="0"/>
              <a:t> </a:t>
            </a:r>
            <a:r>
              <a:rPr lang="it-IT" sz="2400" dirty="0" err="1"/>
              <a:t>there’s</a:t>
            </a:r>
            <a:r>
              <a:rPr lang="it-IT" sz="2400" dirty="0"/>
              <a:t> the </a:t>
            </a:r>
            <a:r>
              <a:rPr lang="it-IT" sz="2400" dirty="0" err="1"/>
              <a:t>original</a:t>
            </a:r>
            <a:r>
              <a:rPr lang="it-IT" sz="2400" dirty="0"/>
              <a:t> code, on the right </a:t>
            </a:r>
            <a:r>
              <a:rPr lang="it-IT" sz="2400" dirty="0" err="1"/>
              <a:t>we</a:t>
            </a:r>
            <a:r>
              <a:rPr lang="it-IT" sz="2400" dirty="0"/>
              <a:t> first </a:t>
            </a:r>
            <a:r>
              <a:rPr lang="it-IT" sz="2400" dirty="0" err="1"/>
              <a:t>applied</a:t>
            </a:r>
            <a:r>
              <a:rPr lang="it-IT" sz="2400" dirty="0"/>
              <a:t> </a:t>
            </a:r>
            <a:r>
              <a:rPr lang="it-IT" sz="2400" dirty="0" err="1"/>
              <a:t>name</a:t>
            </a:r>
            <a:r>
              <a:rPr lang="it-IT" sz="2400" dirty="0"/>
              <a:t> and code flow </a:t>
            </a:r>
            <a:r>
              <a:rPr lang="it-IT" sz="2400" dirty="0" err="1"/>
              <a:t>obfuscation</a:t>
            </a:r>
            <a:r>
              <a:rPr lang="it-IT" sz="2400" dirty="0"/>
              <a:t> on the </a:t>
            </a:r>
            <a:r>
              <a:rPr lang="it-IT" sz="2400" dirty="0" err="1"/>
              <a:t>original</a:t>
            </a:r>
            <a:r>
              <a:rPr lang="it-IT" sz="2400" dirty="0"/>
              <a:t> </a:t>
            </a:r>
            <a:r>
              <a:rPr lang="it-IT" sz="2400" dirty="0" err="1"/>
              <a:t>bytecode</a:t>
            </a:r>
            <a:r>
              <a:rPr lang="it-IT" sz="2400" dirty="0"/>
              <a:t>, </a:t>
            </a:r>
            <a:r>
              <a:rPr lang="it-IT" sz="2400" dirty="0" err="1"/>
              <a:t>than</a:t>
            </a:r>
            <a:r>
              <a:rPr lang="it-IT" sz="2400" dirty="0"/>
              <a:t> </a:t>
            </a:r>
            <a:r>
              <a:rPr lang="it-IT" sz="2400" dirty="0" err="1"/>
              <a:t>tried</a:t>
            </a:r>
            <a:r>
              <a:rPr lang="it-IT" sz="2400" dirty="0"/>
              <a:t> the </a:t>
            </a:r>
            <a:r>
              <a:rPr lang="it-IT" sz="2400" dirty="0" err="1"/>
              <a:t>decompilation</a:t>
            </a:r>
            <a:r>
              <a:rPr lang="it-IT" sz="2400" dirty="0"/>
              <a:t> with the </a:t>
            </a:r>
            <a:r>
              <a:rPr lang="it-IT" sz="2400" dirty="0" err="1"/>
              <a:t>shown</a:t>
            </a:r>
            <a:r>
              <a:rPr lang="it-IT" sz="2400" dirty="0"/>
              <a:t> </a:t>
            </a:r>
            <a:r>
              <a:rPr lang="it-IT" sz="2400" dirty="0" err="1"/>
              <a:t>result</a:t>
            </a:r>
            <a:r>
              <a:rPr lang="it-IT" sz="2400" dirty="0"/>
              <a:t> (</a:t>
            </a:r>
            <a:r>
              <a:rPr lang="it-IT" sz="2400" dirty="0" err="1"/>
              <a:t>using</a:t>
            </a:r>
            <a:r>
              <a:rPr lang="it-IT" sz="2400" dirty="0"/>
              <a:t> </a:t>
            </a:r>
            <a:r>
              <a:rPr lang="it-IT" sz="2400" dirty="0" err="1"/>
              <a:t>Zelix</a:t>
            </a:r>
            <a:r>
              <a:rPr lang="it-IT" sz="2400" dirty="0"/>
              <a:t> </a:t>
            </a:r>
            <a:r>
              <a:rPr lang="it-IT" sz="2400" dirty="0" err="1"/>
              <a:t>Klassmaster</a:t>
            </a:r>
            <a:r>
              <a:rPr lang="it-IT" sz="2400" dirty="0"/>
              <a:t> </a:t>
            </a:r>
            <a:r>
              <a:rPr lang="it-IT" sz="2400" dirty="0" err="1"/>
              <a:t>examples</a:t>
            </a:r>
            <a:r>
              <a:rPr lang="it-IT" sz="2400" dirty="0"/>
              <a:t>, [3]).</a:t>
            </a:r>
          </a:p>
        </p:txBody>
      </p:sp>
    </p:spTree>
    <p:extLst>
      <p:ext uri="{BB962C8B-B14F-4D97-AF65-F5344CB8AC3E}">
        <p14:creationId xmlns:p14="http://schemas.microsoft.com/office/powerpoint/2010/main" val="64858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38BA39-6AE3-4880-8D8C-0221F2F29211}"/>
              </a:ext>
            </a:extLst>
          </p:cNvPr>
          <p:cNvSpPr>
            <a:spLocks noGrp="1"/>
          </p:cNvSpPr>
          <p:nvPr>
            <p:ph type="title"/>
          </p:nvPr>
        </p:nvSpPr>
        <p:spPr/>
        <p:txBody>
          <a:bodyPr/>
          <a:lstStyle/>
          <a:p>
            <a:r>
              <a:rPr lang="it-IT" dirty="0" err="1"/>
              <a:t>Example</a:t>
            </a:r>
            <a:r>
              <a:rPr lang="it-IT" dirty="0"/>
              <a:t> and Applications</a:t>
            </a:r>
          </a:p>
        </p:txBody>
      </p:sp>
      <p:sp>
        <p:nvSpPr>
          <p:cNvPr id="3" name="Segnaposto contenuto 2">
            <a:extLst>
              <a:ext uri="{FF2B5EF4-FFF2-40B4-BE49-F238E27FC236}">
                <a16:creationId xmlns:a16="http://schemas.microsoft.com/office/drawing/2014/main" id="{C516AD57-EF71-4907-A431-F33807B2B42F}"/>
              </a:ext>
            </a:extLst>
          </p:cNvPr>
          <p:cNvSpPr>
            <a:spLocks noGrp="1"/>
          </p:cNvSpPr>
          <p:nvPr>
            <p:ph idx="1"/>
          </p:nvPr>
        </p:nvSpPr>
        <p:spPr/>
        <p:txBody>
          <a:bodyPr/>
          <a:lstStyle/>
          <a:p>
            <a:r>
              <a:rPr lang="it-IT" dirty="0" err="1"/>
              <a:t>We</a:t>
            </a:r>
            <a:r>
              <a:rPr lang="it-IT" dirty="0"/>
              <a:t> </a:t>
            </a:r>
            <a:r>
              <a:rPr lang="it-IT" dirty="0" err="1"/>
              <a:t>tested</a:t>
            </a:r>
            <a:r>
              <a:rPr lang="it-IT" dirty="0"/>
              <a:t> a </a:t>
            </a:r>
            <a:r>
              <a:rPr lang="it-IT" dirty="0" err="1"/>
              <a:t>simple</a:t>
            </a:r>
            <a:r>
              <a:rPr lang="it-IT" dirty="0"/>
              <a:t> Java </a:t>
            </a:r>
            <a:r>
              <a:rPr lang="it-IT" dirty="0" err="1"/>
              <a:t>obfuscator</a:t>
            </a:r>
            <a:r>
              <a:rPr lang="it-IT" dirty="0"/>
              <a:t>: </a:t>
            </a:r>
            <a:r>
              <a:rPr lang="it-IT" dirty="0" err="1"/>
              <a:t>Jshrink</a:t>
            </a:r>
            <a:r>
              <a:rPr lang="it-IT" dirty="0"/>
              <a:t> [5].</a:t>
            </a:r>
          </a:p>
          <a:p>
            <a:r>
              <a:rPr lang="en-US" dirty="0" err="1"/>
              <a:t>Jshrink</a:t>
            </a:r>
            <a:r>
              <a:rPr lang="en-US" dirty="0"/>
              <a:t> is a Java obfuscator that extracts the minimal set of class files for an application, removes unused code and data, obfuscates symbolic names, finalizes code for optimized execution, and stores the results in a Java jar file. </a:t>
            </a:r>
            <a:endParaRPr lang="it-IT" dirty="0"/>
          </a:p>
          <a:p>
            <a:endParaRPr lang="it-IT" dirty="0"/>
          </a:p>
        </p:txBody>
      </p:sp>
    </p:spTree>
    <p:extLst>
      <p:ext uri="{BB962C8B-B14F-4D97-AF65-F5344CB8AC3E}">
        <p14:creationId xmlns:p14="http://schemas.microsoft.com/office/powerpoint/2010/main" val="428640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0FCE1-D067-4DA7-ADF2-1DBE9C7ADFF3}"/>
              </a:ext>
            </a:extLst>
          </p:cNvPr>
          <p:cNvSpPr>
            <a:spLocks noGrp="1"/>
          </p:cNvSpPr>
          <p:nvPr>
            <p:ph type="title"/>
          </p:nvPr>
        </p:nvSpPr>
        <p:spPr/>
        <p:txBody>
          <a:bodyPr/>
          <a:lstStyle/>
          <a:p>
            <a:r>
              <a:rPr lang="it-IT" dirty="0" err="1"/>
              <a:t>Final</a:t>
            </a:r>
            <a:r>
              <a:rPr lang="it-IT" dirty="0"/>
              <a:t> </a:t>
            </a:r>
            <a:r>
              <a:rPr lang="it-IT" dirty="0" err="1"/>
              <a:t>Considerations</a:t>
            </a:r>
            <a:endParaRPr lang="it-IT" dirty="0"/>
          </a:p>
        </p:txBody>
      </p:sp>
      <p:sp>
        <p:nvSpPr>
          <p:cNvPr id="3" name="Segnaposto contenuto 2">
            <a:extLst>
              <a:ext uri="{FF2B5EF4-FFF2-40B4-BE49-F238E27FC236}">
                <a16:creationId xmlns:a16="http://schemas.microsoft.com/office/drawing/2014/main" id="{42D61236-84F1-40A6-A439-89C1C3773CE1}"/>
              </a:ext>
            </a:extLst>
          </p:cNvPr>
          <p:cNvSpPr>
            <a:spLocks noGrp="1"/>
          </p:cNvSpPr>
          <p:nvPr>
            <p:ph idx="1"/>
          </p:nvPr>
        </p:nvSpPr>
        <p:spPr/>
        <p:txBody>
          <a:bodyPr>
            <a:normAutofit fontScale="92500"/>
          </a:bodyPr>
          <a:lstStyle/>
          <a:p>
            <a:r>
              <a:rPr lang="it-IT" dirty="0" err="1"/>
              <a:t>Protecting</a:t>
            </a:r>
            <a:r>
              <a:rPr lang="it-IT" dirty="0"/>
              <a:t> Java </a:t>
            </a:r>
            <a:r>
              <a:rPr lang="it-IT" dirty="0" err="1"/>
              <a:t>bytecode</a:t>
            </a:r>
            <a:r>
              <a:rPr lang="it-IT" dirty="0"/>
              <a:t> </a:t>
            </a:r>
            <a:r>
              <a:rPr lang="it-IT" dirty="0" err="1"/>
              <a:t>is</a:t>
            </a:r>
            <a:r>
              <a:rPr lang="it-IT" dirty="0"/>
              <a:t> a </a:t>
            </a:r>
            <a:r>
              <a:rPr lang="it-IT" dirty="0" err="1"/>
              <a:t>very</a:t>
            </a:r>
            <a:r>
              <a:rPr lang="it-IT" dirty="0"/>
              <a:t> hard task, </a:t>
            </a:r>
            <a:r>
              <a:rPr lang="it-IT" dirty="0" err="1"/>
              <a:t>especially</a:t>
            </a:r>
            <a:r>
              <a:rPr lang="it-IT" dirty="0"/>
              <a:t> </a:t>
            </a:r>
            <a:r>
              <a:rPr lang="it-IT" dirty="0" err="1"/>
              <a:t>when</a:t>
            </a:r>
            <a:r>
              <a:rPr lang="it-IT" dirty="0"/>
              <a:t> </a:t>
            </a:r>
            <a:r>
              <a:rPr lang="it-IT" dirty="0" err="1"/>
              <a:t>this</a:t>
            </a:r>
            <a:r>
              <a:rPr lang="it-IT" dirty="0"/>
              <a:t> code </a:t>
            </a:r>
            <a:r>
              <a:rPr lang="it-IT" dirty="0" err="1"/>
              <a:t>is</a:t>
            </a:r>
            <a:r>
              <a:rPr lang="it-IT" dirty="0"/>
              <a:t> </a:t>
            </a:r>
            <a:r>
              <a:rPr lang="it-IT" dirty="0" err="1"/>
              <a:t>intended</a:t>
            </a:r>
            <a:r>
              <a:rPr lang="it-IT" dirty="0"/>
              <a:t> to be </a:t>
            </a:r>
            <a:r>
              <a:rPr lang="it-IT" dirty="0" err="1"/>
              <a:t>delivered</a:t>
            </a:r>
            <a:r>
              <a:rPr lang="it-IT" dirty="0"/>
              <a:t> </a:t>
            </a:r>
            <a:r>
              <a:rPr lang="it-IT" dirty="0" err="1"/>
              <a:t>outside</a:t>
            </a:r>
            <a:r>
              <a:rPr lang="it-IT" dirty="0"/>
              <a:t> </a:t>
            </a:r>
            <a:r>
              <a:rPr lang="it-IT" dirty="0" err="1"/>
              <a:t>our</a:t>
            </a:r>
            <a:r>
              <a:rPr lang="it-IT" dirty="0"/>
              <a:t> production </a:t>
            </a:r>
            <a:r>
              <a:rPr lang="it-IT" dirty="0" err="1"/>
              <a:t>environment</a:t>
            </a:r>
            <a:r>
              <a:rPr lang="it-IT" dirty="0"/>
              <a:t>.</a:t>
            </a:r>
          </a:p>
          <a:p>
            <a:r>
              <a:rPr lang="it-IT" dirty="0" err="1"/>
              <a:t>Although</a:t>
            </a:r>
            <a:r>
              <a:rPr lang="it-IT" dirty="0"/>
              <a:t> </a:t>
            </a:r>
            <a:r>
              <a:rPr lang="it-IT" dirty="0" err="1"/>
              <a:t>bytecode</a:t>
            </a:r>
            <a:r>
              <a:rPr lang="it-IT" dirty="0"/>
              <a:t> </a:t>
            </a:r>
            <a:r>
              <a:rPr lang="it-IT" dirty="0" err="1"/>
              <a:t>encryption</a:t>
            </a:r>
            <a:r>
              <a:rPr lang="it-IT" dirty="0"/>
              <a:t> </a:t>
            </a:r>
            <a:r>
              <a:rPr lang="it-IT" dirty="0" err="1"/>
              <a:t>may</a:t>
            </a:r>
            <a:r>
              <a:rPr lang="it-IT" dirty="0"/>
              <a:t> </a:t>
            </a:r>
            <a:r>
              <a:rPr lang="it-IT" dirty="0" err="1"/>
              <a:t>seem</a:t>
            </a:r>
            <a:r>
              <a:rPr lang="it-IT" dirty="0"/>
              <a:t> </a:t>
            </a:r>
            <a:r>
              <a:rPr lang="it-IT" dirty="0" err="1"/>
              <a:t>feasible</a:t>
            </a:r>
            <a:r>
              <a:rPr lang="it-IT" dirty="0"/>
              <a:t>, </a:t>
            </a:r>
            <a:r>
              <a:rPr lang="it-IT" dirty="0" err="1"/>
              <a:t>it</a:t>
            </a:r>
            <a:r>
              <a:rPr lang="it-IT" dirty="0"/>
              <a:t> </a:t>
            </a:r>
            <a:r>
              <a:rPr lang="it-IT" dirty="0" err="1"/>
              <a:t>comes</a:t>
            </a:r>
            <a:r>
              <a:rPr lang="it-IT" dirty="0"/>
              <a:t> with a strong </a:t>
            </a:r>
            <a:r>
              <a:rPr lang="it-IT" dirty="0" err="1"/>
              <a:t>layer</a:t>
            </a:r>
            <a:r>
              <a:rPr lang="it-IT" dirty="0"/>
              <a:t> of </a:t>
            </a:r>
            <a:r>
              <a:rPr lang="it-IT" dirty="0" err="1"/>
              <a:t>costs</a:t>
            </a:r>
            <a:r>
              <a:rPr lang="it-IT" dirty="0"/>
              <a:t>, </a:t>
            </a:r>
            <a:r>
              <a:rPr lang="it-IT" dirty="0" err="1"/>
              <a:t>complexity</a:t>
            </a:r>
            <a:r>
              <a:rPr lang="it-IT" dirty="0"/>
              <a:t> and </a:t>
            </a:r>
            <a:r>
              <a:rPr lang="it-IT" dirty="0" err="1"/>
              <a:t>implementation</a:t>
            </a:r>
            <a:r>
              <a:rPr lang="it-IT" dirty="0"/>
              <a:t> </a:t>
            </a:r>
            <a:r>
              <a:rPr lang="it-IT" dirty="0" err="1"/>
              <a:t>issues</a:t>
            </a:r>
            <a:r>
              <a:rPr lang="it-IT" dirty="0"/>
              <a:t> (</a:t>
            </a:r>
            <a:r>
              <a:rPr lang="it-IT" dirty="0" err="1"/>
              <a:t>as</a:t>
            </a:r>
            <a:r>
              <a:rPr lang="it-IT" dirty="0"/>
              <a:t> </a:t>
            </a:r>
            <a:r>
              <a:rPr lang="it-IT" dirty="0" err="1"/>
              <a:t>Validy</a:t>
            </a:r>
            <a:r>
              <a:rPr lang="it-IT" dirty="0"/>
              <a:t> </a:t>
            </a:r>
            <a:r>
              <a:rPr lang="it-IT" dirty="0" err="1"/>
              <a:t>SoftNaos</a:t>
            </a:r>
            <a:r>
              <a:rPr lang="it-IT" dirty="0"/>
              <a:t> </a:t>
            </a:r>
            <a:r>
              <a:rPr lang="it-IT" dirty="0" err="1"/>
              <a:t>shown</a:t>
            </a:r>
            <a:r>
              <a:rPr lang="it-IT" dirty="0"/>
              <a:t>).</a:t>
            </a:r>
          </a:p>
          <a:p>
            <a:r>
              <a:rPr lang="it-IT" dirty="0" err="1"/>
              <a:t>Bytecode</a:t>
            </a:r>
            <a:r>
              <a:rPr lang="it-IT" dirty="0"/>
              <a:t> </a:t>
            </a:r>
            <a:r>
              <a:rPr lang="it-IT" dirty="0" err="1"/>
              <a:t>obfuscation</a:t>
            </a:r>
            <a:r>
              <a:rPr lang="it-IT" dirty="0"/>
              <a:t> </a:t>
            </a:r>
            <a:r>
              <a:rPr lang="it-IT" dirty="0" err="1"/>
              <a:t>represents</a:t>
            </a:r>
            <a:r>
              <a:rPr lang="it-IT" dirty="0"/>
              <a:t> an alternative </a:t>
            </a:r>
            <a:r>
              <a:rPr lang="it-IT" dirty="0" err="1"/>
              <a:t>that</a:t>
            </a:r>
            <a:r>
              <a:rPr lang="it-IT" dirty="0"/>
              <a:t> </a:t>
            </a:r>
            <a:r>
              <a:rPr lang="it-IT" dirty="0" err="1"/>
              <a:t>could</a:t>
            </a:r>
            <a:r>
              <a:rPr lang="it-IT" dirty="0"/>
              <a:t> make the </a:t>
            </a:r>
            <a:r>
              <a:rPr lang="it-IT" dirty="0" err="1"/>
              <a:t>attacker’s</a:t>
            </a:r>
            <a:r>
              <a:rPr lang="it-IT" dirty="0"/>
              <a:t> life </a:t>
            </a:r>
            <a:r>
              <a:rPr lang="it-IT" dirty="0" err="1"/>
              <a:t>harder</a:t>
            </a:r>
            <a:r>
              <a:rPr lang="it-IT" dirty="0"/>
              <a:t>, </a:t>
            </a:r>
            <a:r>
              <a:rPr lang="it-IT" dirty="0" err="1"/>
              <a:t>but</a:t>
            </a:r>
            <a:r>
              <a:rPr lang="it-IT" dirty="0"/>
              <a:t> </a:t>
            </a:r>
            <a:r>
              <a:rPr lang="it-IT" dirty="0" err="1"/>
              <a:t>does</a:t>
            </a:r>
            <a:r>
              <a:rPr lang="it-IT" dirty="0"/>
              <a:t> </a:t>
            </a:r>
            <a:r>
              <a:rPr lang="it-IT" dirty="0" err="1"/>
              <a:t>not</a:t>
            </a:r>
            <a:r>
              <a:rPr lang="it-IT" dirty="0"/>
              <a:t> </a:t>
            </a:r>
            <a:r>
              <a:rPr lang="it-IT" dirty="0" err="1"/>
              <a:t>provide</a:t>
            </a:r>
            <a:r>
              <a:rPr lang="it-IT" dirty="0"/>
              <a:t> a complete and </a:t>
            </a:r>
            <a:r>
              <a:rPr lang="it-IT" dirty="0" err="1"/>
              <a:t>assured</a:t>
            </a:r>
            <a:r>
              <a:rPr lang="it-IT" dirty="0"/>
              <a:t> </a:t>
            </a:r>
            <a:r>
              <a:rPr lang="it-IT" dirty="0" err="1"/>
              <a:t>protection</a:t>
            </a:r>
            <a:r>
              <a:rPr lang="it-IT" dirty="0"/>
              <a:t> </a:t>
            </a:r>
            <a:r>
              <a:rPr lang="it-IT" i="1" dirty="0"/>
              <a:t>alone</a:t>
            </a:r>
            <a:r>
              <a:rPr lang="it-IT" dirty="0"/>
              <a:t> (</a:t>
            </a:r>
            <a:r>
              <a:rPr lang="it-IT" dirty="0" err="1"/>
              <a:t>especially</a:t>
            </a:r>
            <a:r>
              <a:rPr lang="it-IT" dirty="0"/>
              <a:t> </a:t>
            </a:r>
            <a:r>
              <a:rPr lang="it-IT" dirty="0" err="1"/>
              <a:t>when</a:t>
            </a:r>
            <a:r>
              <a:rPr lang="it-IT" dirty="0"/>
              <a:t> </a:t>
            </a:r>
            <a:r>
              <a:rPr lang="it-IT" dirty="0" err="1"/>
              <a:t>moving</a:t>
            </a:r>
            <a:r>
              <a:rPr lang="it-IT" dirty="0"/>
              <a:t> </a:t>
            </a:r>
            <a:r>
              <a:rPr lang="it-IT" dirty="0" err="1"/>
              <a:t>towards</a:t>
            </a:r>
            <a:r>
              <a:rPr lang="it-IT" dirty="0"/>
              <a:t> open-source </a:t>
            </a:r>
            <a:r>
              <a:rPr lang="it-IT" dirty="0" err="1"/>
              <a:t>tools</a:t>
            </a:r>
            <a:r>
              <a:rPr lang="it-IT" dirty="0"/>
              <a:t>).</a:t>
            </a:r>
          </a:p>
          <a:p>
            <a:r>
              <a:rPr lang="it-IT" dirty="0" err="1"/>
              <a:t>However</a:t>
            </a:r>
            <a:r>
              <a:rPr lang="it-IT" dirty="0"/>
              <a:t>, </a:t>
            </a:r>
            <a:r>
              <a:rPr lang="it-IT" dirty="0" err="1"/>
              <a:t>several</a:t>
            </a:r>
            <a:r>
              <a:rPr lang="it-IT" dirty="0"/>
              <a:t> </a:t>
            </a:r>
            <a:r>
              <a:rPr lang="it-IT" dirty="0" err="1"/>
              <a:t>professional</a:t>
            </a:r>
            <a:r>
              <a:rPr lang="it-IT" dirty="0"/>
              <a:t> (and </a:t>
            </a:r>
            <a:r>
              <a:rPr lang="it-IT" dirty="0" err="1"/>
              <a:t>highly</a:t>
            </a:r>
            <a:r>
              <a:rPr lang="it-IT" dirty="0"/>
              <a:t> </a:t>
            </a:r>
            <a:r>
              <a:rPr lang="it-IT" dirty="0" err="1"/>
              <a:t>paid</a:t>
            </a:r>
            <a:r>
              <a:rPr lang="it-IT" dirty="0"/>
              <a:t>) </a:t>
            </a:r>
            <a:r>
              <a:rPr lang="it-IT" dirty="0" err="1"/>
              <a:t>services</a:t>
            </a:r>
            <a:r>
              <a:rPr lang="it-IT" dirty="0"/>
              <a:t> </a:t>
            </a:r>
            <a:r>
              <a:rPr lang="it-IT" dirty="0" err="1"/>
              <a:t>offer</a:t>
            </a:r>
            <a:r>
              <a:rPr lang="it-IT" dirty="0"/>
              <a:t> concrete </a:t>
            </a:r>
            <a:r>
              <a:rPr lang="it-IT" dirty="0" err="1"/>
              <a:t>solutions</a:t>
            </a:r>
            <a:r>
              <a:rPr lang="it-IT" dirty="0"/>
              <a:t> for </a:t>
            </a:r>
            <a:r>
              <a:rPr lang="it-IT" dirty="0" err="1"/>
              <a:t>this</a:t>
            </a:r>
            <a:r>
              <a:rPr lang="it-IT" dirty="0"/>
              <a:t> </a:t>
            </a:r>
            <a:r>
              <a:rPr lang="it-IT" dirty="0" err="1"/>
              <a:t>concern</a:t>
            </a:r>
            <a:r>
              <a:rPr lang="it-IT" dirty="0"/>
              <a:t> (Stringer, </a:t>
            </a:r>
            <a:r>
              <a:rPr lang="it-IT" dirty="0" err="1"/>
              <a:t>Proguard</a:t>
            </a:r>
            <a:r>
              <a:rPr lang="it-IT" dirty="0"/>
              <a:t>, </a:t>
            </a:r>
            <a:r>
              <a:rPr lang="it-IT" dirty="0" err="1"/>
              <a:t>Zelix</a:t>
            </a:r>
            <a:r>
              <a:rPr lang="it-IT" dirty="0"/>
              <a:t> </a:t>
            </a:r>
            <a:r>
              <a:rPr lang="it-IT" dirty="0" err="1"/>
              <a:t>Klassmaster</a:t>
            </a:r>
            <a:r>
              <a:rPr lang="it-IT" dirty="0"/>
              <a:t>).</a:t>
            </a:r>
          </a:p>
        </p:txBody>
      </p:sp>
    </p:spTree>
    <p:extLst>
      <p:ext uri="{BB962C8B-B14F-4D97-AF65-F5344CB8AC3E}">
        <p14:creationId xmlns:p14="http://schemas.microsoft.com/office/powerpoint/2010/main" val="284517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69EEE3-6DB8-4864-A0FD-6B516AC41BC6}"/>
              </a:ext>
            </a:extLst>
          </p:cNvPr>
          <p:cNvSpPr>
            <a:spLocks noGrp="1"/>
          </p:cNvSpPr>
          <p:nvPr>
            <p:ph type="title"/>
          </p:nvPr>
        </p:nvSpPr>
        <p:spPr/>
        <p:txBody>
          <a:bodyPr/>
          <a:lstStyle/>
          <a:p>
            <a:r>
              <a:rPr lang="it-IT" dirty="0" err="1"/>
              <a:t>References</a:t>
            </a:r>
            <a:endParaRPr lang="it-IT" dirty="0"/>
          </a:p>
        </p:txBody>
      </p:sp>
      <p:sp>
        <p:nvSpPr>
          <p:cNvPr id="3" name="Segnaposto contenuto 2">
            <a:extLst>
              <a:ext uri="{FF2B5EF4-FFF2-40B4-BE49-F238E27FC236}">
                <a16:creationId xmlns:a16="http://schemas.microsoft.com/office/drawing/2014/main" id="{792CCA54-70EB-47E7-AF69-14B1AFF5FED9}"/>
              </a:ext>
            </a:extLst>
          </p:cNvPr>
          <p:cNvSpPr>
            <a:spLocks noGrp="1"/>
          </p:cNvSpPr>
          <p:nvPr>
            <p:ph idx="1"/>
          </p:nvPr>
        </p:nvSpPr>
        <p:spPr/>
        <p:txBody>
          <a:bodyPr>
            <a:normAutofit fontScale="85000" lnSpcReduction="20000"/>
          </a:bodyPr>
          <a:lstStyle/>
          <a:p>
            <a:r>
              <a:rPr lang="it-IT" dirty="0"/>
              <a:t>[1] </a:t>
            </a:r>
            <a:r>
              <a:rPr lang="it-IT" dirty="0" err="1"/>
              <a:t>Overcome</a:t>
            </a:r>
            <a:r>
              <a:rPr lang="it-IT" dirty="0"/>
              <a:t> </a:t>
            </a:r>
            <a:r>
              <a:rPr lang="it-IT" dirty="0" err="1"/>
              <a:t>OpenJDK</a:t>
            </a:r>
            <a:r>
              <a:rPr lang="it-IT" dirty="0"/>
              <a:t> </a:t>
            </a:r>
            <a:r>
              <a:rPr lang="it-IT" dirty="0" err="1"/>
              <a:t>Bytecode</a:t>
            </a:r>
            <a:r>
              <a:rPr lang="it-IT" dirty="0"/>
              <a:t> </a:t>
            </a:r>
            <a:r>
              <a:rPr lang="it-IT" dirty="0" err="1"/>
              <a:t>encryption</a:t>
            </a:r>
            <a:br>
              <a:rPr lang="it-IT" dirty="0"/>
            </a:br>
            <a:r>
              <a:rPr lang="it-IT" dirty="0">
                <a:hlinkClick r:id="rId2"/>
              </a:rPr>
              <a:t>https://dzone.com/articles/gun-great-equalizer-openjdk</a:t>
            </a:r>
            <a:endParaRPr lang="it-IT" dirty="0"/>
          </a:p>
          <a:p>
            <a:r>
              <a:rPr lang="it-IT" dirty="0"/>
              <a:t>[2] </a:t>
            </a:r>
            <a:r>
              <a:rPr lang="it-IT" dirty="0" err="1"/>
              <a:t>Validy</a:t>
            </a:r>
            <a:r>
              <a:rPr lang="it-IT" dirty="0"/>
              <a:t> </a:t>
            </a:r>
            <a:r>
              <a:rPr lang="it-IT" dirty="0" err="1"/>
              <a:t>SoftNaos</a:t>
            </a:r>
            <a:br>
              <a:rPr lang="it-IT" dirty="0"/>
            </a:br>
            <a:r>
              <a:rPr lang="it-IT" dirty="0">
                <a:hlinkClick r:id="rId3"/>
              </a:rPr>
              <a:t>https://www.validy.com/en/technology.html</a:t>
            </a:r>
            <a:br>
              <a:rPr lang="it-IT" dirty="0"/>
            </a:br>
            <a:r>
              <a:rPr lang="it-IT" dirty="0">
                <a:hlinkClick r:id="rId4"/>
              </a:rPr>
              <a:t>https://www.excelsior-usa.com/blog/excelsior-jet/java-bytecode-encryption-revisited/</a:t>
            </a:r>
            <a:endParaRPr lang="it-IT" dirty="0"/>
          </a:p>
          <a:p>
            <a:r>
              <a:rPr lang="it-IT" dirty="0"/>
              <a:t>[3] Code Flow </a:t>
            </a:r>
            <a:r>
              <a:rPr lang="it-IT" dirty="0" err="1"/>
              <a:t>Obfuscation</a:t>
            </a:r>
            <a:r>
              <a:rPr lang="it-IT" dirty="0"/>
              <a:t> in </a:t>
            </a:r>
            <a:r>
              <a:rPr lang="it-IT" dirty="0" err="1"/>
              <a:t>Zelix</a:t>
            </a:r>
            <a:r>
              <a:rPr lang="it-IT" dirty="0"/>
              <a:t> </a:t>
            </a:r>
            <a:r>
              <a:rPr lang="it-IT" dirty="0" err="1"/>
              <a:t>Klassmaster</a:t>
            </a:r>
            <a:br>
              <a:rPr lang="it-IT" dirty="0"/>
            </a:br>
            <a:r>
              <a:rPr lang="it-IT" dirty="0">
                <a:hlinkClick r:id="rId5"/>
              </a:rPr>
              <a:t>https://www.zelix.com/klassmaster/featuresFlowObfuscation.html</a:t>
            </a:r>
            <a:endParaRPr lang="it-IT" dirty="0"/>
          </a:p>
          <a:p>
            <a:r>
              <a:rPr lang="it-IT" dirty="0"/>
              <a:t>[4] Stringer</a:t>
            </a:r>
            <a:br>
              <a:rPr lang="it-IT" dirty="0"/>
            </a:br>
            <a:r>
              <a:rPr lang="it-IT" dirty="0">
                <a:hlinkClick r:id="rId6"/>
              </a:rPr>
              <a:t>https://jfxstore.com/stringer/</a:t>
            </a:r>
            <a:endParaRPr lang="it-IT" dirty="0"/>
          </a:p>
          <a:p>
            <a:r>
              <a:rPr lang="it-IT" dirty="0"/>
              <a:t>[5] </a:t>
            </a:r>
            <a:r>
              <a:rPr lang="it-IT" dirty="0" err="1"/>
              <a:t>Jshrink</a:t>
            </a:r>
            <a:br>
              <a:rPr lang="it-IT" dirty="0"/>
            </a:br>
            <a:r>
              <a:rPr lang="it-IT" dirty="0">
                <a:hlinkClick r:id="rId7"/>
              </a:rPr>
              <a:t>http://www.e-t.com/jshrink.html</a:t>
            </a:r>
            <a:br>
              <a:rPr lang="it-IT" dirty="0"/>
            </a:br>
            <a:endParaRPr lang="it-IT" dirty="0"/>
          </a:p>
        </p:txBody>
      </p:sp>
    </p:spTree>
    <p:extLst>
      <p:ext uri="{BB962C8B-B14F-4D97-AF65-F5344CB8AC3E}">
        <p14:creationId xmlns:p14="http://schemas.microsoft.com/office/powerpoint/2010/main" val="403513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186A8C-7F23-477B-8D60-2E5BE52BE590}"/>
              </a:ext>
            </a:extLst>
          </p:cNvPr>
          <p:cNvSpPr>
            <a:spLocks noGrp="1"/>
          </p:cNvSpPr>
          <p:nvPr>
            <p:ph type="title"/>
          </p:nvPr>
        </p:nvSpPr>
        <p:spPr/>
        <p:txBody>
          <a:bodyPr/>
          <a:lstStyle/>
          <a:p>
            <a:r>
              <a:rPr lang="it-IT" dirty="0"/>
              <a:t>Java vs </a:t>
            </a:r>
            <a:r>
              <a:rPr lang="it-IT" dirty="0" err="1"/>
              <a:t>other</a:t>
            </a:r>
            <a:r>
              <a:rPr lang="it-IT" dirty="0"/>
              <a:t> </a:t>
            </a:r>
            <a:r>
              <a:rPr lang="it-IT" dirty="0" err="1"/>
              <a:t>languages</a:t>
            </a:r>
            <a:endParaRPr lang="it-IT" dirty="0"/>
          </a:p>
        </p:txBody>
      </p:sp>
      <p:sp>
        <p:nvSpPr>
          <p:cNvPr id="3" name="Segnaposto contenuto 2">
            <a:extLst>
              <a:ext uri="{FF2B5EF4-FFF2-40B4-BE49-F238E27FC236}">
                <a16:creationId xmlns:a16="http://schemas.microsoft.com/office/drawing/2014/main" id="{5EF607A0-08D9-45D4-A063-CAE7D42E927F}"/>
              </a:ext>
            </a:extLst>
          </p:cNvPr>
          <p:cNvSpPr>
            <a:spLocks noGrp="1"/>
          </p:cNvSpPr>
          <p:nvPr>
            <p:ph idx="1"/>
          </p:nvPr>
        </p:nvSpPr>
        <p:spPr/>
        <p:txBody>
          <a:bodyPr>
            <a:normAutofit lnSpcReduction="10000"/>
          </a:bodyPr>
          <a:lstStyle/>
          <a:p>
            <a:r>
              <a:rPr lang="it-IT" dirty="0"/>
              <a:t>Java </a:t>
            </a:r>
            <a:r>
              <a:rPr lang="it-IT" dirty="0" err="1"/>
              <a:t>programming</a:t>
            </a:r>
            <a:r>
              <a:rPr lang="it-IT" dirty="0"/>
              <a:t> </a:t>
            </a:r>
            <a:r>
              <a:rPr lang="it-IT" dirty="0" err="1"/>
              <a:t>language</a:t>
            </a:r>
            <a:r>
              <a:rPr lang="it-IT" dirty="0"/>
              <a:t> </a:t>
            </a:r>
            <a:r>
              <a:rPr lang="it-IT" dirty="0" err="1"/>
              <a:t>has</a:t>
            </a:r>
            <a:r>
              <a:rPr lang="it-IT" dirty="0"/>
              <a:t> an </a:t>
            </a:r>
            <a:r>
              <a:rPr lang="it-IT" dirty="0" err="1"/>
              <a:t>important</a:t>
            </a:r>
            <a:r>
              <a:rPr lang="it-IT" dirty="0"/>
              <a:t> feature, </a:t>
            </a:r>
            <a:r>
              <a:rPr lang="it-IT" dirty="0" err="1"/>
              <a:t>that</a:t>
            </a:r>
            <a:r>
              <a:rPr lang="it-IT" dirty="0"/>
              <a:t> </a:t>
            </a:r>
            <a:r>
              <a:rPr lang="it-IT" dirty="0" err="1"/>
              <a:t>distinguishes</a:t>
            </a:r>
            <a:r>
              <a:rPr lang="it-IT" dirty="0"/>
              <a:t> </a:t>
            </a:r>
            <a:r>
              <a:rPr lang="it-IT" dirty="0" err="1"/>
              <a:t>it</a:t>
            </a:r>
            <a:r>
              <a:rPr lang="it-IT" dirty="0"/>
              <a:t> from </a:t>
            </a:r>
            <a:r>
              <a:rPr lang="it-IT" dirty="0" err="1"/>
              <a:t>other</a:t>
            </a:r>
            <a:r>
              <a:rPr lang="it-IT" dirty="0"/>
              <a:t> </a:t>
            </a:r>
            <a:r>
              <a:rPr lang="it-IT" dirty="0" err="1"/>
              <a:t>programming</a:t>
            </a:r>
            <a:r>
              <a:rPr lang="it-IT" dirty="0"/>
              <a:t> </a:t>
            </a:r>
            <a:r>
              <a:rPr lang="it-IT" dirty="0" err="1"/>
              <a:t>languages</a:t>
            </a:r>
            <a:r>
              <a:rPr lang="it-IT" dirty="0"/>
              <a:t>: </a:t>
            </a:r>
            <a:r>
              <a:rPr lang="it-IT" dirty="0" err="1"/>
              <a:t>while</a:t>
            </a:r>
            <a:r>
              <a:rPr lang="it-IT" dirty="0"/>
              <a:t> C or C++ </a:t>
            </a:r>
            <a:r>
              <a:rPr lang="it-IT" dirty="0" err="1"/>
              <a:t>directly</a:t>
            </a:r>
            <a:r>
              <a:rPr lang="it-IT" dirty="0"/>
              <a:t> </a:t>
            </a:r>
            <a:r>
              <a:rPr lang="it-IT" dirty="0" err="1"/>
              <a:t>compiles</a:t>
            </a:r>
            <a:r>
              <a:rPr lang="it-IT" dirty="0"/>
              <a:t> to a low-</a:t>
            </a:r>
            <a:r>
              <a:rPr lang="it-IT" dirty="0" err="1"/>
              <a:t>level</a:t>
            </a:r>
            <a:r>
              <a:rPr lang="it-IT" dirty="0"/>
              <a:t> </a:t>
            </a:r>
            <a:r>
              <a:rPr lang="it-IT" dirty="0" err="1"/>
              <a:t>architecture-specific</a:t>
            </a:r>
            <a:r>
              <a:rPr lang="it-IT" dirty="0"/>
              <a:t> </a:t>
            </a:r>
            <a:r>
              <a:rPr lang="it-IT" dirty="0" err="1"/>
              <a:t>language</a:t>
            </a:r>
            <a:r>
              <a:rPr lang="it-IT" dirty="0"/>
              <a:t>, Java </a:t>
            </a:r>
            <a:r>
              <a:rPr lang="it-IT" dirty="0" err="1"/>
              <a:t>compiles</a:t>
            </a:r>
            <a:r>
              <a:rPr lang="it-IT" dirty="0"/>
              <a:t> to a more general and </a:t>
            </a:r>
            <a:r>
              <a:rPr lang="it-IT" dirty="0" err="1"/>
              <a:t>portable</a:t>
            </a:r>
            <a:r>
              <a:rPr lang="it-IT" dirty="0"/>
              <a:t> format: </a:t>
            </a:r>
            <a:r>
              <a:rPr lang="it-IT" dirty="0" err="1"/>
              <a:t>bytecode</a:t>
            </a:r>
            <a:r>
              <a:rPr lang="it-IT" dirty="0"/>
              <a:t>.</a:t>
            </a:r>
          </a:p>
          <a:p>
            <a:r>
              <a:rPr lang="it-IT" dirty="0" err="1"/>
              <a:t>Although</a:t>
            </a:r>
            <a:r>
              <a:rPr lang="it-IT" dirty="0"/>
              <a:t> </a:t>
            </a:r>
            <a:r>
              <a:rPr lang="it-IT" dirty="0" err="1"/>
              <a:t>this</a:t>
            </a:r>
            <a:r>
              <a:rPr lang="it-IT" dirty="0"/>
              <a:t> </a:t>
            </a:r>
            <a:r>
              <a:rPr lang="it-IT" dirty="0" err="1"/>
              <a:t>represents</a:t>
            </a:r>
            <a:r>
              <a:rPr lang="it-IT" dirty="0"/>
              <a:t> a </a:t>
            </a:r>
            <a:r>
              <a:rPr lang="it-IT" dirty="0" err="1"/>
              <a:t>huge</a:t>
            </a:r>
            <a:r>
              <a:rPr lang="it-IT" dirty="0"/>
              <a:t> </a:t>
            </a:r>
            <a:r>
              <a:rPr lang="it-IT" dirty="0" err="1"/>
              <a:t>advantage</a:t>
            </a:r>
            <a:r>
              <a:rPr lang="it-IT" dirty="0"/>
              <a:t> in </a:t>
            </a:r>
            <a:r>
              <a:rPr lang="it-IT" dirty="0" err="1"/>
              <a:t>matter</a:t>
            </a:r>
            <a:r>
              <a:rPr lang="it-IT" dirty="0"/>
              <a:t> of </a:t>
            </a:r>
            <a:r>
              <a:rPr lang="it-IT" dirty="0" err="1"/>
              <a:t>portability</a:t>
            </a:r>
            <a:r>
              <a:rPr lang="it-IT" dirty="0"/>
              <a:t>, </a:t>
            </a:r>
            <a:r>
              <a:rPr lang="it-IT" dirty="0" err="1"/>
              <a:t>it</a:t>
            </a:r>
            <a:r>
              <a:rPr lang="it-IT" dirty="0"/>
              <a:t> </a:t>
            </a:r>
            <a:r>
              <a:rPr lang="it-IT" dirty="0" err="1"/>
              <a:t>could</a:t>
            </a:r>
            <a:r>
              <a:rPr lang="it-IT" dirty="0"/>
              <a:t> </a:t>
            </a:r>
            <a:r>
              <a:rPr lang="it-IT" dirty="0" err="1"/>
              <a:t>also</a:t>
            </a:r>
            <a:r>
              <a:rPr lang="it-IT" dirty="0"/>
              <a:t> </a:t>
            </a:r>
            <a:r>
              <a:rPr lang="it-IT" dirty="0" err="1"/>
              <a:t>represent</a:t>
            </a:r>
            <a:r>
              <a:rPr lang="it-IT" dirty="0"/>
              <a:t> a </a:t>
            </a:r>
            <a:r>
              <a:rPr lang="it-IT" dirty="0" err="1"/>
              <a:t>very</a:t>
            </a:r>
            <a:r>
              <a:rPr lang="it-IT" dirty="0"/>
              <a:t> </a:t>
            </a:r>
            <a:r>
              <a:rPr lang="it-IT" dirty="0" err="1"/>
              <a:t>important</a:t>
            </a:r>
            <a:r>
              <a:rPr lang="it-IT" dirty="0"/>
              <a:t> security </a:t>
            </a:r>
            <a:r>
              <a:rPr lang="it-IT" dirty="0" err="1"/>
              <a:t>flaw</a:t>
            </a:r>
            <a:r>
              <a:rPr lang="it-IT" dirty="0"/>
              <a:t>: a Java </a:t>
            </a:r>
            <a:r>
              <a:rPr lang="it-IT" dirty="0" err="1"/>
              <a:t>executable</a:t>
            </a:r>
            <a:r>
              <a:rPr lang="it-IT" dirty="0"/>
              <a:t> (</a:t>
            </a:r>
            <a:r>
              <a:rPr lang="it-IT" dirty="0" err="1"/>
              <a:t>jar</a:t>
            </a:r>
            <a:r>
              <a:rPr lang="it-IT" dirty="0"/>
              <a:t>) </a:t>
            </a:r>
            <a:r>
              <a:rPr lang="it-IT" dirty="0" err="1"/>
              <a:t>is</a:t>
            </a:r>
            <a:r>
              <a:rPr lang="it-IT" dirty="0"/>
              <a:t> just an </a:t>
            </a:r>
            <a:r>
              <a:rPr lang="it-IT" dirty="0" err="1"/>
              <a:t>archive</a:t>
            </a:r>
            <a:r>
              <a:rPr lang="it-IT" dirty="0"/>
              <a:t>, </a:t>
            </a:r>
            <a:r>
              <a:rPr lang="it-IT" dirty="0" err="1"/>
              <a:t>which</a:t>
            </a:r>
            <a:r>
              <a:rPr lang="it-IT" dirty="0"/>
              <a:t> </a:t>
            </a:r>
            <a:r>
              <a:rPr lang="it-IT" dirty="0" err="1"/>
              <a:t>contains</a:t>
            </a:r>
            <a:r>
              <a:rPr lang="it-IT" dirty="0"/>
              <a:t> a set of .class </a:t>
            </a:r>
            <a:r>
              <a:rPr lang="it-IT" dirty="0" err="1"/>
              <a:t>files</a:t>
            </a:r>
            <a:r>
              <a:rPr lang="it-IT" dirty="0"/>
              <a:t> </a:t>
            </a:r>
            <a:r>
              <a:rPr lang="it-IT" dirty="0" err="1"/>
              <a:t>containing</a:t>
            </a:r>
            <a:r>
              <a:rPr lang="it-IT" dirty="0"/>
              <a:t> </a:t>
            </a:r>
            <a:r>
              <a:rPr lang="it-IT" dirty="0" err="1"/>
              <a:t>bytecode</a:t>
            </a:r>
            <a:r>
              <a:rPr lang="it-IT" dirty="0"/>
              <a:t>.</a:t>
            </a:r>
          </a:p>
          <a:p>
            <a:r>
              <a:rPr lang="it-IT" dirty="0" err="1"/>
              <a:t>Anyone</a:t>
            </a:r>
            <a:r>
              <a:rPr lang="it-IT" dirty="0"/>
              <a:t> </a:t>
            </a:r>
            <a:r>
              <a:rPr lang="it-IT" dirty="0" err="1"/>
              <a:t>could</a:t>
            </a:r>
            <a:r>
              <a:rPr lang="it-IT" dirty="0"/>
              <a:t> just download one of the </a:t>
            </a:r>
            <a:r>
              <a:rPr lang="it-IT" dirty="0" err="1"/>
              <a:t>thousand</a:t>
            </a:r>
            <a:r>
              <a:rPr lang="it-IT" dirty="0"/>
              <a:t> Java </a:t>
            </a:r>
            <a:r>
              <a:rPr lang="it-IT" dirty="0" err="1"/>
              <a:t>decompilers</a:t>
            </a:r>
            <a:r>
              <a:rPr lang="it-IT" dirty="0"/>
              <a:t> </a:t>
            </a:r>
            <a:r>
              <a:rPr lang="it-IT" dirty="0" err="1"/>
              <a:t>available</a:t>
            </a:r>
            <a:r>
              <a:rPr lang="it-IT" dirty="0"/>
              <a:t> on the Web, feed </a:t>
            </a:r>
            <a:r>
              <a:rPr lang="it-IT" dirty="0" err="1"/>
              <a:t>them</a:t>
            </a:r>
            <a:r>
              <a:rPr lang="it-IT" dirty="0"/>
              <a:t> with some </a:t>
            </a:r>
            <a:r>
              <a:rPr lang="it-IT" dirty="0" err="1"/>
              <a:t>bytecode</a:t>
            </a:r>
            <a:r>
              <a:rPr lang="it-IT" dirty="0"/>
              <a:t>, and </a:t>
            </a:r>
            <a:r>
              <a:rPr lang="it-IT" dirty="0" err="1"/>
              <a:t>retrieve</a:t>
            </a:r>
            <a:r>
              <a:rPr lang="it-IT" dirty="0"/>
              <a:t> (</a:t>
            </a:r>
            <a:r>
              <a:rPr lang="it-IT" dirty="0" err="1"/>
              <a:t>almost</a:t>
            </a:r>
            <a:r>
              <a:rPr lang="it-IT" dirty="0"/>
              <a:t>) the </a:t>
            </a:r>
            <a:r>
              <a:rPr lang="it-IT" dirty="0" err="1"/>
              <a:t>same</a:t>
            </a:r>
            <a:r>
              <a:rPr lang="it-IT" dirty="0"/>
              <a:t> </a:t>
            </a:r>
            <a:r>
              <a:rPr lang="it-IT" dirty="0" err="1"/>
              <a:t>originating</a:t>
            </a:r>
            <a:r>
              <a:rPr lang="it-IT" dirty="0"/>
              <a:t> source code.</a:t>
            </a:r>
          </a:p>
        </p:txBody>
      </p:sp>
    </p:spTree>
    <p:extLst>
      <p:ext uri="{BB962C8B-B14F-4D97-AF65-F5344CB8AC3E}">
        <p14:creationId xmlns:p14="http://schemas.microsoft.com/office/powerpoint/2010/main" val="204493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58ECC-FE5B-49E1-A737-E6731EBFAFB9}"/>
              </a:ext>
            </a:extLst>
          </p:cNvPr>
          <p:cNvSpPr>
            <a:spLocks noGrp="1"/>
          </p:cNvSpPr>
          <p:nvPr>
            <p:ph type="title"/>
          </p:nvPr>
        </p:nvSpPr>
        <p:spPr/>
        <p:txBody>
          <a:bodyPr/>
          <a:lstStyle/>
          <a:p>
            <a:r>
              <a:rPr lang="it-IT" dirty="0"/>
              <a:t>So: </a:t>
            </a:r>
            <a:r>
              <a:rPr lang="it-IT" dirty="0" err="1"/>
              <a:t>what</a:t>
            </a:r>
            <a:r>
              <a:rPr lang="it-IT" dirty="0"/>
              <a:t> to do?	</a:t>
            </a:r>
          </a:p>
        </p:txBody>
      </p:sp>
      <p:sp>
        <p:nvSpPr>
          <p:cNvPr id="3" name="Segnaposto contenuto 2">
            <a:extLst>
              <a:ext uri="{FF2B5EF4-FFF2-40B4-BE49-F238E27FC236}">
                <a16:creationId xmlns:a16="http://schemas.microsoft.com/office/drawing/2014/main" id="{E72CCE42-FEFF-4155-A1F0-7C954C684238}"/>
              </a:ext>
            </a:extLst>
          </p:cNvPr>
          <p:cNvSpPr>
            <a:spLocks noGrp="1"/>
          </p:cNvSpPr>
          <p:nvPr>
            <p:ph idx="1"/>
          </p:nvPr>
        </p:nvSpPr>
        <p:spPr/>
        <p:txBody>
          <a:bodyPr>
            <a:normAutofit fontScale="92500"/>
          </a:bodyPr>
          <a:lstStyle/>
          <a:p>
            <a:r>
              <a:rPr lang="it-IT" dirty="0"/>
              <a:t>The first </a:t>
            </a:r>
            <a:r>
              <a:rPr lang="it-IT" dirty="0" err="1"/>
              <a:t>thought</a:t>
            </a:r>
            <a:r>
              <a:rPr lang="it-IT" dirty="0"/>
              <a:t> </a:t>
            </a:r>
            <a:r>
              <a:rPr lang="it-IT" dirty="0" err="1"/>
              <a:t>that</a:t>
            </a:r>
            <a:r>
              <a:rPr lang="it-IT" dirty="0"/>
              <a:t> </a:t>
            </a:r>
            <a:r>
              <a:rPr lang="it-IT" dirty="0" err="1"/>
              <a:t>comes</a:t>
            </a:r>
            <a:r>
              <a:rPr lang="it-IT" dirty="0"/>
              <a:t> to </a:t>
            </a:r>
            <a:r>
              <a:rPr lang="it-IT" dirty="0" err="1"/>
              <a:t>mind</a:t>
            </a:r>
            <a:r>
              <a:rPr lang="it-IT" dirty="0"/>
              <a:t> </a:t>
            </a:r>
            <a:r>
              <a:rPr lang="it-IT" dirty="0" err="1"/>
              <a:t>is</a:t>
            </a:r>
            <a:r>
              <a:rPr lang="it-IT" dirty="0"/>
              <a:t>, </a:t>
            </a:r>
            <a:r>
              <a:rPr lang="it-IT" dirty="0" err="1"/>
              <a:t>essentially</a:t>
            </a:r>
            <a:r>
              <a:rPr lang="it-IT" dirty="0"/>
              <a:t>, </a:t>
            </a:r>
            <a:r>
              <a:rPr lang="it-IT" dirty="0" err="1"/>
              <a:t>bytecode</a:t>
            </a:r>
            <a:r>
              <a:rPr lang="it-IT" dirty="0"/>
              <a:t> </a:t>
            </a:r>
            <a:r>
              <a:rPr lang="it-IT" dirty="0" err="1"/>
              <a:t>encryption</a:t>
            </a:r>
            <a:r>
              <a:rPr lang="it-IT" dirty="0"/>
              <a:t>.</a:t>
            </a:r>
            <a:br>
              <a:rPr lang="it-IT" dirty="0"/>
            </a:br>
            <a:r>
              <a:rPr lang="it-IT" dirty="0" err="1"/>
              <a:t>Although</a:t>
            </a:r>
            <a:r>
              <a:rPr lang="it-IT" dirty="0"/>
              <a:t> </a:t>
            </a:r>
            <a:r>
              <a:rPr lang="it-IT" dirty="0" err="1"/>
              <a:t>this</a:t>
            </a:r>
            <a:r>
              <a:rPr lang="it-IT" dirty="0"/>
              <a:t> </a:t>
            </a:r>
            <a:r>
              <a:rPr lang="it-IT" dirty="0" err="1"/>
              <a:t>seems</a:t>
            </a:r>
            <a:r>
              <a:rPr lang="it-IT" dirty="0"/>
              <a:t> a right </a:t>
            </a:r>
            <a:r>
              <a:rPr lang="it-IT" dirty="0" err="1"/>
              <a:t>approach</a:t>
            </a:r>
            <a:r>
              <a:rPr lang="it-IT" dirty="0"/>
              <a:t>, </a:t>
            </a:r>
            <a:r>
              <a:rPr lang="it-IT" dirty="0" err="1"/>
              <a:t>many</a:t>
            </a:r>
            <a:r>
              <a:rPr lang="it-IT" dirty="0"/>
              <a:t> </a:t>
            </a:r>
            <a:r>
              <a:rPr lang="it-IT" dirty="0" err="1"/>
              <a:t>dis-advantages</a:t>
            </a:r>
            <a:r>
              <a:rPr lang="it-IT" dirty="0"/>
              <a:t> are </a:t>
            </a:r>
            <a:r>
              <a:rPr lang="it-IT" dirty="0" err="1"/>
              <a:t>hiding</a:t>
            </a:r>
            <a:r>
              <a:rPr lang="it-IT" dirty="0"/>
              <a:t> </a:t>
            </a:r>
            <a:r>
              <a:rPr lang="it-IT" dirty="0" err="1"/>
              <a:t>behind</a:t>
            </a:r>
            <a:r>
              <a:rPr lang="it-IT" dirty="0"/>
              <a:t> the </a:t>
            </a:r>
            <a:r>
              <a:rPr lang="it-IT" dirty="0" err="1"/>
              <a:t>shiny</a:t>
            </a:r>
            <a:r>
              <a:rPr lang="it-IT" dirty="0"/>
              <a:t> </a:t>
            </a:r>
            <a:r>
              <a:rPr lang="it-IT" dirty="0" err="1"/>
              <a:t>encryption</a:t>
            </a:r>
            <a:r>
              <a:rPr lang="it-IT" dirty="0"/>
              <a:t> word: the JVM </a:t>
            </a:r>
            <a:r>
              <a:rPr lang="it-IT" dirty="0" err="1"/>
              <a:t>only</a:t>
            </a:r>
            <a:r>
              <a:rPr lang="it-IT" dirty="0"/>
              <a:t> </a:t>
            </a:r>
            <a:r>
              <a:rPr lang="it-IT" dirty="0" err="1"/>
              <a:t>understands</a:t>
            </a:r>
            <a:r>
              <a:rPr lang="it-IT" dirty="0"/>
              <a:t> </a:t>
            </a:r>
            <a:r>
              <a:rPr lang="it-IT" dirty="0" err="1"/>
              <a:t>plain</a:t>
            </a:r>
            <a:r>
              <a:rPr lang="it-IT" dirty="0"/>
              <a:t> </a:t>
            </a:r>
            <a:r>
              <a:rPr lang="it-IT" dirty="0" err="1"/>
              <a:t>bytecode</a:t>
            </a:r>
            <a:r>
              <a:rPr lang="it-IT" dirty="0"/>
              <a:t>, so </a:t>
            </a:r>
            <a:r>
              <a:rPr lang="it-IT" dirty="0" err="1"/>
              <a:t>we</a:t>
            </a:r>
            <a:r>
              <a:rPr lang="it-IT" dirty="0"/>
              <a:t> </a:t>
            </a:r>
            <a:r>
              <a:rPr lang="it-IT" dirty="0" err="1"/>
              <a:t>have</a:t>
            </a:r>
            <a:r>
              <a:rPr lang="it-IT" dirty="0"/>
              <a:t> to </a:t>
            </a:r>
            <a:r>
              <a:rPr lang="it-IT" dirty="0" err="1"/>
              <a:t>decrypt</a:t>
            </a:r>
            <a:r>
              <a:rPr lang="it-IT" dirty="0"/>
              <a:t> </a:t>
            </a:r>
            <a:r>
              <a:rPr lang="it-IT" dirty="0" err="1"/>
              <a:t>our</a:t>
            </a:r>
            <a:r>
              <a:rPr lang="it-IT" dirty="0"/>
              <a:t> .class </a:t>
            </a:r>
            <a:r>
              <a:rPr lang="it-IT" dirty="0" err="1"/>
              <a:t>files</a:t>
            </a:r>
            <a:r>
              <a:rPr lang="it-IT" dirty="0"/>
              <a:t> </a:t>
            </a:r>
            <a:r>
              <a:rPr lang="it-IT" dirty="0" err="1"/>
              <a:t>before</a:t>
            </a:r>
            <a:r>
              <a:rPr lang="it-IT" dirty="0"/>
              <a:t> </a:t>
            </a:r>
            <a:r>
              <a:rPr lang="it-IT" dirty="0" err="1"/>
              <a:t>injecting</a:t>
            </a:r>
            <a:r>
              <a:rPr lang="it-IT" dirty="0"/>
              <a:t> </a:t>
            </a:r>
            <a:r>
              <a:rPr lang="it-IT" dirty="0" err="1"/>
              <a:t>them</a:t>
            </a:r>
            <a:r>
              <a:rPr lang="it-IT" dirty="0"/>
              <a:t> </a:t>
            </a:r>
            <a:r>
              <a:rPr lang="it-IT" dirty="0" err="1"/>
              <a:t>into</a:t>
            </a:r>
            <a:r>
              <a:rPr lang="it-IT" dirty="0"/>
              <a:t> JVM (</a:t>
            </a:r>
            <a:r>
              <a:rPr lang="it-IT" dirty="0" err="1"/>
              <a:t>but</a:t>
            </a:r>
            <a:r>
              <a:rPr lang="it-IT" dirty="0"/>
              <a:t>, </a:t>
            </a:r>
            <a:r>
              <a:rPr lang="it-IT" dirty="0" err="1"/>
              <a:t>at</a:t>
            </a:r>
            <a:r>
              <a:rPr lang="it-IT" dirty="0"/>
              <a:t> </a:t>
            </a:r>
            <a:r>
              <a:rPr lang="it-IT" dirty="0" err="1"/>
              <a:t>that</a:t>
            </a:r>
            <a:r>
              <a:rPr lang="it-IT" dirty="0"/>
              <a:t> point, </a:t>
            </a:r>
            <a:r>
              <a:rPr lang="it-IT" dirty="0" err="1"/>
              <a:t>decrypted</a:t>
            </a:r>
            <a:r>
              <a:rPr lang="it-IT" dirty="0"/>
              <a:t> class </a:t>
            </a:r>
            <a:r>
              <a:rPr lang="it-IT" dirty="0" err="1"/>
              <a:t>files</a:t>
            </a:r>
            <a:r>
              <a:rPr lang="it-IT" dirty="0"/>
              <a:t> are </a:t>
            </a:r>
            <a:r>
              <a:rPr lang="it-IT" dirty="0" err="1"/>
              <a:t>very</a:t>
            </a:r>
            <a:r>
              <a:rPr lang="it-IT" dirty="0"/>
              <a:t> easy to </a:t>
            </a:r>
            <a:r>
              <a:rPr lang="it-IT" dirty="0" err="1"/>
              <a:t>intercept</a:t>
            </a:r>
            <a:r>
              <a:rPr lang="it-IT" dirty="0"/>
              <a:t>).</a:t>
            </a:r>
          </a:p>
          <a:p>
            <a:r>
              <a:rPr lang="it-IT" dirty="0" err="1"/>
              <a:t>Moreover</a:t>
            </a:r>
            <a:r>
              <a:rPr lang="it-IT" dirty="0"/>
              <a:t>, </a:t>
            </a:r>
            <a:r>
              <a:rPr lang="it-IT" dirty="0" err="1"/>
              <a:t>if</a:t>
            </a:r>
            <a:r>
              <a:rPr lang="it-IT" dirty="0"/>
              <a:t> </a:t>
            </a:r>
            <a:r>
              <a:rPr lang="it-IT" dirty="0" err="1"/>
              <a:t>we’re</a:t>
            </a:r>
            <a:r>
              <a:rPr lang="it-IT" dirty="0"/>
              <a:t> </a:t>
            </a:r>
            <a:r>
              <a:rPr lang="it-IT" dirty="0" err="1"/>
              <a:t>going</a:t>
            </a:r>
            <a:r>
              <a:rPr lang="it-IT" dirty="0"/>
              <a:t> to </a:t>
            </a:r>
            <a:r>
              <a:rPr lang="it-IT" dirty="0" err="1"/>
              <a:t>decrypt</a:t>
            </a:r>
            <a:r>
              <a:rPr lang="it-IT" dirty="0"/>
              <a:t> an </a:t>
            </a:r>
            <a:r>
              <a:rPr lang="it-IT" dirty="0" err="1"/>
              <a:t>encrypted</a:t>
            </a:r>
            <a:r>
              <a:rPr lang="it-IT" dirty="0"/>
              <a:t> </a:t>
            </a:r>
            <a:r>
              <a:rPr lang="it-IT" dirty="0" err="1"/>
              <a:t>bytecode</a:t>
            </a:r>
            <a:r>
              <a:rPr lang="it-IT" dirty="0"/>
              <a:t> </a:t>
            </a:r>
            <a:r>
              <a:rPr lang="it-IT" dirty="0" err="1"/>
              <a:t>we</a:t>
            </a:r>
            <a:r>
              <a:rPr lang="it-IT" dirty="0"/>
              <a:t> </a:t>
            </a:r>
            <a:r>
              <a:rPr lang="it-IT" dirty="0" err="1"/>
              <a:t>also</a:t>
            </a:r>
            <a:r>
              <a:rPr lang="it-IT" dirty="0"/>
              <a:t> </a:t>
            </a:r>
            <a:r>
              <a:rPr lang="it-IT" dirty="0" err="1"/>
              <a:t>need</a:t>
            </a:r>
            <a:r>
              <a:rPr lang="it-IT" dirty="0"/>
              <a:t> a </a:t>
            </a:r>
            <a:r>
              <a:rPr lang="it-IT" dirty="0" err="1"/>
              <a:t>decryption</a:t>
            </a:r>
            <a:r>
              <a:rPr lang="it-IT" dirty="0"/>
              <a:t> </a:t>
            </a:r>
            <a:r>
              <a:rPr lang="it-IT" dirty="0" err="1"/>
              <a:t>key</a:t>
            </a:r>
            <a:r>
              <a:rPr lang="it-IT" dirty="0"/>
              <a:t>, and </a:t>
            </a:r>
            <a:r>
              <a:rPr lang="it-IT" dirty="0" err="1"/>
              <a:t>we</a:t>
            </a:r>
            <a:r>
              <a:rPr lang="it-IT" dirty="0"/>
              <a:t> must face the </a:t>
            </a:r>
            <a:r>
              <a:rPr lang="it-IT" dirty="0" err="1"/>
              <a:t>ever-lasting</a:t>
            </a:r>
            <a:r>
              <a:rPr lang="it-IT" dirty="0"/>
              <a:t> </a:t>
            </a:r>
            <a:r>
              <a:rPr lang="it-IT" dirty="0" err="1"/>
              <a:t>problem</a:t>
            </a:r>
            <a:r>
              <a:rPr lang="it-IT" dirty="0"/>
              <a:t> of </a:t>
            </a:r>
            <a:r>
              <a:rPr lang="it-IT" dirty="0" err="1"/>
              <a:t>key</a:t>
            </a:r>
            <a:r>
              <a:rPr lang="it-IT" dirty="0"/>
              <a:t> </a:t>
            </a:r>
            <a:r>
              <a:rPr lang="it-IT" dirty="0" err="1"/>
              <a:t>distribution</a:t>
            </a:r>
            <a:r>
              <a:rPr lang="it-IT" dirty="0"/>
              <a:t> and management.</a:t>
            </a:r>
          </a:p>
          <a:p>
            <a:r>
              <a:rPr lang="it-IT" dirty="0" err="1"/>
              <a:t>But</a:t>
            </a:r>
            <a:r>
              <a:rPr lang="it-IT" dirty="0"/>
              <a:t> </a:t>
            </a:r>
            <a:r>
              <a:rPr lang="it-IT" dirty="0" err="1"/>
              <a:t>what</a:t>
            </a:r>
            <a:r>
              <a:rPr lang="it-IT" dirty="0"/>
              <a:t> </a:t>
            </a:r>
            <a:r>
              <a:rPr lang="it-IT" dirty="0" err="1"/>
              <a:t>if</a:t>
            </a:r>
            <a:r>
              <a:rPr lang="it-IT" dirty="0"/>
              <a:t> </a:t>
            </a:r>
            <a:r>
              <a:rPr lang="it-IT" dirty="0" err="1"/>
              <a:t>we</a:t>
            </a:r>
            <a:r>
              <a:rPr lang="it-IT" dirty="0"/>
              <a:t> </a:t>
            </a:r>
            <a:r>
              <a:rPr lang="it-IT" dirty="0" err="1"/>
              <a:t>build</a:t>
            </a:r>
            <a:r>
              <a:rPr lang="it-IT" dirty="0"/>
              <a:t> </a:t>
            </a:r>
            <a:r>
              <a:rPr lang="it-IT" dirty="0" err="1"/>
              <a:t>our</a:t>
            </a:r>
            <a:r>
              <a:rPr lang="it-IT" dirty="0"/>
              <a:t> </a:t>
            </a:r>
            <a:r>
              <a:rPr lang="it-IT" dirty="0" err="1"/>
              <a:t>own</a:t>
            </a:r>
            <a:r>
              <a:rPr lang="it-IT" dirty="0"/>
              <a:t> JVM?</a:t>
            </a:r>
            <a:br>
              <a:rPr lang="it-IT" dirty="0"/>
            </a:br>
            <a:r>
              <a:rPr lang="it-IT" dirty="0" err="1"/>
              <a:t>OpenJDK</a:t>
            </a:r>
            <a:r>
              <a:rPr lang="it-IT" dirty="0"/>
              <a:t> </a:t>
            </a:r>
            <a:r>
              <a:rPr lang="it-IT" dirty="0" err="1"/>
              <a:t>permits</a:t>
            </a:r>
            <a:r>
              <a:rPr lang="it-IT" dirty="0"/>
              <a:t> </a:t>
            </a:r>
            <a:r>
              <a:rPr lang="it-IT" dirty="0" err="1"/>
              <a:t>this</a:t>
            </a:r>
            <a:r>
              <a:rPr lang="it-IT" dirty="0"/>
              <a:t>, </a:t>
            </a:r>
            <a:r>
              <a:rPr lang="it-IT" dirty="0" err="1"/>
              <a:t>but</a:t>
            </a:r>
            <a:r>
              <a:rPr lang="it-IT" dirty="0"/>
              <a:t> </a:t>
            </a:r>
            <a:r>
              <a:rPr lang="it-IT" dirty="0" err="1"/>
              <a:t>it</a:t>
            </a:r>
            <a:r>
              <a:rPr lang="it-IT" dirty="0"/>
              <a:t> </a:t>
            </a:r>
            <a:r>
              <a:rPr lang="it-IT" dirty="0" err="1"/>
              <a:t>has</a:t>
            </a:r>
            <a:r>
              <a:rPr lang="it-IT" dirty="0"/>
              <a:t> </a:t>
            </a:r>
            <a:r>
              <a:rPr lang="it-IT" dirty="0" err="1"/>
              <a:t>been</a:t>
            </a:r>
            <a:r>
              <a:rPr lang="it-IT" dirty="0"/>
              <a:t> </a:t>
            </a:r>
            <a:r>
              <a:rPr lang="it-IT" dirty="0" err="1"/>
              <a:t>shown</a:t>
            </a:r>
            <a:r>
              <a:rPr lang="it-IT" dirty="0"/>
              <a:t> in [1] </a:t>
            </a:r>
            <a:r>
              <a:rPr lang="it-IT" dirty="0" err="1"/>
              <a:t>that</a:t>
            </a:r>
            <a:r>
              <a:rPr lang="it-IT" dirty="0"/>
              <a:t> </a:t>
            </a:r>
            <a:r>
              <a:rPr lang="it-IT" dirty="0" err="1"/>
              <a:t>OpenJDK</a:t>
            </a:r>
            <a:r>
              <a:rPr lang="it-IT" dirty="0"/>
              <a:t> can be </a:t>
            </a:r>
            <a:r>
              <a:rPr lang="it-IT" dirty="0" err="1"/>
              <a:t>easily</a:t>
            </a:r>
            <a:r>
              <a:rPr lang="it-IT" dirty="0"/>
              <a:t> </a:t>
            </a:r>
            <a:r>
              <a:rPr lang="it-IT" dirty="0" err="1"/>
              <a:t>modified</a:t>
            </a:r>
            <a:r>
              <a:rPr lang="it-IT" dirty="0"/>
              <a:t> to </a:t>
            </a:r>
            <a:r>
              <a:rPr lang="it-IT" dirty="0" err="1"/>
              <a:t>overcome</a:t>
            </a:r>
            <a:r>
              <a:rPr lang="it-IT" dirty="0"/>
              <a:t> </a:t>
            </a:r>
            <a:r>
              <a:rPr lang="it-IT" dirty="0" err="1"/>
              <a:t>any</a:t>
            </a:r>
            <a:r>
              <a:rPr lang="it-IT" dirty="0"/>
              <a:t> </a:t>
            </a:r>
            <a:r>
              <a:rPr lang="it-IT" dirty="0" err="1"/>
              <a:t>bytecode</a:t>
            </a:r>
            <a:r>
              <a:rPr lang="it-IT" dirty="0"/>
              <a:t> </a:t>
            </a:r>
            <a:r>
              <a:rPr lang="it-IT" dirty="0" err="1"/>
              <a:t>encryption</a:t>
            </a:r>
            <a:r>
              <a:rPr lang="it-IT" dirty="0"/>
              <a:t>.</a:t>
            </a:r>
          </a:p>
        </p:txBody>
      </p:sp>
    </p:spTree>
    <p:extLst>
      <p:ext uri="{BB962C8B-B14F-4D97-AF65-F5344CB8AC3E}">
        <p14:creationId xmlns:p14="http://schemas.microsoft.com/office/powerpoint/2010/main" val="207260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2CD221-F6C8-4762-8389-FFE79BC063CE}"/>
              </a:ext>
            </a:extLst>
          </p:cNvPr>
          <p:cNvSpPr>
            <a:spLocks noGrp="1"/>
          </p:cNvSpPr>
          <p:nvPr>
            <p:ph type="title"/>
          </p:nvPr>
        </p:nvSpPr>
        <p:spPr/>
        <p:txBody>
          <a:bodyPr/>
          <a:lstStyle/>
          <a:p>
            <a:r>
              <a:rPr lang="it-IT" dirty="0" err="1"/>
              <a:t>Encryption</a:t>
            </a:r>
            <a:r>
              <a:rPr lang="it-IT" dirty="0"/>
              <a:t>, </a:t>
            </a:r>
            <a:r>
              <a:rPr lang="it-IT" dirty="0" err="1"/>
              <a:t>again</a:t>
            </a:r>
            <a:r>
              <a:rPr lang="it-IT" dirty="0"/>
              <a:t>	</a:t>
            </a:r>
          </a:p>
        </p:txBody>
      </p:sp>
      <p:sp>
        <p:nvSpPr>
          <p:cNvPr id="3" name="Segnaposto contenuto 2">
            <a:extLst>
              <a:ext uri="{FF2B5EF4-FFF2-40B4-BE49-F238E27FC236}">
                <a16:creationId xmlns:a16="http://schemas.microsoft.com/office/drawing/2014/main" id="{AB30ECD3-FAED-4681-83A0-072E755FF06B}"/>
              </a:ext>
            </a:extLst>
          </p:cNvPr>
          <p:cNvSpPr>
            <a:spLocks noGrp="1"/>
          </p:cNvSpPr>
          <p:nvPr>
            <p:ph idx="1"/>
          </p:nvPr>
        </p:nvSpPr>
        <p:spPr/>
        <p:txBody>
          <a:bodyPr>
            <a:normAutofit fontScale="62500" lnSpcReduction="20000"/>
          </a:bodyPr>
          <a:lstStyle/>
          <a:p>
            <a:r>
              <a:rPr lang="it-IT" dirty="0" err="1"/>
              <a:t>Although</a:t>
            </a:r>
            <a:r>
              <a:rPr lang="it-IT" dirty="0"/>
              <a:t> the </a:t>
            </a:r>
            <a:r>
              <a:rPr lang="it-IT" dirty="0" err="1"/>
              <a:t>many</a:t>
            </a:r>
            <a:r>
              <a:rPr lang="it-IT" dirty="0"/>
              <a:t> </a:t>
            </a:r>
            <a:r>
              <a:rPr lang="it-IT" dirty="0" err="1"/>
              <a:t>disadvantages</a:t>
            </a:r>
            <a:r>
              <a:rPr lang="it-IT" dirty="0"/>
              <a:t> of </a:t>
            </a:r>
            <a:r>
              <a:rPr lang="it-IT" dirty="0" err="1"/>
              <a:t>using</a:t>
            </a:r>
            <a:r>
              <a:rPr lang="it-IT" dirty="0"/>
              <a:t> </a:t>
            </a:r>
            <a:r>
              <a:rPr lang="it-IT" dirty="0" err="1"/>
              <a:t>bytecode</a:t>
            </a:r>
            <a:r>
              <a:rPr lang="it-IT" dirty="0"/>
              <a:t> </a:t>
            </a:r>
            <a:r>
              <a:rPr lang="it-IT" dirty="0" err="1"/>
              <a:t>encryption</a:t>
            </a:r>
            <a:r>
              <a:rPr lang="it-IT" dirty="0"/>
              <a:t>, some </a:t>
            </a:r>
            <a:r>
              <a:rPr lang="it-IT" dirty="0" err="1"/>
              <a:t>related</a:t>
            </a:r>
            <a:r>
              <a:rPr lang="it-IT" dirty="0"/>
              <a:t> </a:t>
            </a:r>
            <a:r>
              <a:rPr lang="it-IT" dirty="0" err="1"/>
              <a:t>solutions</a:t>
            </a:r>
            <a:r>
              <a:rPr lang="it-IT" dirty="0"/>
              <a:t> </a:t>
            </a:r>
            <a:r>
              <a:rPr lang="it-IT" dirty="0" err="1"/>
              <a:t>could</a:t>
            </a:r>
            <a:r>
              <a:rPr lang="it-IT" dirty="0"/>
              <a:t> </a:t>
            </a:r>
            <a:r>
              <a:rPr lang="it-IT" dirty="0" err="1"/>
              <a:t>still</a:t>
            </a:r>
            <a:r>
              <a:rPr lang="it-IT" dirty="0"/>
              <a:t> be </a:t>
            </a:r>
            <a:r>
              <a:rPr lang="it-IT" dirty="0" err="1"/>
              <a:t>considered</a:t>
            </a:r>
            <a:r>
              <a:rPr lang="it-IT" dirty="0"/>
              <a:t> (</a:t>
            </a:r>
            <a:r>
              <a:rPr lang="it-IT" dirty="0" err="1"/>
              <a:t>taken</a:t>
            </a:r>
            <a:r>
              <a:rPr lang="it-IT" dirty="0"/>
              <a:t> the </a:t>
            </a:r>
            <a:r>
              <a:rPr lang="it-IT" dirty="0" err="1"/>
              <a:t>proper</a:t>
            </a:r>
            <a:r>
              <a:rPr lang="it-IT" dirty="0"/>
              <a:t> </a:t>
            </a:r>
            <a:r>
              <a:rPr lang="it-IT" dirty="0" err="1"/>
              <a:t>considerations</a:t>
            </a:r>
            <a:r>
              <a:rPr lang="it-IT" dirty="0"/>
              <a:t>).</a:t>
            </a:r>
          </a:p>
          <a:p>
            <a:r>
              <a:rPr lang="it-IT" dirty="0"/>
              <a:t>One of </a:t>
            </a:r>
            <a:r>
              <a:rPr lang="it-IT" dirty="0" err="1"/>
              <a:t>these</a:t>
            </a:r>
            <a:r>
              <a:rPr lang="it-IT" dirty="0"/>
              <a:t> </a:t>
            </a:r>
            <a:r>
              <a:rPr lang="it-IT" dirty="0" err="1"/>
              <a:t>solutions</a:t>
            </a:r>
            <a:r>
              <a:rPr lang="it-IT" dirty="0"/>
              <a:t> </a:t>
            </a:r>
            <a:r>
              <a:rPr lang="it-IT" dirty="0" err="1"/>
              <a:t>is</a:t>
            </a:r>
            <a:r>
              <a:rPr lang="it-IT" dirty="0"/>
              <a:t> </a:t>
            </a:r>
            <a:r>
              <a:rPr lang="it-IT" dirty="0" err="1"/>
              <a:t>provided</a:t>
            </a:r>
            <a:r>
              <a:rPr lang="it-IT" dirty="0"/>
              <a:t> by </a:t>
            </a:r>
            <a:r>
              <a:rPr lang="it-IT" dirty="0" err="1"/>
              <a:t>Validy</a:t>
            </a:r>
            <a:r>
              <a:rPr lang="it-IT" dirty="0"/>
              <a:t> Net </a:t>
            </a:r>
            <a:r>
              <a:rPr lang="it-IT" dirty="0" err="1"/>
              <a:t>Inc</a:t>
            </a:r>
            <a:r>
              <a:rPr lang="it-IT" dirty="0"/>
              <a:t>.</a:t>
            </a:r>
          </a:p>
          <a:p>
            <a:r>
              <a:rPr lang="it-IT" dirty="0" err="1"/>
              <a:t>They</a:t>
            </a:r>
            <a:r>
              <a:rPr lang="it-IT" dirty="0"/>
              <a:t> </a:t>
            </a:r>
            <a:r>
              <a:rPr lang="it-IT" dirty="0" err="1"/>
              <a:t>developed</a:t>
            </a:r>
            <a:r>
              <a:rPr lang="it-IT" dirty="0"/>
              <a:t> the so-</a:t>
            </a:r>
            <a:r>
              <a:rPr lang="it-IT" dirty="0" err="1"/>
              <a:t>called</a:t>
            </a:r>
            <a:r>
              <a:rPr lang="it-IT" dirty="0"/>
              <a:t> </a:t>
            </a:r>
            <a:r>
              <a:rPr lang="it-IT" dirty="0" err="1"/>
              <a:t>Validy</a:t>
            </a:r>
            <a:r>
              <a:rPr lang="it-IT" dirty="0"/>
              <a:t> </a:t>
            </a:r>
            <a:r>
              <a:rPr lang="it-IT" dirty="0" err="1"/>
              <a:t>SoftNaos</a:t>
            </a:r>
            <a:r>
              <a:rPr lang="it-IT" dirty="0"/>
              <a:t> [2], </a:t>
            </a:r>
            <a:r>
              <a:rPr lang="it-IT" dirty="0" err="1"/>
              <a:t>that</a:t>
            </a:r>
            <a:r>
              <a:rPr lang="it-IT" dirty="0"/>
              <a:t> </a:t>
            </a:r>
            <a:r>
              <a:rPr lang="it-IT" dirty="0" err="1"/>
              <a:t>seems</a:t>
            </a:r>
            <a:r>
              <a:rPr lang="it-IT" dirty="0"/>
              <a:t> a </a:t>
            </a:r>
            <a:r>
              <a:rPr lang="it-IT" dirty="0" err="1"/>
              <a:t>simple</a:t>
            </a:r>
            <a:r>
              <a:rPr lang="it-IT" dirty="0"/>
              <a:t> USB drive, </a:t>
            </a:r>
            <a:r>
              <a:rPr lang="it-IT" dirty="0" err="1"/>
              <a:t>but</a:t>
            </a:r>
            <a:r>
              <a:rPr lang="it-IT" dirty="0"/>
              <a:t> </a:t>
            </a:r>
            <a:r>
              <a:rPr lang="it-IT" dirty="0" err="1"/>
              <a:t>actually</a:t>
            </a:r>
            <a:r>
              <a:rPr lang="it-IT" dirty="0"/>
              <a:t> </a:t>
            </a:r>
            <a:r>
              <a:rPr lang="it-IT" dirty="0" err="1"/>
              <a:t>contains</a:t>
            </a:r>
            <a:r>
              <a:rPr lang="it-IT" dirty="0"/>
              <a:t> a slave co-processor </a:t>
            </a:r>
            <a:r>
              <a:rPr lang="it-IT" dirty="0" err="1"/>
              <a:t>that</a:t>
            </a:r>
            <a:r>
              <a:rPr lang="it-IT" dirty="0"/>
              <a:t> </a:t>
            </a:r>
            <a:r>
              <a:rPr lang="it-IT" dirty="0" err="1"/>
              <a:t>receives</a:t>
            </a:r>
            <a:r>
              <a:rPr lang="it-IT" dirty="0"/>
              <a:t> </a:t>
            </a:r>
            <a:r>
              <a:rPr lang="it-IT" dirty="0" err="1"/>
              <a:t>flows</a:t>
            </a:r>
            <a:r>
              <a:rPr lang="it-IT" dirty="0"/>
              <a:t> of </a:t>
            </a:r>
            <a:r>
              <a:rPr lang="it-IT" dirty="0" err="1"/>
              <a:t>encrypted</a:t>
            </a:r>
            <a:r>
              <a:rPr lang="it-IT" dirty="0"/>
              <a:t> </a:t>
            </a:r>
            <a:r>
              <a:rPr lang="it-IT" dirty="0" err="1"/>
              <a:t>instructions</a:t>
            </a:r>
            <a:r>
              <a:rPr lang="it-IT" dirty="0"/>
              <a:t> from the</a:t>
            </a:r>
            <a:br>
              <a:rPr lang="it-IT" dirty="0"/>
            </a:br>
            <a:r>
              <a:rPr lang="it-IT" dirty="0" err="1"/>
              <a:t>running</a:t>
            </a:r>
            <a:r>
              <a:rPr lang="it-IT" dirty="0"/>
              <a:t> </a:t>
            </a:r>
            <a:r>
              <a:rPr lang="it-IT" dirty="0" err="1"/>
              <a:t>application</a:t>
            </a:r>
            <a:r>
              <a:rPr lang="it-IT" dirty="0"/>
              <a:t>: </a:t>
            </a:r>
            <a:r>
              <a:rPr lang="it-IT" dirty="0" err="1"/>
              <a:t>they</a:t>
            </a:r>
            <a:r>
              <a:rPr lang="it-IT" dirty="0"/>
              <a:t> </a:t>
            </a:r>
            <a:r>
              <a:rPr lang="it-IT" dirty="0" err="1"/>
              <a:t>interact</a:t>
            </a:r>
            <a:r>
              <a:rPr lang="it-IT" dirty="0"/>
              <a:t> </a:t>
            </a:r>
            <a:br>
              <a:rPr lang="it-IT" dirty="0"/>
            </a:br>
            <a:r>
              <a:rPr lang="it-IT" dirty="0"/>
              <a:t>with a subset of the </a:t>
            </a:r>
            <a:r>
              <a:rPr lang="it-IT" dirty="0" err="1"/>
              <a:t>application</a:t>
            </a:r>
            <a:r>
              <a:rPr lang="it-IT" dirty="0"/>
              <a:t> state </a:t>
            </a:r>
            <a:br>
              <a:rPr lang="it-IT" dirty="0"/>
            </a:br>
            <a:r>
              <a:rPr lang="it-IT" dirty="0"/>
              <a:t>(</a:t>
            </a:r>
            <a:r>
              <a:rPr lang="it-IT" dirty="0" err="1"/>
              <a:t>also</a:t>
            </a:r>
            <a:r>
              <a:rPr lang="it-IT" dirty="0"/>
              <a:t> </a:t>
            </a:r>
            <a:r>
              <a:rPr lang="it-IT" dirty="0" err="1"/>
              <a:t>stored</a:t>
            </a:r>
            <a:r>
              <a:rPr lang="it-IT" dirty="0"/>
              <a:t> in the token), </a:t>
            </a:r>
            <a:r>
              <a:rPr lang="it-IT" dirty="0" err="1"/>
              <a:t>subtracting</a:t>
            </a:r>
            <a:r>
              <a:rPr lang="it-IT" dirty="0"/>
              <a:t> a part of</a:t>
            </a:r>
            <a:br>
              <a:rPr lang="it-IT" dirty="0"/>
            </a:br>
            <a:r>
              <a:rPr lang="it-IT" dirty="0"/>
              <a:t>the </a:t>
            </a:r>
            <a:r>
              <a:rPr lang="it-IT" dirty="0" err="1"/>
              <a:t>application</a:t>
            </a:r>
            <a:r>
              <a:rPr lang="it-IT" dirty="0"/>
              <a:t> to </a:t>
            </a:r>
            <a:r>
              <a:rPr lang="it-IT" dirty="0" err="1"/>
              <a:t>run</a:t>
            </a:r>
            <a:r>
              <a:rPr lang="it-IT" dirty="0"/>
              <a:t> </a:t>
            </a:r>
            <a:r>
              <a:rPr lang="it-IT" dirty="0" err="1"/>
              <a:t>it</a:t>
            </a:r>
            <a:r>
              <a:rPr lang="it-IT" dirty="0"/>
              <a:t> inside the token.</a:t>
            </a:r>
          </a:p>
          <a:p>
            <a:r>
              <a:rPr lang="it-IT" dirty="0" err="1"/>
              <a:t>This</a:t>
            </a:r>
            <a:r>
              <a:rPr lang="it-IT" dirty="0"/>
              <a:t> </a:t>
            </a:r>
            <a:r>
              <a:rPr lang="it-IT" dirty="0" err="1"/>
              <a:t>kind</a:t>
            </a:r>
            <a:r>
              <a:rPr lang="it-IT" dirty="0"/>
              <a:t> of </a:t>
            </a:r>
            <a:r>
              <a:rPr lang="it-IT" dirty="0" err="1"/>
              <a:t>solution</a:t>
            </a:r>
            <a:r>
              <a:rPr lang="it-IT" dirty="0"/>
              <a:t> </a:t>
            </a:r>
            <a:r>
              <a:rPr lang="it-IT" dirty="0" err="1"/>
              <a:t>lets</a:t>
            </a:r>
            <a:r>
              <a:rPr lang="it-IT" dirty="0"/>
              <a:t> </a:t>
            </a:r>
            <a:r>
              <a:rPr lang="it-IT" dirty="0" err="1"/>
              <a:t>you</a:t>
            </a:r>
            <a:r>
              <a:rPr lang="it-IT" dirty="0"/>
              <a:t> </a:t>
            </a:r>
            <a:r>
              <a:rPr lang="it-IT" dirty="0" err="1"/>
              <a:t>hide</a:t>
            </a:r>
            <a:r>
              <a:rPr lang="it-IT" dirty="0"/>
              <a:t> a small</a:t>
            </a:r>
            <a:br>
              <a:rPr lang="it-IT" dirty="0"/>
            </a:br>
            <a:r>
              <a:rPr lang="it-IT" dirty="0" err="1"/>
              <a:t>but</a:t>
            </a:r>
            <a:r>
              <a:rPr lang="it-IT" dirty="0"/>
              <a:t> sensitive part of </a:t>
            </a:r>
            <a:r>
              <a:rPr lang="it-IT" dirty="0" err="1"/>
              <a:t>your</a:t>
            </a:r>
            <a:r>
              <a:rPr lang="it-IT" dirty="0"/>
              <a:t> </a:t>
            </a:r>
            <a:r>
              <a:rPr lang="it-IT" dirty="0" err="1"/>
              <a:t>application</a:t>
            </a:r>
            <a:r>
              <a:rPr lang="it-IT" dirty="0"/>
              <a:t> from </a:t>
            </a:r>
            <a:br>
              <a:rPr lang="it-IT" dirty="0"/>
            </a:br>
            <a:r>
              <a:rPr lang="it-IT" dirty="0" err="1"/>
              <a:t>unwanted</a:t>
            </a:r>
            <a:r>
              <a:rPr lang="it-IT" dirty="0"/>
              <a:t> </a:t>
            </a:r>
            <a:r>
              <a:rPr lang="it-IT" dirty="0" err="1"/>
              <a:t>attention</a:t>
            </a:r>
            <a:r>
              <a:rPr lang="it-IT" dirty="0"/>
              <a:t>, </a:t>
            </a:r>
            <a:r>
              <a:rPr lang="it-IT" dirty="0" err="1"/>
              <a:t>handling</a:t>
            </a:r>
            <a:r>
              <a:rPr lang="it-IT" dirty="0"/>
              <a:t> </a:t>
            </a:r>
            <a:r>
              <a:rPr lang="it-IT" dirty="0" err="1"/>
              <a:t>decryption</a:t>
            </a:r>
            <a:r>
              <a:rPr lang="it-IT" dirty="0"/>
              <a:t> </a:t>
            </a:r>
            <a:r>
              <a:rPr lang="it-IT" dirty="0" err="1"/>
              <a:t>directly</a:t>
            </a:r>
            <a:br>
              <a:rPr lang="it-IT" dirty="0"/>
            </a:br>
            <a:r>
              <a:rPr lang="it-IT" dirty="0"/>
              <a:t>inside the token.</a:t>
            </a:r>
          </a:p>
          <a:p>
            <a:r>
              <a:rPr lang="it-IT" dirty="0" err="1"/>
              <a:t>Anyway</a:t>
            </a:r>
            <a:r>
              <a:rPr lang="it-IT" dirty="0"/>
              <a:t>, </a:t>
            </a:r>
            <a:r>
              <a:rPr lang="it-IT" dirty="0" err="1"/>
              <a:t>it</a:t>
            </a:r>
            <a:r>
              <a:rPr lang="it-IT" dirty="0"/>
              <a:t> </a:t>
            </a:r>
            <a:r>
              <a:rPr lang="it-IT" dirty="0" err="1"/>
              <a:t>comes</a:t>
            </a:r>
            <a:r>
              <a:rPr lang="it-IT" dirty="0"/>
              <a:t> with a </a:t>
            </a:r>
            <a:r>
              <a:rPr lang="it-IT" dirty="0" err="1"/>
              <a:t>price</a:t>
            </a:r>
            <a:r>
              <a:rPr lang="it-IT" dirty="0"/>
              <a:t>: in </a:t>
            </a:r>
            <a:r>
              <a:rPr lang="it-IT" dirty="0" err="1"/>
              <a:t>fact</a:t>
            </a:r>
            <a:r>
              <a:rPr lang="it-IT" dirty="0"/>
              <a:t>, a strong </a:t>
            </a:r>
            <a:r>
              <a:rPr lang="it-IT" dirty="0" err="1"/>
              <a:t>consideration</a:t>
            </a:r>
            <a:r>
              <a:rPr lang="it-IT" dirty="0"/>
              <a:t> must be made </a:t>
            </a:r>
            <a:r>
              <a:rPr lang="it-IT" dirty="0" err="1"/>
              <a:t>about</a:t>
            </a:r>
            <a:r>
              <a:rPr lang="it-IT" dirty="0"/>
              <a:t> performance </a:t>
            </a:r>
            <a:r>
              <a:rPr lang="it-IT" dirty="0" err="1"/>
              <a:t>issues</a:t>
            </a:r>
            <a:r>
              <a:rPr lang="it-IT" dirty="0"/>
              <a:t> </a:t>
            </a:r>
            <a:r>
              <a:rPr lang="it-IT" dirty="0" err="1"/>
              <a:t>related</a:t>
            </a:r>
            <a:r>
              <a:rPr lang="it-IT" dirty="0"/>
              <a:t> to the </a:t>
            </a:r>
            <a:r>
              <a:rPr lang="it-IT" dirty="0" err="1"/>
              <a:t>execution</a:t>
            </a:r>
            <a:r>
              <a:rPr lang="it-IT" dirty="0"/>
              <a:t> of </a:t>
            </a:r>
            <a:r>
              <a:rPr lang="it-IT" dirty="0" err="1"/>
              <a:t>selected</a:t>
            </a:r>
            <a:r>
              <a:rPr lang="it-IT" dirty="0"/>
              <a:t> Java code (</a:t>
            </a:r>
            <a:r>
              <a:rPr lang="it-IT" dirty="0" err="1"/>
              <a:t>translated</a:t>
            </a:r>
            <a:r>
              <a:rPr lang="it-IT" dirty="0"/>
              <a:t> to a </a:t>
            </a:r>
            <a:r>
              <a:rPr lang="it-IT" dirty="0" err="1"/>
              <a:t>specific</a:t>
            </a:r>
            <a:r>
              <a:rPr lang="it-IT" dirty="0"/>
              <a:t> </a:t>
            </a:r>
            <a:r>
              <a:rPr lang="it-IT" dirty="0" err="1"/>
              <a:t>instruction</a:t>
            </a:r>
            <a:r>
              <a:rPr lang="it-IT" dirty="0"/>
              <a:t> set) on a USB token </a:t>
            </a:r>
            <a:r>
              <a:rPr lang="it-IT" dirty="0" err="1"/>
              <a:t>that</a:t>
            </a:r>
            <a:r>
              <a:rPr lang="it-IT" dirty="0"/>
              <a:t> </a:t>
            </a:r>
            <a:r>
              <a:rPr lang="it-IT" dirty="0" err="1"/>
              <a:t>has</a:t>
            </a:r>
            <a:r>
              <a:rPr lang="it-IT" dirty="0"/>
              <a:t> to </a:t>
            </a:r>
            <a:r>
              <a:rPr lang="it-IT" dirty="0" err="1"/>
              <a:t>decrypt</a:t>
            </a:r>
            <a:r>
              <a:rPr lang="it-IT" dirty="0"/>
              <a:t> the code, </a:t>
            </a:r>
            <a:r>
              <a:rPr lang="it-IT" dirty="0" err="1"/>
              <a:t>relocate</a:t>
            </a:r>
            <a:r>
              <a:rPr lang="it-IT" dirty="0"/>
              <a:t> </a:t>
            </a:r>
            <a:r>
              <a:rPr lang="it-IT" dirty="0" err="1"/>
              <a:t>necessary</a:t>
            </a:r>
            <a:r>
              <a:rPr lang="it-IT" dirty="0"/>
              <a:t> data on </a:t>
            </a:r>
            <a:r>
              <a:rPr lang="it-IT" dirty="0" err="1"/>
              <a:t>his</a:t>
            </a:r>
            <a:r>
              <a:rPr lang="it-IT" dirty="0"/>
              <a:t> </a:t>
            </a:r>
            <a:r>
              <a:rPr lang="it-IT" dirty="0" err="1"/>
              <a:t>address</a:t>
            </a:r>
            <a:r>
              <a:rPr lang="it-IT" dirty="0"/>
              <a:t> </a:t>
            </a:r>
            <a:r>
              <a:rPr lang="it-IT" dirty="0" err="1"/>
              <a:t>space</a:t>
            </a:r>
            <a:r>
              <a:rPr lang="it-IT" dirty="0"/>
              <a:t>, and </a:t>
            </a:r>
            <a:r>
              <a:rPr lang="it-IT" dirty="0" err="1"/>
              <a:t>execute</a:t>
            </a:r>
            <a:r>
              <a:rPr lang="it-IT" dirty="0"/>
              <a:t> </a:t>
            </a:r>
            <a:r>
              <a:rPr lang="it-IT" dirty="0" err="1"/>
              <a:t>it</a:t>
            </a:r>
            <a:r>
              <a:rPr lang="it-IT" dirty="0"/>
              <a:t> (</a:t>
            </a:r>
            <a:r>
              <a:rPr lang="it-IT" dirty="0" err="1"/>
              <a:t>given</a:t>
            </a:r>
            <a:r>
              <a:rPr lang="it-IT" dirty="0"/>
              <a:t> </a:t>
            </a:r>
            <a:r>
              <a:rPr lang="it-IT" dirty="0" err="1"/>
              <a:t>his</a:t>
            </a:r>
            <a:r>
              <a:rPr lang="it-IT" dirty="0"/>
              <a:t> </a:t>
            </a:r>
            <a:r>
              <a:rPr lang="it-IT" dirty="0" err="1"/>
              <a:t>limited</a:t>
            </a:r>
            <a:r>
              <a:rPr lang="it-IT" dirty="0"/>
              <a:t> </a:t>
            </a:r>
            <a:r>
              <a:rPr lang="it-IT" dirty="0" err="1"/>
              <a:t>computational</a:t>
            </a:r>
            <a:r>
              <a:rPr lang="it-IT" dirty="0"/>
              <a:t> </a:t>
            </a:r>
            <a:r>
              <a:rPr lang="it-IT" dirty="0" err="1"/>
              <a:t>capabilities</a:t>
            </a:r>
            <a:r>
              <a:rPr lang="it-IT" dirty="0"/>
              <a:t>).</a:t>
            </a:r>
            <a:br>
              <a:rPr lang="it-IT" dirty="0"/>
            </a:br>
            <a:r>
              <a:rPr lang="it-IT" dirty="0"/>
              <a:t>So, </a:t>
            </a:r>
            <a:r>
              <a:rPr lang="it-IT" dirty="0" err="1"/>
              <a:t>tipically</a:t>
            </a:r>
            <a:r>
              <a:rPr lang="it-IT" dirty="0"/>
              <a:t>, the </a:t>
            </a:r>
            <a:r>
              <a:rPr lang="it-IT" dirty="0" err="1"/>
              <a:t>problem</a:t>
            </a:r>
            <a:r>
              <a:rPr lang="it-IT" dirty="0"/>
              <a:t> </a:t>
            </a:r>
            <a:r>
              <a:rPr lang="it-IT" dirty="0" err="1"/>
              <a:t>consists</a:t>
            </a:r>
            <a:r>
              <a:rPr lang="it-IT" dirty="0"/>
              <a:t> in </a:t>
            </a:r>
            <a:r>
              <a:rPr lang="it-IT" dirty="0" err="1"/>
              <a:t>defining</a:t>
            </a:r>
            <a:r>
              <a:rPr lang="it-IT" dirty="0"/>
              <a:t> the trade-off </a:t>
            </a:r>
            <a:r>
              <a:rPr lang="it-IT" dirty="0" err="1"/>
              <a:t>between</a:t>
            </a:r>
            <a:r>
              <a:rPr lang="it-IT" dirty="0"/>
              <a:t> the </a:t>
            </a:r>
            <a:r>
              <a:rPr lang="it-IT" dirty="0" err="1"/>
              <a:t>needed</a:t>
            </a:r>
            <a:r>
              <a:rPr lang="it-IT" dirty="0"/>
              <a:t> </a:t>
            </a:r>
            <a:r>
              <a:rPr lang="it-IT" dirty="0" err="1"/>
              <a:t>protection</a:t>
            </a:r>
            <a:r>
              <a:rPr lang="it-IT" dirty="0"/>
              <a:t> and the </a:t>
            </a:r>
            <a:r>
              <a:rPr lang="it-IT" dirty="0" err="1"/>
              <a:t>acceptable</a:t>
            </a:r>
            <a:r>
              <a:rPr lang="it-IT" dirty="0"/>
              <a:t> performance </a:t>
            </a:r>
            <a:r>
              <a:rPr lang="it-IT" dirty="0" err="1"/>
              <a:t>loss</a:t>
            </a:r>
            <a:r>
              <a:rPr lang="it-IT" dirty="0"/>
              <a:t>.</a:t>
            </a:r>
          </a:p>
        </p:txBody>
      </p:sp>
      <p:pic>
        <p:nvPicPr>
          <p:cNvPr id="5" name="Immagine 4">
            <a:extLst>
              <a:ext uri="{FF2B5EF4-FFF2-40B4-BE49-F238E27FC236}">
                <a16:creationId xmlns:a16="http://schemas.microsoft.com/office/drawing/2014/main" id="{59BCC56F-5A0C-436A-961A-5DB412E01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305" y="3202467"/>
            <a:ext cx="2857500" cy="1381125"/>
          </a:xfrm>
          <a:prstGeom prst="rect">
            <a:avLst/>
          </a:prstGeom>
        </p:spPr>
      </p:pic>
    </p:spTree>
    <p:extLst>
      <p:ext uri="{BB962C8B-B14F-4D97-AF65-F5344CB8AC3E}">
        <p14:creationId xmlns:p14="http://schemas.microsoft.com/office/powerpoint/2010/main" val="302020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egnaposto contenuto 4" descr="Immagine che contiene testo, mappa&#10;&#10;Descrizione generata con affidabilità molto elevata">
            <a:extLst>
              <a:ext uri="{FF2B5EF4-FFF2-40B4-BE49-F238E27FC236}">
                <a16:creationId xmlns:a16="http://schemas.microsoft.com/office/drawing/2014/main" id="{BB51ED41-01E9-4853-AE47-5E746AEDA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180" y="358953"/>
            <a:ext cx="10905066" cy="4443814"/>
          </a:xfrm>
          <a:prstGeom prst="rect">
            <a:avLst/>
          </a:prstGeom>
        </p:spPr>
      </p:pic>
      <p:sp>
        <p:nvSpPr>
          <p:cNvPr id="7" name="CasellaDiTesto 6">
            <a:extLst>
              <a:ext uri="{FF2B5EF4-FFF2-40B4-BE49-F238E27FC236}">
                <a16:creationId xmlns:a16="http://schemas.microsoft.com/office/drawing/2014/main" id="{5FAC6DCB-0900-4474-9342-2498B930121D}"/>
              </a:ext>
            </a:extLst>
          </p:cNvPr>
          <p:cNvSpPr txBox="1"/>
          <p:nvPr/>
        </p:nvSpPr>
        <p:spPr>
          <a:xfrm>
            <a:off x="418180" y="4903304"/>
            <a:ext cx="11217229" cy="2246769"/>
          </a:xfrm>
          <a:prstGeom prst="rect">
            <a:avLst/>
          </a:prstGeom>
          <a:noFill/>
        </p:spPr>
        <p:txBody>
          <a:bodyPr wrap="square" rtlCol="0">
            <a:spAutoFit/>
          </a:bodyPr>
          <a:lstStyle/>
          <a:p>
            <a:pPr marL="342900" indent="-342900">
              <a:buFont typeface="Arial" panose="020B0604020202020204" pitchFamily="34" charset="0"/>
              <a:buChar char="•"/>
            </a:pPr>
            <a:r>
              <a:rPr lang="it-IT" sz="2000" dirty="0"/>
              <a:t>Host </a:t>
            </a:r>
            <a:r>
              <a:rPr lang="it-IT" sz="2000" dirty="0" err="1"/>
              <a:t>instructions</a:t>
            </a:r>
            <a:r>
              <a:rPr lang="it-IT" sz="2000" dirty="0"/>
              <a:t> are </a:t>
            </a:r>
            <a:r>
              <a:rPr lang="it-IT" sz="2000" dirty="0" err="1"/>
              <a:t>selected</a:t>
            </a:r>
            <a:r>
              <a:rPr lang="it-IT" sz="2000" dirty="0"/>
              <a:t> and </a:t>
            </a:r>
            <a:r>
              <a:rPr lang="it-IT" sz="2000" dirty="0" err="1"/>
              <a:t>translated</a:t>
            </a:r>
            <a:r>
              <a:rPr lang="it-IT" sz="2000" dirty="0"/>
              <a:t> to the token </a:t>
            </a:r>
            <a:r>
              <a:rPr lang="it-IT" sz="2000" dirty="0" err="1"/>
              <a:t>instruction</a:t>
            </a:r>
            <a:r>
              <a:rPr lang="it-IT" sz="2000" dirty="0"/>
              <a:t> set</a:t>
            </a:r>
          </a:p>
          <a:p>
            <a:pPr marL="342900" indent="-342900">
              <a:buFont typeface="Arial" panose="020B0604020202020204" pitchFamily="34" charset="0"/>
              <a:buChar char="•"/>
            </a:pPr>
            <a:r>
              <a:rPr lang="it-IT" sz="2000" dirty="0" err="1"/>
              <a:t>Selected</a:t>
            </a:r>
            <a:r>
              <a:rPr lang="it-IT" sz="2000" dirty="0"/>
              <a:t> </a:t>
            </a:r>
            <a:r>
              <a:rPr lang="it-IT" sz="2000" dirty="0" err="1"/>
              <a:t>Fields</a:t>
            </a:r>
            <a:r>
              <a:rPr lang="it-IT" sz="2000" dirty="0"/>
              <a:t> or </a:t>
            </a:r>
            <a:r>
              <a:rPr lang="it-IT" sz="2000" dirty="0" err="1"/>
              <a:t>variables</a:t>
            </a:r>
            <a:r>
              <a:rPr lang="it-IT" sz="2000" dirty="0"/>
              <a:t> are </a:t>
            </a:r>
            <a:r>
              <a:rPr lang="it-IT" sz="2000" dirty="0" err="1"/>
              <a:t>relocated</a:t>
            </a:r>
            <a:r>
              <a:rPr lang="it-IT" sz="2000" dirty="0"/>
              <a:t> to the </a:t>
            </a:r>
            <a:r>
              <a:rPr lang="it-IT" sz="2000" dirty="0" err="1"/>
              <a:t>secure</a:t>
            </a:r>
            <a:r>
              <a:rPr lang="it-IT" sz="2000" dirty="0"/>
              <a:t> token (</a:t>
            </a:r>
            <a:r>
              <a:rPr lang="it-IT" sz="2000" dirty="0" err="1"/>
              <a:t>although</a:t>
            </a:r>
            <a:r>
              <a:rPr lang="it-IT" sz="2000" dirty="0"/>
              <a:t> </a:t>
            </a:r>
            <a:r>
              <a:rPr lang="it-IT" sz="2000" dirty="0" err="1"/>
              <a:t>host</a:t>
            </a:r>
            <a:r>
              <a:rPr lang="it-IT" sz="2000" dirty="0"/>
              <a:t> </a:t>
            </a:r>
            <a:r>
              <a:rPr lang="it-IT" sz="2000" dirty="0" err="1"/>
              <a:t>keeps</a:t>
            </a:r>
            <a:r>
              <a:rPr lang="it-IT" sz="2000" dirty="0"/>
              <a:t> pointers to </a:t>
            </a:r>
            <a:r>
              <a:rPr lang="it-IT" sz="2000" dirty="0" err="1"/>
              <a:t>locations</a:t>
            </a:r>
            <a:r>
              <a:rPr lang="it-IT" sz="2000" dirty="0"/>
              <a:t> in token)</a:t>
            </a:r>
          </a:p>
          <a:p>
            <a:pPr marL="342900" indent="-342900">
              <a:buFont typeface="Arial" panose="020B0604020202020204" pitchFamily="34" charset="0"/>
              <a:buChar char="•"/>
            </a:pPr>
            <a:r>
              <a:rPr lang="it-IT" sz="2000" dirty="0"/>
              <a:t>At </a:t>
            </a:r>
            <a:r>
              <a:rPr lang="it-IT" sz="2000" dirty="0" err="1"/>
              <a:t>runtime</a:t>
            </a:r>
            <a:r>
              <a:rPr lang="it-IT" sz="2000" dirty="0"/>
              <a:t>, </a:t>
            </a:r>
            <a:r>
              <a:rPr lang="it-IT" sz="2000" dirty="0" err="1"/>
              <a:t>ciphered</a:t>
            </a:r>
            <a:r>
              <a:rPr lang="it-IT" sz="2000" dirty="0"/>
              <a:t> </a:t>
            </a:r>
            <a:r>
              <a:rPr lang="it-IT" sz="2000" dirty="0" err="1"/>
              <a:t>instructions</a:t>
            </a:r>
            <a:r>
              <a:rPr lang="it-IT" sz="2000" dirty="0"/>
              <a:t> and </a:t>
            </a:r>
            <a:r>
              <a:rPr lang="it-IT" sz="2000" dirty="0" err="1"/>
              <a:t>values</a:t>
            </a:r>
            <a:r>
              <a:rPr lang="it-IT" sz="2000" dirty="0"/>
              <a:t> are </a:t>
            </a:r>
            <a:r>
              <a:rPr lang="it-IT" sz="2000" dirty="0" err="1"/>
              <a:t>forwarded</a:t>
            </a:r>
            <a:r>
              <a:rPr lang="it-IT" sz="2000" dirty="0"/>
              <a:t> to the token, </a:t>
            </a:r>
            <a:r>
              <a:rPr lang="it-IT" sz="2000" dirty="0" err="1"/>
              <a:t>where</a:t>
            </a:r>
            <a:r>
              <a:rPr lang="it-IT" sz="2000" dirty="0"/>
              <a:t> </a:t>
            </a:r>
            <a:r>
              <a:rPr lang="it-IT" sz="2000" dirty="0" err="1"/>
              <a:t>they</a:t>
            </a:r>
            <a:r>
              <a:rPr lang="it-IT" sz="2000" dirty="0"/>
              <a:t> are </a:t>
            </a:r>
            <a:r>
              <a:rPr lang="it-IT" sz="2000" dirty="0" err="1"/>
              <a:t>deciphered</a:t>
            </a:r>
            <a:r>
              <a:rPr lang="it-IT" sz="2000" dirty="0"/>
              <a:t>, </a:t>
            </a:r>
            <a:r>
              <a:rPr lang="it-IT" sz="2000" dirty="0" err="1"/>
              <a:t>checked</a:t>
            </a:r>
            <a:r>
              <a:rPr lang="it-IT" sz="2000" dirty="0"/>
              <a:t> for </a:t>
            </a:r>
            <a:r>
              <a:rPr lang="it-IT" sz="2000" dirty="0" err="1"/>
              <a:t>correctness</a:t>
            </a:r>
            <a:r>
              <a:rPr lang="it-IT" sz="2000" dirty="0"/>
              <a:t>/</a:t>
            </a:r>
            <a:r>
              <a:rPr lang="it-IT" sz="2000" dirty="0" err="1"/>
              <a:t>integrity</a:t>
            </a:r>
            <a:r>
              <a:rPr lang="it-IT" sz="2000" dirty="0"/>
              <a:t>, and </a:t>
            </a:r>
            <a:r>
              <a:rPr lang="it-IT" sz="2000" dirty="0" err="1"/>
              <a:t>executed</a:t>
            </a:r>
            <a:endParaRPr lang="it-IT" sz="2000" dirty="0"/>
          </a:p>
          <a:p>
            <a:pPr marL="342900" indent="-342900">
              <a:buFont typeface="Arial" panose="020B0604020202020204" pitchFamily="34" charset="0"/>
              <a:buChar char="•"/>
            </a:pPr>
            <a:endParaRPr lang="it-IT" sz="2000" dirty="0"/>
          </a:p>
          <a:p>
            <a:pPr marL="342900" indent="-342900">
              <a:buFont typeface="Arial" panose="020B0604020202020204" pitchFamily="34" charset="0"/>
              <a:buChar char="•"/>
            </a:pPr>
            <a:endParaRPr lang="it-IT" sz="2000" dirty="0"/>
          </a:p>
        </p:txBody>
      </p:sp>
    </p:spTree>
    <p:extLst>
      <p:ext uri="{BB962C8B-B14F-4D97-AF65-F5344CB8AC3E}">
        <p14:creationId xmlns:p14="http://schemas.microsoft.com/office/powerpoint/2010/main" val="395767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15896C-88A3-4357-BBAB-6804988D9B7F}"/>
              </a:ext>
            </a:extLst>
          </p:cNvPr>
          <p:cNvSpPr>
            <a:spLocks noGrp="1"/>
          </p:cNvSpPr>
          <p:nvPr>
            <p:ph type="title"/>
          </p:nvPr>
        </p:nvSpPr>
        <p:spPr>
          <a:xfrm>
            <a:off x="432493" y="154111"/>
            <a:ext cx="11482842" cy="774358"/>
          </a:xfrm>
        </p:spPr>
        <p:txBody>
          <a:bodyPr/>
          <a:lstStyle/>
          <a:p>
            <a:r>
              <a:rPr lang="it-IT" dirty="0" err="1"/>
              <a:t>Validy</a:t>
            </a:r>
            <a:r>
              <a:rPr lang="it-IT" dirty="0"/>
              <a:t> </a:t>
            </a:r>
            <a:r>
              <a:rPr lang="it-IT" dirty="0" err="1"/>
              <a:t>SoftNaos</a:t>
            </a:r>
            <a:r>
              <a:rPr lang="it-IT" dirty="0"/>
              <a:t> in </a:t>
            </a:r>
            <a:r>
              <a:rPr lang="it-IT" dirty="0" err="1"/>
              <a:t>action</a:t>
            </a:r>
            <a:endParaRPr lang="it-IT" dirty="0"/>
          </a:p>
        </p:txBody>
      </p:sp>
      <p:pic>
        <p:nvPicPr>
          <p:cNvPr id="5" name="Segnaposto contenuto 4" descr="Immagine che contiene screenshot&#10;&#10;Descrizione generata con affidabilità molto elevata">
            <a:extLst>
              <a:ext uri="{FF2B5EF4-FFF2-40B4-BE49-F238E27FC236}">
                <a16:creationId xmlns:a16="http://schemas.microsoft.com/office/drawing/2014/main" id="{320963BF-5640-49BC-B528-F3DCF53C4B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097" y="928469"/>
            <a:ext cx="3905795" cy="2741862"/>
          </a:xfrm>
        </p:spPr>
      </p:pic>
      <p:pic>
        <p:nvPicPr>
          <p:cNvPr id="7" name="Immagine 6" descr="Immagine che contiene screenshot&#10;&#10;Descrizione generata con affidabilità molto elevata">
            <a:extLst>
              <a:ext uri="{FF2B5EF4-FFF2-40B4-BE49-F238E27FC236}">
                <a16:creationId xmlns:a16="http://schemas.microsoft.com/office/drawing/2014/main" id="{E6B69D44-8FED-49B4-9377-CD84E193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2500" y="1035007"/>
            <a:ext cx="4887007" cy="5309521"/>
          </a:xfrm>
          <a:prstGeom prst="rect">
            <a:avLst/>
          </a:prstGeom>
        </p:spPr>
      </p:pic>
      <p:sp>
        <p:nvSpPr>
          <p:cNvPr id="9" name="CasellaDiTesto 8">
            <a:extLst>
              <a:ext uri="{FF2B5EF4-FFF2-40B4-BE49-F238E27FC236}">
                <a16:creationId xmlns:a16="http://schemas.microsoft.com/office/drawing/2014/main" id="{6FB191A1-E861-40FA-AB8A-1049B870CF49}"/>
              </a:ext>
            </a:extLst>
          </p:cNvPr>
          <p:cNvSpPr txBox="1"/>
          <p:nvPr/>
        </p:nvSpPr>
        <p:spPr>
          <a:xfrm>
            <a:off x="432493" y="3759205"/>
            <a:ext cx="6140585" cy="3139321"/>
          </a:xfrm>
          <a:prstGeom prst="rect">
            <a:avLst/>
          </a:prstGeom>
          <a:noFill/>
        </p:spPr>
        <p:txBody>
          <a:bodyPr wrap="square" rtlCol="0">
            <a:spAutoFit/>
          </a:bodyPr>
          <a:lstStyle/>
          <a:p>
            <a:pPr marL="285750" indent="-285750">
              <a:buFont typeface="Arial" panose="020B0604020202020204" pitchFamily="34" charset="0"/>
              <a:buChar char="•"/>
            </a:pPr>
            <a:r>
              <a:rPr lang="it-IT" dirty="0"/>
              <a:t>On the </a:t>
            </a:r>
            <a:r>
              <a:rPr lang="it-IT" dirty="0" err="1"/>
              <a:t>left</a:t>
            </a:r>
            <a:r>
              <a:rPr lang="it-IT" dirty="0"/>
              <a:t>, </a:t>
            </a:r>
            <a:r>
              <a:rPr lang="it-IT" dirty="0" err="1"/>
              <a:t>we</a:t>
            </a:r>
            <a:r>
              <a:rPr lang="it-IT" dirty="0"/>
              <a:t> </a:t>
            </a:r>
            <a:r>
              <a:rPr lang="it-IT" dirty="0" err="1"/>
              <a:t>have</a:t>
            </a:r>
            <a:r>
              <a:rPr lang="it-IT" dirty="0"/>
              <a:t> a sample </a:t>
            </a:r>
            <a:r>
              <a:rPr lang="it-IT" dirty="0" err="1"/>
              <a:t>application</a:t>
            </a:r>
            <a:r>
              <a:rPr lang="it-IT" dirty="0"/>
              <a:t> in </a:t>
            </a:r>
            <a:r>
              <a:rPr lang="it-IT" dirty="0" err="1"/>
              <a:t>which</a:t>
            </a:r>
            <a:r>
              <a:rPr lang="it-IT" dirty="0"/>
              <a:t> </a:t>
            </a:r>
            <a:r>
              <a:rPr lang="it-IT" dirty="0" err="1"/>
              <a:t>we</a:t>
            </a:r>
            <a:r>
              <a:rPr lang="it-IT" dirty="0"/>
              <a:t> </a:t>
            </a:r>
            <a:r>
              <a:rPr lang="it-IT" dirty="0" err="1"/>
              <a:t>specified</a:t>
            </a:r>
            <a:r>
              <a:rPr lang="it-IT" dirty="0"/>
              <a:t> (with </a:t>
            </a:r>
            <a:r>
              <a:rPr lang="it-IT" dirty="0" err="1"/>
              <a:t>Annotations</a:t>
            </a:r>
            <a:r>
              <a:rPr lang="it-IT" dirty="0"/>
              <a:t>) </a:t>
            </a:r>
            <a:r>
              <a:rPr lang="it-IT" dirty="0" err="1"/>
              <a:t>variables</a:t>
            </a:r>
            <a:r>
              <a:rPr lang="it-IT" dirty="0"/>
              <a:t> and </a:t>
            </a:r>
            <a:r>
              <a:rPr lang="it-IT" dirty="0" err="1"/>
              <a:t>method</a:t>
            </a:r>
            <a:r>
              <a:rPr lang="it-IT" dirty="0"/>
              <a:t> </a:t>
            </a:r>
            <a:r>
              <a:rPr lang="it-IT" dirty="0" err="1"/>
              <a:t>that</a:t>
            </a:r>
            <a:r>
              <a:rPr lang="it-IT" dirty="0"/>
              <a:t> </a:t>
            </a:r>
            <a:r>
              <a:rPr lang="it-IT" dirty="0" err="1"/>
              <a:t>needs</a:t>
            </a:r>
            <a:r>
              <a:rPr lang="it-IT" dirty="0"/>
              <a:t> to be </a:t>
            </a:r>
            <a:r>
              <a:rPr lang="it-IT" dirty="0" err="1"/>
              <a:t>secured</a:t>
            </a:r>
            <a:endParaRPr lang="it-IT" dirty="0"/>
          </a:p>
          <a:p>
            <a:pPr marL="285750" indent="-285750">
              <a:buFont typeface="Arial" panose="020B0604020202020204" pitchFamily="34" charset="0"/>
              <a:buChar char="•"/>
            </a:pPr>
            <a:r>
              <a:rPr lang="it-IT" dirty="0" err="1"/>
              <a:t>After</a:t>
            </a:r>
            <a:r>
              <a:rPr lang="it-IT" dirty="0"/>
              <a:t> standard Java compilation </a:t>
            </a:r>
            <a:r>
              <a:rPr lang="it-IT" dirty="0" err="1"/>
              <a:t>phase</a:t>
            </a:r>
            <a:r>
              <a:rPr lang="it-IT" dirty="0"/>
              <a:t>, the </a:t>
            </a:r>
            <a:r>
              <a:rPr lang="it-IT" dirty="0" err="1"/>
              <a:t>resulting</a:t>
            </a:r>
            <a:r>
              <a:rPr lang="it-IT" dirty="0"/>
              <a:t> </a:t>
            </a:r>
            <a:r>
              <a:rPr lang="it-IT" dirty="0" err="1"/>
              <a:t>bytecode</a:t>
            </a:r>
            <a:r>
              <a:rPr lang="it-IT" dirty="0"/>
              <a:t> </a:t>
            </a:r>
            <a:r>
              <a:rPr lang="it-IT" dirty="0" err="1"/>
              <a:t>is</a:t>
            </a:r>
            <a:r>
              <a:rPr lang="it-IT" dirty="0"/>
              <a:t> </a:t>
            </a:r>
            <a:r>
              <a:rPr lang="it-IT" dirty="0" err="1"/>
              <a:t>given</a:t>
            </a:r>
            <a:r>
              <a:rPr lang="it-IT" dirty="0"/>
              <a:t> to the </a:t>
            </a:r>
            <a:r>
              <a:rPr lang="it-IT" dirty="0" err="1"/>
              <a:t>SoftNaos</a:t>
            </a:r>
            <a:r>
              <a:rPr lang="it-IT" dirty="0"/>
              <a:t> Post-Processor, </a:t>
            </a:r>
            <a:r>
              <a:rPr lang="it-IT" dirty="0" err="1"/>
              <a:t>that</a:t>
            </a:r>
            <a:r>
              <a:rPr lang="it-IT" dirty="0"/>
              <a:t> </a:t>
            </a:r>
            <a:r>
              <a:rPr lang="it-IT" dirty="0" err="1"/>
              <a:t>translates</a:t>
            </a:r>
            <a:r>
              <a:rPr lang="it-IT" dirty="0"/>
              <a:t> the code of </a:t>
            </a:r>
            <a:r>
              <a:rPr lang="it-IT" dirty="0" err="1"/>
              <a:t>secure</a:t>
            </a:r>
            <a:r>
              <a:rPr lang="it-IT" dirty="0"/>
              <a:t> </a:t>
            </a:r>
            <a:r>
              <a:rPr lang="it-IT" dirty="0" err="1"/>
              <a:t>methods</a:t>
            </a:r>
            <a:r>
              <a:rPr lang="it-IT" dirty="0"/>
              <a:t> </a:t>
            </a:r>
            <a:r>
              <a:rPr lang="it-IT" dirty="0" err="1"/>
              <a:t>into</a:t>
            </a:r>
            <a:r>
              <a:rPr lang="it-IT" dirty="0"/>
              <a:t> the token </a:t>
            </a:r>
            <a:r>
              <a:rPr lang="it-IT" dirty="0" err="1"/>
              <a:t>instruction</a:t>
            </a:r>
            <a:r>
              <a:rPr lang="it-IT" dirty="0"/>
              <a:t> set, </a:t>
            </a:r>
            <a:r>
              <a:rPr lang="it-IT" dirty="0" err="1"/>
              <a:t>encrypts</a:t>
            </a:r>
            <a:r>
              <a:rPr lang="it-IT" dirty="0"/>
              <a:t> the </a:t>
            </a:r>
            <a:r>
              <a:rPr lang="it-IT" dirty="0" err="1"/>
              <a:t>result</a:t>
            </a:r>
            <a:r>
              <a:rPr lang="it-IT" dirty="0"/>
              <a:t>, and </a:t>
            </a:r>
            <a:r>
              <a:rPr lang="it-IT" dirty="0" err="1"/>
              <a:t>replaces</a:t>
            </a:r>
            <a:r>
              <a:rPr lang="it-IT" dirty="0"/>
              <a:t> the body of </a:t>
            </a:r>
            <a:r>
              <a:rPr lang="it-IT" dirty="0" err="1"/>
              <a:t>secure</a:t>
            </a:r>
            <a:r>
              <a:rPr lang="it-IT" dirty="0"/>
              <a:t> </a:t>
            </a:r>
            <a:r>
              <a:rPr lang="it-IT" dirty="0" err="1"/>
              <a:t>methods</a:t>
            </a:r>
            <a:r>
              <a:rPr lang="it-IT" dirty="0"/>
              <a:t> with </a:t>
            </a:r>
            <a:r>
              <a:rPr lang="it-IT" dirty="0" err="1"/>
              <a:t>sequence</a:t>
            </a:r>
            <a:r>
              <a:rPr lang="it-IT" dirty="0"/>
              <a:t> of </a:t>
            </a:r>
            <a:r>
              <a:rPr lang="it-IT" dirty="0" err="1"/>
              <a:t>calls</a:t>
            </a:r>
            <a:r>
              <a:rPr lang="it-IT" dirty="0"/>
              <a:t> </a:t>
            </a:r>
            <a:r>
              <a:rPr lang="it-IT" dirty="0" err="1"/>
              <a:t>transmitting</a:t>
            </a:r>
            <a:r>
              <a:rPr lang="it-IT" dirty="0"/>
              <a:t> the </a:t>
            </a:r>
            <a:r>
              <a:rPr lang="it-IT" dirty="0" err="1"/>
              <a:t>encrypted</a:t>
            </a:r>
            <a:r>
              <a:rPr lang="it-IT" dirty="0"/>
              <a:t> </a:t>
            </a:r>
            <a:r>
              <a:rPr lang="it-IT" dirty="0" err="1"/>
              <a:t>instructions</a:t>
            </a:r>
            <a:r>
              <a:rPr lang="it-IT" dirty="0"/>
              <a:t> to the token for </a:t>
            </a:r>
            <a:r>
              <a:rPr lang="it-IT" dirty="0" err="1"/>
              <a:t>execution</a:t>
            </a:r>
            <a:r>
              <a:rPr lang="it-IT" dirty="0"/>
              <a:t>.</a:t>
            </a:r>
            <a:br>
              <a:rPr lang="it-IT" dirty="0"/>
            </a:br>
            <a:r>
              <a:rPr lang="it-IT" dirty="0"/>
              <a:t>On the right, </a:t>
            </a:r>
            <a:r>
              <a:rPr lang="it-IT" dirty="0" err="1"/>
              <a:t>we</a:t>
            </a:r>
            <a:r>
              <a:rPr lang="it-IT" dirty="0"/>
              <a:t> </a:t>
            </a:r>
            <a:r>
              <a:rPr lang="it-IT" dirty="0" err="1"/>
              <a:t>have</a:t>
            </a:r>
            <a:r>
              <a:rPr lang="it-IT" dirty="0"/>
              <a:t> the </a:t>
            </a:r>
            <a:r>
              <a:rPr lang="it-IT" dirty="0" err="1"/>
              <a:t>decompiled</a:t>
            </a:r>
            <a:r>
              <a:rPr lang="it-IT" dirty="0"/>
              <a:t> </a:t>
            </a:r>
            <a:r>
              <a:rPr lang="it-IT" dirty="0" err="1"/>
              <a:t>bytecode</a:t>
            </a:r>
            <a:r>
              <a:rPr lang="it-IT" dirty="0"/>
              <a:t> from the post-</a:t>
            </a:r>
            <a:r>
              <a:rPr lang="it-IT" dirty="0" err="1"/>
              <a:t>processed</a:t>
            </a:r>
            <a:r>
              <a:rPr lang="it-IT" dirty="0"/>
              <a:t> class </a:t>
            </a:r>
            <a:r>
              <a:rPr lang="it-IT" dirty="0" err="1"/>
              <a:t>files</a:t>
            </a:r>
            <a:r>
              <a:rPr lang="it-IT" dirty="0"/>
              <a:t>.</a:t>
            </a:r>
          </a:p>
        </p:txBody>
      </p:sp>
    </p:spTree>
    <p:extLst>
      <p:ext uri="{BB962C8B-B14F-4D97-AF65-F5344CB8AC3E}">
        <p14:creationId xmlns:p14="http://schemas.microsoft.com/office/powerpoint/2010/main" val="183783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04D397-A02E-4834-A22F-358D33458C91}"/>
              </a:ext>
            </a:extLst>
          </p:cNvPr>
          <p:cNvSpPr>
            <a:spLocks noGrp="1"/>
          </p:cNvSpPr>
          <p:nvPr>
            <p:ph type="title"/>
          </p:nvPr>
        </p:nvSpPr>
        <p:spPr/>
        <p:txBody>
          <a:bodyPr/>
          <a:lstStyle/>
          <a:p>
            <a:r>
              <a:rPr lang="it-IT" dirty="0" err="1"/>
              <a:t>Moving</a:t>
            </a:r>
            <a:r>
              <a:rPr lang="it-IT" dirty="0"/>
              <a:t> on..</a:t>
            </a:r>
          </a:p>
        </p:txBody>
      </p:sp>
      <p:sp>
        <p:nvSpPr>
          <p:cNvPr id="3" name="Segnaposto contenuto 2">
            <a:extLst>
              <a:ext uri="{FF2B5EF4-FFF2-40B4-BE49-F238E27FC236}">
                <a16:creationId xmlns:a16="http://schemas.microsoft.com/office/drawing/2014/main" id="{D10C36DB-06F8-42C2-A219-1E773D2B8FF0}"/>
              </a:ext>
            </a:extLst>
          </p:cNvPr>
          <p:cNvSpPr>
            <a:spLocks noGrp="1"/>
          </p:cNvSpPr>
          <p:nvPr>
            <p:ph idx="1"/>
          </p:nvPr>
        </p:nvSpPr>
        <p:spPr/>
        <p:txBody>
          <a:bodyPr>
            <a:normAutofit fontScale="92500" lnSpcReduction="10000"/>
          </a:bodyPr>
          <a:lstStyle/>
          <a:p>
            <a:r>
              <a:rPr lang="it-IT" dirty="0" err="1"/>
              <a:t>Seen</a:t>
            </a:r>
            <a:r>
              <a:rPr lang="it-IT" dirty="0"/>
              <a:t> </a:t>
            </a:r>
            <a:r>
              <a:rPr lang="it-IT" dirty="0" err="1"/>
              <a:t>that</a:t>
            </a:r>
            <a:r>
              <a:rPr lang="it-IT" dirty="0"/>
              <a:t> </a:t>
            </a:r>
            <a:r>
              <a:rPr lang="it-IT" dirty="0" err="1"/>
              <a:t>bytecode</a:t>
            </a:r>
            <a:r>
              <a:rPr lang="it-IT" dirty="0"/>
              <a:t> </a:t>
            </a:r>
            <a:r>
              <a:rPr lang="it-IT" dirty="0" err="1"/>
              <a:t>encryption</a:t>
            </a:r>
            <a:r>
              <a:rPr lang="it-IT" dirty="0"/>
              <a:t> </a:t>
            </a:r>
            <a:r>
              <a:rPr lang="it-IT" dirty="0" err="1"/>
              <a:t>is</a:t>
            </a:r>
            <a:r>
              <a:rPr lang="it-IT" dirty="0"/>
              <a:t> </a:t>
            </a:r>
            <a:r>
              <a:rPr lang="it-IT" dirty="0" err="1"/>
              <a:t>not</a:t>
            </a:r>
            <a:r>
              <a:rPr lang="it-IT" dirty="0"/>
              <a:t> </a:t>
            </a:r>
            <a:r>
              <a:rPr lang="it-IT" dirty="0" err="1"/>
              <a:t>always</a:t>
            </a:r>
            <a:r>
              <a:rPr lang="it-IT" dirty="0"/>
              <a:t> a </a:t>
            </a:r>
            <a:r>
              <a:rPr lang="it-IT" dirty="0" err="1"/>
              <a:t>good</a:t>
            </a:r>
            <a:r>
              <a:rPr lang="it-IT" dirty="0"/>
              <a:t> idea (and </a:t>
            </a:r>
            <a:r>
              <a:rPr lang="it-IT" dirty="0" err="1"/>
              <a:t>when</a:t>
            </a:r>
            <a:r>
              <a:rPr lang="it-IT" dirty="0"/>
              <a:t> </a:t>
            </a:r>
            <a:r>
              <a:rPr lang="it-IT" dirty="0" err="1"/>
              <a:t>it</a:t>
            </a:r>
            <a:r>
              <a:rPr lang="it-IT" dirty="0"/>
              <a:t> </a:t>
            </a:r>
            <a:r>
              <a:rPr lang="it-IT" dirty="0" err="1"/>
              <a:t>is</a:t>
            </a:r>
            <a:r>
              <a:rPr lang="it-IT" dirty="0"/>
              <a:t>, </a:t>
            </a:r>
            <a:r>
              <a:rPr lang="it-IT" dirty="0" err="1"/>
              <a:t>it’s</a:t>
            </a:r>
            <a:r>
              <a:rPr lang="it-IT" dirty="0"/>
              <a:t> </a:t>
            </a:r>
            <a:r>
              <a:rPr lang="it-IT" dirty="0" err="1"/>
              <a:t>probably</a:t>
            </a:r>
            <a:r>
              <a:rPr lang="it-IT" dirty="0"/>
              <a:t> </a:t>
            </a:r>
            <a:r>
              <a:rPr lang="it-IT" dirty="0" err="1"/>
              <a:t>very</a:t>
            </a:r>
            <a:r>
              <a:rPr lang="it-IT" dirty="0"/>
              <a:t> </a:t>
            </a:r>
            <a:r>
              <a:rPr lang="it-IT" dirty="0" err="1"/>
              <a:t>expensive</a:t>
            </a:r>
            <a:r>
              <a:rPr lang="it-IT" dirty="0"/>
              <a:t> and </a:t>
            </a:r>
            <a:r>
              <a:rPr lang="it-IT" dirty="0" err="1"/>
              <a:t>complex</a:t>
            </a:r>
            <a:r>
              <a:rPr lang="it-IT" dirty="0"/>
              <a:t> to </a:t>
            </a:r>
            <a:r>
              <a:rPr lang="it-IT" dirty="0" err="1"/>
              <a:t>realize</a:t>
            </a:r>
            <a:r>
              <a:rPr lang="it-IT" dirty="0"/>
              <a:t>) </a:t>
            </a:r>
            <a:r>
              <a:rPr lang="it-IT" dirty="0" err="1"/>
              <a:t>we</a:t>
            </a:r>
            <a:r>
              <a:rPr lang="it-IT" dirty="0"/>
              <a:t> can </a:t>
            </a:r>
            <a:r>
              <a:rPr lang="it-IT" dirty="0" err="1"/>
              <a:t>move</a:t>
            </a:r>
            <a:r>
              <a:rPr lang="it-IT" dirty="0"/>
              <a:t> </a:t>
            </a:r>
            <a:r>
              <a:rPr lang="it-IT" dirty="0" err="1"/>
              <a:t>towards</a:t>
            </a:r>
            <a:r>
              <a:rPr lang="it-IT" dirty="0"/>
              <a:t> </a:t>
            </a:r>
            <a:r>
              <a:rPr lang="it-IT" dirty="0" err="1"/>
              <a:t>other</a:t>
            </a:r>
            <a:r>
              <a:rPr lang="it-IT" dirty="0"/>
              <a:t> </a:t>
            </a:r>
            <a:r>
              <a:rPr lang="it-IT" dirty="0" err="1"/>
              <a:t>approaches</a:t>
            </a:r>
            <a:r>
              <a:rPr lang="it-IT" dirty="0"/>
              <a:t>.</a:t>
            </a:r>
          </a:p>
          <a:p>
            <a:r>
              <a:rPr lang="it-IT" dirty="0"/>
              <a:t>The </a:t>
            </a:r>
            <a:r>
              <a:rPr lang="it-IT" dirty="0" err="1"/>
              <a:t>basic</a:t>
            </a:r>
            <a:r>
              <a:rPr lang="it-IT" dirty="0"/>
              <a:t> idea </a:t>
            </a:r>
            <a:r>
              <a:rPr lang="it-IT" dirty="0" err="1"/>
              <a:t>is</a:t>
            </a:r>
            <a:r>
              <a:rPr lang="it-IT" dirty="0"/>
              <a:t> </a:t>
            </a:r>
            <a:r>
              <a:rPr lang="it-IT" dirty="0" err="1"/>
              <a:t>that</a:t>
            </a:r>
            <a:r>
              <a:rPr lang="it-IT" dirty="0"/>
              <a:t>, </a:t>
            </a:r>
            <a:r>
              <a:rPr lang="it-IT" dirty="0" err="1"/>
              <a:t>instead</a:t>
            </a:r>
            <a:r>
              <a:rPr lang="it-IT" dirty="0"/>
              <a:t> of </a:t>
            </a:r>
            <a:r>
              <a:rPr lang="it-IT" dirty="0" err="1"/>
              <a:t>trying</a:t>
            </a:r>
            <a:r>
              <a:rPr lang="it-IT" dirty="0"/>
              <a:t> to </a:t>
            </a:r>
            <a:r>
              <a:rPr lang="it-IT" dirty="0" err="1"/>
              <a:t>encrypt</a:t>
            </a:r>
            <a:r>
              <a:rPr lang="it-IT" dirty="0"/>
              <a:t> </a:t>
            </a:r>
            <a:r>
              <a:rPr lang="it-IT" dirty="0" err="1"/>
              <a:t>bytecode</a:t>
            </a:r>
            <a:r>
              <a:rPr lang="it-IT" dirty="0"/>
              <a:t>, </a:t>
            </a:r>
            <a:r>
              <a:rPr lang="it-IT" dirty="0" err="1"/>
              <a:t>we</a:t>
            </a:r>
            <a:r>
              <a:rPr lang="it-IT" dirty="0"/>
              <a:t> can </a:t>
            </a:r>
            <a:r>
              <a:rPr lang="it-IT" dirty="0" err="1"/>
              <a:t>try</a:t>
            </a:r>
            <a:r>
              <a:rPr lang="it-IT" dirty="0"/>
              <a:t> to </a:t>
            </a:r>
            <a:r>
              <a:rPr lang="it-IT" dirty="0" err="1"/>
              <a:t>obfuscate</a:t>
            </a:r>
            <a:r>
              <a:rPr lang="it-IT" dirty="0"/>
              <a:t> </a:t>
            </a:r>
            <a:r>
              <a:rPr lang="it-IT" dirty="0" err="1"/>
              <a:t>it</a:t>
            </a:r>
            <a:r>
              <a:rPr lang="it-IT" dirty="0"/>
              <a:t>, </a:t>
            </a:r>
            <a:r>
              <a:rPr lang="it-IT" dirty="0" err="1"/>
              <a:t>making</a:t>
            </a:r>
            <a:r>
              <a:rPr lang="it-IT" dirty="0"/>
              <a:t> the </a:t>
            </a:r>
            <a:r>
              <a:rPr lang="it-IT" dirty="0" err="1"/>
              <a:t>bytecode</a:t>
            </a:r>
            <a:r>
              <a:rPr lang="it-IT" dirty="0"/>
              <a:t> </a:t>
            </a:r>
            <a:r>
              <a:rPr lang="it-IT" dirty="0" err="1"/>
              <a:t>less</a:t>
            </a:r>
            <a:r>
              <a:rPr lang="it-IT" dirty="0"/>
              <a:t> </a:t>
            </a:r>
            <a:r>
              <a:rPr lang="it-IT" dirty="0" err="1"/>
              <a:t>readable</a:t>
            </a:r>
            <a:r>
              <a:rPr lang="it-IT" dirty="0"/>
              <a:t>.</a:t>
            </a:r>
          </a:p>
          <a:p>
            <a:r>
              <a:rPr lang="it-IT" dirty="0"/>
              <a:t>The </a:t>
            </a:r>
            <a:r>
              <a:rPr lang="it-IT" dirty="0" err="1"/>
              <a:t>main</a:t>
            </a:r>
            <a:r>
              <a:rPr lang="it-IT" dirty="0"/>
              <a:t> goal of </a:t>
            </a:r>
            <a:r>
              <a:rPr lang="it-IT" dirty="0" err="1"/>
              <a:t>obfuscation</a:t>
            </a:r>
            <a:r>
              <a:rPr lang="it-IT" dirty="0"/>
              <a:t> </a:t>
            </a:r>
            <a:r>
              <a:rPr lang="it-IT" dirty="0" err="1"/>
              <a:t>is</a:t>
            </a:r>
            <a:r>
              <a:rPr lang="it-IT" dirty="0"/>
              <a:t> </a:t>
            </a:r>
            <a:r>
              <a:rPr lang="it-IT" dirty="0" err="1"/>
              <a:t>changing</a:t>
            </a:r>
            <a:r>
              <a:rPr lang="it-IT" dirty="0"/>
              <a:t> the code so </a:t>
            </a:r>
            <a:r>
              <a:rPr lang="it-IT" dirty="0" err="1"/>
              <a:t>that</a:t>
            </a:r>
            <a:r>
              <a:rPr lang="it-IT" dirty="0"/>
              <a:t> </a:t>
            </a:r>
            <a:r>
              <a:rPr lang="it-IT" dirty="0" err="1"/>
              <a:t>it</a:t>
            </a:r>
            <a:r>
              <a:rPr lang="it-IT" dirty="0"/>
              <a:t> </a:t>
            </a:r>
            <a:r>
              <a:rPr lang="it-IT" dirty="0" err="1"/>
              <a:t>produces</a:t>
            </a:r>
            <a:r>
              <a:rPr lang="it-IT" dirty="0"/>
              <a:t> the </a:t>
            </a:r>
            <a:r>
              <a:rPr lang="it-IT" dirty="0" err="1"/>
              <a:t>same</a:t>
            </a:r>
            <a:r>
              <a:rPr lang="it-IT" dirty="0"/>
              <a:t> </a:t>
            </a:r>
            <a:r>
              <a:rPr lang="it-IT" dirty="0" err="1"/>
              <a:t>results</a:t>
            </a:r>
            <a:r>
              <a:rPr lang="it-IT" dirty="0"/>
              <a:t> </a:t>
            </a:r>
            <a:r>
              <a:rPr lang="it-IT" dirty="0" err="1"/>
              <a:t>when</a:t>
            </a:r>
            <a:r>
              <a:rPr lang="it-IT" dirty="0"/>
              <a:t> </a:t>
            </a:r>
            <a:r>
              <a:rPr lang="it-IT" dirty="0" err="1"/>
              <a:t>run</a:t>
            </a:r>
            <a:r>
              <a:rPr lang="it-IT" dirty="0"/>
              <a:t>, </a:t>
            </a:r>
            <a:r>
              <a:rPr lang="it-IT" dirty="0" err="1"/>
              <a:t>but</a:t>
            </a:r>
            <a:r>
              <a:rPr lang="it-IT" dirty="0"/>
              <a:t> </a:t>
            </a:r>
            <a:r>
              <a:rPr lang="it-IT" dirty="0" err="1"/>
              <a:t>it</a:t>
            </a:r>
            <a:r>
              <a:rPr lang="it-IT" dirty="0"/>
              <a:t> </a:t>
            </a:r>
            <a:r>
              <a:rPr lang="it-IT" dirty="0" err="1"/>
              <a:t>is</a:t>
            </a:r>
            <a:r>
              <a:rPr lang="it-IT" dirty="0"/>
              <a:t> </a:t>
            </a:r>
            <a:r>
              <a:rPr lang="it-IT" dirty="0" err="1"/>
              <a:t>much</a:t>
            </a:r>
            <a:r>
              <a:rPr lang="it-IT" dirty="0"/>
              <a:t> more </a:t>
            </a:r>
            <a:r>
              <a:rPr lang="it-IT" dirty="0" err="1"/>
              <a:t>harder</a:t>
            </a:r>
            <a:r>
              <a:rPr lang="it-IT" dirty="0"/>
              <a:t> to </a:t>
            </a:r>
            <a:r>
              <a:rPr lang="it-IT" dirty="0" err="1"/>
              <a:t>understand</a:t>
            </a:r>
            <a:r>
              <a:rPr lang="it-IT" dirty="0"/>
              <a:t> and </a:t>
            </a:r>
            <a:r>
              <a:rPr lang="it-IT" dirty="0" err="1"/>
              <a:t>analyze</a:t>
            </a:r>
            <a:r>
              <a:rPr lang="it-IT" dirty="0"/>
              <a:t> </a:t>
            </a:r>
            <a:r>
              <a:rPr lang="it-IT" dirty="0" err="1"/>
              <a:t>when</a:t>
            </a:r>
            <a:r>
              <a:rPr lang="it-IT" dirty="0"/>
              <a:t> </a:t>
            </a:r>
            <a:r>
              <a:rPr lang="it-IT" dirty="0" err="1"/>
              <a:t>decompiled</a:t>
            </a:r>
            <a:r>
              <a:rPr lang="it-IT" dirty="0"/>
              <a:t>.</a:t>
            </a:r>
          </a:p>
          <a:p>
            <a:r>
              <a:rPr lang="it-IT" dirty="0"/>
              <a:t>Of </a:t>
            </a:r>
            <a:r>
              <a:rPr lang="it-IT" dirty="0" err="1"/>
              <a:t>course</a:t>
            </a:r>
            <a:r>
              <a:rPr lang="it-IT" dirty="0"/>
              <a:t>, </a:t>
            </a:r>
            <a:r>
              <a:rPr lang="it-IT" dirty="0" err="1"/>
              <a:t>we</a:t>
            </a:r>
            <a:r>
              <a:rPr lang="it-IT" dirty="0"/>
              <a:t> are </a:t>
            </a:r>
            <a:r>
              <a:rPr lang="it-IT" dirty="0" err="1"/>
              <a:t>not</a:t>
            </a:r>
            <a:r>
              <a:rPr lang="it-IT" dirty="0"/>
              <a:t> </a:t>
            </a:r>
            <a:r>
              <a:rPr lang="it-IT" dirty="0" err="1"/>
              <a:t>talking</a:t>
            </a:r>
            <a:r>
              <a:rPr lang="it-IT" dirty="0"/>
              <a:t> of ‘</a:t>
            </a:r>
            <a:r>
              <a:rPr lang="it-IT" dirty="0" err="1"/>
              <a:t>real</a:t>
            </a:r>
            <a:r>
              <a:rPr lang="it-IT" dirty="0"/>
              <a:t>’ security: security by </a:t>
            </a:r>
            <a:r>
              <a:rPr lang="it-IT" i="1" dirty="0" err="1"/>
              <a:t>obscuring</a:t>
            </a:r>
            <a:r>
              <a:rPr lang="it-IT" dirty="0"/>
              <a:t> can just make the life of an </a:t>
            </a:r>
            <a:r>
              <a:rPr lang="it-IT" dirty="0" err="1"/>
              <a:t>attacker</a:t>
            </a:r>
            <a:r>
              <a:rPr lang="it-IT" dirty="0"/>
              <a:t> </a:t>
            </a:r>
            <a:r>
              <a:rPr lang="it-IT" dirty="0" err="1"/>
              <a:t>harder</a:t>
            </a:r>
            <a:r>
              <a:rPr lang="it-IT" dirty="0"/>
              <a:t>, </a:t>
            </a:r>
            <a:r>
              <a:rPr lang="it-IT" dirty="0" err="1"/>
              <a:t>but</a:t>
            </a:r>
            <a:r>
              <a:rPr lang="it-IT" dirty="0"/>
              <a:t> </a:t>
            </a:r>
            <a:r>
              <a:rPr lang="it-IT" dirty="0" err="1"/>
              <a:t>it</a:t>
            </a:r>
            <a:r>
              <a:rPr lang="it-IT" dirty="0"/>
              <a:t> </a:t>
            </a:r>
            <a:r>
              <a:rPr lang="it-IT" dirty="0" err="1"/>
              <a:t>will</a:t>
            </a:r>
            <a:r>
              <a:rPr lang="it-IT" dirty="0"/>
              <a:t> </a:t>
            </a:r>
            <a:r>
              <a:rPr lang="it-IT" dirty="0" err="1"/>
              <a:t>not</a:t>
            </a:r>
            <a:r>
              <a:rPr lang="it-IT" dirty="0"/>
              <a:t> </a:t>
            </a:r>
            <a:r>
              <a:rPr lang="it-IT" dirty="0" err="1"/>
              <a:t>completely</a:t>
            </a:r>
            <a:r>
              <a:rPr lang="it-IT" dirty="0"/>
              <a:t> stop a </a:t>
            </a:r>
            <a:r>
              <a:rPr lang="it-IT" dirty="0" err="1"/>
              <a:t>malicious</a:t>
            </a:r>
            <a:r>
              <a:rPr lang="it-IT" dirty="0"/>
              <a:t> </a:t>
            </a:r>
            <a:r>
              <a:rPr lang="it-IT" dirty="0" err="1"/>
              <a:t>individual</a:t>
            </a:r>
            <a:r>
              <a:rPr lang="it-IT" dirty="0"/>
              <a:t> to </a:t>
            </a:r>
            <a:r>
              <a:rPr lang="it-IT" dirty="0" err="1"/>
              <a:t>obtain</a:t>
            </a:r>
            <a:r>
              <a:rPr lang="it-IT" dirty="0"/>
              <a:t> the </a:t>
            </a:r>
            <a:r>
              <a:rPr lang="it-IT" dirty="0" err="1"/>
              <a:t>informations</a:t>
            </a:r>
            <a:r>
              <a:rPr lang="it-IT" dirty="0"/>
              <a:t> he </a:t>
            </a:r>
            <a:r>
              <a:rPr lang="it-IT" dirty="0" err="1"/>
              <a:t>wants</a:t>
            </a:r>
            <a:r>
              <a:rPr lang="it-IT" dirty="0"/>
              <a:t>; so </a:t>
            </a:r>
            <a:r>
              <a:rPr lang="it-IT" dirty="0" err="1"/>
              <a:t>it</a:t>
            </a:r>
            <a:r>
              <a:rPr lang="it-IT" dirty="0"/>
              <a:t> must be </a:t>
            </a:r>
            <a:r>
              <a:rPr lang="it-IT" dirty="0" err="1"/>
              <a:t>considered</a:t>
            </a:r>
            <a:r>
              <a:rPr lang="it-IT" dirty="0"/>
              <a:t> just </a:t>
            </a:r>
            <a:r>
              <a:rPr lang="it-IT" dirty="0" err="1"/>
              <a:t>as</a:t>
            </a:r>
            <a:r>
              <a:rPr lang="it-IT" dirty="0"/>
              <a:t> an </a:t>
            </a:r>
            <a:r>
              <a:rPr lang="it-IT" dirty="0" err="1"/>
              <a:t>additional</a:t>
            </a:r>
            <a:r>
              <a:rPr lang="it-IT" dirty="0"/>
              <a:t> </a:t>
            </a:r>
            <a:r>
              <a:rPr lang="it-IT" dirty="0" err="1"/>
              <a:t>layer</a:t>
            </a:r>
            <a:r>
              <a:rPr lang="it-IT" dirty="0"/>
              <a:t> of security, </a:t>
            </a:r>
            <a:r>
              <a:rPr lang="it-IT" dirty="0" err="1"/>
              <a:t>but</a:t>
            </a:r>
            <a:r>
              <a:rPr lang="it-IT" dirty="0"/>
              <a:t> </a:t>
            </a:r>
            <a:r>
              <a:rPr lang="it-IT" dirty="0" err="1"/>
              <a:t>not</a:t>
            </a:r>
            <a:r>
              <a:rPr lang="it-IT" dirty="0"/>
              <a:t> the </a:t>
            </a:r>
            <a:r>
              <a:rPr lang="it-IT" i="1" dirty="0" err="1"/>
              <a:t>only</a:t>
            </a:r>
            <a:r>
              <a:rPr lang="it-IT" i="1" dirty="0"/>
              <a:t> </a:t>
            </a:r>
            <a:r>
              <a:rPr lang="it-IT" dirty="0"/>
              <a:t>one.</a:t>
            </a:r>
          </a:p>
          <a:p>
            <a:endParaRPr lang="it-IT" dirty="0"/>
          </a:p>
          <a:p>
            <a:endParaRPr lang="it-IT" dirty="0"/>
          </a:p>
        </p:txBody>
      </p:sp>
    </p:spTree>
    <p:extLst>
      <p:ext uri="{BB962C8B-B14F-4D97-AF65-F5344CB8AC3E}">
        <p14:creationId xmlns:p14="http://schemas.microsoft.com/office/powerpoint/2010/main" val="424674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D5DF8D-31D2-4901-8CA2-CCF05923B5F7}"/>
              </a:ext>
            </a:extLst>
          </p:cNvPr>
          <p:cNvSpPr>
            <a:spLocks noGrp="1"/>
          </p:cNvSpPr>
          <p:nvPr>
            <p:ph type="title"/>
          </p:nvPr>
        </p:nvSpPr>
        <p:spPr/>
        <p:txBody>
          <a:bodyPr/>
          <a:lstStyle/>
          <a:p>
            <a:r>
              <a:rPr lang="it-IT" dirty="0" err="1"/>
              <a:t>Name</a:t>
            </a:r>
            <a:r>
              <a:rPr lang="it-IT" dirty="0"/>
              <a:t> </a:t>
            </a:r>
            <a:r>
              <a:rPr lang="it-IT" dirty="0" err="1"/>
              <a:t>Obfuscation</a:t>
            </a:r>
            <a:r>
              <a:rPr lang="it-IT" dirty="0"/>
              <a:t>	</a:t>
            </a:r>
          </a:p>
        </p:txBody>
      </p:sp>
      <p:sp>
        <p:nvSpPr>
          <p:cNvPr id="3" name="Segnaposto contenuto 2">
            <a:extLst>
              <a:ext uri="{FF2B5EF4-FFF2-40B4-BE49-F238E27FC236}">
                <a16:creationId xmlns:a16="http://schemas.microsoft.com/office/drawing/2014/main" id="{D1313CE2-4B55-4AFC-ACF1-B95539BA3BC9}"/>
              </a:ext>
            </a:extLst>
          </p:cNvPr>
          <p:cNvSpPr>
            <a:spLocks noGrp="1"/>
          </p:cNvSpPr>
          <p:nvPr>
            <p:ph idx="1"/>
          </p:nvPr>
        </p:nvSpPr>
        <p:spPr/>
        <p:txBody>
          <a:bodyPr/>
          <a:lstStyle/>
          <a:p>
            <a:r>
              <a:rPr lang="it-IT" i="1" dirty="0" err="1"/>
              <a:t>Name</a:t>
            </a:r>
            <a:r>
              <a:rPr lang="it-IT" i="1" dirty="0"/>
              <a:t> </a:t>
            </a:r>
            <a:r>
              <a:rPr lang="it-IT" i="1" dirty="0" err="1"/>
              <a:t>obfuscation</a:t>
            </a:r>
            <a:r>
              <a:rPr lang="it-IT" i="1" dirty="0"/>
              <a:t> </a:t>
            </a:r>
            <a:r>
              <a:rPr lang="it-IT" dirty="0" err="1"/>
              <a:t>is</a:t>
            </a:r>
            <a:r>
              <a:rPr lang="it-IT" dirty="0"/>
              <a:t> the </a:t>
            </a:r>
            <a:r>
              <a:rPr lang="it-IT" dirty="0" err="1"/>
              <a:t>process</a:t>
            </a:r>
            <a:r>
              <a:rPr lang="it-IT" dirty="0"/>
              <a:t> of </a:t>
            </a:r>
            <a:r>
              <a:rPr lang="it-IT" dirty="0" err="1"/>
              <a:t>replacing</a:t>
            </a:r>
            <a:r>
              <a:rPr lang="it-IT" dirty="0"/>
              <a:t> standard </a:t>
            </a:r>
            <a:r>
              <a:rPr lang="it-IT" dirty="0" err="1"/>
              <a:t>naming</a:t>
            </a:r>
            <a:r>
              <a:rPr lang="it-IT" dirty="0"/>
              <a:t> </a:t>
            </a:r>
            <a:r>
              <a:rPr lang="it-IT" dirty="0" err="1"/>
              <a:t>identifiers</a:t>
            </a:r>
            <a:r>
              <a:rPr lang="it-IT" dirty="0"/>
              <a:t> (</a:t>
            </a:r>
            <a:r>
              <a:rPr lang="it-IT" dirty="0" err="1"/>
              <a:t>such</a:t>
            </a:r>
            <a:r>
              <a:rPr lang="it-IT" dirty="0"/>
              <a:t> </a:t>
            </a:r>
            <a:r>
              <a:rPr lang="it-IT" dirty="0" err="1"/>
              <a:t>as</a:t>
            </a:r>
            <a:r>
              <a:rPr lang="it-IT" dirty="0"/>
              <a:t> </a:t>
            </a:r>
            <a:r>
              <a:rPr lang="it-IT" dirty="0" err="1"/>
              <a:t>com.mycompany.security.checkPermission</a:t>
            </a:r>
            <a:r>
              <a:rPr lang="it-IT" dirty="0"/>
              <a:t>()) with </a:t>
            </a:r>
            <a:r>
              <a:rPr lang="it-IT" dirty="0" err="1"/>
              <a:t>meaningless</a:t>
            </a:r>
            <a:r>
              <a:rPr lang="it-IT" dirty="0"/>
              <a:t> </a:t>
            </a:r>
            <a:r>
              <a:rPr lang="it-IT" dirty="0" err="1"/>
              <a:t>sequences</a:t>
            </a:r>
            <a:r>
              <a:rPr lang="it-IT" dirty="0"/>
              <a:t> of </a:t>
            </a:r>
            <a:r>
              <a:rPr lang="it-IT" dirty="0" err="1"/>
              <a:t>characters</a:t>
            </a:r>
            <a:r>
              <a:rPr lang="it-IT" dirty="0"/>
              <a:t>, </a:t>
            </a:r>
            <a:r>
              <a:rPr lang="it-IT" dirty="0" err="1"/>
              <a:t>like</a:t>
            </a:r>
            <a:r>
              <a:rPr lang="it-IT" dirty="0"/>
              <a:t> a.a0().</a:t>
            </a:r>
          </a:p>
          <a:p>
            <a:r>
              <a:rPr lang="it-IT" dirty="0"/>
              <a:t>An </a:t>
            </a:r>
            <a:r>
              <a:rPr lang="it-IT" dirty="0" err="1"/>
              <a:t>interesting</a:t>
            </a:r>
            <a:r>
              <a:rPr lang="it-IT" dirty="0"/>
              <a:t> side </a:t>
            </a:r>
            <a:r>
              <a:rPr lang="it-IT" dirty="0" err="1"/>
              <a:t>effect</a:t>
            </a:r>
            <a:r>
              <a:rPr lang="it-IT" dirty="0"/>
              <a:t> of </a:t>
            </a:r>
            <a:r>
              <a:rPr lang="it-IT" dirty="0" err="1"/>
              <a:t>name</a:t>
            </a:r>
            <a:r>
              <a:rPr lang="it-IT" dirty="0"/>
              <a:t> </a:t>
            </a:r>
            <a:r>
              <a:rPr lang="it-IT" dirty="0" err="1"/>
              <a:t>obfuscation</a:t>
            </a:r>
            <a:r>
              <a:rPr lang="it-IT" dirty="0"/>
              <a:t> </a:t>
            </a:r>
            <a:r>
              <a:rPr lang="it-IT" dirty="0" err="1"/>
              <a:t>is</a:t>
            </a:r>
            <a:r>
              <a:rPr lang="it-IT" dirty="0"/>
              <a:t> the </a:t>
            </a:r>
            <a:r>
              <a:rPr lang="it-IT" dirty="0" err="1"/>
              <a:t>reduction</a:t>
            </a:r>
            <a:r>
              <a:rPr lang="it-IT" dirty="0"/>
              <a:t> of the class file </a:t>
            </a:r>
            <a:r>
              <a:rPr lang="it-IT" dirty="0" err="1"/>
              <a:t>size</a:t>
            </a:r>
            <a:r>
              <a:rPr lang="it-IT" dirty="0"/>
              <a:t>.</a:t>
            </a:r>
          </a:p>
          <a:p>
            <a:r>
              <a:rPr lang="it-IT" dirty="0" err="1"/>
              <a:t>Limitations</a:t>
            </a:r>
            <a:r>
              <a:rPr lang="it-IT" dirty="0"/>
              <a:t>:</a:t>
            </a:r>
          </a:p>
          <a:p>
            <a:pPr lvl="1"/>
            <a:r>
              <a:rPr lang="it-IT" dirty="0"/>
              <a:t>Standard Java API Classes </a:t>
            </a:r>
            <a:r>
              <a:rPr lang="it-IT" dirty="0" err="1"/>
              <a:t>names</a:t>
            </a:r>
            <a:r>
              <a:rPr lang="it-IT" dirty="0"/>
              <a:t> </a:t>
            </a:r>
            <a:r>
              <a:rPr lang="it-IT" dirty="0" err="1"/>
              <a:t>cannot</a:t>
            </a:r>
            <a:r>
              <a:rPr lang="it-IT" dirty="0"/>
              <a:t> be </a:t>
            </a:r>
            <a:r>
              <a:rPr lang="it-IT" dirty="0" err="1"/>
              <a:t>obfuscated</a:t>
            </a:r>
            <a:endParaRPr lang="it-IT" dirty="0"/>
          </a:p>
          <a:p>
            <a:pPr lvl="1"/>
            <a:r>
              <a:rPr lang="it-IT" dirty="0" err="1"/>
              <a:t>Serializable</a:t>
            </a:r>
            <a:r>
              <a:rPr lang="it-IT" dirty="0"/>
              <a:t> Classes </a:t>
            </a:r>
            <a:r>
              <a:rPr lang="it-IT" dirty="0" err="1"/>
              <a:t>cannot</a:t>
            </a:r>
            <a:r>
              <a:rPr lang="it-IT" dirty="0"/>
              <a:t> be </a:t>
            </a:r>
            <a:r>
              <a:rPr lang="it-IT" dirty="0" err="1"/>
              <a:t>obfuscated</a:t>
            </a:r>
            <a:endParaRPr lang="it-IT" dirty="0"/>
          </a:p>
        </p:txBody>
      </p:sp>
    </p:spTree>
    <p:extLst>
      <p:ext uri="{BB962C8B-B14F-4D97-AF65-F5344CB8AC3E}">
        <p14:creationId xmlns:p14="http://schemas.microsoft.com/office/powerpoint/2010/main" val="99669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47EC8-5116-4A99-A717-F346B786A73C}"/>
              </a:ext>
            </a:extLst>
          </p:cNvPr>
          <p:cNvSpPr>
            <a:spLocks noGrp="1"/>
          </p:cNvSpPr>
          <p:nvPr>
            <p:ph type="title"/>
          </p:nvPr>
        </p:nvSpPr>
        <p:spPr/>
        <p:txBody>
          <a:bodyPr/>
          <a:lstStyle/>
          <a:p>
            <a:r>
              <a:rPr lang="it-IT" dirty="0" err="1"/>
              <a:t>String</a:t>
            </a:r>
            <a:r>
              <a:rPr lang="it-IT" dirty="0"/>
              <a:t> </a:t>
            </a:r>
            <a:r>
              <a:rPr lang="it-IT" dirty="0" err="1"/>
              <a:t>Encryption</a:t>
            </a:r>
            <a:endParaRPr lang="it-IT" dirty="0"/>
          </a:p>
        </p:txBody>
      </p:sp>
      <p:sp>
        <p:nvSpPr>
          <p:cNvPr id="3" name="Segnaposto contenuto 2">
            <a:extLst>
              <a:ext uri="{FF2B5EF4-FFF2-40B4-BE49-F238E27FC236}">
                <a16:creationId xmlns:a16="http://schemas.microsoft.com/office/drawing/2014/main" id="{59576220-AD33-493D-AA7D-89A31A349434}"/>
              </a:ext>
            </a:extLst>
          </p:cNvPr>
          <p:cNvSpPr>
            <a:spLocks noGrp="1"/>
          </p:cNvSpPr>
          <p:nvPr>
            <p:ph idx="1"/>
          </p:nvPr>
        </p:nvSpPr>
        <p:spPr/>
        <p:txBody>
          <a:bodyPr/>
          <a:lstStyle/>
          <a:p>
            <a:r>
              <a:rPr lang="en-US" i="1" dirty="0"/>
              <a:t>String encryption</a:t>
            </a:r>
            <a:r>
              <a:rPr lang="en-US" dirty="0"/>
              <a:t> is another feature commonly found in Java obfuscators.</a:t>
            </a:r>
            <a:br>
              <a:rPr lang="en-US" dirty="0"/>
            </a:br>
            <a:r>
              <a:rPr lang="en-US" dirty="0"/>
              <a:t>Replacing string literals with calls to a method that decrypts its parameter makes a hacker's life more interesting, but, unfortunately, not very much.</a:t>
            </a:r>
          </a:p>
          <a:p>
            <a:r>
              <a:rPr lang="en-US" dirty="0"/>
              <a:t>The main problem is that those encrypted strings need to be decrypted at runtime, so the respective code must be included in the application.</a:t>
            </a:r>
          </a:p>
          <a:p>
            <a:r>
              <a:rPr lang="en-US" dirty="0"/>
              <a:t>There are also more secure approaches like Stringer [4], which encrypts using encryption keys scattered across the obfuscated code.</a:t>
            </a:r>
            <a:endParaRPr lang="it-IT" dirty="0"/>
          </a:p>
        </p:txBody>
      </p:sp>
    </p:spTree>
    <p:extLst>
      <p:ext uri="{BB962C8B-B14F-4D97-AF65-F5344CB8AC3E}">
        <p14:creationId xmlns:p14="http://schemas.microsoft.com/office/powerpoint/2010/main" val="269632939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980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Code obfuscating</vt:lpstr>
      <vt:lpstr>Java vs other languages</vt:lpstr>
      <vt:lpstr>So: what to do? </vt:lpstr>
      <vt:lpstr>Encryption, again </vt:lpstr>
      <vt:lpstr>Presentazione standard di PowerPoint</vt:lpstr>
      <vt:lpstr>Validy SoftNaos in action</vt:lpstr>
      <vt:lpstr>Moving on..</vt:lpstr>
      <vt:lpstr>Name Obfuscation </vt:lpstr>
      <vt:lpstr>String Encryption</vt:lpstr>
      <vt:lpstr>Name Obfuscation and String Encryption in action</vt:lpstr>
      <vt:lpstr>Code Flow Obfuscation</vt:lpstr>
      <vt:lpstr>Code Flow and Name Obfuscation in action</vt:lpstr>
      <vt:lpstr>Example and Applications</vt:lpstr>
      <vt:lpstr>Final 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obfuscating</dc:title>
  <dc:creator>ALDO STROFALDI</dc:creator>
  <cp:lastModifiedBy>ALDO STROFALDI</cp:lastModifiedBy>
  <cp:revision>20</cp:revision>
  <dcterms:created xsi:type="dcterms:W3CDTF">2017-12-19T23:34:07Z</dcterms:created>
  <dcterms:modified xsi:type="dcterms:W3CDTF">2017-12-20T09:22:23Z</dcterms:modified>
</cp:coreProperties>
</file>