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60" r:id="rId3"/>
    <p:sldId id="261" r:id="rId4"/>
    <p:sldId id="258" r:id="rId5"/>
    <p:sldId id="279" r:id="rId6"/>
    <p:sldId id="259" r:id="rId7"/>
    <p:sldId id="267" r:id="rId8"/>
    <p:sldId id="268" r:id="rId9"/>
    <p:sldId id="283" r:id="rId10"/>
    <p:sldId id="271" r:id="rId11"/>
    <p:sldId id="282" r:id="rId12"/>
    <p:sldId id="272" r:id="rId13"/>
    <p:sldId id="284" r:id="rId14"/>
    <p:sldId id="263" r:id="rId15"/>
    <p:sldId id="262" r:id="rId16"/>
    <p:sldId id="280" r:id="rId17"/>
    <p:sldId id="281" r:id="rId18"/>
    <p:sldId id="266" r:id="rId19"/>
    <p:sldId id="273" r:id="rId20"/>
    <p:sldId id="274" r:id="rId21"/>
    <p:sldId id="275" r:id="rId22"/>
    <p:sldId id="278" r:id="rId23"/>
    <p:sldId id="264" r:id="rId24"/>
    <p:sldId id="265" r:id="rId25"/>
    <p:sldId id="285" r:id="rId26"/>
    <p:sldId id="276" r:id="rId27"/>
    <p:sldId id="286" r:id="rId28"/>
    <p:sldId id="277" r:id="rId2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4660"/>
  </p:normalViewPr>
  <p:slideViewPr>
    <p:cSldViewPr snapToGrid="0">
      <p:cViewPr varScale="1">
        <p:scale>
          <a:sx n="68" d="100"/>
          <a:sy n="68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C9BD8-5B55-4603-85C1-E71BA819D9DB}" type="datetimeFigureOut">
              <a:rPr lang="it-IT" smtClean="0"/>
              <a:t>18/12/2017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7381B-3428-4DEB-AC6F-7F61398EE1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5910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7381B-3428-4DEB-AC6F-7F61398EE165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211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CE704-CEA2-4907-B072-425DC997E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2334AFA-37D4-4C0A-BC0D-55D89FDB6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6E04DE-41F8-4EB2-9CB1-C80C4F23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7C7F2E-B387-4E79-86D0-E4DD3789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DBD51A-1616-4F84-959C-FBB4B03D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0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7A822F-C7A8-4506-8970-5B7BCB5FF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8CCDC1C-0622-43C7-A51B-9EF899887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048B42-BF74-4B7A-A3C9-06A13DE34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3C1878-EC48-4349-AE2F-D3F939C9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143ABD-C8B5-4DC2-958E-6EBF0D7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409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E653602-85A6-4A12-8C24-F1BAF11E2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0161B2-B371-4978-B8E8-5C1F55C76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A71A77-3992-453B-A49A-1318AC41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BF0AA1-4105-40C5-A57C-15E5C396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6759FA-9E8F-405F-83E4-A034EAD2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873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090758-0F68-4D05-AA3C-5F7F69C7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C8272A-BC87-42F1-93F4-4945468D8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084C2D-1FC6-4B00-BC18-4AC3A840F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7E0060-FC1C-43F9-957C-3FF51AFD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7F36EA-2F4A-4C6D-884D-805FEB4F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31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587115-300C-4B7D-847C-14E2FEAFD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5EB242-80EF-4122-A179-4324A3653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981CD2-A37A-4AC9-8EDD-1E27C29F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FD5418-B0F7-4F0D-8B91-19944E23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6E9461-A128-4D90-89A8-EEFBDA80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790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B10222-626C-4CA2-91D9-081649DC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F72902-799B-4BA9-9A61-7D1D2C05E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2279B6-4D8B-4845-A91B-420AD5697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A909587-A500-40E1-BFDC-8200DF55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89707F-A631-4BB0-BB75-53116E8D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F2DBE7-4B61-4F64-9E21-30E321C6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287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BD310A-5ECC-4BE1-AF4F-FCBAF843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99B9B4-ED7D-4970-95BF-D4A325C11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D8FBE6-363F-43E1-8E41-483C2F8B4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B3F3AE-1421-475A-B754-761FC6AC1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ED66CBC-2785-457C-B197-F2F83EF20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E5D5D63-44D3-4F0F-854A-DFAC7DDF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DEB6BC-6FB5-48E4-AA64-5C4B0C3E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C331661-429F-466E-82C4-DBF79966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147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5C54C2-4386-487B-B15A-6F7F55B8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6EE0983-3580-4261-A373-362E9621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192DBE1-33FB-4D4C-8941-EB8A7979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E2EA13-87D6-4661-A831-D5A85D6B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69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01DA838-00E6-4B87-91DC-AAA800A3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81E0345-54D2-41EE-9A63-9918C4BF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539DBB5-CDA8-4030-B49B-9600D2D1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098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8F959E-D111-47BE-A79A-AE3C01FD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5144FF-85B1-46A0-97B8-A92B54BA0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13F04B-62F5-4A98-8DC8-43D34CF7F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957757-4D8E-4F10-B793-0C5DE337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36D242A-0AD8-4CA4-BEAA-64E64CAC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0061C3-D0E6-4BE9-876A-81ECDF4D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07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898EA6-6E9F-4CE0-AD30-AB810A90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5D967C3-1DA5-4618-8BFD-B9008C46A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1472597-371F-4745-8C05-4FFFE8B54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43FB01-C979-4E69-AE86-071BCA06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697C9A6-4429-4376-8018-37BDD4BC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034E9D-0444-4800-821F-AA201F28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475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B2E365-C201-4783-B0D1-3A65E90F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07CC3F-8D9D-4987-9691-1F2D4B271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10614C-94AF-48FE-82C1-4431BDCE3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C6CBA9-DCE8-4607-A140-DE217C12B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5A5D25-7CCB-4ABF-AB91-12E2A1EA1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65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schd.ws/hosted_files/osseu17/84/Replace%20UEFI%20with%20Linux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D6C40B-86C1-403F-86AE-4F1BE0282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SERVER FEATURES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634A2A-7FE2-47D7-ABB2-30A9C641DB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Certificate server</a:t>
            </a:r>
          </a:p>
        </p:txBody>
      </p:sp>
    </p:spTree>
    <p:extLst>
      <p:ext uri="{BB962C8B-B14F-4D97-AF65-F5344CB8AC3E}">
        <p14:creationId xmlns:p14="http://schemas.microsoft.com/office/powerpoint/2010/main" val="1609170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0844C4-99AC-48E5-A637-111EC8D7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750F446-7C8C-4709-A14F-D8078F6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10076741" cy="401984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/>
              <a:t>We</a:t>
            </a:r>
            <a:r>
              <a:rPr lang="it-IT" sz="2800" dirty="0"/>
              <a:t> </a:t>
            </a:r>
            <a:r>
              <a:rPr lang="it-IT" sz="2800" dirty="0" err="1"/>
              <a:t>decided</a:t>
            </a:r>
            <a:r>
              <a:rPr lang="it-IT" sz="2800" dirty="0"/>
              <a:t> to use </a:t>
            </a:r>
            <a:r>
              <a:rPr lang="it-IT" sz="2800" dirty="0" err="1"/>
              <a:t>bcrypt</a:t>
            </a:r>
            <a:r>
              <a:rPr lang="it-IT" sz="2800" dirty="0"/>
              <a:t> </a:t>
            </a:r>
            <a:r>
              <a:rPr lang="it-IT" sz="2800" dirty="0" err="1"/>
              <a:t>because</a:t>
            </a:r>
            <a:r>
              <a:rPr lang="it-IT" sz="2800" dirty="0"/>
              <a:t> </a:t>
            </a:r>
            <a:r>
              <a:rPr lang="it-IT" sz="2800" dirty="0" err="1"/>
              <a:t>it</a:t>
            </a:r>
            <a:r>
              <a:rPr lang="it-IT" sz="2800" dirty="0"/>
              <a:t> </a:t>
            </a:r>
            <a:r>
              <a:rPr lang="it-IT" sz="2800" dirty="0" err="1"/>
              <a:t>works</a:t>
            </a:r>
            <a:r>
              <a:rPr lang="it-IT" sz="2800" dirty="0"/>
              <a:t> </a:t>
            </a:r>
            <a:r>
              <a:rPr lang="it-IT" sz="2800" dirty="0" err="1"/>
              <a:t>using</a:t>
            </a:r>
            <a:r>
              <a:rPr lang="it-IT" sz="2800" dirty="0"/>
              <a:t> a </a:t>
            </a:r>
            <a:r>
              <a:rPr lang="it-IT" sz="2800" dirty="0" err="1"/>
              <a:t>table</a:t>
            </a:r>
            <a:r>
              <a:rPr lang="it-IT" sz="2800" dirty="0"/>
              <a:t> </a:t>
            </a:r>
            <a:r>
              <a:rPr lang="it-IT" sz="2800" dirty="0" err="1"/>
              <a:t>thats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modified</a:t>
            </a:r>
            <a:r>
              <a:rPr lang="it-IT" sz="2800" dirty="0"/>
              <a:t> </a:t>
            </a:r>
            <a:r>
              <a:rPr lang="it-IT" sz="2800" dirty="0" err="1"/>
              <a:t>after</a:t>
            </a:r>
            <a:r>
              <a:rPr lang="it-IT" sz="2800" dirty="0"/>
              <a:t> </a:t>
            </a:r>
            <a:r>
              <a:rPr lang="it-IT" sz="2800" dirty="0" err="1"/>
              <a:t>every</a:t>
            </a:r>
            <a:r>
              <a:rPr lang="it-IT" sz="2800" dirty="0"/>
              <a:t> access, </a:t>
            </a:r>
            <a:r>
              <a:rPr lang="it-IT" sz="2800" dirty="0" err="1"/>
              <a:t>which</a:t>
            </a:r>
            <a:r>
              <a:rPr lang="it-IT" sz="2800" dirty="0"/>
              <a:t> </a:t>
            </a:r>
            <a:r>
              <a:rPr lang="it-IT" sz="2800" dirty="0" err="1"/>
              <a:t>makes</a:t>
            </a:r>
            <a:r>
              <a:rPr lang="it-IT" sz="2800" dirty="0"/>
              <a:t> </a:t>
            </a:r>
            <a:r>
              <a:rPr lang="it-IT" sz="2800" dirty="0" err="1"/>
              <a:t>GPUs</a:t>
            </a:r>
            <a:r>
              <a:rPr lang="it-IT" sz="2800" dirty="0"/>
              <a:t> </a:t>
            </a:r>
            <a:r>
              <a:rPr lang="it-IT" sz="2800" dirty="0" err="1"/>
              <a:t>ineffective</a:t>
            </a:r>
            <a:r>
              <a:rPr lang="it-IT" sz="2800" dirty="0"/>
              <a:t> in cracking </a:t>
            </a:r>
            <a:r>
              <a:rPr lang="it-IT" sz="2800" dirty="0" err="1"/>
              <a:t>it</a:t>
            </a:r>
            <a:r>
              <a:rPr lang="it-IT" sz="2800" dirty="0"/>
              <a:t> (</a:t>
            </a:r>
            <a:r>
              <a:rPr lang="it-IT" sz="2800" dirty="0" err="1"/>
              <a:t>unlike</a:t>
            </a:r>
            <a:r>
              <a:rPr lang="it-IT" sz="2800" dirty="0"/>
              <a:t> PBKDF2)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/>
              <a:t>While</a:t>
            </a:r>
            <a:r>
              <a:rPr lang="it-IT" sz="2800" dirty="0"/>
              <a:t> </a:t>
            </a:r>
            <a:r>
              <a:rPr lang="it-IT" sz="2800" dirty="0" err="1"/>
              <a:t>scrypt</a:t>
            </a:r>
            <a:r>
              <a:rPr lang="it-IT" sz="2800" dirty="0"/>
              <a:t> </a:t>
            </a:r>
            <a:r>
              <a:rPr lang="it-IT" sz="2800" dirty="0" err="1"/>
              <a:t>should</a:t>
            </a:r>
            <a:r>
              <a:rPr lang="it-IT" sz="2800" dirty="0"/>
              <a:t> </a:t>
            </a:r>
            <a:r>
              <a:rPr lang="it-IT" sz="2800" dirty="0" err="1"/>
              <a:t>provide</a:t>
            </a:r>
            <a:r>
              <a:rPr lang="it-IT" sz="2800" dirty="0"/>
              <a:t> </a:t>
            </a:r>
            <a:r>
              <a:rPr lang="it-IT" sz="2800" dirty="0" err="1"/>
              <a:t>better</a:t>
            </a:r>
            <a:r>
              <a:rPr lang="it-IT" sz="2800" dirty="0"/>
              <a:t> security, </a:t>
            </a:r>
            <a:r>
              <a:rPr lang="it-IT" sz="2800" dirty="0" err="1"/>
              <a:t>it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a </a:t>
            </a:r>
            <a:r>
              <a:rPr lang="it-IT" sz="2800" dirty="0" err="1"/>
              <a:t>relatively</a:t>
            </a:r>
            <a:r>
              <a:rPr lang="it-IT" sz="2800" dirty="0"/>
              <a:t> </a:t>
            </a:r>
            <a:r>
              <a:rPr lang="it-IT" sz="2800" dirty="0" err="1"/>
              <a:t>recent</a:t>
            </a:r>
            <a:r>
              <a:rPr lang="it-IT" sz="2800" dirty="0"/>
              <a:t> </a:t>
            </a:r>
            <a:r>
              <a:rPr lang="it-IT" sz="2800" dirty="0" err="1"/>
              <a:t>algorithm</a:t>
            </a:r>
            <a:r>
              <a:rPr lang="it-IT" sz="2800" dirty="0"/>
              <a:t> (2009), </a:t>
            </a:r>
            <a:r>
              <a:rPr lang="it-IT" sz="2800" dirty="0" err="1"/>
              <a:t>meaning</a:t>
            </a:r>
            <a:r>
              <a:rPr lang="it-IT" sz="2800" dirty="0"/>
              <a:t> </a:t>
            </a:r>
            <a:r>
              <a:rPr lang="it-IT" sz="2800" dirty="0" err="1"/>
              <a:t>that</a:t>
            </a:r>
            <a:r>
              <a:rPr lang="it-IT" sz="2800" dirty="0"/>
              <a:t> </a:t>
            </a:r>
            <a:r>
              <a:rPr lang="it-IT" sz="2800" dirty="0" err="1"/>
              <a:t>has</a:t>
            </a:r>
            <a:r>
              <a:rPr lang="it-IT" sz="2800" dirty="0"/>
              <a:t> </a:t>
            </a:r>
            <a:r>
              <a:rPr lang="it-IT" sz="2800" dirty="0" err="1"/>
              <a:t>not</a:t>
            </a:r>
            <a:r>
              <a:rPr lang="it-IT" sz="2800" dirty="0"/>
              <a:t> </a:t>
            </a:r>
            <a:r>
              <a:rPr lang="it-IT" sz="2800" dirty="0" err="1"/>
              <a:t>received</a:t>
            </a:r>
            <a:r>
              <a:rPr lang="it-IT" sz="2800" dirty="0"/>
              <a:t> </a:t>
            </a:r>
            <a:r>
              <a:rPr lang="it-IT" sz="2800" dirty="0" err="1"/>
              <a:t>enough</a:t>
            </a:r>
            <a:r>
              <a:rPr lang="it-IT" sz="2800" dirty="0"/>
              <a:t> </a:t>
            </a:r>
            <a:r>
              <a:rPr lang="it-IT" sz="2800" dirty="0" err="1"/>
              <a:t>scrutiny</a:t>
            </a:r>
            <a:r>
              <a:rPr lang="it-IT" sz="2800" dirty="0"/>
              <a:t>. </a:t>
            </a:r>
            <a:r>
              <a:rPr lang="it-IT" sz="2800" dirty="0" err="1"/>
              <a:t>Most</a:t>
            </a:r>
            <a:r>
              <a:rPr lang="it-IT" sz="2800" dirty="0"/>
              <a:t> </a:t>
            </a:r>
            <a:r>
              <a:rPr lang="it-IT" sz="2800" dirty="0" err="1"/>
              <a:t>recent</a:t>
            </a:r>
            <a:r>
              <a:rPr lang="it-IT" sz="2800" dirty="0"/>
              <a:t> </a:t>
            </a:r>
            <a:r>
              <a:rPr lang="it-IT" sz="2800" dirty="0" err="1"/>
              <a:t>feedbacks</a:t>
            </a:r>
            <a:r>
              <a:rPr lang="it-IT" sz="2800" dirty="0"/>
              <a:t> </a:t>
            </a:r>
            <a:r>
              <a:rPr lang="it-IT" sz="2800" dirty="0" err="1"/>
              <a:t>have</a:t>
            </a:r>
            <a:r>
              <a:rPr lang="it-IT" sz="2800" dirty="0"/>
              <a:t> </a:t>
            </a:r>
            <a:r>
              <a:rPr lang="it-IT" sz="2800" dirty="0" err="1"/>
              <a:t>downsized</a:t>
            </a:r>
            <a:r>
              <a:rPr lang="it-IT" sz="2800" dirty="0"/>
              <a:t> </a:t>
            </a:r>
            <a:r>
              <a:rPr lang="it-IT" sz="2800" dirty="0" err="1"/>
              <a:t>its</a:t>
            </a:r>
            <a:r>
              <a:rPr lang="it-IT" sz="2800" dirty="0"/>
              <a:t> </a:t>
            </a:r>
            <a:r>
              <a:rPr lang="it-IT" sz="2800" dirty="0" err="1"/>
              <a:t>reputation</a:t>
            </a:r>
            <a:r>
              <a:rPr lang="it-IT" sz="2800" dirty="0"/>
              <a:t> and </a:t>
            </a:r>
            <a:r>
              <a:rPr lang="it-IT" sz="2800" dirty="0" err="1"/>
              <a:t>its</a:t>
            </a:r>
            <a:r>
              <a:rPr lang="it-IT" sz="2800" dirty="0"/>
              <a:t> </a:t>
            </a:r>
            <a:r>
              <a:rPr lang="it-IT" sz="2800" dirty="0" err="1"/>
              <a:t>encryption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by far more </a:t>
            </a:r>
            <a:r>
              <a:rPr lang="it-IT" sz="2800" dirty="0" err="1"/>
              <a:t>computationally</a:t>
            </a:r>
            <a:r>
              <a:rPr lang="it-IT" sz="2800" dirty="0"/>
              <a:t> intensive. </a:t>
            </a:r>
            <a:r>
              <a:rPr lang="it-IT" sz="2800" dirty="0" err="1"/>
              <a:t>Moreover</a:t>
            </a:r>
            <a:r>
              <a:rPr lang="it-IT" sz="2800" dirty="0"/>
              <a:t> </a:t>
            </a:r>
            <a:r>
              <a:rPr lang="it-IT" sz="2800" dirty="0" err="1"/>
              <a:t>scrypt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designed</a:t>
            </a:r>
            <a:r>
              <a:rPr lang="it-IT" sz="2800" dirty="0"/>
              <a:t> for password </a:t>
            </a:r>
            <a:r>
              <a:rPr lang="it-IT" sz="2800" dirty="0" err="1"/>
              <a:t>based</a:t>
            </a:r>
            <a:r>
              <a:rPr lang="it-IT" sz="2800" dirty="0"/>
              <a:t> hard disk </a:t>
            </a:r>
            <a:r>
              <a:rPr lang="it-IT" sz="2800" dirty="0" err="1"/>
              <a:t>encryption</a:t>
            </a:r>
            <a:r>
              <a:rPr lang="it-IT" sz="2800" dirty="0"/>
              <a:t>, </a:t>
            </a:r>
            <a:r>
              <a:rPr lang="it-IT" sz="2800" dirty="0" err="1"/>
              <a:t>not</a:t>
            </a:r>
            <a:r>
              <a:rPr lang="it-IT" sz="2800" dirty="0"/>
              <a:t> password </a:t>
            </a:r>
            <a:r>
              <a:rPr lang="it-IT" sz="2800" dirty="0" err="1"/>
              <a:t>encryption</a:t>
            </a:r>
            <a:r>
              <a:rPr lang="it-IT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1201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834ACB-0037-4AD6-AA2A-833294DE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F5DA8A-9204-4017-B3E7-8AA22C144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it-IT" dirty="0" err="1"/>
              <a:t>bcrypt</a:t>
            </a:r>
            <a:r>
              <a:rPr lang="it-IT" dirty="0"/>
              <a:t> </a:t>
            </a:r>
            <a:r>
              <a:rPr lang="it-IT" dirty="0" err="1"/>
              <a:t>needs</a:t>
            </a:r>
            <a:r>
              <a:rPr lang="it-IT" dirty="0"/>
              <a:t> more </a:t>
            </a:r>
            <a:r>
              <a:rPr lang="it-IT" dirty="0" err="1"/>
              <a:t>expensive</a:t>
            </a:r>
            <a:r>
              <a:rPr lang="it-IT" dirty="0"/>
              <a:t> hardware </a:t>
            </a:r>
            <a:r>
              <a:rPr lang="it-IT" dirty="0" err="1"/>
              <a:t>than</a:t>
            </a:r>
            <a:r>
              <a:rPr lang="it-IT" dirty="0"/>
              <a:t> PBDKF2 in </a:t>
            </a:r>
            <a:r>
              <a:rPr lang="it-IT" dirty="0" err="1"/>
              <a:t>order</a:t>
            </a:r>
            <a:r>
              <a:rPr lang="it-IT" dirty="0"/>
              <a:t> to crack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password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55 </a:t>
            </a:r>
            <a:r>
              <a:rPr lang="it-IT" dirty="0" err="1"/>
              <a:t>characters</a:t>
            </a:r>
            <a:r>
              <a:rPr lang="it-IT" dirty="0"/>
              <a:t> long,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bcrypt</a:t>
            </a:r>
            <a:r>
              <a:rPr lang="it-IT" dirty="0"/>
              <a:t> text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limit</a:t>
            </a:r>
            <a:r>
              <a:rPr lang="it-IT" dirty="0"/>
              <a:t>. </a:t>
            </a:r>
            <a:r>
              <a:rPr lang="it-IT" dirty="0" err="1"/>
              <a:t>Because</a:t>
            </a:r>
            <a:r>
              <a:rPr lang="it-IT" dirty="0"/>
              <a:t> a password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shorter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55 </a:t>
            </a:r>
            <a:r>
              <a:rPr lang="it-IT" dirty="0" err="1"/>
              <a:t>characters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an </a:t>
            </a:r>
            <a:r>
              <a:rPr lang="it-IT" dirty="0" err="1"/>
              <a:t>issue</a:t>
            </a:r>
            <a:r>
              <a:rPr lang="it-IT" dirty="0"/>
              <a:t>.</a:t>
            </a:r>
          </a:p>
          <a:p>
            <a:pPr marL="285750" indent="-285750"/>
            <a:r>
              <a:rPr lang="it-IT" dirty="0" err="1"/>
              <a:t>bcrypt</a:t>
            </a:r>
            <a:r>
              <a:rPr lang="it-IT" dirty="0"/>
              <a:t> </a:t>
            </a:r>
            <a:r>
              <a:rPr lang="it-IT" dirty="0" err="1"/>
              <a:t>automatically</a:t>
            </a:r>
            <a:r>
              <a:rPr lang="it-IT" dirty="0"/>
              <a:t> </a:t>
            </a:r>
            <a:r>
              <a:rPr lang="it-IT" dirty="0" err="1"/>
              <a:t>adds</a:t>
            </a:r>
            <a:r>
              <a:rPr lang="it-IT" dirty="0"/>
              <a:t> </a:t>
            </a:r>
            <a:r>
              <a:rPr lang="it-IT" dirty="0" err="1"/>
              <a:t>salt</a:t>
            </a:r>
            <a:r>
              <a:rPr lang="it-IT" dirty="0"/>
              <a:t> to password, and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be </a:t>
            </a:r>
            <a:r>
              <a:rPr lang="it-IT" dirty="0" err="1"/>
              <a:t>stored</a:t>
            </a:r>
            <a:r>
              <a:rPr lang="it-IT" dirty="0"/>
              <a:t>;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encrypts</a:t>
            </a:r>
            <a:r>
              <a:rPr lang="it-IT" dirty="0"/>
              <a:t> </a:t>
            </a:r>
            <a:r>
              <a:rPr lang="it-IT" dirty="0" err="1"/>
              <a:t>passwords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stretching.</a:t>
            </a:r>
          </a:p>
        </p:txBody>
      </p:sp>
    </p:spTree>
    <p:extLst>
      <p:ext uri="{BB962C8B-B14F-4D97-AF65-F5344CB8AC3E}">
        <p14:creationId xmlns:p14="http://schemas.microsoft.com/office/powerpoint/2010/main" val="2449217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F7D77F-4F4F-4AF0-BDB1-7F5A66DA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2-steps </a:t>
            </a:r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9749EC-49A7-443C-A533-B49C9A20C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a 2-steps </a:t>
            </a:r>
            <a:r>
              <a:rPr lang="it-IT" dirty="0" err="1"/>
              <a:t>authentication</a:t>
            </a:r>
            <a:r>
              <a:rPr lang="it-IT" dirty="0"/>
              <a:t> system, so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can’t</a:t>
            </a:r>
            <a:r>
              <a:rPr lang="it-IT" dirty="0"/>
              <a:t> </a:t>
            </a:r>
            <a:r>
              <a:rPr lang="it-IT" dirty="0" err="1"/>
              <a:t>steal</a:t>
            </a:r>
            <a:r>
              <a:rPr lang="it-IT" dirty="0"/>
              <a:t> user </a:t>
            </a:r>
            <a:r>
              <a:rPr lang="it-IT" dirty="0" err="1"/>
              <a:t>identity</a:t>
            </a:r>
            <a:r>
              <a:rPr lang="it-IT" dirty="0"/>
              <a:t> by password knowledge </a:t>
            </a:r>
            <a:r>
              <a:rPr lang="it-IT" dirty="0" err="1"/>
              <a:t>only</a:t>
            </a:r>
            <a:r>
              <a:rPr lang="it-IT" dirty="0"/>
              <a:t>.</a:t>
            </a:r>
          </a:p>
          <a:p>
            <a:pPr lvl="1"/>
            <a:r>
              <a:rPr lang="it-IT" dirty="0"/>
              <a:t>IP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identifier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in a </a:t>
            </a:r>
            <a:r>
              <a:rPr lang="it-IT" dirty="0" err="1"/>
              <a:t>real</a:t>
            </a:r>
            <a:r>
              <a:rPr lang="it-IT" dirty="0"/>
              <a:t>-world scenario a more accurate device </a:t>
            </a:r>
            <a:r>
              <a:rPr lang="it-IT" dirty="0" err="1"/>
              <a:t>fingerprint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needed</a:t>
            </a:r>
            <a:r>
              <a:rPr lang="it-IT" dirty="0"/>
              <a:t> (for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server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by private users)</a:t>
            </a:r>
          </a:p>
          <a:p>
            <a:pPr lvl="1"/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works</a:t>
            </a:r>
            <a:r>
              <a:rPr lang="it-IT" dirty="0"/>
              <a:t> under the </a:t>
            </a:r>
            <a:r>
              <a:rPr lang="it-IT" dirty="0" err="1"/>
              <a:t>assumption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server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by companies </a:t>
            </a:r>
            <a:r>
              <a:rPr lang="it-IT" dirty="0" err="1"/>
              <a:t>providing</a:t>
            </a:r>
            <a:r>
              <a:rPr lang="it-IT" dirty="0"/>
              <a:t> a </a:t>
            </a:r>
            <a:r>
              <a:rPr lang="it-IT" dirty="0" err="1"/>
              <a:t>static</a:t>
            </a:r>
            <a:r>
              <a:rPr lang="it-IT" dirty="0"/>
              <a:t> public IP: e.g. server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by a company to </a:t>
            </a:r>
            <a:r>
              <a:rPr lang="it-IT" dirty="0" err="1"/>
              <a:t>provide</a:t>
            </a:r>
            <a:r>
              <a:rPr lang="it-IT" dirty="0"/>
              <a:t>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 dirty="0" err="1"/>
              <a:t>communication</a:t>
            </a:r>
            <a:r>
              <a:rPr lang="it-IT" dirty="0"/>
              <a:t> and </a:t>
            </a:r>
            <a:r>
              <a:rPr lang="it-IT" dirty="0" err="1"/>
              <a:t>technical</a:t>
            </a:r>
            <a:r>
              <a:rPr lang="it-IT" dirty="0"/>
              <a:t> </a:t>
            </a:r>
            <a:r>
              <a:rPr lang="it-IT" dirty="0" err="1"/>
              <a:t>assistance</a:t>
            </a:r>
            <a:r>
              <a:rPr lang="it-IT" dirty="0"/>
              <a:t> for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employees</a:t>
            </a:r>
            <a:r>
              <a:rPr lang="it-IT" dirty="0"/>
              <a:t> (help desk)</a:t>
            </a:r>
          </a:p>
        </p:txBody>
      </p:sp>
    </p:spTree>
    <p:extLst>
      <p:ext uri="{BB962C8B-B14F-4D97-AF65-F5344CB8AC3E}">
        <p14:creationId xmlns:p14="http://schemas.microsoft.com/office/powerpoint/2010/main" val="3874558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9854FF-A8D5-41B0-862B-417468DE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147FFB-E837-44D3-BEDA-E85C8EE75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successful</a:t>
            </a:r>
            <a:r>
              <a:rPr lang="it-IT" dirty="0"/>
              <a:t> login </a:t>
            </a:r>
            <a:r>
              <a:rPr lang="it-IT" dirty="0" err="1"/>
              <a:t>attempt</a:t>
            </a:r>
            <a:r>
              <a:rPr lang="it-IT" dirty="0"/>
              <a:t>, device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compared</a:t>
            </a:r>
            <a:r>
              <a:rPr lang="it-IT" dirty="0"/>
              <a:t> to a list of </a:t>
            </a:r>
            <a:r>
              <a:rPr lang="it-IT" dirty="0" err="1"/>
              <a:t>trusted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one of </a:t>
            </a:r>
            <a:r>
              <a:rPr lang="it-IT" dirty="0" err="1"/>
              <a:t>them</a:t>
            </a:r>
            <a:r>
              <a:rPr lang="it-IT" dirty="0"/>
              <a:t>, login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approved</a:t>
            </a:r>
            <a:r>
              <a:rPr lang="it-IT" dirty="0"/>
              <a:t>; </a:t>
            </a:r>
            <a:r>
              <a:rPr lang="it-IT" dirty="0" err="1"/>
              <a:t>otherwise</a:t>
            </a:r>
            <a:r>
              <a:rPr lang="it-IT" dirty="0"/>
              <a:t> a </a:t>
            </a:r>
            <a:r>
              <a:rPr lang="it-IT" dirty="0" err="1"/>
              <a:t>confirmation</a:t>
            </a:r>
            <a:r>
              <a:rPr lang="it-IT" dirty="0"/>
              <a:t> mail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sent</a:t>
            </a:r>
            <a:r>
              <a:rPr lang="it-IT" dirty="0"/>
              <a:t>.</a:t>
            </a:r>
          </a:p>
          <a:p>
            <a:pPr lvl="1"/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codes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stored</a:t>
            </a:r>
            <a:r>
              <a:rPr lang="it-IT" dirty="0"/>
              <a:t> in </a:t>
            </a:r>
            <a:r>
              <a:rPr lang="it-IT" dirty="0" err="1"/>
              <a:t>plain</a:t>
            </a:r>
            <a:r>
              <a:rPr lang="it-IT" dirty="0"/>
              <a:t> text,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hashed</a:t>
            </a:r>
            <a:r>
              <a:rPr lang="it-IT" dirty="0"/>
              <a:t> with SHA-256.</a:t>
            </a:r>
          </a:p>
          <a:p>
            <a:pPr lvl="1"/>
            <a:r>
              <a:rPr lang="it-IT" dirty="0" err="1"/>
              <a:t>Codes</a:t>
            </a:r>
            <a:r>
              <a:rPr lang="it-IT" dirty="0"/>
              <a:t> </a:t>
            </a:r>
            <a:r>
              <a:rPr lang="it-IT" dirty="0" err="1"/>
              <a:t>expire</a:t>
            </a:r>
            <a:r>
              <a:rPr lang="it-IT" dirty="0"/>
              <a:t> </a:t>
            </a:r>
            <a:r>
              <a:rPr lang="it-IT" dirty="0" err="1"/>
              <a:t>after</a:t>
            </a:r>
            <a:r>
              <a:rPr lang="it-IT" dirty="0"/>
              <a:t> 30 minutes. No new </a:t>
            </a:r>
            <a:r>
              <a:rPr lang="it-IT" dirty="0" err="1"/>
              <a:t>codes</a:t>
            </a:r>
            <a:r>
              <a:rPr lang="it-IT" dirty="0"/>
              <a:t> can be </a:t>
            </a:r>
            <a:r>
              <a:rPr lang="it-IT" dirty="0" err="1"/>
              <a:t>required</a:t>
            </a:r>
            <a:r>
              <a:rPr lang="it-IT" dirty="0"/>
              <a:t> for </a:t>
            </a:r>
            <a:r>
              <a:rPr lang="it-IT" dirty="0" err="1"/>
              <a:t>same</a:t>
            </a:r>
            <a:r>
              <a:rPr lang="it-IT" dirty="0"/>
              <a:t> (</a:t>
            </a:r>
            <a:r>
              <a:rPr lang="it-IT" dirty="0" err="1"/>
              <a:t>user,device</a:t>
            </a:r>
            <a:r>
              <a:rPr lang="it-IT" dirty="0"/>
              <a:t>)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expiration</a:t>
            </a:r>
            <a:r>
              <a:rPr lang="it-IT" dirty="0"/>
              <a:t>.</a:t>
            </a:r>
          </a:p>
          <a:p>
            <a:pPr lvl="1"/>
            <a:r>
              <a:rPr lang="it-IT" dirty="0" err="1"/>
              <a:t>After</a:t>
            </a:r>
            <a:r>
              <a:rPr lang="it-IT" dirty="0"/>
              <a:t> </a:t>
            </a:r>
            <a:r>
              <a:rPr lang="it-IT" dirty="0" err="1"/>
              <a:t>issuing</a:t>
            </a:r>
            <a:r>
              <a:rPr lang="it-IT" dirty="0"/>
              <a:t> a new code, </a:t>
            </a:r>
            <a:r>
              <a:rPr lang="it-IT" dirty="0" err="1"/>
              <a:t>old</a:t>
            </a:r>
            <a:r>
              <a:rPr lang="it-IT" dirty="0"/>
              <a:t> one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deleted</a:t>
            </a:r>
            <a:r>
              <a:rPr lang="it-IT" dirty="0"/>
              <a:t> (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can’t</a:t>
            </a:r>
            <a:r>
              <a:rPr lang="it-IT" dirty="0"/>
              <a:t> </a:t>
            </a:r>
            <a:r>
              <a:rPr lang="it-IT" dirty="0" err="1"/>
              <a:t>lead</a:t>
            </a:r>
            <a:r>
              <a:rPr lang="it-IT" dirty="0"/>
              <a:t> a replay </a:t>
            </a:r>
            <a:r>
              <a:rPr lang="it-IT" dirty="0" err="1"/>
              <a:t>attack</a:t>
            </a:r>
            <a:r>
              <a:rPr lang="it-IT" dirty="0"/>
              <a:t> with an </a:t>
            </a:r>
            <a:r>
              <a:rPr lang="it-IT" dirty="0" err="1"/>
              <a:t>old</a:t>
            </a:r>
            <a:r>
              <a:rPr lang="it-IT" dirty="0"/>
              <a:t> code)</a:t>
            </a:r>
          </a:p>
          <a:p>
            <a:pPr lvl="1"/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after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30 minutes right code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from </a:t>
            </a:r>
            <a:r>
              <a:rPr lang="it-IT" dirty="0" err="1"/>
              <a:t>that</a:t>
            </a:r>
            <a:r>
              <a:rPr lang="it-IT" dirty="0"/>
              <a:t> device, server </a:t>
            </a:r>
            <a:r>
              <a:rPr lang="it-IT" dirty="0" err="1"/>
              <a:t>adds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the </a:t>
            </a:r>
            <a:r>
              <a:rPr lang="it-IT" dirty="0" err="1"/>
              <a:t>trusted</a:t>
            </a:r>
            <a:r>
              <a:rPr lang="it-IT" dirty="0"/>
              <a:t> devices list for </a:t>
            </a:r>
            <a:r>
              <a:rPr lang="it-IT" dirty="0" err="1"/>
              <a:t>that</a:t>
            </a:r>
            <a:r>
              <a:rPr lang="it-IT" dirty="0"/>
              <a:t> user.</a:t>
            </a:r>
          </a:p>
          <a:p>
            <a:r>
              <a:rPr lang="it-IT" dirty="0" err="1"/>
              <a:t>This</a:t>
            </a:r>
            <a:r>
              <a:rPr lang="it-IT" dirty="0"/>
              <a:t> way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steal</a:t>
            </a:r>
            <a:r>
              <a:rPr lang="it-IT" dirty="0"/>
              <a:t> an account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Knows</a:t>
            </a:r>
            <a:r>
              <a:rPr lang="it-IT" dirty="0"/>
              <a:t> </a:t>
            </a:r>
            <a:r>
              <a:rPr lang="it-IT" dirty="0" err="1"/>
              <a:t>passwords</a:t>
            </a:r>
            <a:r>
              <a:rPr lang="it-IT" dirty="0"/>
              <a:t> and </a:t>
            </a:r>
            <a:r>
              <a:rPr lang="it-IT" dirty="0" err="1"/>
              <a:t>has</a:t>
            </a:r>
            <a:r>
              <a:rPr lang="it-IT" dirty="0"/>
              <a:t> one of the </a:t>
            </a:r>
            <a:r>
              <a:rPr lang="it-IT" dirty="0" err="1"/>
              <a:t>trusted</a:t>
            </a:r>
            <a:r>
              <a:rPr lang="it-IT" dirty="0"/>
              <a:t> devices</a:t>
            </a:r>
          </a:p>
          <a:p>
            <a:pPr lvl="1"/>
            <a:r>
              <a:rPr lang="it-IT" dirty="0"/>
              <a:t>Or </a:t>
            </a:r>
            <a:r>
              <a:rPr lang="it-IT" dirty="0" err="1"/>
              <a:t>knows</a:t>
            </a:r>
            <a:r>
              <a:rPr lang="it-IT" dirty="0"/>
              <a:t> password and stole email account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7929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A6B881-99C6-4A53-9887-C4CF7F81C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D40AB1A-1C75-4E7E-B2F6-E36092B5E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430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C691D0-7338-46F2-8ADD-28A06C04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C787D0-B8AB-4FE5-887B-27D8C4483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a token-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authentication</a:t>
            </a:r>
            <a:r>
              <a:rPr lang="it-IT" dirty="0"/>
              <a:t> system</a:t>
            </a:r>
          </a:p>
          <a:p>
            <a:r>
              <a:rPr lang="it-IT" dirty="0" err="1"/>
              <a:t>Firstly</a:t>
            </a:r>
            <a:r>
              <a:rPr lang="it-IT" dirty="0"/>
              <a:t>, client </a:t>
            </a:r>
            <a:r>
              <a:rPr lang="it-IT" dirty="0" err="1"/>
              <a:t>sends</a:t>
            </a:r>
            <a:r>
              <a:rPr lang="it-IT" dirty="0"/>
              <a:t> username and password to server</a:t>
            </a:r>
          </a:p>
          <a:p>
            <a:pPr lvl="1"/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sent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encrypted</a:t>
            </a:r>
            <a:r>
              <a:rPr lang="it-IT" dirty="0"/>
              <a:t>, </a:t>
            </a:r>
            <a:r>
              <a:rPr lang="it-IT" dirty="0" err="1"/>
              <a:t>because</a:t>
            </a:r>
            <a:r>
              <a:rPr lang="it-IT" dirty="0"/>
              <a:t> HTTPS (SSL)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encode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(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encoded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with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, no security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added</a:t>
            </a:r>
            <a:r>
              <a:rPr lang="it-IT" dirty="0"/>
              <a:t>, just </a:t>
            </a:r>
            <a:r>
              <a:rPr lang="it-IT" dirty="0" err="1"/>
              <a:t>computation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increased</a:t>
            </a:r>
            <a:r>
              <a:rPr lang="it-IT" dirty="0"/>
              <a:t>)</a:t>
            </a:r>
          </a:p>
          <a:p>
            <a:r>
              <a:rPr lang="it-IT" dirty="0" err="1"/>
              <a:t>If</a:t>
            </a:r>
            <a:r>
              <a:rPr lang="it-IT" dirty="0"/>
              <a:t> data are </a:t>
            </a:r>
            <a:r>
              <a:rPr lang="it-IT" dirty="0" err="1"/>
              <a:t>correct</a:t>
            </a:r>
            <a:r>
              <a:rPr lang="it-IT" dirty="0"/>
              <a:t>, server </a:t>
            </a:r>
            <a:r>
              <a:rPr lang="it-IT" dirty="0" err="1"/>
              <a:t>compares</a:t>
            </a:r>
            <a:r>
              <a:rPr lang="it-IT" dirty="0"/>
              <a:t> device data to a list of </a:t>
            </a:r>
            <a:r>
              <a:rPr lang="it-IT" dirty="0" err="1"/>
              <a:t>trusted</a:t>
            </a:r>
            <a:r>
              <a:rPr lang="it-IT" dirty="0"/>
              <a:t> devices for </a:t>
            </a:r>
            <a:r>
              <a:rPr lang="it-IT" dirty="0" err="1"/>
              <a:t>that</a:t>
            </a:r>
            <a:r>
              <a:rPr lang="it-IT" dirty="0"/>
              <a:t> account</a:t>
            </a:r>
          </a:p>
          <a:p>
            <a:pPr lvl="1"/>
            <a:r>
              <a:rPr lang="it-IT" dirty="0" err="1"/>
              <a:t>If</a:t>
            </a:r>
            <a:r>
              <a:rPr lang="it-IT" dirty="0"/>
              <a:t> device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trusted</a:t>
            </a:r>
            <a:r>
              <a:rPr lang="it-IT" dirty="0"/>
              <a:t>, user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authenticated</a:t>
            </a:r>
            <a:endParaRPr lang="it-IT" dirty="0"/>
          </a:p>
          <a:p>
            <a:pPr lvl="1"/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, a mail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sent</a:t>
            </a:r>
            <a:r>
              <a:rPr lang="it-IT" dirty="0"/>
              <a:t> to </a:t>
            </a:r>
            <a:r>
              <a:rPr lang="it-IT" dirty="0" err="1"/>
              <a:t>user’s</a:t>
            </a:r>
            <a:r>
              <a:rPr lang="it-IT" dirty="0"/>
              <a:t> mail and user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provide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an </a:t>
            </a:r>
            <a:r>
              <a:rPr lang="it-IT" dirty="0" err="1"/>
              <a:t>activation</a:t>
            </a:r>
            <a:r>
              <a:rPr lang="it-IT" dirty="0"/>
              <a:t> code</a:t>
            </a:r>
          </a:p>
          <a:p>
            <a:r>
              <a:rPr lang="it-IT" dirty="0"/>
              <a:t>The server </a:t>
            </a:r>
            <a:r>
              <a:rPr lang="it-IT" dirty="0" err="1"/>
              <a:t>replies</a:t>
            </a:r>
            <a:r>
              <a:rPr lang="it-IT" dirty="0"/>
              <a:t> with a token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JSON Web Tokens (JTW), an </a:t>
            </a:r>
            <a:r>
              <a:rPr lang="it-IT" dirty="0" err="1"/>
              <a:t>industry</a:t>
            </a:r>
            <a:r>
              <a:rPr lang="it-IT" dirty="0"/>
              <a:t> standard (RFC 7519)</a:t>
            </a:r>
          </a:p>
          <a:p>
            <a:pPr lvl="1"/>
            <a:r>
              <a:rPr lang="it-IT" dirty="0"/>
              <a:t>Token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signed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server’s</a:t>
            </a:r>
            <a:r>
              <a:rPr lang="it-IT" dirty="0"/>
              <a:t> private </a:t>
            </a:r>
            <a:r>
              <a:rPr lang="it-IT" dirty="0" err="1"/>
              <a:t>key</a:t>
            </a:r>
            <a:r>
              <a:rPr lang="it-IT" dirty="0"/>
              <a:t> (RSA)</a:t>
            </a:r>
          </a:p>
        </p:txBody>
      </p:sp>
    </p:spTree>
    <p:extLst>
      <p:ext uri="{BB962C8B-B14F-4D97-AF65-F5344CB8AC3E}">
        <p14:creationId xmlns:p14="http://schemas.microsoft.com/office/powerpoint/2010/main" val="2618927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88923F-177C-4A60-A975-853FA33E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Token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50E866-E507-404C-B0D0-DE15C4601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chosen</a:t>
            </a:r>
            <a:r>
              <a:rPr lang="it-IT" dirty="0"/>
              <a:t> to use </a:t>
            </a:r>
            <a:r>
              <a:rPr lang="it-IT" dirty="0" err="1"/>
              <a:t>stateless</a:t>
            </a:r>
            <a:r>
              <a:rPr lang="it-IT" dirty="0"/>
              <a:t> tokens</a:t>
            </a:r>
          </a:p>
          <a:p>
            <a:pPr lvl="1"/>
            <a:r>
              <a:rPr lang="it-IT" dirty="0"/>
              <a:t>Server </a:t>
            </a:r>
            <a:r>
              <a:rPr lang="it-IT" dirty="0" err="1"/>
              <a:t>keeps</a:t>
            </a:r>
            <a:r>
              <a:rPr lang="it-IT" dirty="0"/>
              <a:t> no track of </a:t>
            </a:r>
            <a:r>
              <a:rPr lang="it-IT" dirty="0" err="1"/>
              <a:t>them</a:t>
            </a:r>
            <a:endParaRPr lang="it-IT" dirty="0"/>
          </a:p>
          <a:p>
            <a:r>
              <a:rPr lang="it-IT" dirty="0"/>
              <a:t>A token </a:t>
            </a:r>
            <a:r>
              <a:rPr lang="it-IT" dirty="0" err="1"/>
              <a:t>contains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Username</a:t>
            </a:r>
          </a:p>
          <a:p>
            <a:pPr lvl="1"/>
            <a:r>
              <a:rPr lang="it-IT" dirty="0"/>
              <a:t>Device data</a:t>
            </a:r>
          </a:p>
          <a:p>
            <a:pPr lvl="2"/>
            <a:r>
              <a:rPr lang="it-IT" dirty="0" err="1"/>
              <a:t>Protects</a:t>
            </a:r>
            <a:r>
              <a:rPr lang="it-IT" dirty="0"/>
              <a:t> </a:t>
            </a:r>
            <a:r>
              <a:rPr lang="it-IT" dirty="0" err="1"/>
              <a:t>against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token </a:t>
            </a:r>
            <a:r>
              <a:rPr lang="it-IT" dirty="0" err="1"/>
              <a:t>replays</a:t>
            </a:r>
            <a:r>
              <a:rPr lang="it-IT" dirty="0"/>
              <a:t> on </a:t>
            </a:r>
            <a:r>
              <a:rPr lang="it-IT" dirty="0" err="1"/>
              <a:t>untrusted</a:t>
            </a:r>
            <a:r>
              <a:rPr lang="it-IT" dirty="0"/>
              <a:t> devices</a:t>
            </a:r>
          </a:p>
          <a:p>
            <a:pPr lvl="1"/>
            <a:r>
              <a:rPr lang="it-IT" dirty="0" err="1"/>
              <a:t>Issuing</a:t>
            </a:r>
            <a:r>
              <a:rPr lang="it-IT" dirty="0"/>
              <a:t> time (</a:t>
            </a:r>
            <a:r>
              <a:rPr lang="it-IT" dirty="0" err="1"/>
              <a:t>updated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communication</a:t>
            </a:r>
            <a:r>
              <a:rPr lang="it-IT" dirty="0"/>
              <a:t> with server,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next</a:t>
            </a:r>
            <a:r>
              <a:rPr lang="it-IT" dirty="0"/>
              <a:t> point)</a:t>
            </a:r>
          </a:p>
          <a:p>
            <a:pPr lvl="2"/>
            <a:r>
              <a:rPr lang="it-IT" dirty="0" err="1"/>
              <a:t>Protects</a:t>
            </a:r>
            <a:r>
              <a:rPr lang="it-IT" dirty="0"/>
              <a:t> </a:t>
            </a:r>
            <a:r>
              <a:rPr lang="it-IT" dirty="0" err="1"/>
              <a:t>against</a:t>
            </a:r>
            <a:r>
              <a:rPr lang="it-IT" dirty="0"/>
              <a:t> </a:t>
            </a:r>
            <a:r>
              <a:rPr lang="it-IT" dirty="0" err="1"/>
              <a:t>same</a:t>
            </a:r>
            <a:r>
              <a:rPr lang="it-IT" dirty="0"/>
              <a:t> token </a:t>
            </a:r>
            <a:r>
              <a:rPr lang="it-IT" dirty="0" err="1"/>
              <a:t>usage</a:t>
            </a:r>
            <a:r>
              <a:rPr lang="it-IT" dirty="0"/>
              <a:t> on </a:t>
            </a:r>
            <a:r>
              <a:rPr lang="it-IT" dirty="0" err="1"/>
              <a:t>stolen</a:t>
            </a:r>
            <a:r>
              <a:rPr lang="it-IT" dirty="0"/>
              <a:t> devices</a:t>
            </a:r>
          </a:p>
          <a:p>
            <a:pPr lvl="1"/>
            <a:r>
              <a:rPr lang="it-IT" dirty="0" err="1"/>
              <a:t>Remaining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(</a:t>
            </a:r>
            <a:r>
              <a:rPr lang="it-IT" dirty="0" err="1"/>
              <a:t>decreased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iteration</a:t>
            </a:r>
            <a:r>
              <a:rPr lang="it-IT" dirty="0"/>
              <a:t>)</a:t>
            </a:r>
          </a:p>
          <a:p>
            <a:pPr lvl="2"/>
            <a:r>
              <a:rPr lang="it-IT" dirty="0" err="1"/>
              <a:t>Protects</a:t>
            </a:r>
            <a:r>
              <a:rPr lang="it-IT" dirty="0"/>
              <a:t> </a:t>
            </a:r>
            <a:r>
              <a:rPr lang="it-IT" dirty="0" err="1"/>
              <a:t>against</a:t>
            </a:r>
            <a:r>
              <a:rPr lang="it-IT" dirty="0"/>
              <a:t>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manages</a:t>
            </a:r>
            <a:r>
              <a:rPr lang="it-IT" dirty="0"/>
              <a:t> to stole a device with an </a:t>
            </a:r>
            <a:r>
              <a:rPr lang="it-IT" dirty="0" err="1"/>
              <a:t>active</a:t>
            </a:r>
            <a:r>
              <a:rPr lang="it-IT" dirty="0"/>
              <a:t> session</a:t>
            </a:r>
          </a:p>
          <a:p>
            <a:pPr lvl="2"/>
            <a:r>
              <a:rPr lang="it-IT" dirty="0" err="1"/>
              <a:t>Protects</a:t>
            </a:r>
            <a:r>
              <a:rPr lang="it-IT" dirty="0"/>
              <a:t> </a:t>
            </a:r>
            <a:r>
              <a:rPr lang="it-IT" dirty="0" err="1"/>
              <a:t>against</a:t>
            </a:r>
            <a:r>
              <a:rPr lang="it-IT" dirty="0"/>
              <a:t> spam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3820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C54225-4641-4842-8FCF-0480A6BF4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Stateless</a:t>
            </a:r>
            <a:r>
              <a:rPr lang="it-IT" dirty="0"/>
              <a:t> tokens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E591EC-98F0-454E-9086-034E2120F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The </a:t>
            </a:r>
            <a:r>
              <a:rPr lang="it-IT" dirty="0" err="1"/>
              <a:t>stateless</a:t>
            </a:r>
            <a:r>
              <a:rPr lang="it-IT" dirty="0"/>
              <a:t> feature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added</a:t>
            </a:r>
            <a:r>
              <a:rPr lang="it-IT" dirty="0"/>
              <a:t> for a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scalability</a:t>
            </a:r>
            <a:endParaRPr lang="it-IT" dirty="0"/>
          </a:p>
          <a:p>
            <a:r>
              <a:rPr lang="it-IT" dirty="0" err="1"/>
              <a:t>As</a:t>
            </a:r>
            <a:r>
              <a:rPr lang="it-IT" dirty="0"/>
              <a:t> server </a:t>
            </a:r>
            <a:r>
              <a:rPr lang="it-IT" dirty="0" err="1"/>
              <a:t>doesn’t</a:t>
            </a:r>
            <a:r>
              <a:rPr lang="it-IT" dirty="0"/>
              <a:t> track </a:t>
            </a:r>
            <a:r>
              <a:rPr lang="it-IT" dirty="0" err="1"/>
              <a:t>issued</a:t>
            </a:r>
            <a:r>
              <a:rPr lang="it-IT" dirty="0"/>
              <a:t> token,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no </a:t>
            </a:r>
            <a:r>
              <a:rPr lang="it-IT" dirty="0" err="1"/>
              <a:t>explicit</a:t>
            </a:r>
            <a:r>
              <a:rPr lang="it-IT" dirty="0"/>
              <a:t> token </a:t>
            </a:r>
            <a:r>
              <a:rPr lang="it-IT" dirty="0" err="1"/>
              <a:t>invalidation</a:t>
            </a:r>
            <a:r>
              <a:rPr lang="it-IT" dirty="0"/>
              <a:t> </a:t>
            </a:r>
            <a:r>
              <a:rPr lang="it-IT" dirty="0" err="1"/>
              <a:t>mechanism</a:t>
            </a:r>
            <a:endParaRPr lang="it-IT" dirty="0"/>
          </a:p>
          <a:p>
            <a:r>
              <a:rPr lang="it-IT" dirty="0" err="1"/>
              <a:t>Including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require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changes</a:t>
            </a:r>
            <a:r>
              <a:rPr lang="it-IT" dirty="0"/>
              <a:t> to </a:t>
            </a:r>
            <a:r>
              <a:rPr lang="it-IT" dirty="0" err="1"/>
              <a:t>existing</a:t>
            </a:r>
            <a:r>
              <a:rPr lang="it-IT" dirty="0"/>
              <a:t> </a:t>
            </a:r>
            <a:r>
              <a:rPr lang="it-IT" dirty="0" err="1"/>
              <a:t>application</a:t>
            </a:r>
            <a:endParaRPr lang="it-IT" dirty="0"/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a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tracks</a:t>
            </a:r>
            <a:r>
              <a:rPr lang="it-IT" dirty="0"/>
              <a:t> user, device and </a:t>
            </a:r>
            <a:r>
              <a:rPr lang="it-IT" dirty="0" err="1"/>
              <a:t>logout</a:t>
            </a:r>
            <a:r>
              <a:rPr lang="it-IT" dirty="0"/>
              <a:t> time. </a:t>
            </a:r>
            <a:r>
              <a:rPr lang="it-IT" dirty="0" err="1"/>
              <a:t>When</a:t>
            </a:r>
            <a:r>
              <a:rPr lang="it-IT" dirty="0"/>
              <a:t> a new token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received</a:t>
            </a:r>
            <a:r>
              <a:rPr lang="it-IT" dirty="0"/>
              <a:t> for </a:t>
            </a:r>
            <a:r>
              <a:rPr lang="it-IT" dirty="0" err="1"/>
              <a:t>same</a:t>
            </a:r>
            <a:r>
              <a:rPr lang="it-IT" dirty="0"/>
              <a:t> user and device, time of </a:t>
            </a:r>
            <a:r>
              <a:rPr lang="it-IT" dirty="0" err="1"/>
              <a:t>issue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compared</a:t>
            </a:r>
            <a:r>
              <a:rPr lang="it-IT" dirty="0"/>
              <a:t> to last </a:t>
            </a:r>
            <a:r>
              <a:rPr lang="it-IT" dirty="0" err="1"/>
              <a:t>logout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happened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, token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invalidated</a:t>
            </a:r>
            <a:r>
              <a:rPr lang="it-IT" dirty="0"/>
              <a:t>.</a:t>
            </a:r>
          </a:p>
          <a:p>
            <a:r>
              <a:rPr lang="it-IT" dirty="0" err="1"/>
              <a:t>If</a:t>
            </a:r>
            <a:r>
              <a:rPr lang="it-IT" dirty="0"/>
              <a:t> user system </a:t>
            </a:r>
            <a:r>
              <a:rPr lang="it-IT" dirty="0" err="1"/>
              <a:t>crashed</a:t>
            </a:r>
            <a:r>
              <a:rPr lang="it-IT" dirty="0"/>
              <a:t> or user </a:t>
            </a:r>
            <a:r>
              <a:rPr lang="it-IT" dirty="0" err="1"/>
              <a:t>forgot</a:t>
            </a:r>
            <a:r>
              <a:rPr lang="it-IT" dirty="0"/>
              <a:t> client </a:t>
            </a:r>
            <a:r>
              <a:rPr lang="it-IT" dirty="0" err="1"/>
              <a:t>logged</a:t>
            </a:r>
            <a:r>
              <a:rPr lang="it-IT" dirty="0"/>
              <a:t> in, the </a:t>
            </a:r>
            <a:r>
              <a:rPr lang="it-IT" dirty="0" err="1"/>
              <a:t>usual</a:t>
            </a:r>
            <a:r>
              <a:rPr lang="it-IT" dirty="0"/>
              <a:t> token </a:t>
            </a:r>
            <a:r>
              <a:rPr lang="it-IT" dirty="0" err="1"/>
              <a:t>timeout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implicitly</a:t>
            </a:r>
            <a:r>
              <a:rPr lang="it-IT" dirty="0"/>
              <a:t> invalidate </a:t>
            </a:r>
            <a:r>
              <a:rPr lang="it-IT" dirty="0" err="1"/>
              <a:t>it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2586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3D74B8-6F8F-481C-8088-17C123A664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simple</a:t>
            </a:r>
            <a:r>
              <a:rPr lang="it-IT" dirty="0"/>
              <a:t> IPS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0630231-09D6-4CD3-9B2B-DBD9768B4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0133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7BE42A-62D2-40FC-AC3E-9C76CD6E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Simple IPS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F41521-6FBD-4A5D-9694-8281A8CD0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a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instrusion</a:t>
            </a:r>
            <a:r>
              <a:rPr lang="it-IT" dirty="0"/>
              <a:t> </a:t>
            </a:r>
            <a:r>
              <a:rPr lang="it-IT" dirty="0" err="1"/>
              <a:t>preventer</a:t>
            </a:r>
            <a:r>
              <a:rPr lang="it-IT" dirty="0"/>
              <a:t> with auditing and </a:t>
            </a:r>
            <a:r>
              <a:rPr lang="it-IT" dirty="0" err="1"/>
              <a:t>logging</a:t>
            </a:r>
            <a:r>
              <a:rPr lang="it-IT" dirty="0"/>
              <a:t> features</a:t>
            </a:r>
          </a:p>
          <a:p>
            <a:pPr lvl="1"/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purpose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stop </a:t>
            </a:r>
            <a:r>
              <a:rPr lang="it-IT" dirty="0" err="1"/>
              <a:t>unauthorized</a:t>
            </a:r>
            <a:r>
              <a:rPr lang="it-IT" dirty="0"/>
              <a:t> </a:t>
            </a:r>
            <a:r>
              <a:rPr lang="it-IT" dirty="0" err="1"/>
              <a:t>accesses</a:t>
            </a:r>
            <a:r>
              <a:rPr lang="it-IT" dirty="0"/>
              <a:t> to accounts,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updated</a:t>
            </a:r>
            <a:r>
              <a:rPr lang="it-IT" dirty="0"/>
              <a:t> to include </a:t>
            </a:r>
            <a:r>
              <a:rPr lang="it-IT" dirty="0" err="1"/>
              <a:t>detection</a:t>
            </a:r>
            <a:r>
              <a:rPr lang="it-IT" dirty="0"/>
              <a:t> of </a:t>
            </a:r>
            <a:r>
              <a:rPr lang="it-IT" dirty="0" err="1"/>
              <a:t>suspicious</a:t>
            </a:r>
            <a:r>
              <a:rPr lang="it-IT" dirty="0"/>
              <a:t> </a:t>
            </a:r>
            <a:r>
              <a:rPr lang="it-IT" dirty="0" err="1"/>
              <a:t>activities</a:t>
            </a:r>
            <a:r>
              <a:rPr lang="it-IT" dirty="0"/>
              <a:t> from </a:t>
            </a:r>
            <a:r>
              <a:rPr lang="it-IT" dirty="0" err="1"/>
              <a:t>authenticated</a:t>
            </a:r>
            <a:r>
              <a:rPr lang="it-IT" dirty="0"/>
              <a:t> users</a:t>
            </a:r>
          </a:p>
          <a:p>
            <a:pPr lvl="1"/>
            <a:r>
              <a:rPr lang="it-IT" dirty="0"/>
              <a:t>In a </a:t>
            </a:r>
            <a:r>
              <a:rPr lang="it-IT" dirty="0" err="1"/>
              <a:t>real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combined</a:t>
            </a:r>
            <a:r>
              <a:rPr lang="it-IT" dirty="0"/>
              <a:t> with firewall</a:t>
            </a:r>
          </a:p>
          <a:p>
            <a:pPr lvl="1"/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integrated</a:t>
            </a:r>
            <a:r>
              <a:rPr lang="it-IT" dirty="0"/>
              <a:t> in the </a:t>
            </a:r>
            <a:r>
              <a:rPr lang="it-IT" dirty="0" err="1"/>
              <a:t>application</a:t>
            </a:r>
            <a:endParaRPr lang="it-IT" dirty="0"/>
          </a:p>
          <a:p>
            <a:r>
              <a:rPr lang="it-IT" dirty="0" err="1"/>
              <a:t>Keeps</a:t>
            </a:r>
            <a:r>
              <a:rPr lang="it-IT" dirty="0"/>
              <a:t> track of </a:t>
            </a:r>
            <a:r>
              <a:rPr lang="it-IT" dirty="0" err="1"/>
              <a:t>failed</a:t>
            </a:r>
            <a:r>
              <a:rPr lang="it-IT" dirty="0"/>
              <a:t> login </a:t>
            </a:r>
            <a:r>
              <a:rPr lang="it-IT" dirty="0" err="1"/>
              <a:t>attempts</a:t>
            </a:r>
            <a:endParaRPr lang="it-IT" dirty="0"/>
          </a:p>
          <a:p>
            <a:r>
              <a:rPr lang="it-IT" dirty="0"/>
              <a:t>Can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specific</a:t>
            </a:r>
            <a:r>
              <a:rPr lang="it-IT" dirty="0"/>
              <a:t> account access for a </a:t>
            </a:r>
            <a:r>
              <a:rPr lang="it-IT" dirty="0" err="1"/>
              <a:t>specific</a:t>
            </a:r>
            <a:r>
              <a:rPr lang="it-IT" dirty="0"/>
              <a:t> IP</a:t>
            </a:r>
          </a:p>
          <a:p>
            <a:r>
              <a:rPr lang="it-IT" dirty="0"/>
              <a:t>Can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access for a </a:t>
            </a:r>
            <a:r>
              <a:rPr lang="it-IT" dirty="0" err="1"/>
              <a:t>specific</a:t>
            </a:r>
            <a:r>
              <a:rPr lang="it-IT" dirty="0"/>
              <a:t> IP</a:t>
            </a:r>
          </a:p>
          <a:p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contermeasures</a:t>
            </a:r>
            <a:r>
              <a:rPr lang="it-IT" dirty="0"/>
              <a:t> are </a:t>
            </a:r>
            <a:r>
              <a:rPr lang="it-IT" dirty="0" err="1"/>
              <a:t>recommended</a:t>
            </a:r>
            <a:r>
              <a:rPr lang="it-IT" dirty="0"/>
              <a:t> by OWASP in </a:t>
            </a:r>
            <a:r>
              <a:rPr lang="it-IT" dirty="0" err="1"/>
              <a:t>order</a:t>
            </a:r>
            <a:r>
              <a:rPr lang="it-IT" dirty="0"/>
              <a:t> to reduce brute force/</a:t>
            </a:r>
            <a:r>
              <a:rPr lang="it-IT" dirty="0" err="1"/>
              <a:t>dictionary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 password </a:t>
            </a:r>
            <a:r>
              <a:rPr lang="it-IT" dirty="0" err="1"/>
              <a:t>efficiency</a:t>
            </a:r>
            <a:r>
              <a:rPr lang="it-IT" dirty="0"/>
              <a:t> and </a:t>
            </a:r>
            <a:r>
              <a:rPr lang="it-IT" dirty="0" err="1"/>
              <a:t>effectiveness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058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ECC94F-CD55-472E-BBAD-EA5D9387F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GENERAL PROGRAMMING TECHNIQUES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D1B3825-8169-45AD-B788-66B8EA98C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025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B4BDB0-C810-43B0-A24E-2EC2C3EAC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Failed</a:t>
            </a:r>
            <a:r>
              <a:rPr lang="it-IT" dirty="0"/>
              <a:t> login </a:t>
            </a:r>
            <a:r>
              <a:rPr lang="it-IT" dirty="0" err="1"/>
              <a:t>attempts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A4A343-144A-4096-AAC7-99399FDD0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 err="1"/>
              <a:t>If</a:t>
            </a:r>
            <a:r>
              <a:rPr lang="it-IT" dirty="0"/>
              <a:t> a login </a:t>
            </a:r>
            <a:r>
              <a:rPr lang="it-IT" dirty="0" err="1"/>
              <a:t>attempt</a:t>
            </a:r>
            <a:r>
              <a:rPr lang="it-IT" dirty="0"/>
              <a:t> with </a:t>
            </a:r>
            <a:r>
              <a:rPr lang="it-IT" dirty="0" err="1"/>
              <a:t>existing</a:t>
            </a:r>
            <a:r>
              <a:rPr lang="it-IT" dirty="0"/>
              <a:t> user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failed</a:t>
            </a:r>
            <a:r>
              <a:rPr lang="it-IT" dirty="0"/>
              <a:t>, an entry (</a:t>
            </a:r>
            <a:r>
              <a:rPr lang="it-IT" dirty="0" err="1"/>
              <a:t>user,device,attempts,time</a:t>
            </a:r>
            <a:r>
              <a:rPr lang="it-IT" dirty="0"/>
              <a:t>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generated</a:t>
            </a:r>
            <a:endParaRPr lang="it-IT" dirty="0"/>
          </a:p>
          <a:p>
            <a:r>
              <a:rPr lang="it-IT" dirty="0"/>
              <a:t>On Client-side a </a:t>
            </a:r>
            <a:r>
              <a:rPr lang="it-IT" dirty="0" err="1"/>
              <a:t>captcha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after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failed</a:t>
            </a:r>
            <a:r>
              <a:rPr lang="it-IT" dirty="0"/>
              <a:t> login </a:t>
            </a:r>
            <a:r>
              <a:rPr lang="it-IT" dirty="0" err="1"/>
              <a:t>attempt</a:t>
            </a:r>
            <a:r>
              <a:rPr lang="it-IT" dirty="0"/>
              <a:t>.</a:t>
            </a:r>
          </a:p>
          <a:p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subsequently</a:t>
            </a:r>
            <a:r>
              <a:rPr lang="it-IT" dirty="0"/>
              <a:t> login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successful</a:t>
            </a:r>
            <a:r>
              <a:rPr lang="it-IT" dirty="0"/>
              <a:t>, the entry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removed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to </a:t>
            </a:r>
            <a:r>
              <a:rPr lang="it-IT" dirty="0" err="1"/>
              <a:t>block</a:t>
            </a:r>
            <a:r>
              <a:rPr lang="it-IT" dirty="0"/>
              <a:t> a legittimate user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simply</a:t>
            </a:r>
            <a:r>
              <a:rPr lang="it-IT" dirty="0"/>
              <a:t> </a:t>
            </a:r>
            <a:r>
              <a:rPr lang="it-IT" dirty="0" err="1"/>
              <a:t>mistyped</a:t>
            </a:r>
            <a:r>
              <a:rPr lang="it-IT" dirty="0"/>
              <a:t> the password</a:t>
            </a:r>
          </a:p>
          <a:p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another</a:t>
            </a:r>
            <a:r>
              <a:rPr lang="it-IT" dirty="0"/>
              <a:t> login </a:t>
            </a:r>
            <a:r>
              <a:rPr lang="it-IT" dirty="0" err="1"/>
              <a:t>attempt</a:t>
            </a:r>
            <a:r>
              <a:rPr lang="it-IT" dirty="0"/>
              <a:t> with </a:t>
            </a:r>
            <a:r>
              <a:rPr lang="it-IT" dirty="0" err="1"/>
              <a:t>same</a:t>
            </a:r>
            <a:r>
              <a:rPr lang="it-IT" dirty="0"/>
              <a:t> user and </a:t>
            </a:r>
            <a:r>
              <a:rPr lang="it-IT" dirty="0" err="1"/>
              <a:t>ip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failed</a:t>
            </a:r>
            <a:r>
              <a:rPr lang="it-IT" dirty="0"/>
              <a:t> in a 15 minutes time </a:t>
            </a:r>
            <a:r>
              <a:rPr lang="it-IT" dirty="0" err="1"/>
              <a:t>span</a:t>
            </a:r>
            <a:r>
              <a:rPr lang="it-IT" dirty="0"/>
              <a:t>, the </a:t>
            </a:r>
            <a:r>
              <a:rPr lang="it-IT" dirty="0" err="1"/>
              <a:t>attempts</a:t>
            </a:r>
            <a:r>
              <a:rPr lang="it-IT" dirty="0"/>
              <a:t> </a:t>
            </a:r>
            <a:r>
              <a:rPr lang="it-IT" dirty="0" err="1"/>
              <a:t>counter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increased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If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15 minutes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passed</a:t>
            </a:r>
            <a:r>
              <a:rPr lang="it-IT" dirty="0"/>
              <a:t>, a new entry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generaetd</a:t>
            </a:r>
            <a:endParaRPr lang="it-IT" dirty="0"/>
          </a:p>
          <a:p>
            <a:r>
              <a:rPr lang="it-IT" dirty="0"/>
              <a:t>Maximum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failed</a:t>
            </a:r>
            <a:r>
              <a:rPr lang="it-IT" dirty="0"/>
              <a:t> </a:t>
            </a:r>
            <a:r>
              <a:rPr lang="it-IT" dirty="0" err="1"/>
              <a:t>attempts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5: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attempts</a:t>
            </a:r>
            <a:r>
              <a:rPr lang="it-IT" dirty="0"/>
              <a:t> </a:t>
            </a:r>
            <a:r>
              <a:rPr lang="it-IT" dirty="0" err="1"/>
              <a:t>count</a:t>
            </a:r>
            <a:r>
              <a:rPr lang="it-IT" dirty="0"/>
              <a:t> </a:t>
            </a:r>
            <a:r>
              <a:rPr lang="it-IT" dirty="0" err="1"/>
              <a:t>reaches</a:t>
            </a:r>
            <a:r>
              <a:rPr lang="it-IT" dirty="0"/>
              <a:t> the maximum, a 20 minutes </a:t>
            </a:r>
            <a:r>
              <a:rPr lang="it-IT" dirty="0" err="1"/>
              <a:t>block</a:t>
            </a:r>
            <a:r>
              <a:rPr lang="it-IT" dirty="0"/>
              <a:t> on (</a:t>
            </a:r>
            <a:r>
              <a:rPr lang="it-IT" dirty="0" err="1"/>
              <a:t>user,device</a:t>
            </a:r>
            <a:r>
              <a:rPr lang="it-IT" dirty="0"/>
              <a:t>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issued</a:t>
            </a:r>
            <a:r>
              <a:rPr lang="it-IT" dirty="0"/>
              <a:t>, and an account </a:t>
            </a:r>
            <a:r>
              <a:rPr lang="it-IT" dirty="0" err="1"/>
              <a:t>lockdown</a:t>
            </a:r>
            <a:r>
              <a:rPr lang="it-IT" dirty="0"/>
              <a:t> (</a:t>
            </a:r>
            <a:r>
              <a:rPr lang="it-IT" dirty="0" err="1"/>
              <a:t>user,device</a:t>
            </a:r>
            <a:r>
              <a:rPr lang="it-IT" dirty="0"/>
              <a:t>) entry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generated</a:t>
            </a:r>
            <a:endParaRPr lang="it-IT" dirty="0"/>
          </a:p>
          <a:p>
            <a:r>
              <a:rPr lang="it-IT" dirty="0" err="1"/>
              <a:t>Every</a:t>
            </a:r>
            <a:r>
              <a:rPr lang="it-IT" dirty="0"/>
              <a:t> login </a:t>
            </a:r>
            <a:r>
              <a:rPr lang="it-IT" dirty="0" err="1"/>
              <a:t>attempt</a:t>
            </a:r>
            <a:r>
              <a:rPr lang="it-IT" dirty="0"/>
              <a:t> for </a:t>
            </a:r>
            <a:r>
              <a:rPr lang="it-IT" dirty="0" err="1"/>
              <a:t>that</a:t>
            </a:r>
            <a:r>
              <a:rPr lang="it-IT" dirty="0"/>
              <a:t> user and device in </a:t>
            </a:r>
            <a:r>
              <a:rPr lang="it-IT" dirty="0" err="1"/>
              <a:t>this</a:t>
            </a:r>
            <a:r>
              <a:rPr lang="it-IT" dirty="0"/>
              <a:t> 20 minutes </a:t>
            </a:r>
            <a:r>
              <a:rPr lang="it-IT" dirty="0" err="1"/>
              <a:t>interval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rejected</a:t>
            </a:r>
            <a:r>
              <a:rPr lang="it-IT" dirty="0"/>
              <a:t> and the password </a:t>
            </a:r>
            <a:r>
              <a:rPr lang="it-IT" dirty="0" err="1"/>
              <a:t>not</a:t>
            </a:r>
            <a:r>
              <a:rPr lang="it-IT" dirty="0"/>
              <a:t>  </a:t>
            </a:r>
            <a:r>
              <a:rPr lang="it-IT" dirty="0" err="1"/>
              <a:t>even</a:t>
            </a:r>
            <a:r>
              <a:rPr lang="it-IT" dirty="0"/>
              <a:t> be </a:t>
            </a:r>
            <a:r>
              <a:rPr lang="it-IT" dirty="0" err="1"/>
              <a:t>processed</a:t>
            </a:r>
            <a:r>
              <a:rPr lang="it-IT" dirty="0"/>
              <a:t>.</a:t>
            </a:r>
          </a:p>
          <a:p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randomly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tailored</a:t>
            </a:r>
            <a:r>
              <a:rPr lang="it-IT" dirty="0"/>
              <a:t> to system </a:t>
            </a:r>
            <a:r>
              <a:rPr lang="it-IT" dirty="0" err="1"/>
              <a:t>workload</a:t>
            </a:r>
            <a:r>
              <a:rPr lang="it-IT" dirty="0"/>
              <a:t> or </a:t>
            </a:r>
            <a:r>
              <a:rPr lang="it-IT" dirty="0" err="1"/>
              <a:t>even</a:t>
            </a:r>
            <a:r>
              <a:rPr lang="it-IT" dirty="0"/>
              <a:t> be </a:t>
            </a:r>
            <a:r>
              <a:rPr lang="it-IT" dirty="0" err="1"/>
              <a:t>adaptive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3057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53F7AE-7FA7-4900-AA69-7D88E8FA1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Account </a:t>
            </a:r>
            <a:r>
              <a:rPr lang="it-IT" dirty="0" err="1"/>
              <a:t>lockdowns</a:t>
            </a:r>
            <a:r>
              <a:rPr lang="it-IT" dirty="0"/>
              <a:t> and IP </a:t>
            </a:r>
            <a:r>
              <a:rPr lang="it-IT" dirty="0" err="1"/>
              <a:t>lockdowns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EF81CD-F971-4837-88ED-54249445D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System </a:t>
            </a:r>
            <a:r>
              <a:rPr lang="it-IT" dirty="0" err="1"/>
              <a:t>keeps</a:t>
            </a:r>
            <a:r>
              <a:rPr lang="it-IT" dirty="0"/>
              <a:t> track of </a:t>
            </a:r>
            <a:r>
              <a:rPr lang="it-IT" dirty="0" err="1"/>
              <a:t>number</a:t>
            </a:r>
            <a:r>
              <a:rPr lang="it-IT" dirty="0"/>
              <a:t> of account </a:t>
            </a:r>
            <a:r>
              <a:rPr lang="it-IT" dirty="0" err="1"/>
              <a:t>lockdowns</a:t>
            </a:r>
            <a:r>
              <a:rPr lang="it-IT" dirty="0"/>
              <a:t> </a:t>
            </a:r>
            <a:r>
              <a:rPr lang="it-IT" dirty="0" err="1"/>
              <a:t>issued</a:t>
            </a:r>
            <a:r>
              <a:rPr lang="it-IT" dirty="0"/>
              <a:t> for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ip</a:t>
            </a:r>
            <a:r>
              <a:rPr lang="it-IT" dirty="0"/>
              <a:t> in an one day time </a:t>
            </a:r>
            <a:r>
              <a:rPr lang="it-IT" dirty="0" err="1"/>
              <a:t>span</a:t>
            </a:r>
            <a:endParaRPr lang="it-IT" dirty="0"/>
          </a:p>
          <a:p>
            <a:pPr lvl="1"/>
            <a:r>
              <a:rPr lang="it-IT" dirty="0" err="1"/>
              <a:t>Obviously</a:t>
            </a:r>
            <a:r>
              <a:rPr lang="it-IT" dirty="0"/>
              <a:t>, account </a:t>
            </a:r>
            <a:r>
              <a:rPr lang="it-IT" dirty="0" err="1"/>
              <a:t>lockdowns</a:t>
            </a:r>
            <a:r>
              <a:rPr lang="it-IT" dirty="0"/>
              <a:t> </a:t>
            </a:r>
            <a:r>
              <a:rPr lang="it-IT" dirty="0" err="1"/>
              <a:t>issued</a:t>
            </a:r>
            <a:r>
              <a:rPr lang="it-IT" dirty="0"/>
              <a:t> for the </a:t>
            </a:r>
            <a:r>
              <a:rPr lang="it-IT" dirty="0" err="1"/>
              <a:t>same</a:t>
            </a:r>
            <a:r>
              <a:rPr lang="it-IT" dirty="0"/>
              <a:t> user (and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ip</a:t>
            </a:r>
            <a:r>
              <a:rPr lang="it-IT" dirty="0"/>
              <a:t>) are cumulative</a:t>
            </a:r>
          </a:p>
          <a:p>
            <a:r>
              <a:rPr lang="it-IT" dirty="0" err="1"/>
              <a:t>If</a:t>
            </a:r>
            <a:r>
              <a:rPr lang="it-IT" dirty="0"/>
              <a:t> system </a:t>
            </a:r>
            <a:r>
              <a:rPr lang="it-IT" dirty="0" err="1"/>
              <a:t>issued</a:t>
            </a:r>
            <a:r>
              <a:rPr lang="it-IT" dirty="0"/>
              <a:t> an account </a:t>
            </a:r>
            <a:r>
              <a:rPr lang="it-IT" dirty="0" err="1"/>
              <a:t>lockdown</a:t>
            </a:r>
            <a:r>
              <a:rPr lang="it-IT" dirty="0"/>
              <a:t> to an IP for 5 </a:t>
            </a:r>
            <a:r>
              <a:rPr lang="it-IT" dirty="0" err="1"/>
              <a:t>times</a:t>
            </a:r>
            <a:r>
              <a:rPr lang="it-IT" dirty="0"/>
              <a:t> in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a day, </a:t>
            </a:r>
            <a:r>
              <a:rPr lang="it-IT" dirty="0" err="1"/>
              <a:t>every</a:t>
            </a:r>
            <a:r>
              <a:rPr lang="it-IT" dirty="0"/>
              <a:t> login </a:t>
            </a:r>
            <a:r>
              <a:rPr lang="it-IT" dirty="0" err="1"/>
              <a:t>attempt</a:t>
            </a:r>
            <a:r>
              <a:rPr lang="it-IT" dirty="0"/>
              <a:t> from </a:t>
            </a:r>
            <a:r>
              <a:rPr lang="it-IT" dirty="0" err="1"/>
              <a:t>that</a:t>
            </a:r>
            <a:r>
              <a:rPr lang="it-IT" dirty="0"/>
              <a:t> IP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ignored</a:t>
            </a:r>
            <a:r>
              <a:rPr lang="it-IT" dirty="0"/>
              <a:t> for 2 hours,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looking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user </a:t>
            </a:r>
            <a:r>
              <a:rPr lang="it-IT" dirty="0" err="1"/>
              <a:t>existence</a:t>
            </a:r>
            <a:r>
              <a:rPr lang="it-IT" dirty="0"/>
              <a:t> or password </a:t>
            </a:r>
            <a:r>
              <a:rPr lang="it-IT" dirty="0" err="1"/>
              <a:t>correctness</a:t>
            </a:r>
            <a:endParaRPr lang="it-IT" dirty="0"/>
          </a:p>
          <a:p>
            <a:pPr lvl="1"/>
            <a:r>
              <a:rPr lang="it-IT" dirty="0" err="1"/>
              <a:t>Another</a:t>
            </a:r>
            <a:r>
              <a:rPr lang="it-IT" dirty="0"/>
              <a:t> option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blacklisting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IP.</a:t>
            </a:r>
          </a:p>
        </p:txBody>
      </p:sp>
    </p:spTree>
    <p:extLst>
      <p:ext uri="{BB962C8B-B14F-4D97-AF65-F5344CB8AC3E}">
        <p14:creationId xmlns:p14="http://schemas.microsoft.com/office/powerpoint/2010/main" val="319690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972202-5F86-4383-B490-146A9CEF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964BCA-16A9-42FF-8753-7421DC6E8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https://www.owasp.org/index.php/Blocking_Brute_Force_Attacks</a:t>
            </a:r>
          </a:p>
        </p:txBody>
      </p:sp>
    </p:spTree>
    <p:extLst>
      <p:ext uri="{BB962C8B-B14F-4D97-AF65-F5344CB8AC3E}">
        <p14:creationId xmlns:p14="http://schemas.microsoft.com/office/powerpoint/2010/main" val="654137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9E6DEA-D7A1-44D2-8559-89B730CE36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thoughts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A8CAC3-1E41-4E08-84F1-50D0906D12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8280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67CE87-7A60-4DFB-8B71-6EC9C173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Implicit</a:t>
            </a:r>
            <a:r>
              <a:rPr lang="it-IT" dirty="0"/>
              <a:t> </a:t>
            </a:r>
            <a:r>
              <a:rPr lang="it-IT" dirty="0" err="1"/>
              <a:t>weaknesses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6FD6CB-DA10-49AA-AC33-97037567E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51" y="1505243"/>
            <a:ext cx="11830929" cy="5233182"/>
          </a:xfrm>
        </p:spPr>
        <p:txBody>
          <a:bodyPr>
            <a:normAutofit fontScale="40000" lnSpcReduction="20000"/>
          </a:bodyPr>
          <a:lstStyle/>
          <a:p>
            <a:r>
              <a:rPr lang="it-IT" sz="7400" dirty="0" err="1"/>
              <a:t>When</a:t>
            </a:r>
            <a:r>
              <a:rPr lang="it-IT" sz="7400" dirty="0"/>
              <a:t> </a:t>
            </a:r>
            <a:r>
              <a:rPr lang="it-IT" sz="7400" dirty="0" err="1"/>
              <a:t>developing</a:t>
            </a:r>
            <a:r>
              <a:rPr lang="it-IT" sz="7400" dirty="0"/>
              <a:t> an </a:t>
            </a:r>
            <a:r>
              <a:rPr lang="it-IT" sz="7400" dirty="0" err="1"/>
              <a:t>application</a:t>
            </a:r>
            <a:r>
              <a:rPr lang="it-IT" sz="7400" dirty="0"/>
              <a:t>, </a:t>
            </a:r>
            <a:r>
              <a:rPr lang="it-IT" sz="7400" dirty="0" err="1"/>
              <a:t>even</a:t>
            </a:r>
            <a:r>
              <a:rPr lang="it-IT" sz="7400" dirty="0"/>
              <a:t> </a:t>
            </a:r>
            <a:r>
              <a:rPr lang="it-IT" sz="7400" dirty="0" err="1"/>
              <a:t>if</a:t>
            </a:r>
            <a:r>
              <a:rPr lang="it-IT" sz="7400" dirty="0"/>
              <a:t> </a:t>
            </a:r>
            <a:r>
              <a:rPr lang="it-IT" sz="7400" dirty="0" err="1"/>
              <a:t>we</a:t>
            </a:r>
            <a:r>
              <a:rPr lang="it-IT" sz="7400" dirty="0"/>
              <a:t> </a:t>
            </a:r>
            <a:r>
              <a:rPr lang="it-IT" sz="7400" dirty="0" err="1"/>
              <a:t>strictly</a:t>
            </a:r>
            <a:r>
              <a:rPr lang="it-IT" sz="7400" dirty="0"/>
              <a:t> </a:t>
            </a:r>
            <a:r>
              <a:rPr lang="it-IT" sz="7400" dirty="0" err="1"/>
              <a:t>follow</a:t>
            </a:r>
            <a:r>
              <a:rPr lang="it-IT" sz="7400" dirty="0"/>
              <a:t> </a:t>
            </a:r>
            <a:r>
              <a:rPr lang="it-IT" sz="7400" dirty="0" err="1"/>
              <a:t>secure</a:t>
            </a:r>
            <a:r>
              <a:rPr lang="it-IT" sz="7400" dirty="0"/>
              <a:t> </a:t>
            </a:r>
            <a:r>
              <a:rPr lang="it-IT" sz="7400" dirty="0" err="1"/>
              <a:t>programming</a:t>
            </a:r>
            <a:r>
              <a:rPr lang="it-IT" sz="7400" dirty="0"/>
              <a:t> </a:t>
            </a:r>
            <a:r>
              <a:rPr lang="it-IT" sz="7400" dirty="0" err="1"/>
              <a:t>techniques</a:t>
            </a:r>
            <a:r>
              <a:rPr lang="it-IT" sz="7400" dirty="0"/>
              <a:t>, </a:t>
            </a:r>
            <a:r>
              <a:rPr lang="it-IT" sz="7400" dirty="0" err="1"/>
              <a:t>there</a:t>
            </a:r>
            <a:r>
              <a:rPr lang="it-IT" sz="7400" dirty="0"/>
              <a:t> are some </a:t>
            </a:r>
            <a:r>
              <a:rPr lang="it-IT" sz="7400" dirty="0" err="1"/>
              <a:t>residual</a:t>
            </a:r>
            <a:r>
              <a:rPr lang="it-IT" sz="7400" dirty="0"/>
              <a:t> </a:t>
            </a:r>
            <a:r>
              <a:rPr lang="it-IT" sz="7400" dirty="0" err="1"/>
              <a:t>potential</a:t>
            </a:r>
            <a:r>
              <a:rPr lang="it-IT" sz="7400" dirty="0"/>
              <a:t> </a:t>
            </a:r>
            <a:r>
              <a:rPr lang="it-IT" sz="7400" dirty="0" err="1"/>
              <a:t>weaknesses</a:t>
            </a:r>
            <a:r>
              <a:rPr lang="it-IT" sz="7400" dirty="0"/>
              <a:t>.</a:t>
            </a:r>
          </a:p>
          <a:p>
            <a:r>
              <a:rPr lang="it-IT" sz="7400" dirty="0" err="1"/>
              <a:t>We</a:t>
            </a:r>
            <a:r>
              <a:rPr lang="it-IT" sz="7400" dirty="0"/>
              <a:t> </a:t>
            </a:r>
            <a:r>
              <a:rPr lang="it-IT" sz="7400" dirty="0" err="1"/>
              <a:t>rely</a:t>
            </a:r>
            <a:r>
              <a:rPr lang="it-IT" sz="7400" dirty="0"/>
              <a:t> on </a:t>
            </a:r>
            <a:r>
              <a:rPr lang="it-IT" sz="7400" dirty="0" err="1"/>
              <a:t>programming</a:t>
            </a:r>
            <a:r>
              <a:rPr lang="it-IT" sz="7400" dirty="0"/>
              <a:t> </a:t>
            </a:r>
            <a:r>
              <a:rPr lang="it-IT" sz="7400" dirty="0" err="1"/>
              <a:t>languages</a:t>
            </a:r>
            <a:r>
              <a:rPr lang="it-IT" sz="7400" dirty="0"/>
              <a:t> </a:t>
            </a:r>
          </a:p>
          <a:p>
            <a:pPr lvl="1"/>
            <a:r>
              <a:rPr lang="it-IT" sz="7400" dirty="0"/>
              <a:t>In </a:t>
            </a:r>
            <a:r>
              <a:rPr lang="it-IT" sz="7400" dirty="0" err="1"/>
              <a:t>recent</a:t>
            </a:r>
            <a:r>
              <a:rPr lang="it-IT" sz="7400" dirty="0"/>
              <a:t> Black </a:t>
            </a:r>
            <a:r>
              <a:rPr lang="it-IT" sz="7400" dirty="0" err="1"/>
              <a:t>Hat</a:t>
            </a:r>
            <a:r>
              <a:rPr lang="it-IT" sz="7400" dirty="0"/>
              <a:t> Europe 2017 Convention, Fernando Arnaboldi, Senior Security Consultant, </a:t>
            </a:r>
            <a:r>
              <a:rPr lang="it-IT" sz="7400" dirty="0" err="1"/>
              <a:t>has</a:t>
            </a:r>
            <a:r>
              <a:rPr lang="it-IT" sz="7400" dirty="0"/>
              <a:t> </a:t>
            </a:r>
            <a:r>
              <a:rPr lang="it-IT" sz="7400" dirty="0" err="1"/>
              <a:t>shown</a:t>
            </a:r>
            <a:r>
              <a:rPr lang="it-IT" sz="7400" dirty="0"/>
              <a:t> </a:t>
            </a:r>
            <a:r>
              <a:rPr lang="it-IT" sz="7400" dirty="0" err="1"/>
              <a:t>how</a:t>
            </a:r>
            <a:r>
              <a:rPr lang="it-IT" sz="7400" dirty="0"/>
              <a:t> </a:t>
            </a:r>
            <a:r>
              <a:rPr lang="it-IT" sz="7400" dirty="0" err="1"/>
              <a:t>securely</a:t>
            </a:r>
            <a:r>
              <a:rPr lang="it-IT" sz="7400" dirty="0"/>
              <a:t> </a:t>
            </a:r>
            <a:r>
              <a:rPr lang="it-IT" sz="7400" dirty="0" err="1"/>
              <a:t>developed</a:t>
            </a:r>
            <a:r>
              <a:rPr lang="it-IT" sz="7400" dirty="0"/>
              <a:t> </a:t>
            </a:r>
            <a:r>
              <a:rPr lang="it-IT" sz="7400" dirty="0" err="1"/>
              <a:t>application</a:t>
            </a:r>
            <a:r>
              <a:rPr lang="it-IT" sz="7400" dirty="0"/>
              <a:t> </a:t>
            </a:r>
            <a:r>
              <a:rPr lang="it-IT" sz="7400" dirty="0" err="1"/>
              <a:t>may</a:t>
            </a:r>
            <a:r>
              <a:rPr lang="it-IT" sz="7400" dirty="0"/>
              <a:t> </a:t>
            </a:r>
            <a:r>
              <a:rPr lang="it-IT" sz="7400" dirty="0" err="1"/>
              <a:t>have</a:t>
            </a:r>
            <a:r>
              <a:rPr lang="it-IT" sz="7400" dirty="0"/>
              <a:t> </a:t>
            </a:r>
            <a:r>
              <a:rPr lang="it-IT" sz="7400" dirty="0" err="1"/>
              <a:t>unindentified</a:t>
            </a:r>
            <a:r>
              <a:rPr lang="it-IT" sz="7400" dirty="0"/>
              <a:t> </a:t>
            </a:r>
            <a:r>
              <a:rPr lang="it-IT" sz="7400" dirty="0" err="1"/>
              <a:t>vulnerabilities</a:t>
            </a:r>
            <a:r>
              <a:rPr lang="it-IT" sz="7400" dirty="0"/>
              <a:t> in the </a:t>
            </a:r>
            <a:r>
              <a:rPr lang="it-IT" sz="7400" dirty="0" err="1"/>
              <a:t>underlying</a:t>
            </a:r>
            <a:r>
              <a:rPr lang="it-IT" sz="7400" dirty="0"/>
              <a:t> </a:t>
            </a:r>
            <a:r>
              <a:rPr lang="it-IT" sz="7400" dirty="0" err="1"/>
              <a:t>programming</a:t>
            </a:r>
            <a:r>
              <a:rPr lang="it-IT" sz="7400" dirty="0"/>
              <a:t> </a:t>
            </a:r>
            <a:r>
              <a:rPr lang="it-IT" sz="7400" dirty="0" err="1"/>
              <a:t>languages</a:t>
            </a:r>
            <a:r>
              <a:rPr lang="it-IT" sz="7400" dirty="0"/>
              <a:t> </a:t>
            </a:r>
            <a:r>
              <a:rPr lang="it-IT" sz="7400" dirty="0" err="1"/>
              <a:t>that</a:t>
            </a:r>
            <a:r>
              <a:rPr lang="it-IT" sz="7400" dirty="0"/>
              <a:t> </a:t>
            </a:r>
            <a:r>
              <a:rPr lang="it-IT" sz="7400" dirty="0" err="1"/>
              <a:t>may</a:t>
            </a:r>
            <a:r>
              <a:rPr lang="it-IT" sz="7400" dirty="0"/>
              <a:t> </a:t>
            </a:r>
            <a:r>
              <a:rPr lang="it-IT" sz="7400" dirty="0" err="1"/>
              <a:t>lead</a:t>
            </a:r>
            <a:r>
              <a:rPr lang="it-IT" sz="7400" dirty="0"/>
              <a:t> to remote code </a:t>
            </a:r>
            <a:r>
              <a:rPr lang="it-IT" sz="7400" dirty="0" err="1"/>
              <a:t>execution</a:t>
            </a:r>
            <a:r>
              <a:rPr lang="it-IT" sz="7400" dirty="0"/>
              <a:t> </a:t>
            </a:r>
          </a:p>
          <a:p>
            <a:pPr lvl="2"/>
            <a:r>
              <a:rPr lang="it-IT" sz="7400" dirty="0" err="1"/>
              <a:t>Affected</a:t>
            </a:r>
            <a:r>
              <a:rPr lang="it-IT" sz="7400" dirty="0"/>
              <a:t> </a:t>
            </a:r>
            <a:r>
              <a:rPr lang="it-IT" sz="7400" dirty="0" err="1"/>
              <a:t>languages</a:t>
            </a:r>
            <a:r>
              <a:rPr lang="it-IT" sz="7400" dirty="0"/>
              <a:t> are common </a:t>
            </a:r>
            <a:r>
              <a:rPr lang="it-IT" sz="7400" dirty="0" err="1"/>
              <a:t>used</a:t>
            </a:r>
            <a:r>
              <a:rPr lang="it-IT" sz="7400" dirty="0"/>
              <a:t> </a:t>
            </a:r>
            <a:r>
              <a:rPr lang="it-IT" sz="7400" dirty="0" err="1"/>
              <a:t>ones</a:t>
            </a:r>
            <a:r>
              <a:rPr lang="it-IT" sz="7400" dirty="0"/>
              <a:t> </a:t>
            </a:r>
            <a:r>
              <a:rPr lang="it-IT" sz="7400" dirty="0" err="1"/>
              <a:t>like</a:t>
            </a:r>
            <a:r>
              <a:rPr lang="it-IT" sz="7400" dirty="0"/>
              <a:t> </a:t>
            </a:r>
            <a:r>
              <a:rPr lang="it-IT" sz="7400" dirty="0" err="1"/>
              <a:t>Javascript</a:t>
            </a:r>
            <a:r>
              <a:rPr lang="it-IT" sz="7400" dirty="0"/>
              <a:t>, PHP, Ruby, </a:t>
            </a:r>
            <a:r>
              <a:rPr lang="it-IT" sz="7400" dirty="0" err="1"/>
              <a:t>Perl</a:t>
            </a:r>
            <a:r>
              <a:rPr lang="it-IT" sz="7400" dirty="0"/>
              <a:t> and </a:t>
            </a:r>
            <a:r>
              <a:rPr lang="it-IT" sz="7400" dirty="0" err="1"/>
              <a:t>Python</a:t>
            </a:r>
            <a:r>
              <a:rPr lang="it-IT" sz="7400" dirty="0"/>
              <a:t>.</a:t>
            </a:r>
          </a:p>
          <a:p>
            <a:pPr lvl="2"/>
            <a:endParaRPr lang="it-IT" sz="2800" dirty="0"/>
          </a:p>
          <a:p>
            <a:pPr marL="457200" lvl="1" indent="0">
              <a:buNone/>
            </a:pPr>
            <a:endParaRPr lang="it-IT" sz="3200" dirty="0"/>
          </a:p>
          <a:p>
            <a:pPr lvl="1"/>
            <a:endParaRPr lang="it-IT" sz="3200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457200" lvl="1" indent="0">
              <a:buNone/>
            </a:pPr>
            <a:r>
              <a:rPr lang="it-IT" dirty="0"/>
              <a:t> </a:t>
            </a:r>
          </a:p>
          <a:p>
            <a:pPr marL="0" indent="0">
              <a:buNone/>
            </a:pPr>
            <a:endParaRPr lang="it-IT" dirty="0"/>
          </a:p>
          <a:p>
            <a:pPr marL="457200" lvl="1" indent="0">
              <a:buNone/>
            </a:pPr>
            <a:r>
              <a:rPr lang="it-IT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78474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5C7808-A1CE-42E2-B596-E66BE065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Implicit</a:t>
            </a:r>
            <a:r>
              <a:rPr lang="it-IT" dirty="0"/>
              <a:t> </a:t>
            </a:r>
            <a:r>
              <a:rPr lang="it-IT" dirty="0" err="1"/>
              <a:t>weaknesses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6EC37F-9820-4533-80B1-7AFCBAF19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it-IT" sz="7400" dirty="0" err="1"/>
              <a:t>Trusting</a:t>
            </a:r>
            <a:r>
              <a:rPr lang="it-IT" sz="7400" dirty="0"/>
              <a:t> </a:t>
            </a:r>
            <a:r>
              <a:rPr lang="it-IT" sz="7400" dirty="0" err="1"/>
              <a:t>third</a:t>
            </a:r>
            <a:r>
              <a:rPr lang="it-IT" sz="7400" dirty="0"/>
              <a:t> party-</a:t>
            </a:r>
            <a:r>
              <a:rPr lang="it-IT" sz="7400" dirty="0" err="1"/>
              <a:t>developed</a:t>
            </a:r>
            <a:r>
              <a:rPr lang="it-IT" sz="7400" dirty="0"/>
              <a:t> </a:t>
            </a:r>
            <a:r>
              <a:rPr lang="it-IT" sz="7400" dirty="0" err="1"/>
              <a:t>cryptography</a:t>
            </a:r>
            <a:r>
              <a:rPr lang="it-IT" sz="7400" dirty="0"/>
              <a:t> </a:t>
            </a:r>
            <a:r>
              <a:rPr lang="it-IT" sz="7400" dirty="0" err="1"/>
              <a:t>libraries</a:t>
            </a:r>
            <a:r>
              <a:rPr lang="it-IT" sz="7400" dirty="0"/>
              <a:t> </a:t>
            </a:r>
            <a:r>
              <a:rPr lang="it-IT" sz="7400" dirty="0" err="1"/>
              <a:t>means</a:t>
            </a:r>
            <a:r>
              <a:rPr lang="it-IT" sz="7400" dirty="0"/>
              <a:t> </a:t>
            </a:r>
            <a:r>
              <a:rPr lang="it-IT" sz="7400" dirty="0" err="1"/>
              <a:t>that</a:t>
            </a:r>
            <a:r>
              <a:rPr lang="it-IT" sz="7400" dirty="0"/>
              <a:t>:</a:t>
            </a:r>
          </a:p>
          <a:p>
            <a:pPr lvl="1"/>
            <a:r>
              <a:rPr lang="it-IT" sz="7000" dirty="0"/>
              <a:t>A </a:t>
            </a:r>
            <a:r>
              <a:rPr lang="it-IT" sz="7000" dirty="0" err="1"/>
              <a:t>trapdoor</a:t>
            </a:r>
            <a:r>
              <a:rPr lang="it-IT" sz="7000" dirty="0"/>
              <a:t> </a:t>
            </a:r>
            <a:r>
              <a:rPr lang="it-IT" sz="7000" dirty="0" err="1"/>
              <a:t>would</a:t>
            </a:r>
            <a:r>
              <a:rPr lang="it-IT" sz="7000" dirty="0"/>
              <a:t> </a:t>
            </a:r>
            <a:r>
              <a:rPr lang="it-IT" sz="7000" dirty="0" err="1"/>
              <a:t>allow</a:t>
            </a:r>
            <a:r>
              <a:rPr lang="it-IT" sz="7000" dirty="0"/>
              <a:t> </a:t>
            </a:r>
            <a:r>
              <a:rPr lang="it-IT" sz="7000" dirty="0" err="1"/>
              <a:t>decryption</a:t>
            </a:r>
            <a:r>
              <a:rPr lang="it-IT" sz="7000" dirty="0"/>
              <a:t> </a:t>
            </a:r>
            <a:r>
              <a:rPr lang="it-IT" sz="7000" dirty="0" err="1"/>
              <a:t>without</a:t>
            </a:r>
            <a:r>
              <a:rPr lang="it-IT" sz="7000" dirty="0"/>
              <a:t> </a:t>
            </a:r>
            <a:r>
              <a:rPr lang="it-IT" sz="7000" dirty="0" err="1"/>
              <a:t>key</a:t>
            </a:r>
            <a:r>
              <a:rPr lang="it-IT" sz="7000" dirty="0"/>
              <a:t> knowledge</a:t>
            </a:r>
          </a:p>
          <a:p>
            <a:pPr lvl="1"/>
            <a:r>
              <a:rPr lang="it-IT" sz="7400" dirty="0"/>
              <a:t>Library </a:t>
            </a:r>
            <a:r>
              <a:rPr lang="it-IT" sz="7400" dirty="0" err="1"/>
              <a:t>could</a:t>
            </a:r>
            <a:r>
              <a:rPr lang="it-IT" sz="7400" dirty="0"/>
              <a:t> </a:t>
            </a:r>
            <a:r>
              <a:rPr lang="it-IT" sz="7400" dirty="0" err="1"/>
              <a:t>contain</a:t>
            </a:r>
            <a:r>
              <a:rPr lang="it-IT" sz="7400" dirty="0"/>
              <a:t> </a:t>
            </a:r>
            <a:r>
              <a:rPr lang="it-IT" sz="7400" dirty="0" err="1"/>
              <a:t>intentional</a:t>
            </a:r>
            <a:r>
              <a:rPr lang="it-IT" sz="7400" dirty="0"/>
              <a:t>,  </a:t>
            </a:r>
            <a:r>
              <a:rPr lang="it-IT" sz="7400" dirty="0" err="1"/>
              <a:t>laziness</a:t>
            </a:r>
            <a:r>
              <a:rPr lang="it-IT" sz="7400" dirty="0"/>
              <a:t> or </a:t>
            </a:r>
            <a:r>
              <a:rPr lang="it-IT" sz="7400" dirty="0" err="1"/>
              <a:t>mistake</a:t>
            </a:r>
            <a:r>
              <a:rPr lang="it-IT" sz="7400" dirty="0"/>
              <a:t>  </a:t>
            </a:r>
            <a:r>
              <a:rPr lang="it-IT" sz="7400" dirty="0" err="1"/>
              <a:t>weaknesses</a:t>
            </a:r>
            <a:r>
              <a:rPr lang="it-IT" sz="7400" dirty="0"/>
              <a:t>, or </a:t>
            </a:r>
            <a:r>
              <a:rPr lang="it-IT" sz="7400" dirty="0" err="1"/>
              <a:t>backdoors</a:t>
            </a:r>
            <a:r>
              <a:rPr lang="it-IT" sz="7400" dirty="0"/>
              <a:t>,  </a:t>
            </a:r>
            <a:r>
              <a:rPr lang="it-IT" sz="7400" dirty="0" err="1"/>
              <a:t>which</a:t>
            </a:r>
            <a:r>
              <a:rPr lang="it-IT" sz="7400" dirty="0"/>
              <a:t> </a:t>
            </a:r>
            <a:r>
              <a:rPr lang="it-IT" sz="7400" dirty="0" err="1"/>
              <a:t>could</a:t>
            </a:r>
            <a:r>
              <a:rPr lang="it-IT" sz="7400" dirty="0"/>
              <a:t> </a:t>
            </a:r>
            <a:r>
              <a:rPr lang="it-IT" sz="7400" dirty="0" err="1"/>
              <a:t>ease</a:t>
            </a:r>
            <a:r>
              <a:rPr lang="it-IT" sz="7400" dirty="0"/>
              <a:t> data </a:t>
            </a:r>
            <a:r>
              <a:rPr lang="it-IT" sz="7400" dirty="0" err="1"/>
              <a:t>decryption</a:t>
            </a:r>
            <a:r>
              <a:rPr lang="it-IT" sz="7400" dirty="0"/>
              <a:t>.</a:t>
            </a:r>
          </a:p>
          <a:p>
            <a:pPr lvl="2"/>
            <a:r>
              <a:rPr lang="it-IT" sz="7400" dirty="0" err="1"/>
              <a:t>Detect</a:t>
            </a:r>
            <a:r>
              <a:rPr lang="it-IT" sz="7400" dirty="0"/>
              <a:t> </a:t>
            </a:r>
            <a:r>
              <a:rPr lang="it-IT" sz="7400" dirty="0" err="1"/>
              <a:t>such</a:t>
            </a:r>
            <a:r>
              <a:rPr lang="it-IT" sz="7400" dirty="0"/>
              <a:t> </a:t>
            </a:r>
            <a:r>
              <a:rPr lang="it-IT" sz="7400" dirty="0" err="1"/>
              <a:t>errors</a:t>
            </a:r>
            <a:r>
              <a:rPr lang="it-IT" sz="7400" dirty="0"/>
              <a:t> </a:t>
            </a:r>
            <a:r>
              <a:rPr lang="it-IT" sz="7400" dirty="0" err="1"/>
              <a:t>is</a:t>
            </a:r>
            <a:r>
              <a:rPr lang="it-IT" sz="7400" dirty="0"/>
              <a:t> </a:t>
            </a:r>
            <a:r>
              <a:rPr lang="it-IT" sz="7400" dirty="0" err="1"/>
              <a:t>not</a:t>
            </a:r>
            <a:r>
              <a:rPr lang="it-IT" sz="7400" dirty="0"/>
              <a:t> a </a:t>
            </a:r>
            <a:r>
              <a:rPr lang="it-IT" sz="7400" dirty="0" err="1"/>
              <a:t>trivial</a:t>
            </a:r>
            <a:r>
              <a:rPr lang="it-IT" sz="7400" dirty="0"/>
              <a:t> task.</a:t>
            </a:r>
          </a:p>
          <a:p>
            <a:r>
              <a:rPr lang="it-IT" sz="7400" dirty="0" err="1"/>
              <a:t>There</a:t>
            </a:r>
            <a:r>
              <a:rPr lang="it-IT" sz="7400" dirty="0"/>
              <a:t> </a:t>
            </a:r>
            <a:r>
              <a:rPr lang="it-IT" sz="7400" dirty="0" err="1"/>
              <a:t>could</a:t>
            </a:r>
            <a:r>
              <a:rPr lang="it-IT" sz="7400" dirty="0"/>
              <a:t> be </a:t>
            </a:r>
            <a:r>
              <a:rPr lang="it-IT" sz="7400" dirty="0" err="1"/>
              <a:t>flaws</a:t>
            </a:r>
            <a:r>
              <a:rPr lang="it-IT" sz="7400" dirty="0"/>
              <a:t> </a:t>
            </a:r>
            <a:r>
              <a:rPr lang="it-IT" sz="7400" dirty="0" err="1"/>
              <a:t>at</a:t>
            </a:r>
            <a:r>
              <a:rPr lang="it-IT" sz="7400" dirty="0"/>
              <a:t> </a:t>
            </a:r>
            <a:r>
              <a:rPr lang="it-IT" sz="7400" dirty="0" err="1"/>
              <a:t>algorithmic</a:t>
            </a:r>
            <a:r>
              <a:rPr lang="it-IT" sz="7400" dirty="0"/>
              <a:t> </a:t>
            </a:r>
            <a:r>
              <a:rPr lang="it-IT" sz="7400" dirty="0" err="1"/>
              <a:t>level</a:t>
            </a:r>
            <a:endParaRPr lang="it-IT" sz="7400" dirty="0"/>
          </a:p>
          <a:p>
            <a:pPr lvl="1"/>
            <a:r>
              <a:rPr lang="it-IT" sz="7400" dirty="0"/>
              <a:t>NSA </a:t>
            </a:r>
            <a:r>
              <a:rPr lang="it-IT" sz="7400" dirty="0" err="1"/>
              <a:t>has</a:t>
            </a:r>
            <a:r>
              <a:rPr lang="it-IT" sz="7400" dirty="0"/>
              <a:t> </a:t>
            </a:r>
            <a:r>
              <a:rPr lang="it-IT" sz="7400" dirty="0" err="1"/>
              <a:t>been</a:t>
            </a:r>
            <a:r>
              <a:rPr lang="it-IT" sz="7400" dirty="0"/>
              <a:t> </a:t>
            </a:r>
            <a:r>
              <a:rPr lang="it-IT" sz="7400" dirty="0" err="1"/>
              <a:t>blamed</a:t>
            </a:r>
            <a:r>
              <a:rPr lang="it-IT" sz="7400" dirty="0"/>
              <a:t> for Random </a:t>
            </a:r>
            <a:r>
              <a:rPr lang="it-IT" sz="7400" dirty="0" err="1"/>
              <a:t>Number</a:t>
            </a:r>
            <a:r>
              <a:rPr lang="it-IT" sz="7400" dirty="0"/>
              <a:t> Generation </a:t>
            </a:r>
            <a:r>
              <a:rPr lang="it-IT" sz="7400" dirty="0" err="1"/>
              <a:t>weaknesses</a:t>
            </a:r>
            <a:r>
              <a:rPr lang="it-IT" sz="7400" dirty="0"/>
              <a:t> in </a:t>
            </a:r>
            <a:r>
              <a:rPr lang="it-IT" sz="7400" dirty="0" err="1"/>
              <a:t>Dual_EC_DRBG</a:t>
            </a:r>
            <a:r>
              <a:rPr lang="it-IT" sz="7400" dirty="0"/>
              <a:t> </a:t>
            </a:r>
            <a:r>
              <a:rPr lang="it-IT" sz="7400" dirty="0" err="1"/>
              <a:t>algorithm</a:t>
            </a:r>
            <a:r>
              <a:rPr lang="it-IT" sz="7400" dirty="0"/>
              <a:t>, </a:t>
            </a:r>
            <a:r>
              <a:rPr lang="it-IT" sz="7400" dirty="0" err="1"/>
              <a:t>which</a:t>
            </a:r>
            <a:r>
              <a:rPr lang="it-IT" sz="7400" dirty="0"/>
              <a:t> </a:t>
            </a:r>
            <a:r>
              <a:rPr lang="it-IT" sz="7400" dirty="0" err="1"/>
              <a:t>was</a:t>
            </a:r>
            <a:r>
              <a:rPr lang="it-IT" sz="7400" dirty="0"/>
              <a:t> </a:t>
            </a:r>
            <a:r>
              <a:rPr lang="it-IT" sz="7400" dirty="0" err="1"/>
              <a:t>approved</a:t>
            </a:r>
            <a:r>
              <a:rPr lang="it-IT" sz="7400" dirty="0"/>
              <a:t> by NIST and </a:t>
            </a:r>
            <a:r>
              <a:rPr lang="it-IT" sz="7400" dirty="0" err="1"/>
              <a:t>used</a:t>
            </a:r>
            <a:r>
              <a:rPr lang="it-IT" sz="7400" dirty="0"/>
              <a:t> by </a:t>
            </a:r>
            <a:r>
              <a:rPr lang="it-IT" sz="7400" dirty="0" err="1"/>
              <a:t>important</a:t>
            </a:r>
            <a:r>
              <a:rPr lang="it-IT" sz="7400" dirty="0"/>
              <a:t> companies </a:t>
            </a:r>
            <a:r>
              <a:rPr lang="it-IT" sz="7400" dirty="0" err="1"/>
              <a:t>like</a:t>
            </a:r>
            <a:r>
              <a:rPr lang="it-IT" sz="7400" dirty="0"/>
              <a:t> RSA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7407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25F094-0128-4BCD-B3FB-F25952F2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Implicit</a:t>
            </a:r>
            <a:r>
              <a:rPr lang="it-IT" dirty="0"/>
              <a:t> </a:t>
            </a:r>
            <a:r>
              <a:rPr lang="it-IT" dirty="0" err="1"/>
              <a:t>weaknesses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2D5848-CCFE-4409-A4DC-9302344E3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86" y="1463040"/>
            <a:ext cx="11086514" cy="4713923"/>
          </a:xfrm>
        </p:spPr>
        <p:txBody>
          <a:bodyPr>
            <a:normAutofit fontScale="77500" lnSpcReduction="20000"/>
          </a:bodyPr>
          <a:lstStyle/>
          <a:p>
            <a:r>
              <a:rPr lang="it-IT" sz="3200" dirty="0" err="1"/>
              <a:t>Even</a:t>
            </a:r>
            <a:r>
              <a:rPr lang="it-IT" sz="3200" dirty="0"/>
              <a:t> hardware can be </a:t>
            </a:r>
            <a:r>
              <a:rPr lang="it-IT" sz="3200" dirty="0" err="1"/>
              <a:t>exploited</a:t>
            </a:r>
            <a:r>
              <a:rPr lang="it-IT" sz="3200" dirty="0"/>
              <a:t> and </a:t>
            </a:r>
            <a:r>
              <a:rPr lang="it-IT" sz="3200" dirty="0" err="1"/>
              <a:t>firmwares</a:t>
            </a:r>
            <a:r>
              <a:rPr lang="it-IT" sz="3200" dirty="0"/>
              <a:t> </a:t>
            </a:r>
            <a:r>
              <a:rPr lang="it-IT" sz="3200" dirty="0" err="1"/>
              <a:t>should</a:t>
            </a:r>
            <a:r>
              <a:rPr lang="it-IT" sz="3200" dirty="0"/>
              <a:t> be </a:t>
            </a:r>
            <a:r>
              <a:rPr lang="it-IT" sz="3200" dirty="0" err="1"/>
              <a:t>regurarly</a:t>
            </a:r>
            <a:r>
              <a:rPr lang="it-IT" sz="3200" dirty="0"/>
              <a:t> </a:t>
            </a:r>
            <a:r>
              <a:rPr lang="it-IT" sz="3200" dirty="0" err="1"/>
              <a:t>updated</a:t>
            </a:r>
            <a:endParaRPr lang="it-IT" sz="3200" dirty="0"/>
          </a:p>
          <a:p>
            <a:pPr lvl="1"/>
            <a:r>
              <a:rPr lang="it-IT" sz="3200" dirty="0" err="1"/>
              <a:t>Modern</a:t>
            </a:r>
            <a:r>
              <a:rPr lang="it-IT" sz="3200" dirty="0"/>
              <a:t> </a:t>
            </a:r>
            <a:r>
              <a:rPr lang="it-IT" sz="3200" dirty="0" err="1"/>
              <a:t>CPUs</a:t>
            </a:r>
            <a:r>
              <a:rPr lang="it-IT" sz="3200" dirty="0"/>
              <a:t> </a:t>
            </a:r>
            <a:r>
              <a:rPr lang="it-IT" sz="3200" dirty="0" err="1"/>
              <a:t>have</a:t>
            </a:r>
            <a:r>
              <a:rPr lang="it-IT" sz="3200" dirty="0"/>
              <a:t> </a:t>
            </a:r>
            <a:r>
              <a:rPr lang="it-IT" sz="3200" dirty="0" err="1"/>
              <a:t>cryptographic</a:t>
            </a:r>
            <a:r>
              <a:rPr lang="it-IT" sz="3200" dirty="0"/>
              <a:t> </a:t>
            </a:r>
            <a:r>
              <a:rPr lang="it-IT" sz="3200" dirty="0" err="1"/>
              <a:t>APIs</a:t>
            </a:r>
            <a:r>
              <a:rPr lang="it-IT" sz="3200" dirty="0"/>
              <a:t>, </a:t>
            </a:r>
            <a:r>
              <a:rPr lang="it-IT" sz="3200" dirty="0" err="1"/>
              <a:t>that</a:t>
            </a:r>
            <a:r>
              <a:rPr lang="it-IT" sz="3200" dirty="0"/>
              <a:t> </a:t>
            </a:r>
            <a:r>
              <a:rPr lang="it-IT" sz="3200" dirty="0" err="1"/>
              <a:t>could</a:t>
            </a:r>
            <a:r>
              <a:rPr lang="it-IT" sz="3200" dirty="0"/>
              <a:t> </a:t>
            </a:r>
            <a:r>
              <a:rPr lang="it-IT" sz="3200" dirty="0" err="1"/>
              <a:t>have</a:t>
            </a:r>
            <a:r>
              <a:rPr lang="it-IT" sz="3200" dirty="0"/>
              <a:t> the </a:t>
            </a:r>
            <a:r>
              <a:rPr lang="it-IT" sz="3200" dirty="0" err="1"/>
              <a:t>flaws</a:t>
            </a:r>
            <a:r>
              <a:rPr lang="it-IT" sz="3200" dirty="0"/>
              <a:t> </a:t>
            </a:r>
            <a:r>
              <a:rPr lang="it-IT" sz="3200" dirty="0" err="1"/>
              <a:t>we</a:t>
            </a:r>
            <a:r>
              <a:rPr lang="it-IT" sz="3200" dirty="0"/>
              <a:t> </a:t>
            </a:r>
            <a:r>
              <a:rPr lang="it-IT" sz="3200" dirty="0" err="1"/>
              <a:t>discussed</a:t>
            </a:r>
            <a:r>
              <a:rPr lang="it-IT" sz="3200" dirty="0"/>
              <a:t> </a:t>
            </a:r>
            <a:r>
              <a:rPr lang="it-IT" sz="3200" dirty="0" err="1"/>
              <a:t>before</a:t>
            </a:r>
            <a:r>
              <a:rPr lang="it-IT" sz="3200" dirty="0"/>
              <a:t>.</a:t>
            </a:r>
          </a:p>
          <a:p>
            <a:pPr lvl="1"/>
            <a:r>
              <a:rPr lang="it-IT" sz="3200" dirty="0" err="1"/>
              <a:t>Recent</a:t>
            </a:r>
            <a:r>
              <a:rPr lang="it-IT" sz="3200" dirty="0"/>
              <a:t> Intel </a:t>
            </a:r>
            <a:r>
              <a:rPr lang="it-IT" sz="3200" dirty="0" err="1"/>
              <a:t>CPUs</a:t>
            </a:r>
            <a:r>
              <a:rPr lang="it-IT" sz="3200" dirty="0"/>
              <a:t> </a:t>
            </a:r>
            <a:r>
              <a:rPr lang="it-IT" sz="3200" dirty="0" err="1"/>
              <a:t>had</a:t>
            </a:r>
            <a:r>
              <a:rPr lang="it-IT" sz="3200" dirty="0"/>
              <a:t> firmware </a:t>
            </a:r>
            <a:r>
              <a:rPr lang="it-IT" sz="3200" dirty="0" err="1"/>
              <a:t>faults</a:t>
            </a:r>
            <a:r>
              <a:rPr lang="it-IT" sz="3200" dirty="0"/>
              <a:t> for Management Engine, </a:t>
            </a:r>
            <a:r>
              <a:rPr lang="it-IT" sz="3200" dirty="0" err="1"/>
              <a:t>Trusted</a:t>
            </a:r>
            <a:r>
              <a:rPr lang="it-IT" sz="3200" dirty="0"/>
              <a:t> </a:t>
            </a:r>
            <a:r>
              <a:rPr lang="it-IT" sz="3200" dirty="0" err="1"/>
              <a:t>Execution</a:t>
            </a:r>
            <a:r>
              <a:rPr lang="it-IT" sz="3200" dirty="0"/>
              <a:t> Engine, Server Platform Services </a:t>
            </a:r>
            <a:r>
              <a:rPr lang="it-IT" sz="3200" dirty="0" err="1"/>
              <a:t>that</a:t>
            </a:r>
            <a:r>
              <a:rPr lang="it-IT" sz="3200" dirty="0"/>
              <a:t> </a:t>
            </a:r>
            <a:r>
              <a:rPr lang="it-IT" sz="3200" dirty="0" err="1"/>
              <a:t>could</a:t>
            </a:r>
            <a:r>
              <a:rPr lang="it-IT" sz="3200" dirty="0"/>
              <a:t> </a:t>
            </a:r>
            <a:r>
              <a:rPr lang="it-IT" sz="3200" dirty="0" err="1"/>
              <a:t>lead</a:t>
            </a:r>
            <a:r>
              <a:rPr lang="it-IT" sz="3200" dirty="0"/>
              <a:t> to </a:t>
            </a:r>
            <a:r>
              <a:rPr lang="it-IT" sz="3200" dirty="0" err="1"/>
              <a:t>tens</a:t>
            </a:r>
            <a:r>
              <a:rPr lang="it-IT" sz="3200" dirty="0"/>
              <a:t> of </a:t>
            </a:r>
            <a:r>
              <a:rPr lang="it-IT" sz="3200" dirty="0" err="1"/>
              <a:t>dangerous</a:t>
            </a:r>
            <a:r>
              <a:rPr lang="it-IT" sz="3200" dirty="0"/>
              <a:t> </a:t>
            </a:r>
            <a:r>
              <a:rPr lang="it-IT" sz="3200" dirty="0" err="1"/>
              <a:t>vulnerabilities</a:t>
            </a:r>
            <a:r>
              <a:rPr lang="it-IT" sz="3200" dirty="0"/>
              <a:t>, </a:t>
            </a:r>
            <a:r>
              <a:rPr lang="it-IT" sz="3200" dirty="0" err="1"/>
              <a:t>permit</a:t>
            </a:r>
            <a:r>
              <a:rPr lang="it-IT" sz="3200" dirty="0"/>
              <a:t> non-</a:t>
            </a:r>
            <a:r>
              <a:rPr lang="it-IT" sz="3200" dirty="0" err="1"/>
              <a:t>signed</a:t>
            </a:r>
            <a:r>
              <a:rPr lang="it-IT" sz="3200" dirty="0"/>
              <a:t> code </a:t>
            </a:r>
            <a:r>
              <a:rPr lang="it-IT" sz="3200" dirty="0" err="1"/>
              <a:t>execution</a:t>
            </a:r>
            <a:r>
              <a:rPr lang="it-IT" sz="3200" dirty="0"/>
              <a:t> </a:t>
            </a:r>
            <a:r>
              <a:rPr lang="it-IT" sz="3200" dirty="0" err="1"/>
              <a:t>that</a:t>
            </a:r>
            <a:r>
              <a:rPr lang="it-IT" sz="3200" dirty="0"/>
              <a:t> </a:t>
            </a:r>
            <a:r>
              <a:rPr lang="it-IT" sz="3200" dirty="0" err="1"/>
              <a:t>could</a:t>
            </a:r>
            <a:r>
              <a:rPr lang="it-IT" sz="3200" dirty="0"/>
              <a:t> </a:t>
            </a:r>
            <a:r>
              <a:rPr lang="it-IT" sz="3200" dirty="0" err="1"/>
              <a:t>not</a:t>
            </a:r>
            <a:r>
              <a:rPr lang="it-IT" sz="3200" dirty="0"/>
              <a:t> be </a:t>
            </a:r>
            <a:r>
              <a:rPr lang="it-IT" sz="3200" dirty="0" err="1"/>
              <a:t>discovered</a:t>
            </a:r>
            <a:r>
              <a:rPr lang="it-IT" sz="3200" dirty="0"/>
              <a:t> by CPU  security </a:t>
            </a:r>
            <a:r>
              <a:rPr lang="it-IT" sz="3200" dirty="0" err="1"/>
              <a:t>measures</a:t>
            </a:r>
            <a:r>
              <a:rPr lang="it-IT" sz="3200" dirty="0"/>
              <a:t> or security </a:t>
            </a:r>
            <a:r>
              <a:rPr lang="it-IT" sz="3200" dirty="0" err="1"/>
              <a:t>softwares</a:t>
            </a:r>
            <a:endParaRPr lang="it-IT" sz="3200" dirty="0"/>
          </a:p>
          <a:p>
            <a:pPr lvl="1"/>
            <a:r>
              <a:rPr lang="it-IT" sz="3200" dirty="0" err="1"/>
              <a:t>There</a:t>
            </a:r>
            <a:r>
              <a:rPr lang="it-IT" sz="3200" dirty="0"/>
              <a:t> </a:t>
            </a:r>
            <a:r>
              <a:rPr lang="it-IT" sz="3200" dirty="0" err="1"/>
              <a:t>is</a:t>
            </a:r>
            <a:r>
              <a:rPr lang="it-IT" sz="3200" dirty="0"/>
              <a:t> a small </a:t>
            </a:r>
            <a:r>
              <a:rPr lang="it-IT" sz="3200" dirty="0" err="1"/>
              <a:t>Minix-running</a:t>
            </a:r>
            <a:r>
              <a:rPr lang="it-IT" sz="3200" dirty="0"/>
              <a:t> CPU in </a:t>
            </a:r>
            <a:r>
              <a:rPr lang="it-IT" sz="3200" dirty="0" err="1"/>
              <a:t>recent</a:t>
            </a:r>
            <a:r>
              <a:rPr lang="it-IT" sz="3200" dirty="0"/>
              <a:t> Intel </a:t>
            </a:r>
            <a:r>
              <a:rPr lang="it-IT" sz="3200" dirty="0" err="1"/>
              <a:t>CPUs</a:t>
            </a:r>
            <a:r>
              <a:rPr lang="it-IT" sz="3200" dirty="0"/>
              <a:t>, with ring -3 </a:t>
            </a:r>
            <a:r>
              <a:rPr lang="it-IT" sz="3200" dirty="0" err="1"/>
              <a:t>privileges</a:t>
            </a:r>
            <a:r>
              <a:rPr lang="it-IT" sz="3200" dirty="0"/>
              <a:t> (full </a:t>
            </a:r>
            <a:r>
              <a:rPr lang="it-IT" sz="3200" dirty="0" err="1"/>
              <a:t>privileges</a:t>
            </a:r>
            <a:r>
              <a:rPr lang="it-IT" sz="3200" dirty="0"/>
              <a:t>), </a:t>
            </a:r>
            <a:r>
              <a:rPr lang="it-IT" sz="3200" dirty="0" err="1"/>
              <a:t>containing</a:t>
            </a:r>
            <a:r>
              <a:rPr lang="it-IT" sz="3200" dirty="0"/>
              <a:t> :</a:t>
            </a:r>
          </a:p>
          <a:p>
            <a:pPr lvl="2"/>
            <a:r>
              <a:rPr lang="it-IT" sz="2800" dirty="0"/>
              <a:t>Full network </a:t>
            </a:r>
            <a:r>
              <a:rPr lang="it-IT" sz="2800" dirty="0" err="1"/>
              <a:t>stack</a:t>
            </a:r>
            <a:endParaRPr lang="it-IT" sz="2800" dirty="0"/>
          </a:p>
          <a:p>
            <a:pPr lvl="2"/>
            <a:r>
              <a:rPr lang="it-IT" sz="2800" dirty="0"/>
              <a:t>File system</a:t>
            </a:r>
          </a:p>
          <a:p>
            <a:pPr lvl="2"/>
            <a:r>
              <a:rPr lang="it-IT" sz="2800" dirty="0" err="1"/>
              <a:t>Many</a:t>
            </a:r>
            <a:r>
              <a:rPr lang="it-IT" sz="2800" dirty="0"/>
              <a:t> drivers</a:t>
            </a:r>
          </a:p>
          <a:p>
            <a:pPr lvl="2"/>
            <a:r>
              <a:rPr lang="it-IT" sz="2800" dirty="0"/>
              <a:t>A web server (?)</a:t>
            </a:r>
          </a:p>
          <a:p>
            <a:pPr marL="457200" lvl="1" indent="0">
              <a:buNone/>
            </a:pPr>
            <a:br>
              <a:rPr lang="it-IT" sz="2800" dirty="0"/>
            </a:br>
            <a:r>
              <a:rPr lang="it-IT" sz="2800" dirty="0"/>
              <a:t>	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7351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ED1F04-C214-49E3-B162-1BBD31B6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Implicit</a:t>
            </a:r>
            <a:r>
              <a:rPr lang="it-IT" dirty="0"/>
              <a:t> </a:t>
            </a:r>
            <a:r>
              <a:rPr lang="it-IT" dirty="0" err="1"/>
              <a:t>weaknesses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E9094A-C899-4B44-818A-82DB3E163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it-IT" sz="3200" dirty="0"/>
              <a:t>Management Engine fault </a:t>
            </a:r>
            <a:r>
              <a:rPr lang="it-IT" sz="3200" dirty="0" err="1"/>
              <a:t>we</a:t>
            </a:r>
            <a:r>
              <a:rPr lang="it-IT" sz="3200" dirty="0"/>
              <a:t> </a:t>
            </a:r>
            <a:r>
              <a:rPr lang="it-IT" sz="3200" dirty="0" err="1"/>
              <a:t>discussed</a:t>
            </a:r>
            <a:r>
              <a:rPr lang="it-IT" sz="3200" dirty="0"/>
              <a:t> </a:t>
            </a:r>
            <a:r>
              <a:rPr lang="it-IT" sz="3200" dirty="0" err="1"/>
              <a:t>before</a:t>
            </a:r>
            <a:r>
              <a:rPr lang="it-IT" sz="3200" dirty="0"/>
              <a:t> </a:t>
            </a:r>
            <a:r>
              <a:rPr lang="it-IT" sz="3200" dirty="0" err="1"/>
              <a:t>affected</a:t>
            </a:r>
            <a:r>
              <a:rPr lang="it-IT" sz="3200" dirty="0"/>
              <a:t> the </a:t>
            </a:r>
            <a:r>
              <a:rPr lang="it-IT" sz="3200" dirty="0" err="1"/>
              <a:t>Minix</a:t>
            </a:r>
            <a:r>
              <a:rPr lang="it-IT" sz="3200" dirty="0"/>
              <a:t>-in-Intel CPU, so remote code </a:t>
            </a:r>
            <a:r>
              <a:rPr lang="it-IT" sz="3200" dirty="0" err="1"/>
              <a:t>would</a:t>
            </a:r>
            <a:r>
              <a:rPr lang="it-IT" sz="3200" dirty="0"/>
              <a:t> </a:t>
            </a:r>
            <a:r>
              <a:rPr lang="it-IT" sz="3200" dirty="0" err="1"/>
              <a:t>have</a:t>
            </a:r>
            <a:r>
              <a:rPr lang="it-IT" sz="3200" dirty="0"/>
              <a:t> </a:t>
            </a:r>
            <a:r>
              <a:rPr lang="it-IT" sz="3200" dirty="0" err="1"/>
              <a:t>been</a:t>
            </a:r>
            <a:r>
              <a:rPr lang="it-IT" sz="3200" dirty="0"/>
              <a:t> </a:t>
            </a:r>
            <a:r>
              <a:rPr lang="it-IT" sz="3200" dirty="0" err="1"/>
              <a:t>executed</a:t>
            </a:r>
            <a:r>
              <a:rPr lang="it-IT" sz="3200" dirty="0"/>
              <a:t> with full </a:t>
            </a:r>
            <a:r>
              <a:rPr lang="it-IT" sz="3200" dirty="0" err="1"/>
              <a:t>privileges</a:t>
            </a:r>
            <a:r>
              <a:rPr lang="it-IT" sz="3200" dirty="0"/>
              <a:t> </a:t>
            </a:r>
            <a:r>
              <a:rPr lang="it-IT" sz="3200" dirty="0" err="1"/>
              <a:t>without</a:t>
            </a:r>
            <a:r>
              <a:rPr lang="it-IT" sz="3200" dirty="0"/>
              <a:t> software or hardware tracking.</a:t>
            </a:r>
          </a:p>
          <a:p>
            <a:pPr lvl="1"/>
            <a:r>
              <a:rPr lang="it-IT" sz="3200" dirty="0"/>
              <a:t>Google </a:t>
            </a:r>
            <a:r>
              <a:rPr lang="it-IT" sz="3200" dirty="0" err="1"/>
              <a:t>is</a:t>
            </a:r>
            <a:r>
              <a:rPr lang="it-IT" sz="3200" dirty="0"/>
              <a:t> </a:t>
            </a:r>
            <a:r>
              <a:rPr lang="it-IT" sz="3200" dirty="0" err="1"/>
              <a:t>working</a:t>
            </a:r>
            <a:r>
              <a:rPr lang="it-IT" sz="3200" dirty="0"/>
              <a:t> for </a:t>
            </a:r>
            <a:r>
              <a:rPr lang="it-IT" sz="3200" dirty="0" err="1"/>
              <a:t>removing</a:t>
            </a:r>
            <a:r>
              <a:rPr lang="it-IT" sz="3200" dirty="0"/>
              <a:t> Management Engine from </a:t>
            </a:r>
            <a:r>
              <a:rPr lang="it-IT" sz="3200" dirty="0" err="1"/>
              <a:t>its</a:t>
            </a:r>
            <a:r>
              <a:rPr lang="it-IT" sz="3200" dirty="0"/>
              <a:t> </a:t>
            </a:r>
            <a:r>
              <a:rPr lang="it-IT" sz="3200" dirty="0" err="1"/>
              <a:t>servers</a:t>
            </a:r>
            <a:endParaRPr lang="it-IT" sz="3200" dirty="0"/>
          </a:p>
          <a:p>
            <a:pPr lvl="1"/>
            <a:r>
              <a:rPr lang="it-IT" sz="2800" dirty="0" err="1"/>
              <a:t>What</a:t>
            </a:r>
            <a:r>
              <a:rPr lang="it-IT" sz="2800" dirty="0"/>
              <a:t> </a:t>
            </a:r>
            <a:r>
              <a:rPr lang="it-IT" sz="2800" dirty="0" err="1"/>
              <a:t>if</a:t>
            </a:r>
            <a:r>
              <a:rPr lang="it-IT" sz="2800" dirty="0"/>
              <a:t> a malware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inserted</a:t>
            </a:r>
            <a:r>
              <a:rPr lang="it-IT" sz="2800" dirty="0"/>
              <a:t> </a:t>
            </a:r>
            <a:r>
              <a:rPr lang="it-IT" sz="2800" dirty="0" err="1"/>
              <a:t>at</a:t>
            </a:r>
            <a:r>
              <a:rPr lang="it-IT" sz="2800" dirty="0"/>
              <a:t> MINIX-CPU </a:t>
            </a:r>
            <a:r>
              <a:rPr lang="it-IT" sz="2800" dirty="0" err="1"/>
              <a:t>level</a:t>
            </a:r>
            <a:r>
              <a:rPr lang="it-IT" sz="2800" dirty="0"/>
              <a:t> so </a:t>
            </a:r>
            <a:r>
              <a:rPr lang="it-IT" sz="2800" dirty="0" err="1"/>
              <a:t>that</a:t>
            </a:r>
            <a:r>
              <a:rPr lang="it-IT" sz="2800" dirty="0"/>
              <a:t> </a:t>
            </a:r>
            <a:r>
              <a:rPr lang="it-IT" sz="2800" dirty="0" err="1"/>
              <a:t>every</a:t>
            </a:r>
            <a:r>
              <a:rPr lang="it-IT" sz="2800" dirty="0"/>
              <a:t> Intel-CPU </a:t>
            </a:r>
            <a:r>
              <a:rPr lang="it-IT" sz="2800" dirty="0" err="1"/>
              <a:t>generated</a:t>
            </a:r>
            <a:r>
              <a:rPr lang="it-IT" sz="2800" dirty="0"/>
              <a:t> </a:t>
            </a:r>
            <a:r>
              <a:rPr lang="it-IT" sz="2800" dirty="0" err="1"/>
              <a:t>cryptographic</a:t>
            </a:r>
            <a:r>
              <a:rPr lang="it-IT" sz="2800" dirty="0"/>
              <a:t> </a:t>
            </a:r>
            <a:r>
              <a:rPr lang="it-IT" sz="2800" dirty="0" err="1"/>
              <a:t>key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sent</a:t>
            </a:r>
            <a:r>
              <a:rPr lang="it-IT" sz="2800" dirty="0"/>
              <a:t> by MINIX </a:t>
            </a:r>
            <a:r>
              <a:rPr lang="it-IT" sz="2800" dirty="0" err="1"/>
              <a:t>webserver</a:t>
            </a:r>
            <a:r>
              <a:rPr lang="it-IT" sz="2800" dirty="0"/>
              <a:t> to an </a:t>
            </a:r>
            <a:r>
              <a:rPr lang="it-IT" sz="2800" dirty="0" err="1"/>
              <a:t>attacker</a:t>
            </a:r>
            <a:r>
              <a:rPr lang="it-IT" sz="2800" dirty="0"/>
              <a:t>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2538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A923D4-4675-483E-B5CD-78C7FC3CF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F6257A-539A-485C-A816-675944DA3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https://www.blackhat.com/docs/eu-17/materials/eu-17-Arnaboldi-Exposing-Hidden-Exploitable-Behaviors-In-Programming-Languages-Using-Differential-Fuzzing-wp.pdf</a:t>
            </a:r>
          </a:p>
          <a:p>
            <a:r>
              <a:rPr lang="it-IT" dirty="0">
                <a:hlinkClick r:id="rId2"/>
              </a:rPr>
              <a:t>https://www.tomshw.it/falle-firmware-intel-milioni-computer-aggiornare-89817</a:t>
            </a:r>
          </a:p>
          <a:p>
            <a:r>
              <a:rPr lang="it-IT" dirty="0">
                <a:hlinkClick r:id="rId2"/>
              </a:rPr>
              <a:t>https://www.networkworld.com/article/3236064/servers/minix-the-most-popular-os-in-the-world-thanks-to-intel.html</a:t>
            </a:r>
          </a:p>
          <a:p>
            <a:r>
              <a:rPr lang="it-IT" dirty="0">
                <a:hlinkClick r:id="rId2"/>
              </a:rPr>
              <a:t>https://schd.ws/hosted_files/osseu17/84/Replace%20UEFI%20with%20Linux.pdf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137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47D4BB-6529-4710-8705-90488E3E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 </a:t>
            </a:r>
            <a:r>
              <a:rPr lang="it-IT" dirty="0" err="1"/>
              <a:t>hardcoded</a:t>
            </a:r>
            <a:r>
              <a:rPr lang="it-IT" dirty="0"/>
              <a:t> password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D3F60E-8942-48DD-9307-04056E0A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/>
              <a:t>Harcoding</a:t>
            </a:r>
            <a:r>
              <a:rPr lang="it-IT" dirty="0"/>
              <a:t> password in code can </a:t>
            </a:r>
            <a:r>
              <a:rPr lang="it-IT" dirty="0" err="1"/>
              <a:t>lead</a:t>
            </a:r>
            <a:r>
              <a:rPr lang="it-IT" dirty="0"/>
              <a:t> to </a:t>
            </a:r>
            <a:r>
              <a:rPr lang="it-IT" dirty="0" err="1"/>
              <a:t>failure</a:t>
            </a:r>
            <a:r>
              <a:rPr lang="it-IT" dirty="0"/>
              <a:t> of </a:t>
            </a:r>
            <a:r>
              <a:rPr lang="it-IT" dirty="0" err="1"/>
              <a:t>authentication</a:t>
            </a:r>
            <a:r>
              <a:rPr lang="it-IT" dirty="0"/>
              <a:t> </a:t>
            </a:r>
            <a:r>
              <a:rPr lang="it-IT" dirty="0" err="1"/>
              <a:t>measures</a:t>
            </a:r>
            <a:r>
              <a:rPr lang="it-IT" dirty="0"/>
              <a:t> and </a:t>
            </a:r>
            <a:r>
              <a:rPr lang="it-IT" dirty="0" err="1"/>
              <a:t>therefore</a:t>
            </a:r>
            <a:r>
              <a:rPr lang="it-IT" dirty="0"/>
              <a:t> access to </a:t>
            </a:r>
            <a:r>
              <a:rPr lang="it-IT" dirty="0" err="1"/>
              <a:t>critical</a:t>
            </a:r>
            <a:r>
              <a:rPr lang="it-IT" dirty="0"/>
              <a:t> </a:t>
            </a:r>
            <a:r>
              <a:rPr lang="it-IT" dirty="0" err="1"/>
              <a:t>resources</a:t>
            </a:r>
            <a:r>
              <a:rPr lang="it-IT" dirty="0"/>
              <a:t>, 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databases</a:t>
            </a:r>
            <a:endParaRPr lang="it-IT" dirty="0"/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tried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to include </a:t>
            </a:r>
            <a:r>
              <a:rPr lang="it-IT" dirty="0" err="1"/>
              <a:t>hardcoded</a:t>
            </a:r>
            <a:r>
              <a:rPr lang="it-IT" dirty="0"/>
              <a:t> password in server code. For </a:t>
            </a:r>
            <a:r>
              <a:rPr lang="it-IT" dirty="0" err="1"/>
              <a:t>example</a:t>
            </a:r>
            <a:r>
              <a:rPr lang="it-IT" dirty="0"/>
              <a:t>,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accessing</a:t>
            </a:r>
            <a:r>
              <a:rPr lang="it-IT" dirty="0"/>
              <a:t> to a database or server mail account, </a:t>
            </a:r>
            <a:r>
              <a:rPr lang="it-IT" dirty="0" err="1"/>
              <a:t>we</a:t>
            </a:r>
            <a:r>
              <a:rPr lang="it-IT" dirty="0"/>
              <a:t> access to a file:</a:t>
            </a:r>
          </a:p>
          <a:p>
            <a:pPr lvl="1"/>
            <a:r>
              <a:rPr lang="it-IT" dirty="0" err="1"/>
              <a:t>Containing</a:t>
            </a:r>
            <a:r>
              <a:rPr lang="it-IT" dirty="0"/>
              <a:t> username, password and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</a:t>
            </a:r>
            <a:r>
              <a:rPr lang="it-IT" dirty="0" err="1"/>
              <a:t>encrypted</a:t>
            </a:r>
            <a:r>
              <a:rPr lang="it-IT" dirty="0"/>
              <a:t> in AES CBC mode, AES </a:t>
            </a:r>
            <a:r>
              <a:rPr lang="it-IT" dirty="0" err="1"/>
              <a:t>key</a:t>
            </a:r>
            <a:r>
              <a:rPr lang="it-IT" dirty="0"/>
              <a:t> and </a:t>
            </a:r>
            <a:r>
              <a:rPr lang="it-IT" dirty="0" err="1"/>
              <a:t>Initialization</a:t>
            </a:r>
            <a:r>
              <a:rPr lang="it-IT" dirty="0"/>
              <a:t> </a:t>
            </a:r>
            <a:r>
              <a:rPr lang="it-IT" dirty="0" err="1"/>
              <a:t>Vector</a:t>
            </a:r>
            <a:endParaRPr lang="it-IT" dirty="0"/>
          </a:p>
          <a:p>
            <a:pPr lvl="1"/>
            <a:r>
              <a:rPr lang="it-IT" dirty="0"/>
              <a:t>AES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encrypted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server’s</a:t>
            </a:r>
            <a:r>
              <a:rPr lang="it-IT" dirty="0"/>
              <a:t> public </a:t>
            </a:r>
            <a:r>
              <a:rPr lang="it-IT" dirty="0" err="1"/>
              <a:t>key</a:t>
            </a:r>
            <a:r>
              <a:rPr lang="it-IT" dirty="0"/>
              <a:t> (so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knows</a:t>
            </a:r>
            <a:r>
              <a:rPr lang="it-IT" dirty="0"/>
              <a:t> </a:t>
            </a:r>
            <a:r>
              <a:rPr lang="it-IT" dirty="0" err="1"/>
              <a:t>server’s</a:t>
            </a:r>
            <a:r>
              <a:rPr lang="it-IT" dirty="0"/>
              <a:t> private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read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)</a:t>
            </a:r>
          </a:p>
          <a:p>
            <a:r>
              <a:rPr lang="it-IT" dirty="0"/>
              <a:t>The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exception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due to the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use a </a:t>
            </a:r>
            <a:r>
              <a:rPr lang="it-IT" dirty="0" err="1"/>
              <a:t>smartcard</a:t>
            </a:r>
            <a:r>
              <a:rPr lang="it-IT" dirty="0"/>
              <a:t> for private </a:t>
            </a:r>
            <a:r>
              <a:rPr lang="it-IT" dirty="0" err="1"/>
              <a:t>key</a:t>
            </a:r>
            <a:r>
              <a:rPr lang="it-IT" dirty="0"/>
              <a:t> and </a:t>
            </a:r>
            <a:r>
              <a:rPr lang="it-IT" dirty="0" err="1"/>
              <a:t>cryptographic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, </a:t>
            </a:r>
            <a:r>
              <a:rPr lang="it-IT" dirty="0" err="1"/>
              <a:t>therefore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hardcoded</a:t>
            </a:r>
            <a:r>
              <a:rPr lang="it-IT" dirty="0"/>
              <a:t> server </a:t>
            </a:r>
            <a:r>
              <a:rPr lang="it-IT" dirty="0" err="1"/>
              <a:t>keystore</a:t>
            </a:r>
            <a:r>
              <a:rPr lang="it-IT" dirty="0"/>
              <a:t> password</a:t>
            </a:r>
          </a:p>
          <a:p>
            <a:pPr lvl="1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avoided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asking</a:t>
            </a:r>
            <a:r>
              <a:rPr lang="it-IT" dirty="0"/>
              <a:t> for </a:t>
            </a:r>
            <a:r>
              <a:rPr lang="it-IT" dirty="0" err="1"/>
              <a:t>keystore</a:t>
            </a:r>
            <a:r>
              <a:rPr lang="it-IT" dirty="0"/>
              <a:t> password </a:t>
            </a:r>
            <a:r>
              <a:rPr lang="it-IT" dirty="0" err="1"/>
              <a:t>at</a:t>
            </a:r>
            <a:r>
              <a:rPr lang="it-IT" dirty="0"/>
              <a:t> server startup,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a palliative (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surely</a:t>
            </a:r>
            <a:r>
              <a:rPr lang="it-IT" dirty="0"/>
              <a:t> </a:t>
            </a:r>
            <a:r>
              <a:rPr lang="it-IT" dirty="0" err="1"/>
              <a:t>wouldn’t</a:t>
            </a:r>
            <a:r>
              <a:rPr lang="it-IT" dirty="0"/>
              <a:t> be </a:t>
            </a:r>
            <a:r>
              <a:rPr lang="it-IT" dirty="0" err="1"/>
              <a:t>ssfe</a:t>
            </a:r>
            <a:r>
              <a:rPr lang="it-IT" dirty="0"/>
              <a:t> in a </a:t>
            </a:r>
            <a:r>
              <a:rPr lang="it-IT" dirty="0" err="1"/>
              <a:t>real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129498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0CB0CF-B89A-4803-B903-F1DF454B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SQL </a:t>
            </a:r>
            <a:r>
              <a:rPr lang="it-IT" dirty="0" err="1"/>
              <a:t>Injection</a:t>
            </a:r>
            <a:r>
              <a:rPr lang="it-IT" dirty="0"/>
              <a:t> </a:t>
            </a:r>
            <a:r>
              <a:rPr lang="it-IT" dirty="0" err="1"/>
              <a:t>Prevention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2D3A82-B8F3-4A9D-B7FE-A246D898B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Injection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included</a:t>
            </a:r>
            <a:r>
              <a:rPr lang="it-IT" dirty="0"/>
              <a:t> by OWASP in </a:t>
            </a:r>
            <a:r>
              <a:rPr lang="it-IT" dirty="0" err="1"/>
              <a:t>its</a:t>
            </a:r>
            <a:r>
              <a:rPr lang="it-IT" dirty="0"/>
              <a:t> Top 10 Web Application Security Risk list</a:t>
            </a:r>
          </a:p>
          <a:p>
            <a:r>
              <a:rPr lang="it-IT" dirty="0" err="1"/>
              <a:t>Injections</a:t>
            </a:r>
            <a:r>
              <a:rPr lang="it-IT" dirty="0"/>
              <a:t> </a:t>
            </a:r>
            <a:r>
              <a:rPr lang="it-IT" dirty="0" err="1"/>
              <a:t>happens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user input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filtered</a:t>
            </a:r>
            <a:r>
              <a:rPr lang="it-IT" dirty="0"/>
              <a:t> or </a:t>
            </a:r>
            <a:r>
              <a:rPr lang="it-IT" dirty="0" err="1"/>
              <a:t>validated</a:t>
            </a:r>
            <a:endParaRPr lang="it-IT" dirty="0"/>
          </a:p>
          <a:p>
            <a:r>
              <a:rPr lang="it-IT" dirty="0"/>
              <a:t>Database </a:t>
            </a:r>
            <a:r>
              <a:rPr lang="it-IT" dirty="0" err="1"/>
              <a:t>queries</a:t>
            </a:r>
            <a:r>
              <a:rPr lang="it-IT" dirty="0"/>
              <a:t> are </a:t>
            </a:r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Prepared</a:t>
            </a:r>
            <a:r>
              <a:rPr lang="it-IT" dirty="0"/>
              <a:t> </a:t>
            </a:r>
            <a:r>
              <a:rPr lang="it-IT" dirty="0" err="1"/>
              <a:t>Statements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use </a:t>
            </a:r>
            <a:r>
              <a:rPr lang="it-IT" dirty="0" err="1"/>
              <a:t>placeholder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data </a:t>
            </a:r>
            <a:r>
              <a:rPr lang="it-IT" dirty="0" err="1"/>
              <a:t>evaluation</a:t>
            </a:r>
            <a:r>
              <a:rPr lang="it-IT" dirty="0"/>
              <a:t>, so </a:t>
            </a:r>
            <a:r>
              <a:rPr lang="it-IT" dirty="0" err="1"/>
              <a:t>query</a:t>
            </a:r>
            <a:r>
              <a:rPr lang="it-IT" dirty="0"/>
              <a:t> code and </a:t>
            </a:r>
            <a:r>
              <a:rPr lang="it-IT" dirty="0" err="1"/>
              <a:t>parameters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mixed</a:t>
            </a:r>
            <a:r>
              <a:rPr lang="it-IT" dirty="0"/>
              <a:t>.</a:t>
            </a:r>
          </a:p>
          <a:p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countermeasure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work, </a:t>
            </a:r>
            <a:r>
              <a:rPr lang="it-IT" dirty="0" err="1"/>
              <a:t>there</a:t>
            </a:r>
            <a:r>
              <a:rPr lang="it-IT" dirty="0"/>
              <a:t> are some sensitive </a:t>
            </a:r>
            <a:r>
              <a:rPr lang="it-IT" dirty="0" err="1"/>
              <a:t>queries</a:t>
            </a:r>
            <a:r>
              <a:rPr lang="it-IT" dirty="0"/>
              <a:t> with «LIMIT 1» </a:t>
            </a:r>
            <a:r>
              <a:rPr lang="it-IT" dirty="0" err="1"/>
              <a:t>constraints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some data can be </a:t>
            </a:r>
            <a:r>
              <a:rPr lang="it-IT" dirty="0" err="1"/>
              <a:t>disclosed</a:t>
            </a:r>
            <a:r>
              <a:rPr lang="it-IT" dirty="0"/>
              <a:t>,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retrieve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once a time (and </a:t>
            </a:r>
            <a:r>
              <a:rPr lang="it-IT" dirty="0" err="1"/>
              <a:t>provide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inputs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231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F62334-0E63-4123-A976-1EB27DF2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CC903-F3F9-4FCB-926D-DC461BC1D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1895"/>
            <a:ext cx="10515600" cy="4351338"/>
          </a:xfrm>
        </p:spPr>
        <p:txBody>
          <a:bodyPr/>
          <a:lstStyle/>
          <a:p>
            <a:r>
              <a:rPr lang="it-IT" dirty="0"/>
              <a:t>https://www.owasp.org/index.php/SQL_Injection</a:t>
            </a:r>
          </a:p>
          <a:p>
            <a:r>
              <a:rPr lang="it-IT" dirty="0"/>
              <a:t>https://www.owasp.org/index.php/Use_of_hard-coded_password</a:t>
            </a:r>
          </a:p>
        </p:txBody>
      </p:sp>
    </p:spTree>
    <p:extLst>
      <p:ext uri="{BB962C8B-B14F-4D97-AF65-F5344CB8AC3E}">
        <p14:creationId xmlns:p14="http://schemas.microsoft.com/office/powerpoint/2010/main" val="228602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76E730-FB43-429D-8482-5F52964B3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Password Management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B6FD50-6889-47AA-9FF4-ED8CB28998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149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8B9639-0F4A-45B1-8110-C19393E8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Password Management </a:t>
            </a:r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307917-251F-4290-91B9-87BCC0169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1420838"/>
            <a:ext cx="10791092" cy="4756126"/>
          </a:xfrm>
        </p:spPr>
        <p:txBody>
          <a:bodyPr>
            <a:normAutofit fontScale="92500"/>
          </a:bodyPr>
          <a:lstStyle/>
          <a:p>
            <a:r>
              <a:rPr lang="it-IT" dirty="0"/>
              <a:t>Password management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critical</a:t>
            </a:r>
            <a:r>
              <a:rPr lang="it-IT" dirty="0"/>
              <a:t> for system security</a:t>
            </a:r>
          </a:p>
          <a:p>
            <a:r>
              <a:rPr lang="it-IT" dirty="0" err="1"/>
              <a:t>Storing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in </a:t>
            </a:r>
            <a:r>
              <a:rPr lang="it-IT" dirty="0" err="1"/>
              <a:t>plain</a:t>
            </a:r>
            <a:r>
              <a:rPr lang="it-IT" dirty="0"/>
              <a:t> text or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unsalted</a:t>
            </a:r>
            <a:r>
              <a:rPr lang="it-IT" dirty="0"/>
              <a:t> </a:t>
            </a:r>
            <a:r>
              <a:rPr lang="it-IT" dirty="0" err="1"/>
              <a:t>hashes</a:t>
            </a:r>
            <a:r>
              <a:rPr lang="it-IT" dirty="0"/>
              <a:t> </a:t>
            </a:r>
            <a:r>
              <a:rPr lang="it-IT" dirty="0" err="1"/>
              <a:t>leads</a:t>
            </a:r>
            <a:r>
              <a:rPr lang="it-IT" dirty="0"/>
              <a:t> to account </a:t>
            </a:r>
            <a:r>
              <a:rPr lang="it-IT" dirty="0" err="1"/>
              <a:t>stealing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be the first step to sensitive data </a:t>
            </a:r>
            <a:r>
              <a:rPr lang="it-IT" dirty="0" err="1"/>
              <a:t>disclosure</a:t>
            </a:r>
            <a:r>
              <a:rPr lang="it-IT" dirty="0"/>
              <a:t> or </a:t>
            </a:r>
            <a:r>
              <a:rPr lang="it-IT" dirty="0" err="1"/>
              <a:t>backdoor</a:t>
            </a:r>
            <a:r>
              <a:rPr lang="it-IT" dirty="0"/>
              <a:t> </a:t>
            </a:r>
            <a:r>
              <a:rPr lang="it-IT" dirty="0" err="1"/>
              <a:t>installation</a:t>
            </a:r>
            <a:endParaRPr lang="it-IT" dirty="0"/>
          </a:p>
          <a:p>
            <a:pPr lvl="1"/>
            <a:r>
              <a:rPr lang="it-IT" dirty="0"/>
              <a:t>An </a:t>
            </a:r>
            <a:r>
              <a:rPr lang="it-IT" dirty="0" err="1"/>
              <a:t>example</a:t>
            </a:r>
            <a:r>
              <a:rPr lang="it-IT" dirty="0"/>
              <a:t> of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MD5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digests</a:t>
            </a:r>
            <a:r>
              <a:rPr lang="it-IT" dirty="0"/>
              <a:t>,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fast, </a:t>
            </a:r>
            <a:r>
              <a:rPr lang="it-IT" dirty="0" err="1"/>
              <a:t>memory-conserving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, </a:t>
            </a:r>
            <a:r>
              <a:rPr lang="it-IT" dirty="0" err="1"/>
              <a:t>easily</a:t>
            </a:r>
            <a:r>
              <a:rPr lang="it-IT" dirty="0"/>
              <a:t> </a:t>
            </a:r>
            <a:r>
              <a:rPr lang="it-IT" dirty="0" err="1"/>
              <a:t>crackable</a:t>
            </a:r>
            <a:r>
              <a:rPr lang="it-IT" dirty="0"/>
              <a:t> by </a:t>
            </a:r>
            <a:r>
              <a:rPr lang="it-IT" dirty="0" err="1"/>
              <a:t>GPUs</a:t>
            </a:r>
            <a:r>
              <a:rPr lang="it-IT" dirty="0"/>
              <a:t>, </a:t>
            </a:r>
            <a:r>
              <a:rPr lang="it-IT" dirty="0" err="1"/>
              <a:t>FPGAs</a:t>
            </a:r>
            <a:r>
              <a:rPr lang="it-IT" dirty="0"/>
              <a:t> and </a:t>
            </a:r>
            <a:r>
              <a:rPr lang="it-IT" dirty="0" err="1"/>
              <a:t>ASICs</a:t>
            </a:r>
            <a:endParaRPr lang="it-IT" dirty="0"/>
          </a:p>
          <a:p>
            <a:pPr lvl="2"/>
            <a:r>
              <a:rPr lang="it-IT" dirty="0" err="1"/>
              <a:t>Flame</a:t>
            </a:r>
            <a:r>
              <a:rPr lang="it-IT" dirty="0"/>
              <a:t>, a malware, </a:t>
            </a:r>
            <a:r>
              <a:rPr lang="it-IT" dirty="0" err="1"/>
              <a:t>was</a:t>
            </a:r>
            <a:r>
              <a:rPr lang="it-IT" dirty="0"/>
              <a:t> spread </a:t>
            </a:r>
            <a:r>
              <a:rPr lang="it-IT" dirty="0" err="1"/>
              <a:t>exploiting</a:t>
            </a:r>
            <a:r>
              <a:rPr lang="it-IT" dirty="0"/>
              <a:t> MD5-signed Microsoft </a:t>
            </a:r>
            <a:r>
              <a:rPr lang="it-IT" dirty="0" err="1"/>
              <a:t>Certificates</a:t>
            </a:r>
            <a:endParaRPr lang="it-IT" dirty="0"/>
          </a:p>
          <a:p>
            <a:r>
              <a:rPr lang="it-IT" dirty="0" err="1"/>
              <a:t>Allowing</a:t>
            </a:r>
            <a:r>
              <a:rPr lang="it-IT" dirty="0"/>
              <a:t> </a:t>
            </a:r>
            <a:r>
              <a:rPr lang="it-IT" dirty="0" err="1"/>
              <a:t>easily-guessable</a:t>
            </a:r>
            <a:r>
              <a:rPr lang="it-IT" dirty="0"/>
              <a:t> password </a:t>
            </a:r>
            <a:r>
              <a:rPr lang="it-IT" dirty="0" err="1"/>
              <a:t>like</a:t>
            </a:r>
            <a:r>
              <a:rPr lang="it-IT" dirty="0"/>
              <a:t> «1234» or «password»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vulnerability</a:t>
            </a:r>
            <a:r>
              <a:rPr lang="it-IT" dirty="0"/>
              <a:t> </a:t>
            </a:r>
            <a:r>
              <a:rPr lang="it-IT" dirty="0" err="1"/>
              <a:t>independent</a:t>
            </a:r>
            <a:r>
              <a:rPr lang="it-IT" dirty="0"/>
              <a:t> from </a:t>
            </a:r>
            <a:r>
              <a:rPr lang="it-IT" dirty="0" err="1"/>
              <a:t>hashing</a:t>
            </a:r>
            <a:r>
              <a:rPr lang="it-IT" dirty="0"/>
              <a:t> </a:t>
            </a:r>
            <a:r>
              <a:rPr lang="it-IT" dirty="0" err="1"/>
              <a:t>technique</a:t>
            </a:r>
            <a:r>
              <a:rPr lang="it-IT" dirty="0"/>
              <a:t>, so a strong password policy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enforced</a:t>
            </a:r>
            <a:r>
              <a:rPr lang="it-IT" dirty="0"/>
              <a:t>.</a:t>
            </a:r>
          </a:p>
          <a:p>
            <a:r>
              <a:rPr lang="it-IT" dirty="0"/>
              <a:t>A system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resilient</a:t>
            </a:r>
            <a:r>
              <a:rPr lang="it-IT" dirty="0"/>
              <a:t> </a:t>
            </a:r>
            <a:r>
              <a:rPr lang="it-IT" dirty="0" err="1"/>
              <a:t>eough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to password </a:t>
            </a:r>
            <a:r>
              <a:rPr lang="it-IT" dirty="0" err="1"/>
              <a:t>stealing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instance</a:t>
            </a:r>
            <a:r>
              <a:rPr lang="it-IT" dirty="0"/>
              <a:t> </a:t>
            </a:r>
            <a:r>
              <a:rPr lang="it-IT" dirty="0" err="1"/>
              <a:t>implementing</a:t>
            </a:r>
            <a:r>
              <a:rPr lang="it-IT" dirty="0"/>
              <a:t> a </a:t>
            </a:r>
            <a:r>
              <a:rPr lang="it-IT" dirty="0" err="1"/>
              <a:t>multifactor</a:t>
            </a:r>
            <a:r>
              <a:rPr lang="it-IT" dirty="0"/>
              <a:t> </a:t>
            </a:r>
            <a:r>
              <a:rPr lang="it-IT" dirty="0" err="1"/>
              <a:t>authentication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434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C58847-30BA-42DB-A627-5C5318FE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Password </a:t>
            </a:r>
            <a:r>
              <a:rPr lang="it-IT" dirty="0" err="1"/>
              <a:t>cryptography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DC0B16-F1BB-46C4-B359-A25BEEC72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analyzed</a:t>
            </a:r>
            <a:r>
              <a:rPr lang="it-IT" dirty="0"/>
              <a:t> </a:t>
            </a:r>
            <a:r>
              <a:rPr lang="it-IT" dirty="0" err="1"/>
              <a:t>several</a:t>
            </a:r>
            <a:r>
              <a:rPr lang="it-IT" dirty="0"/>
              <a:t> password </a:t>
            </a:r>
            <a:r>
              <a:rPr lang="it-IT" dirty="0" err="1"/>
              <a:t>cryptography</a:t>
            </a:r>
            <a:r>
              <a:rPr lang="it-IT" dirty="0"/>
              <a:t> </a:t>
            </a:r>
            <a:r>
              <a:rPr lang="it-IT" dirty="0" err="1"/>
              <a:t>techniques</a:t>
            </a:r>
            <a:r>
              <a:rPr lang="it-IT" dirty="0"/>
              <a:t>, 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a </a:t>
            </a:r>
            <a:r>
              <a:rPr lang="it-IT" dirty="0" err="1"/>
              <a:t>salt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a </a:t>
            </a:r>
            <a:r>
              <a:rPr lang="it-IT" dirty="0" err="1"/>
              <a:t>pepper</a:t>
            </a:r>
            <a:r>
              <a:rPr lang="it-IT" dirty="0"/>
              <a:t> </a:t>
            </a:r>
            <a:r>
              <a:rPr lang="it-IT" dirty="0" err="1"/>
              <a:t>too</a:t>
            </a:r>
            <a:endParaRPr lang="it-IT" dirty="0"/>
          </a:p>
          <a:p>
            <a:pPr lvl="1"/>
            <a:r>
              <a:rPr lang="it-IT" dirty="0"/>
              <a:t>A </a:t>
            </a:r>
            <a:r>
              <a:rPr lang="it-IT" dirty="0" err="1"/>
              <a:t>pepper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salt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stored</a:t>
            </a:r>
            <a:r>
              <a:rPr lang="it-IT" dirty="0"/>
              <a:t> </a:t>
            </a:r>
            <a:r>
              <a:rPr lang="it-IT" dirty="0" err="1"/>
              <a:t>alongside</a:t>
            </a:r>
            <a:r>
              <a:rPr lang="it-IT" dirty="0"/>
              <a:t> the password.</a:t>
            </a:r>
          </a:p>
          <a:p>
            <a:pPr lvl="1"/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though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seem</a:t>
            </a:r>
            <a:r>
              <a:rPr lang="it-IT" dirty="0"/>
              <a:t> </a:t>
            </a:r>
            <a:r>
              <a:rPr lang="it-IT" dirty="0" err="1"/>
              <a:t>adding</a:t>
            </a:r>
            <a:r>
              <a:rPr lang="it-IT" dirty="0"/>
              <a:t> security to </a:t>
            </a:r>
            <a:r>
              <a:rPr lang="it-IT" dirty="0" err="1"/>
              <a:t>passwords</a:t>
            </a:r>
            <a:r>
              <a:rPr lang="it-IT" dirty="0"/>
              <a:t>, no </a:t>
            </a:r>
            <a:r>
              <a:rPr lang="it-IT" dirty="0" err="1"/>
              <a:t>algorithm</a:t>
            </a:r>
            <a:r>
              <a:rPr lang="it-IT" dirty="0"/>
              <a:t> supports </a:t>
            </a:r>
            <a:r>
              <a:rPr lang="it-IT" dirty="0" err="1"/>
              <a:t>them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had</a:t>
            </a:r>
            <a:r>
              <a:rPr lang="it-IT" dirty="0"/>
              <a:t> to </a:t>
            </a:r>
            <a:r>
              <a:rPr lang="it-IT" dirty="0" err="1"/>
              <a:t>develop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cryptography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and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probably</a:t>
            </a:r>
            <a:r>
              <a:rPr lang="it-IT" dirty="0"/>
              <a:t> reduce </a:t>
            </a:r>
            <a:r>
              <a:rPr lang="it-IT" dirty="0" err="1"/>
              <a:t>rather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enhance</a:t>
            </a:r>
            <a:r>
              <a:rPr lang="it-IT" dirty="0"/>
              <a:t> system security</a:t>
            </a:r>
          </a:p>
          <a:p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hashing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whittled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down to the </a:t>
            </a:r>
            <a:r>
              <a:rPr lang="it-IT" dirty="0" err="1"/>
              <a:t>ones</a:t>
            </a:r>
            <a:r>
              <a:rPr lang="it-IT" dirty="0"/>
              <a:t> </a:t>
            </a:r>
            <a:r>
              <a:rPr lang="it-IT" dirty="0" err="1"/>
              <a:t>designed</a:t>
            </a:r>
            <a:r>
              <a:rPr lang="it-IT" dirty="0"/>
              <a:t> to </a:t>
            </a:r>
            <a:r>
              <a:rPr lang="it-IT" dirty="0" err="1"/>
              <a:t>passwords</a:t>
            </a:r>
            <a:r>
              <a:rPr lang="it-IT" dirty="0"/>
              <a:t>: </a:t>
            </a:r>
            <a:r>
              <a:rPr lang="it-IT" dirty="0" err="1"/>
              <a:t>bcrypt</a:t>
            </a:r>
            <a:r>
              <a:rPr lang="it-IT" dirty="0"/>
              <a:t>, </a:t>
            </a:r>
            <a:r>
              <a:rPr lang="it-IT" dirty="0" err="1"/>
              <a:t>scrypt</a:t>
            </a:r>
            <a:r>
              <a:rPr lang="it-IT" dirty="0"/>
              <a:t> and PBDKF2.</a:t>
            </a:r>
          </a:p>
          <a:p>
            <a:pPr lvl="1"/>
            <a:r>
              <a:rPr lang="it-IT" dirty="0"/>
              <a:t>New </a:t>
            </a:r>
            <a:r>
              <a:rPr lang="it-IT" dirty="0" err="1"/>
              <a:t>ones</a:t>
            </a:r>
            <a:r>
              <a:rPr lang="it-IT" dirty="0"/>
              <a:t> are </a:t>
            </a:r>
            <a:r>
              <a:rPr lang="it-IT" dirty="0" err="1"/>
              <a:t>being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, </a:t>
            </a:r>
            <a:r>
              <a:rPr lang="it-IT" dirty="0" err="1"/>
              <a:t>like</a:t>
            </a:r>
            <a:r>
              <a:rPr lang="it-IT" dirty="0"/>
              <a:t> Argon2, </a:t>
            </a:r>
            <a:r>
              <a:rPr lang="it-IT" dirty="0" err="1"/>
              <a:t>but</a:t>
            </a:r>
            <a:r>
              <a:rPr lang="it-IT" dirty="0"/>
              <a:t> security </a:t>
            </a:r>
            <a:r>
              <a:rPr lang="it-IT" dirty="0" err="1"/>
              <a:t>administrator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use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recent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unknown</a:t>
            </a:r>
            <a:r>
              <a:rPr lang="it-IT" dirty="0"/>
              <a:t> </a:t>
            </a:r>
            <a:r>
              <a:rPr lang="it-IT" dirty="0" err="1"/>
              <a:t>critcial</a:t>
            </a:r>
            <a:r>
              <a:rPr lang="it-IT" dirty="0"/>
              <a:t> </a:t>
            </a:r>
            <a:r>
              <a:rPr lang="it-IT" dirty="0" err="1"/>
              <a:t>weaknesses</a:t>
            </a:r>
            <a:r>
              <a:rPr lang="it-IT" dirty="0"/>
              <a:t> in the system</a:t>
            </a:r>
          </a:p>
          <a:p>
            <a:pPr marL="45720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0169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4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https://cdn-images-1.medium.com/max/800/1*QdbniDuZiiF1N7ArNJChOA.png">
            <a:extLst>
              <a:ext uri="{FF2B5EF4-FFF2-40B4-BE49-F238E27FC236}">
                <a16:creationId xmlns:a16="http://schemas.microsoft.com/office/drawing/2014/main" id="{7B96C195-ABC2-47D6-B917-BC484F7A41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7" y="820337"/>
            <a:ext cx="10905066" cy="521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088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4228</TotalTime>
  <Words>2024</Words>
  <Application>Microsoft Office PowerPoint</Application>
  <PresentationFormat>Widescreen</PresentationFormat>
  <Paragraphs>145</Paragraphs>
  <Slides>28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Tema di Office</vt:lpstr>
      <vt:lpstr>SERVER FEATURES</vt:lpstr>
      <vt:lpstr>GENERAL PROGRAMMING TECHNIQUES</vt:lpstr>
      <vt:lpstr>No hardcoded password</vt:lpstr>
      <vt:lpstr>SQL Injection Prevention</vt:lpstr>
      <vt:lpstr>References</vt:lpstr>
      <vt:lpstr>Password Management</vt:lpstr>
      <vt:lpstr>Password Management Introduction</vt:lpstr>
      <vt:lpstr>Password cryptography</vt:lpstr>
      <vt:lpstr>Presentazione standard di PowerPoint</vt:lpstr>
      <vt:lpstr>Presentazione standard di PowerPoint</vt:lpstr>
      <vt:lpstr>Presentazione standard di PowerPoint</vt:lpstr>
      <vt:lpstr>2-steps Authentication</vt:lpstr>
      <vt:lpstr>Presentazione standard di PowerPoint</vt:lpstr>
      <vt:lpstr>Authentication</vt:lpstr>
      <vt:lpstr>Authentication</vt:lpstr>
      <vt:lpstr>Token</vt:lpstr>
      <vt:lpstr>Stateless tokens</vt:lpstr>
      <vt:lpstr>A simple IPS</vt:lpstr>
      <vt:lpstr>Simple IPS</vt:lpstr>
      <vt:lpstr>Failed login attempts </vt:lpstr>
      <vt:lpstr>Account lockdowns and IP lockdowns</vt:lpstr>
      <vt:lpstr>References</vt:lpstr>
      <vt:lpstr>Final thoughts</vt:lpstr>
      <vt:lpstr>Implicit weaknesses</vt:lpstr>
      <vt:lpstr>Implicit weaknesses</vt:lpstr>
      <vt:lpstr>Implicit weaknesses</vt:lpstr>
      <vt:lpstr>Implicit weaknesses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COMING SOON</dc:title>
  <dc:creator>LUCA PIROZZI</dc:creator>
  <cp:lastModifiedBy>LUCA PIROZZI</cp:lastModifiedBy>
  <cp:revision>87</cp:revision>
  <dcterms:created xsi:type="dcterms:W3CDTF">2017-12-15T10:13:12Z</dcterms:created>
  <dcterms:modified xsi:type="dcterms:W3CDTF">2017-12-19T21:36:47Z</dcterms:modified>
</cp:coreProperties>
</file>