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0" r:id="rId3"/>
    <p:sldId id="261" r:id="rId4"/>
    <p:sldId id="258" r:id="rId5"/>
    <p:sldId id="279" r:id="rId6"/>
    <p:sldId id="259" r:id="rId7"/>
    <p:sldId id="267" r:id="rId8"/>
    <p:sldId id="268" r:id="rId9"/>
    <p:sldId id="283" r:id="rId10"/>
    <p:sldId id="271" r:id="rId11"/>
    <p:sldId id="282" r:id="rId12"/>
    <p:sldId id="272" r:id="rId13"/>
    <p:sldId id="284" r:id="rId14"/>
    <p:sldId id="263" r:id="rId15"/>
    <p:sldId id="262" r:id="rId16"/>
    <p:sldId id="280" r:id="rId17"/>
    <p:sldId id="281" r:id="rId18"/>
    <p:sldId id="266" r:id="rId19"/>
    <p:sldId id="273" r:id="rId20"/>
    <p:sldId id="274" r:id="rId21"/>
    <p:sldId id="275" r:id="rId22"/>
    <p:sldId id="278" r:id="rId23"/>
    <p:sldId id="264" r:id="rId24"/>
    <p:sldId id="265" r:id="rId25"/>
    <p:sldId id="285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9BD8-5B55-4603-85C1-E71BA819D9DB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381B-3428-4DEB-AC6F-7F61398EE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91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381B-3428-4DEB-AC6F-7F61398EE16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11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hd.ws/hosted_files/osseu17/84/Replace%20UEFI%20with%20Linux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10076741" cy="40198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decided</a:t>
            </a:r>
            <a:r>
              <a:rPr lang="it-IT" sz="2800" dirty="0"/>
              <a:t> to use </a:t>
            </a:r>
            <a:r>
              <a:rPr lang="it-IT" sz="2800" dirty="0" err="1"/>
              <a:t>bcrypt</a:t>
            </a:r>
            <a:r>
              <a:rPr lang="it-IT" sz="2800" dirty="0"/>
              <a:t> </a:t>
            </a:r>
            <a:r>
              <a:rPr lang="it-IT" sz="2800" dirty="0" err="1"/>
              <a:t>because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works</a:t>
            </a:r>
            <a:r>
              <a:rPr lang="it-IT" sz="2800" dirty="0"/>
              <a:t> </a:t>
            </a:r>
            <a:r>
              <a:rPr lang="it-IT" sz="2800" dirty="0" err="1"/>
              <a:t>using</a:t>
            </a:r>
            <a:r>
              <a:rPr lang="it-IT" sz="2800" dirty="0"/>
              <a:t> a </a:t>
            </a:r>
            <a:r>
              <a:rPr lang="it-IT" sz="2800" dirty="0" err="1"/>
              <a:t>table</a:t>
            </a:r>
            <a:r>
              <a:rPr lang="it-IT" sz="2800" dirty="0"/>
              <a:t> </a:t>
            </a:r>
            <a:r>
              <a:rPr lang="it-IT" sz="2800" dirty="0" err="1"/>
              <a:t>thats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modified</a:t>
            </a:r>
            <a:r>
              <a:rPr lang="it-IT" sz="2800" dirty="0"/>
              <a:t> </a:t>
            </a:r>
            <a:r>
              <a:rPr lang="it-IT" sz="2800" dirty="0" err="1"/>
              <a:t>after</a:t>
            </a:r>
            <a:r>
              <a:rPr lang="it-IT" sz="2800" dirty="0"/>
              <a:t> </a:t>
            </a:r>
            <a:r>
              <a:rPr lang="it-IT" sz="2800" dirty="0" err="1"/>
              <a:t>every</a:t>
            </a:r>
            <a:r>
              <a:rPr lang="it-IT" sz="2800" dirty="0"/>
              <a:t> access,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makes</a:t>
            </a:r>
            <a:r>
              <a:rPr lang="it-IT" sz="2800" dirty="0"/>
              <a:t> </a:t>
            </a:r>
            <a:r>
              <a:rPr lang="it-IT" sz="2800" dirty="0" err="1"/>
              <a:t>GPUs</a:t>
            </a:r>
            <a:r>
              <a:rPr lang="it-IT" sz="2800" dirty="0"/>
              <a:t> </a:t>
            </a:r>
            <a:r>
              <a:rPr lang="it-IT" sz="2800" dirty="0" err="1"/>
              <a:t>ineffective</a:t>
            </a:r>
            <a:r>
              <a:rPr lang="it-IT" sz="2800" dirty="0"/>
              <a:t> in cracking </a:t>
            </a:r>
            <a:r>
              <a:rPr lang="it-IT" sz="2800" dirty="0" err="1"/>
              <a:t>it</a:t>
            </a:r>
            <a:r>
              <a:rPr lang="it-IT" sz="2800" dirty="0"/>
              <a:t> (</a:t>
            </a:r>
            <a:r>
              <a:rPr lang="it-IT" sz="2800" dirty="0" err="1"/>
              <a:t>unlike</a:t>
            </a:r>
            <a:r>
              <a:rPr lang="it-IT" sz="2800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While</a:t>
            </a:r>
            <a:r>
              <a:rPr lang="it-IT" sz="2800" dirty="0"/>
              <a:t> </a:t>
            </a:r>
            <a:r>
              <a:rPr lang="it-IT" sz="2800" dirty="0" err="1"/>
              <a:t>scrypt</a:t>
            </a:r>
            <a:r>
              <a:rPr lang="it-IT" sz="2800" dirty="0"/>
              <a:t> </a:t>
            </a:r>
            <a:r>
              <a:rPr lang="it-IT" sz="2800" dirty="0" err="1"/>
              <a:t>should</a:t>
            </a:r>
            <a:r>
              <a:rPr lang="it-IT" sz="2800" dirty="0"/>
              <a:t> </a:t>
            </a:r>
            <a:r>
              <a:rPr lang="it-IT" sz="2800" dirty="0" err="1"/>
              <a:t>provide</a:t>
            </a:r>
            <a:r>
              <a:rPr lang="it-IT" sz="2800" dirty="0"/>
              <a:t> </a:t>
            </a:r>
            <a:r>
              <a:rPr lang="it-IT" sz="2800" dirty="0" err="1"/>
              <a:t>better</a:t>
            </a:r>
            <a:r>
              <a:rPr lang="it-IT" sz="2800" dirty="0"/>
              <a:t> security,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relatively</a:t>
            </a:r>
            <a:r>
              <a:rPr lang="it-IT" sz="2800" dirty="0"/>
              <a:t> </a:t>
            </a:r>
            <a:r>
              <a:rPr lang="it-IT" sz="2800" dirty="0" err="1"/>
              <a:t>recent</a:t>
            </a:r>
            <a:r>
              <a:rPr lang="it-IT" sz="2800" dirty="0"/>
              <a:t> </a:t>
            </a:r>
            <a:r>
              <a:rPr lang="it-IT" sz="2800" dirty="0" err="1"/>
              <a:t>algorithm</a:t>
            </a:r>
            <a:r>
              <a:rPr lang="it-IT" sz="2800" dirty="0"/>
              <a:t> (2009), </a:t>
            </a:r>
            <a:r>
              <a:rPr lang="it-IT" sz="2800" dirty="0" err="1"/>
              <a:t>meaning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received</a:t>
            </a:r>
            <a:r>
              <a:rPr lang="it-IT" sz="2800" dirty="0"/>
              <a:t> </a:t>
            </a:r>
            <a:r>
              <a:rPr lang="it-IT" sz="2800" dirty="0" err="1"/>
              <a:t>enough</a:t>
            </a:r>
            <a:r>
              <a:rPr lang="it-IT" sz="2800" dirty="0"/>
              <a:t> </a:t>
            </a:r>
            <a:r>
              <a:rPr lang="it-IT" sz="2800" dirty="0" err="1"/>
              <a:t>scrutiny</a:t>
            </a:r>
            <a:r>
              <a:rPr lang="it-IT" sz="2800" dirty="0"/>
              <a:t>. </a:t>
            </a:r>
            <a:r>
              <a:rPr lang="it-IT" sz="2800" dirty="0" err="1"/>
              <a:t>Most</a:t>
            </a:r>
            <a:r>
              <a:rPr lang="it-IT" sz="2800" dirty="0"/>
              <a:t> </a:t>
            </a:r>
            <a:r>
              <a:rPr lang="it-IT" sz="2800" dirty="0" err="1"/>
              <a:t>recent</a:t>
            </a:r>
            <a:r>
              <a:rPr lang="it-IT" sz="2800" dirty="0"/>
              <a:t> </a:t>
            </a:r>
            <a:r>
              <a:rPr lang="it-IT" sz="2800" dirty="0" err="1"/>
              <a:t>feedbacks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downsized</a:t>
            </a:r>
            <a:r>
              <a:rPr lang="it-IT" sz="2800" dirty="0"/>
              <a:t>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reputation</a:t>
            </a:r>
            <a:r>
              <a:rPr lang="it-IT" sz="2800" dirty="0"/>
              <a:t> and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encryption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by far more </a:t>
            </a:r>
            <a:r>
              <a:rPr lang="it-IT" sz="2800" dirty="0" err="1"/>
              <a:t>computationally</a:t>
            </a:r>
            <a:r>
              <a:rPr lang="it-IT" sz="2800" dirty="0"/>
              <a:t> intensive. </a:t>
            </a:r>
            <a:r>
              <a:rPr lang="it-IT" sz="2800" dirty="0" err="1"/>
              <a:t>Moreover</a:t>
            </a:r>
            <a:r>
              <a:rPr lang="it-IT" sz="2800" dirty="0"/>
              <a:t> </a:t>
            </a:r>
            <a:r>
              <a:rPr lang="it-IT" sz="2800" dirty="0" err="1"/>
              <a:t>scrypt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for password </a:t>
            </a:r>
            <a:r>
              <a:rPr lang="it-IT" sz="2800" dirty="0" err="1"/>
              <a:t>based</a:t>
            </a:r>
            <a:r>
              <a:rPr lang="it-IT" sz="2800" dirty="0"/>
              <a:t> hard disk </a:t>
            </a:r>
            <a:r>
              <a:rPr lang="it-IT" sz="2800" dirty="0" err="1"/>
              <a:t>encryption</a:t>
            </a:r>
            <a:r>
              <a:rPr lang="it-IT" sz="2800" dirty="0"/>
              <a:t>, </a:t>
            </a:r>
            <a:r>
              <a:rPr lang="it-IT" sz="2800" dirty="0" err="1"/>
              <a:t>not</a:t>
            </a:r>
            <a:r>
              <a:rPr lang="it-IT" sz="2800" dirty="0"/>
              <a:t> password </a:t>
            </a:r>
            <a:r>
              <a:rPr lang="it-IT" sz="2800" dirty="0" err="1"/>
              <a:t>encryption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34ACB-0037-4AD6-AA2A-833294DE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F5DA8A-9204-4017-B3E7-8AA22C14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  <a:p>
            <a:pPr marL="285750" indent="-285750"/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to password,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stored</a:t>
            </a:r>
            <a:r>
              <a:rPr lang="it-IT" dirty="0"/>
              <a:t>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encrypts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/>
              <a:t> stretching.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21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private users)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under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companies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static</a:t>
            </a:r>
            <a:r>
              <a:rPr lang="it-IT" dirty="0"/>
              <a:t> public IP: e.g.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a company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and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employees</a:t>
            </a:r>
            <a:r>
              <a:rPr lang="it-IT" dirty="0"/>
              <a:t> (help desk)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854FF-A8D5-41B0-862B-417468DE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47FFB-E837-44D3-BEDA-E85C8EE7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with SHA-256.</a:t>
            </a:r>
          </a:p>
          <a:p>
            <a:pPr lvl="1"/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expire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30 minutes. No new code can be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expiration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a new code, </a:t>
            </a:r>
            <a:r>
              <a:rPr lang="it-IT" dirty="0" err="1"/>
              <a:t>old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(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a replay </a:t>
            </a:r>
            <a:r>
              <a:rPr lang="it-IT" dirty="0" err="1"/>
              <a:t>attack</a:t>
            </a:r>
            <a:r>
              <a:rPr lang="it-IT" dirty="0"/>
              <a:t> with an </a:t>
            </a:r>
            <a:r>
              <a:rPr lang="it-IT" dirty="0" err="1"/>
              <a:t>old</a:t>
            </a:r>
            <a:r>
              <a:rPr lang="it-IT" dirty="0"/>
              <a:t> code)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30 minutes right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device, server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trusted</a:t>
            </a:r>
            <a:r>
              <a:rPr lang="it-IT" dirty="0"/>
              <a:t> devices list for </a:t>
            </a:r>
            <a:r>
              <a:rPr lang="it-IT" dirty="0" err="1"/>
              <a:t>that</a:t>
            </a:r>
            <a:r>
              <a:rPr lang="it-IT" dirty="0"/>
              <a:t> user.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792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token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schema</a:t>
            </a:r>
          </a:p>
          <a:p>
            <a:r>
              <a:rPr lang="it-IT" dirty="0" err="1"/>
              <a:t>Firstly</a:t>
            </a:r>
            <a:r>
              <a:rPr lang="it-IT" dirty="0"/>
              <a:t>, client </a:t>
            </a:r>
            <a:r>
              <a:rPr lang="it-IT" dirty="0" err="1"/>
              <a:t>sends</a:t>
            </a:r>
            <a:r>
              <a:rPr lang="it-IT" dirty="0"/>
              <a:t> username and password to server</a:t>
            </a:r>
          </a:p>
          <a:p>
            <a:pPr lvl="1"/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sent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HTTPS (SSL)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, no security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added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time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)</a:t>
            </a:r>
          </a:p>
          <a:p>
            <a:r>
              <a:rPr lang="it-IT" dirty="0" err="1"/>
              <a:t>If</a:t>
            </a:r>
            <a:r>
              <a:rPr lang="it-IT" dirty="0"/>
              <a:t> data are </a:t>
            </a:r>
            <a:r>
              <a:rPr lang="it-IT" dirty="0" err="1"/>
              <a:t>correct</a:t>
            </a:r>
            <a:r>
              <a:rPr lang="it-IT" dirty="0"/>
              <a:t>, server </a:t>
            </a:r>
            <a:r>
              <a:rPr lang="it-IT" dirty="0" err="1"/>
              <a:t>compares</a:t>
            </a:r>
            <a:r>
              <a:rPr lang="it-IT" dirty="0"/>
              <a:t> device data to a list of </a:t>
            </a:r>
            <a:r>
              <a:rPr lang="it-IT" dirty="0" err="1"/>
              <a:t>trusted</a:t>
            </a:r>
            <a:r>
              <a:rPr lang="it-IT" dirty="0"/>
              <a:t> devices for </a:t>
            </a:r>
            <a:r>
              <a:rPr lang="it-IT" dirty="0" err="1"/>
              <a:t>that</a:t>
            </a:r>
            <a:r>
              <a:rPr lang="it-IT" dirty="0"/>
              <a:t> account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device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trusted</a:t>
            </a:r>
            <a:r>
              <a:rPr lang="it-IT" dirty="0"/>
              <a:t>,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, a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to </a:t>
            </a:r>
            <a:r>
              <a:rPr lang="it-IT" dirty="0" err="1"/>
              <a:t>user’s</a:t>
            </a:r>
            <a:r>
              <a:rPr lang="it-IT" dirty="0"/>
              <a:t> mail and user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</a:t>
            </a:r>
            <a:r>
              <a:rPr lang="it-IT" dirty="0" err="1"/>
              <a:t>activation</a:t>
            </a:r>
            <a:r>
              <a:rPr lang="it-IT" dirty="0"/>
              <a:t> code</a:t>
            </a:r>
          </a:p>
          <a:p>
            <a:r>
              <a:rPr lang="it-IT" dirty="0"/>
              <a:t>The server </a:t>
            </a:r>
            <a:r>
              <a:rPr lang="it-IT" dirty="0" err="1"/>
              <a:t>replies</a:t>
            </a:r>
            <a:r>
              <a:rPr lang="it-IT" dirty="0"/>
              <a:t> with a token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JSON Web Tokens (JTW), an </a:t>
            </a:r>
            <a:r>
              <a:rPr lang="it-IT" dirty="0" err="1"/>
              <a:t>industry</a:t>
            </a:r>
            <a:r>
              <a:rPr lang="it-IT" dirty="0"/>
              <a:t> standard (RFC 7519)</a:t>
            </a:r>
          </a:p>
          <a:p>
            <a:pPr lvl="1"/>
            <a:r>
              <a:rPr lang="it-IT" dirty="0"/>
              <a:t>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signed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(RSA)</a:t>
            </a:r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8923F-177C-4A60-A975-853FA33E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Token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50E866-E507-404C-B0D0-DE15C460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choiced</a:t>
            </a:r>
            <a:r>
              <a:rPr lang="it-IT" dirty="0"/>
              <a:t> to use </a:t>
            </a:r>
            <a:r>
              <a:rPr lang="it-IT" dirty="0" err="1"/>
              <a:t>stateless</a:t>
            </a:r>
            <a:r>
              <a:rPr lang="it-IT" dirty="0"/>
              <a:t> tokens</a:t>
            </a:r>
          </a:p>
          <a:p>
            <a:pPr lvl="1"/>
            <a:r>
              <a:rPr lang="it-IT" dirty="0"/>
              <a:t>Server </a:t>
            </a:r>
            <a:r>
              <a:rPr lang="it-IT" dirty="0" err="1"/>
              <a:t>keeps</a:t>
            </a:r>
            <a:r>
              <a:rPr lang="it-IT" dirty="0"/>
              <a:t> no track of </a:t>
            </a:r>
            <a:r>
              <a:rPr lang="it-IT" dirty="0" err="1"/>
              <a:t>them</a:t>
            </a:r>
            <a:endParaRPr lang="it-IT" dirty="0"/>
          </a:p>
          <a:p>
            <a:r>
              <a:rPr lang="it-IT" dirty="0"/>
              <a:t>A token </a:t>
            </a: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Username</a:t>
            </a:r>
          </a:p>
          <a:p>
            <a:pPr lvl="1"/>
            <a:r>
              <a:rPr lang="it-IT" dirty="0"/>
              <a:t>Device data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token </a:t>
            </a:r>
            <a:r>
              <a:rPr lang="it-IT" dirty="0" err="1"/>
              <a:t>replays</a:t>
            </a:r>
            <a:r>
              <a:rPr lang="it-IT" dirty="0"/>
              <a:t> on </a:t>
            </a:r>
            <a:r>
              <a:rPr lang="it-IT" dirty="0" err="1"/>
              <a:t>untrusted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Issuing</a:t>
            </a:r>
            <a:r>
              <a:rPr lang="it-IT" dirty="0"/>
              <a:t> time (</a:t>
            </a:r>
            <a:r>
              <a:rPr lang="it-IT" dirty="0" err="1"/>
              <a:t>updated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with server,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point)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token </a:t>
            </a:r>
            <a:r>
              <a:rPr lang="it-IT" dirty="0" err="1"/>
              <a:t>usage</a:t>
            </a:r>
            <a:r>
              <a:rPr lang="it-IT" dirty="0"/>
              <a:t> on </a:t>
            </a:r>
            <a:r>
              <a:rPr lang="it-IT" dirty="0" err="1"/>
              <a:t>stolen</a:t>
            </a:r>
            <a:r>
              <a:rPr lang="it-IT" dirty="0"/>
              <a:t> devices</a:t>
            </a:r>
          </a:p>
          <a:p>
            <a:pPr lvl="1"/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(</a:t>
            </a:r>
            <a:r>
              <a:rPr lang="it-IT" dirty="0" err="1"/>
              <a:t>decreased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to stole a device with an </a:t>
            </a:r>
            <a:r>
              <a:rPr lang="it-IT" dirty="0" err="1"/>
              <a:t>active</a:t>
            </a:r>
            <a:r>
              <a:rPr lang="it-IT" dirty="0"/>
              <a:t> session</a:t>
            </a:r>
          </a:p>
          <a:p>
            <a:pPr lvl="2"/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spam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82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54225-4641-4842-8FCF-0480A6BF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Stateless</a:t>
            </a:r>
            <a:r>
              <a:rPr lang="it-IT" dirty="0"/>
              <a:t> tokens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591EC-98F0-454E-9086-034E2120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stateless</a:t>
            </a:r>
            <a:r>
              <a:rPr lang="it-IT" dirty="0"/>
              <a:t> feature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for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scalability</a:t>
            </a:r>
            <a:endParaRPr lang="it-IT" dirty="0"/>
          </a:p>
          <a:p>
            <a:r>
              <a:rPr lang="it-IT" dirty="0" err="1"/>
              <a:t>Because</a:t>
            </a:r>
            <a:r>
              <a:rPr lang="it-IT" dirty="0"/>
              <a:t> server </a:t>
            </a:r>
            <a:r>
              <a:rPr lang="it-IT" dirty="0" err="1"/>
              <a:t>doesn’t</a:t>
            </a:r>
            <a:r>
              <a:rPr lang="it-IT" dirty="0"/>
              <a:t> track </a:t>
            </a:r>
            <a:r>
              <a:rPr lang="it-IT" dirty="0" err="1"/>
              <a:t>issued</a:t>
            </a:r>
            <a:r>
              <a:rPr lang="it-IT" dirty="0"/>
              <a:t> token,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explicit</a:t>
            </a:r>
            <a:r>
              <a:rPr lang="it-IT" dirty="0"/>
              <a:t> token </a:t>
            </a:r>
            <a:r>
              <a:rPr lang="it-IT" dirty="0" err="1"/>
              <a:t>invalidation</a:t>
            </a:r>
            <a:r>
              <a:rPr lang="it-IT" dirty="0"/>
              <a:t> </a:t>
            </a:r>
            <a:r>
              <a:rPr lang="it-IT" dirty="0" err="1"/>
              <a:t>mechanism</a:t>
            </a:r>
            <a:endParaRPr lang="it-IT" dirty="0"/>
          </a:p>
          <a:p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to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tracks</a:t>
            </a:r>
            <a:r>
              <a:rPr lang="it-IT" dirty="0"/>
              <a:t> user, device and </a:t>
            </a:r>
            <a:r>
              <a:rPr lang="it-IT" dirty="0" err="1"/>
              <a:t>logout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a new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user and device, </a:t>
            </a:r>
            <a:r>
              <a:rPr lang="it-IT" dirty="0" err="1"/>
              <a:t>issuing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last </a:t>
            </a:r>
            <a:r>
              <a:rPr lang="it-IT" dirty="0" err="1"/>
              <a:t>logout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happened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token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user </a:t>
            </a:r>
            <a:r>
              <a:rPr lang="it-IT" dirty="0" err="1"/>
              <a:t>system’s</a:t>
            </a:r>
            <a:r>
              <a:rPr lang="it-IT" dirty="0"/>
              <a:t> </a:t>
            </a:r>
            <a:r>
              <a:rPr lang="it-IT" dirty="0" err="1"/>
              <a:t>crashed</a:t>
            </a:r>
            <a:r>
              <a:rPr lang="it-IT" dirty="0"/>
              <a:t> or user </a:t>
            </a:r>
            <a:r>
              <a:rPr lang="it-IT" dirty="0" err="1"/>
              <a:t>forgot</a:t>
            </a:r>
            <a:r>
              <a:rPr lang="it-IT" dirty="0"/>
              <a:t> the client </a:t>
            </a:r>
            <a:r>
              <a:rPr lang="it-IT" dirty="0" err="1"/>
              <a:t>logged</a:t>
            </a:r>
            <a:r>
              <a:rPr lang="it-IT" dirty="0"/>
              <a:t> in, the </a:t>
            </a:r>
            <a:r>
              <a:rPr lang="it-IT" dirty="0" err="1"/>
              <a:t>usual</a:t>
            </a:r>
            <a:r>
              <a:rPr lang="it-IT" dirty="0"/>
              <a:t> token </a:t>
            </a:r>
            <a:r>
              <a:rPr lang="it-IT" dirty="0" err="1"/>
              <a:t>timeout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implicitly</a:t>
            </a:r>
            <a:r>
              <a:rPr lang="it-IT" dirty="0"/>
              <a:t> invalidate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58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IPS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BE42A-62D2-40FC-AC3E-9C76CD6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IPS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1521-6FBD-4A5D-9694-8281A8CD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instrusion</a:t>
            </a:r>
            <a:r>
              <a:rPr lang="it-IT" dirty="0"/>
              <a:t> </a:t>
            </a:r>
            <a:r>
              <a:rPr lang="it-IT" dirty="0" err="1"/>
              <a:t>preventer</a:t>
            </a:r>
            <a:r>
              <a:rPr lang="it-IT" dirty="0"/>
              <a:t> with auditing and </a:t>
            </a:r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stop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accounts,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updated</a:t>
            </a:r>
            <a:r>
              <a:rPr lang="it-IT" dirty="0"/>
              <a:t> to include </a:t>
            </a:r>
            <a:r>
              <a:rPr lang="it-IT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suspicious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from </a:t>
            </a:r>
            <a:r>
              <a:rPr lang="it-IT" dirty="0" err="1"/>
              <a:t>authenticated</a:t>
            </a:r>
            <a:r>
              <a:rPr lang="it-IT" dirty="0"/>
              <a:t> users</a:t>
            </a:r>
          </a:p>
          <a:p>
            <a:pPr lvl="1"/>
            <a:r>
              <a:rPr lang="it-IT" dirty="0"/>
              <a:t>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combined</a:t>
            </a:r>
            <a:r>
              <a:rPr lang="it-IT" dirty="0"/>
              <a:t> with firewall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account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contermeasures</a:t>
            </a:r>
            <a:r>
              <a:rPr lang="it-IT" dirty="0"/>
              <a:t> are </a:t>
            </a:r>
            <a:r>
              <a:rPr lang="it-IT" dirty="0" err="1"/>
              <a:t>recommended</a:t>
            </a:r>
            <a:r>
              <a:rPr lang="it-IT" dirty="0"/>
              <a:t> by OWASP in </a:t>
            </a:r>
            <a:r>
              <a:rPr lang="it-IT" dirty="0" err="1"/>
              <a:t>order</a:t>
            </a:r>
            <a:r>
              <a:rPr lang="it-IT" dirty="0"/>
              <a:t> to reduce brute force/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password </a:t>
            </a:r>
            <a:r>
              <a:rPr lang="it-IT" dirty="0" err="1"/>
              <a:t>efficiency</a:t>
            </a:r>
            <a:r>
              <a:rPr lang="it-IT" dirty="0"/>
              <a:t> and </a:t>
            </a:r>
            <a:r>
              <a:rPr lang="it-IT" dirty="0" err="1"/>
              <a:t>effectiveness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5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4BDB0-C810-43B0-A24E-2EC2C3EA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4A343-144A-4096-AAC7-99399FD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If</a:t>
            </a:r>
            <a:r>
              <a:rPr lang="it-IT" dirty="0"/>
              <a:t> a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existing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, an entry (</a:t>
            </a:r>
            <a:r>
              <a:rPr lang="it-IT" dirty="0" err="1"/>
              <a:t>user,device,attempts,time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/>
              <a:t>Client-side a </a:t>
            </a:r>
            <a:r>
              <a:rPr lang="it-IT" dirty="0" err="1"/>
              <a:t>captcha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subsequently</a:t>
            </a:r>
            <a:r>
              <a:rPr lang="it-IT" dirty="0"/>
              <a:t> login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, the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lang="it-IT" dirty="0"/>
          </a:p>
          <a:p>
            <a:pPr lvl="1"/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block</a:t>
            </a:r>
            <a:r>
              <a:rPr lang="it-IT" dirty="0"/>
              <a:t> a legittimate user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mistyped</a:t>
            </a:r>
            <a:r>
              <a:rPr lang="it-IT" dirty="0"/>
              <a:t> the password.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user and </a:t>
            </a:r>
            <a:r>
              <a:rPr lang="it-IT" dirty="0" err="1"/>
              <a:t>ip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in a 15 minutes time </a:t>
            </a:r>
            <a:r>
              <a:rPr lang="it-IT" dirty="0" err="1"/>
              <a:t>span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minutes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, a new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generaetd</a:t>
            </a:r>
            <a:endParaRPr lang="it-IT" dirty="0"/>
          </a:p>
          <a:p>
            <a:r>
              <a:rPr lang="it-IT" dirty="0"/>
              <a:t>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the maximum, a 20 minutes </a:t>
            </a:r>
            <a:r>
              <a:rPr lang="it-IT" dirty="0" err="1"/>
              <a:t>block</a:t>
            </a:r>
            <a:r>
              <a:rPr lang="it-IT" dirty="0"/>
              <a:t> on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, and an account </a:t>
            </a:r>
            <a:r>
              <a:rPr lang="it-IT" dirty="0" err="1"/>
              <a:t>lockdown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user and from </a:t>
            </a:r>
            <a:r>
              <a:rPr lang="it-IT" dirty="0" err="1"/>
              <a:t>that</a:t>
            </a:r>
            <a:r>
              <a:rPr lang="it-IT" dirty="0"/>
              <a:t> device in </a:t>
            </a:r>
            <a:r>
              <a:rPr lang="it-IT" dirty="0" err="1"/>
              <a:t>this</a:t>
            </a:r>
            <a:r>
              <a:rPr lang="it-IT" dirty="0"/>
              <a:t> 20 minutes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rejected</a:t>
            </a:r>
            <a:r>
              <a:rPr lang="it-IT" dirty="0"/>
              <a:t> and the password </a:t>
            </a:r>
            <a:r>
              <a:rPr lang="it-IT" dirty="0" err="1"/>
              <a:t>not</a:t>
            </a:r>
            <a:r>
              <a:rPr lang="it-IT" dirty="0"/>
              <a:t> 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.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tailored</a:t>
            </a:r>
            <a:r>
              <a:rPr lang="it-IT" dirty="0"/>
              <a:t> to system </a:t>
            </a:r>
            <a:r>
              <a:rPr lang="it-IT" dirty="0" err="1"/>
              <a:t>workload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be </a:t>
            </a:r>
            <a:r>
              <a:rPr lang="it-IT" dirty="0" err="1"/>
              <a:t>adaptive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3F7AE-7FA7-4900-AA69-7D88E8F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</a:t>
            </a:r>
            <a:r>
              <a:rPr lang="it-IT" dirty="0" err="1"/>
              <a:t>lockdowns</a:t>
            </a:r>
            <a:r>
              <a:rPr lang="it-IT" dirty="0"/>
              <a:t> and IP </a:t>
            </a:r>
            <a:r>
              <a:rPr lang="it-IT" dirty="0" err="1"/>
              <a:t>lockdowns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F81CD-F971-4837-88ED-5424944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number</a:t>
            </a:r>
            <a:r>
              <a:rPr lang="it-IT" dirty="0"/>
              <a:t> of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in an one day time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 err="1"/>
              <a:t>Obviously</a:t>
            </a:r>
            <a:r>
              <a:rPr lang="it-IT" dirty="0"/>
              <a:t>,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user (and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) are cumulative</a:t>
            </a:r>
          </a:p>
          <a:p>
            <a:r>
              <a:rPr lang="it-IT" dirty="0" err="1"/>
              <a:t>If</a:t>
            </a:r>
            <a:r>
              <a:rPr lang="it-IT" dirty="0"/>
              <a:t> system </a:t>
            </a:r>
            <a:r>
              <a:rPr lang="it-IT" dirty="0" err="1"/>
              <a:t>issued</a:t>
            </a:r>
            <a:r>
              <a:rPr lang="it-IT" dirty="0"/>
              <a:t> an account </a:t>
            </a:r>
            <a:r>
              <a:rPr lang="it-IT" dirty="0" err="1"/>
              <a:t>lockdown</a:t>
            </a:r>
            <a:r>
              <a:rPr lang="it-IT" dirty="0"/>
              <a:t> to an IP for 5 </a:t>
            </a:r>
            <a:r>
              <a:rPr lang="it-IT" dirty="0" err="1"/>
              <a:t>times</a:t>
            </a:r>
            <a:r>
              <a:rPr lang="it-IT" dirty="0"/>
              <a:t> in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day, </a:t>
            </a:r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IP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ignored</a:t>
            </a:r>
            <a:r>
              <a:rPr lang="it-IT" dirty="0"/>
              <a:t> for 2 hours,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user </a:t>
            </a:r>
            <a:r>
              <a:rPr lang="it-IT" dirty="0" err="1"/>
              <a:t>existence</a:t>
            </a:r>
            <a:r>
              <a:rPr lang="it-IT" dirty="0"/>
              <a:t> or password </a:t>
            </a:r>
            <a:r>
              <a:rPr lang="it-IT" dirty="0" err="1"/>
              <a:t>correctness</a:t>
            </a:r>
            <a:endParaRPr lang="it-IT" dirty="0"/>
          </a:p>
          <a:p>
            <a:pPr lvl="1"/>
            <a:r>
              <a:rPr lang="it-IT" dirty="0" err="1"/>
              <a:t>Another</a:t>
            </a:r>
            <a:r>
              <a:rPr lang="it-IT" dirty="0"/>
              <a:t> option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blacklisting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319690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72202-5F86-4383-B490-146A9CEF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64BCA-16A9-42FF-8753-7421DC6E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https://www.owasp.org/index.php/Blocking_Brute_Force_Attacks</a:t>
            </a:r>
          </a:p>
        </p:txBody>
      </p:sp>
    </p:spTree>
    <p:extLst>
      <p:ext uri="{BB962C8B-B14F-4D97-AF65-F5344CB8AC3E}">
        <p14:creationId xmlns:p14="http://schemas.microsoft.com/office/powerpoint/2010/main" val="65413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505243"/>
            <a:ext cx="11830929" cy="5233182"/>
          </a:xfrm>
        </p:spPr>
        <p:txBody>
          <a:bodyPr>
            <a:normAutofit fontScale="40000" lnSpcReduction="20000"/>
          </a:bodyPr>
          <a:lstStyle/>
          <a:p>
            <a:r>
              <a:rPr lang="it-IT" sz="7400" dirty="0" err="1"/>
              <a:t>When</a:t>
            </a:r>
            <a:r>
              <a:rPr lang="it-IT" sz="7400" dirty="0"/>
              <a:t> </a:t>
            </a:r>
            <a:r>
              <a:rPr lang="it-IT" sz="7400" dirty="0" err="1"/>
              <a:t>developing</a:t>
            </a:r>
            <a:r>
              <a:rPr lang="it-IT" sz="7400" dirty="0"/>
              <a:t> an </a:t>
            </a:r>
            <a:r>
              <a:rPr lang="it-IT" sz="7400" dirty="0" err="1"/>
              <a:t>application</a:t>
            </a:r>
            <a:r>
              <a:rPr lang="it-IT" sz="7400" dirty="0"/>
              <a:t>, </a:t>
            </a:r>
            <a:r>
              <a:rPr lang="it-IT" sz="7400" dirty="0" err="1"/>
              <a:t>even</a:t>
            </a:r>
            <a:r>
              <a:rPr lang="it-IT" sz="7400" dirty="0"/>
              <a:t> </a:t>
            </a:r>
            <a:r>
              <a:rPr lang="it-IT" sz="7400" dirty="0" err="1"/>
              <a:t>if</a:t>
            </a:r>
            <a:r>
              <a:rPr lang="it-IT" sz="7400" dirty="0"/>
              <a:t> </a:t>
            </a:r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strictly</a:t>
            </a:r>
            <a:r>
              <a:rPr lang="it-IT" sz="7400" dirty="0"/>
              <a:t> </a:t>
            </a:r>
            <a:r>
              <a:rPr lang="it-IT" sz="7400" dirty="0" err="1"/>
              <a:t>follow</a:t>
            </a:r>
            <a:r>
              <a:rPr lang="it-IT" sz="7400" dirty="0"/>
              <a:t> </a:t>
            </a:r>
            <a:r>
              <a:rPr lang="it-IT" sz="7400" dirty="0" err="1"/>
              <a:t>secure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techniques</a:t>
            </a:r>
            <a:r>
              <a:rPr lang="it-IT" sz="7400" dirty="0"/>
              <a:t>, </a:t>
            </a:r>
            <a:r>
              <a:rPr lang="it-IT" sz="7400" dirty="0" err="1"/>
              <a:t>there</a:t>
            </a:r>
            <a:r>
              <a:rPr lang="it-IT" sz="7400" dirty="0"/>
              <a:t> are some </a:t>
            </a:r>
            <a:r>
              <a:rPr lang="it-IT" sz="7400" dirty="0" err="1"/>
              <a:t>residual</a:t>
            </a:r>
            <a:r>
              <a:rPr lang="it-IT" sz="7400" dirty="0"/>
              <a:t> </a:t>
            </a:r>
            <a:r>
              <a:rPr lang="it-IT" sz="7400" dirty="0" err="1"/>
              <a:t>potential</a:t>
            </a:r>
            <a:r>
              <a:rPr lang="it-IT" sz="7400" dirty="0"/>
              <a:t> </a:t>
            </a:r>
            <a:r>
              <a:rPr lang="it-IT" sz="7400" dirty="0" err="1"/>
              <a:t>weaknesses</a:t>
            </a:r>
            <a:r>
              <a:rPr lang="it-IT" sz="7400" dirty="0"/>
              <a:t>.</a:t>
            </a:r>
          </a:p>
          <a:p>
            <a:r>
              <a:rPr lang="it-IT" sz="7400" dirty="0" err="1"/>
              <a:t>We</a:t>
            </a:r>
            <a:r>
              <a:rPr lang="it-IT" sz="7400" dirty="0"/>
              <a:t> </a:t>
            </a:r>
            <a:r>
              <a:rPr lang="it-IT" sz="7400" dirty="0" err="1"/>
              <a:t>rely</a:t>
            </a:r>
            <a:r>
              <a:rPr lang="it-IT" sz="7400" dirty="0"/>
              <a:t> on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</a:p>
          <a:p>
            <a:pPr lvl="1"/>
            <a:r>
              <a:rPr lang="it-IT" sz="7400" dirty="0"/>
              <a:t>In </a:t>
            </a:r>
            <a:r>
              <a:rPr lang="it-IT" sz="7400" dirty="0" err="1"/>
              <a:t>recent</a:t>
            </a:r>
            <a:r>
              <a:rPr lang="it-IT" sz="7400" dirty="0"/>
              <a:t> Black </a:t>
            </a:r>
            <a:r>
              <a:rPr lang="it-IT" sz="7400" dirty="0" err="1"/>
              <a:t>Hat</a:t>
            </a:r>
            <a:r>
              <a:rPr lang="it-IT" sz="7400" dirty="0"/>
              <a:t> Europe 2017 Convention Fernando Arnaboldi, Senior Security Consultant, </a:t>
            </a:r>
            <a:r>
              <a:rPr lang="it-IT" sz="7400" dirty="0" err="1"/>
              <a:t>showed</a:t>
            </a:r>
            <a:r>
              <a:rPr lang="it-IT" sz="7400" dirty="0"/>
              <a:t> </a:t>
            </a:r>
            <a:r>
              <a:rPr lang="it-IT" sz="7400" dirty="0" err="1"/>
              <a:t>how</a:t>
            </a:r>
            <a:r>
              <a:rPr lang="it-IT" sz="7400" dirty="0"/>
              <a:t> </a:t>
            </a:r>
            <a:r>
              <a:rPr lang="it-IT" sz="7400" dirty="0" err="1"/>
              <a:t>securely</a:t>
            </a:r>
            <a:r>
              <a:rPr lang="it-IT" sz="7400" dirty="0"/>
              <a:t> 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application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have</a:t>
            </a:r>
            <a:r>
              <a:rPr lang="it-IT" sz="7400" dirty="0"/>
              <a:t> </a:t>
            </a:r>
            <a:r>
              <a:rPr lang="it-IT" sz="7400" dirty="0" err="1"/>
              <a:t>unindentified</a:t>
            </a:r>
            <a:r>
              <a:rPr lang="it-IT" sz="7400" dirty="0"/>
              <a:t> </a:t>
            </a:r>
            <a:r>
              <a:rPr lang="it-IT" sz="7400" dirty="0" err="1"/>
              <a:t>vulnerabilities</a:t>
            </a:r>
            <a:r>
              <a:rPr lang="it-IT" sz="7400" dirty="0"/>
              <a:t> in the </a:t>
            </a:r>
            <a:r>
              <a:rPr lang="it-IT" sz="7400" dirty="0" err="1"/>
              <a:t>underlying</a:t>
            </a:r>
            <a:r>
              <a:rPr lang="it-IT" sz="7400" dirty="0"/>
              <a:t> </a:t>
            </a:r>
            <a:r>
              <a:rPr lang="it-IT" sz="7400" dirty="0" err="1"/>
              <a:t>programming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may</a:t>
            </a:r>
            <a:r>
              <a:rPr lang="it-IT" sz="7400" dirty="0"/>
              <a:t> </a:t>
            </a:r>
            <a:r>
              <a:rPr lang="it-IT" sz="7400" dirty="0" err="1"/>
              <a:t>lead</a:t>
            </a:r>
            <a:r>
              <a:rPr lang="it-IT" sz="7400" dirty="0"/>
              <a:t> to remote code </a:t>
            </a:r>
            <a:r>
              <a:rPr lang="it-IT" sz="7400" dirty="0" err="1"/>
              <a:t>execution</a:t>
            </a:r>
            <a:r>
              <a:rPr lang="it-IT" sz="7400" dirty="0"/>
              <a:t> </a:t>
            </a:r>
          </a:p>
          <a:p>
            <a:pPr lvl="2"/>
            <a:r>
              <a:rPr lang="it-IT" sz="7400" dirty="0" err="1"/>
              <a:t>Affected</a:t>
            </a:r>
            <a:r>
              <a:rPr lang="it-IT" sz="7400" dirty="0"/>
              <a:t> </a:t>
            </a:r>
            <a:r>
              <a:rPr lang="it-IT" sz="7400" dirty="0" err="1"/>
              <a:t>languages</a:t>
            </a:r>
            <a:r>
              <a:rPr lang="it-IT" sz="7400" dirty="0"/>
              <a:t> are common </a:t>
            </a:r>
            <a:r>
              <a:rPr lang="it-IT" sz="7400" dirty="0" err="1"/>
              <a:t>used</a:t>
            </a:r>
            <a:r>
              <a:rPr lang="it-IT" sz="7400" dirty="0"/>
              <a:t> </a:t>
            </a:r>
            <a:r>
              <a:rPr lang="it-IT" sz="7400" dirty="0" err="1"/>
              <a:t>ones</a:t>
            </a:r>
            <a:r>
              <a:rPr lang="it-IT" sz="7400" dirty="0"/>
              <a:t> </a:t>
            </a:r>
            <a:r>
              <a:rPr lang="it-IT" sz="7400" dirty="0" err="1"/>
              <a:t>like</a:t>
            </a:r>
            <a:r>
              <a:rPr lang="it-IT" sz="7400" dirty="0"/>
              <a:t> </a:t>
            </a:r>
            <a:r>
              <a:rPr lang="it-IT" sz="7400" dirty="0" err="1"/>
              <a:t>Javascript</a:t>
            </a:r>
            <a:r>
              <a:rPr lang="it-IT" sz="7400" dirty="0"/>
              <a:t>, PHP, Ruby, </a:t>
            </a:r>
            <a:r>
              <a:rPr lang="it-IT" sz="7400" dirty="0" err="1"/>
              <a:t>Perl</a:t>
            </a:r>
            <a:r>
              <a:rPr lang="it-IT" sz="7400" dirty="0"/>
              <a:t> and </a:t>
            </a:r>
            <a:r>
              <a:rPr lang="it-IT" sz="7400" dirty="0" err="1"/>
              <a:t>Python</a:t>
            </a:r>
            <a:r>
              <a:rPr lang="it-IT" sz="7400" dirty="0"/>
              <a:t>.</a:t>
            </a:r>
          </a:p>
          <a:p>
            <a:pPr lvl="2"/>
            <a:endParaRPr lang="it-IT" sz="2800" dirty="0"/>
          </a:p>
          <a:p>
            <a:pPr marL="457200" lvl="1" indent="0">
              <a:buNone/>
            </a:pPr>
            <a:endParaRPr lang="it-IT" sz="3200" dirty="0"/>
          </a:p>
          <a:p>
            <a:pPr lvl="1"/>
            <a:endParaRPr lang="it-IT" sz="3200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C7808-A1CE-42E2-B596-E66BE065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6EC37F-9820-4533-80B1-7AFCBAF1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t-IT" sz="7400" dirty="0" err="1"/>
              <a:t>Trusting</a:t>
            </a:r>
            <a:r>
              <a:rPr lang="it-IT" sz="7400" dirty="0"/>
              <a:t> </a:t>
            </a:r>
            <a:r>
              <a:rPr lang="it-IT" sz="7400" dirty="0" err="1"/>
              <a:t>third</a:t>
            </a:r>
            <a:r>
              <a:rPr lang="it-IT" sz="7400" dirty="0"/>
              <a:t> party-</a:t>
            </a:r>
            <a:r>
              <a:rPr lang="it-IT" sz="7400" dirty="0" err="1"/>
              <a:t>developed</a:t>
            </a:r>
            <a:r>
              <a:rPr lang="it-IT" sz="7400" dirty="0"/>
              <a:t> </a:t>
            </a:r>
            <a:r>
              <a:rPr lang="it-IT" sz="7400" dirty="0" err="1"/>
              <a:t>cryptography</a:t>
            </a:r>
            <a:r>
              <a:rPr lang="it-IT" sz="7400" dirty="0"/>
              <a:t> </a:t>
            </a:r>
            <a:r>
              <a:rPr lang="it-IT" sz="7400" dirty="0" err="1"/>
              <a:t>libraries</a:t>
            </a:r>
            <a:endParaRPr lang="it-IT" sz="7400" dirty="0"/>
          </a:p>
          <a:p>
            <a:pPr lvl="1"/>
            <a:r>
              <a:rPr lang="it-IT" sz="7000" dirty="0"/>
              <a:t>A </a:t>
            </a:r>
            <a:r>
              <a:rPr lang="it-IT" sz="7000" dirty="0" err="1"/>
              <a:t>trapdoor</a:t>
            </a:r>
            <a:r>
              <a:rPr lang="it-IT" sz="7000" dirty="0"/>
              <a:t> </a:t>
            </a:r>
            <a:r>
              <a:rPr lang="it-IT" sz="7000" dirty="0" err="1"/>
              <a:t>would</a:t>
            </a:r>
            <a:r>
              <a:rPr lang="it-IT" sz="7000" dirty="0"/>
              <a:t> </a:t>
            </a:r>
            <a:r>
              <a:rPr lang="it-IT" sz="7000" dirty="0" err="1"/>
              <a:t>allow</a:t>
            </a:r>
            <a:r>
              <a:rPr lang="it-IT" sz="7000" dirty="0"/>
              <a:t> </a:t>
            </a:r>
            <a:r>
              <a:rPr lang="it-IT" sz="7000" dirty="0" err="1"/>
              <a:t>decryption</a:t>
            </a:r>
            <a:r>
              <a:rPr lang="it-IT" sz="7000" dirty="0"/>
              <a:t> </a:t>
            </a:r>
            <a:r>
              <a:rPr lang="it-IT" sz="7000" dirty="0" err="1"/>
              <a:t>without</a:t>
            </a:r>
            <a:r>
              <a:rPr lang="it-IT" sz="7000" dirty="0"/>
              <a:t> </a:t>
            </a:r>
            <a:r>
              <a:rPr lang="it-IT" sz="7000" dirty="0" err="1"/>
              <a:t>key</a:t>
            </a:r>
            <a:r>
              <a:rPr lang="it-IT" sz="7000" dirty="0"/>
              <a:t> knowledge</a:t>
            </a:r>
          </a:p>
          <a:p>
            <a:pPr lvl="1"/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library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contains</a:t>
            </a:r>
            <a:r>
              <a:rPr lang="it-IT" sz="7400" dirty="0"/>
              <a:t> </a:t>
            </a:r>
            <a:r>
              <a:rPr lang="it-IT" sz="7400" dirty="0" err="1"/>
              <a:t>intentional</a:t>
            </a:r>
            <a:r>
              <a:rPr lang="it-IT" sz="7400" dirty="0"/>
              <a:t> or due to </a:t>
            </a:r>
            <a:r>
              <a:rPr lang="it-IT" sz="7400" dirty="0" err="1"/>
              <a:t>laziness</a:t>
            </a:r>
            <a:r>
              <a:rPr lang="it-IT" sz="7400" dirty="0"/>
              <a:t> or </a:t>
            </a:r>
            <a:r>
              <a:rPr lang="it-IT" sz="7400" dirty="0" err="1"/>
              <a:t>mistake</a:t>
            </a:r>
            <a:r>
              <a:rPr lang="it-IT" sz="7400" dirty="0"/>
              <a:t>  </a:t>
            </a:r>
            <a:r>
              <a:rPr lang="it-IT" sz="7400" dirty="0" err="1"/>
              <a:t>weaknesses</a:t>
            </a:r>
            <a:r>
              <a:rPr lang="it-IT" sz="7400" dirty="0"/>
              <a:t> or </a:t>
            </a:r>
            <a:r>
              <a:rPr lang="it-IT" sz="7400" dirty="0" err="1"/>
              <a:t>backdoors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</a:t>
            </a:r>
            <a:r>
              <a:rPr lang="it-IT" sz="7400" dirty="0" err="1"/>
              <a:t>ease</a:t>
            </a:r>
            <a:r>
              <a:rPr lang="it-IT" sz="7400" dirty="0"/>
              <a:t> data </a:t>
            </a:r>
            <a:r>
              <a:rPr lang="it-IT" sz="7400" dirty="0" err="1"/>
              <a:t>decryption</a:t>
            </a:r>
            <a:r>
              <a:rPr lang="it-IT" sz="7400" dirty="0"/>
              <a:t>.</a:t>
            </a:r>
          </a:p>
          <a:p>
            <a:pPr lvl="2"/>
            <a:r>
              <a:rPr lang="it-IT" sz="7400" dirty="0" err="1"/>
              <a:t>Detect</a:t>
            </a:r>
            <a:r>
              <a:rPr lang="it-IT" sz="7400" dirty="0"/>
              <a:t> </a:t>
            </a:r>
            <a:r>
              <a:rPr lang="it-IT" sz="7400" dirty="0" err="1"/>
              <a:t>such</a:t>
            </a:r>
            <a:r>
              <a:rPr lang="it-IT" sz="7400" dirty="0"/>
              <a:t> </a:t>
            </a:r>
            <a:r>
              <a:rPr lang="it-IT" sz="7400" dirty="0" err="1"/>
              <a:t>errors</a:t>
            </a:r>
            <a:r>
              <a:rPr lang="it-IT" sz="7400" dirty="0"/>
              <a:t> </a:t>
            </a:r>
            <a:r>
              <a:rPr lang="it-IT" sz="7400" dirty="0" err="1"/>
              <a:t>is</a:t>
            </a:r>
            <a:r>
              <a:rPr lang="it-IT" sz="7400" dirty="0"/>
              <a:t> </a:t>
            </a:r>
            <a:r>
              <a:rPr lang="it-IT" sz="7400" dirty="0" err="1"/>
              <a:t>not</a:t>
            </a:r>
            <a:r>
              <a:rPr lang="it-IT" sz="7400" dirty="0"/>
              <a:t> a </a:t>
            </a:r>
            <a:r>
              <a:rPr lang="it-IT" sz="7400" dirty="0" err="1"/>
              <a:t>trivial</a:t>
            </a:r>
            <a:r>
              <a:rPr lang="it-IT" sz="7400" dirty="0"/>
              <a:t> task.</a:t>
            </a:r>
          </a:p>
          <a:p>
            <a:r>
              <a:rPr lang="it-IT" sz="7400" dirty="0" err="1"/>
              <a:t>There</a:t>
            </a:r>
            <a:r>
              <a:rPr lang="it-IT" sz="7400" dirty="0"/>
              <a:t> </a:t>
            </a:r>
            <a:r>
              <a:rPr lang="it-IT" sz="7400" dirty="0" err="1"/>
              <a:t>could</a:t>
            </a:r>
            <a:r>
              <a:rPr lang="it-IT" sz="7400" dirty="0"/>
              <a:t> be </a:t>
            </a:r>
            <a:r>
              <a:rPr lang="it-IT" sz="7400" dirty="0" err="1"/>
              <a:t>flaws</a:t>
            </a:r>
            <a:r>
              <a:rPr lang="it-IT" sz="7400" dirty="0"/>
              <a:t> </a:t>
            </a:r>
            <a:r>
              <a:rPr lang="it-IT" sz="7400" dirty="0" err="1"/>
              <a:t>at</a:t>
            </a:r>
            <a:r>
              <a:rPr lang="it-IT" sz="7400" dirty="0"/>
              <a:t> </a:t>
            </a:r>
            <a:r>
              <a:rPr lang="it-IT" sz="7400" dirty="0" err="1"/>
              <a:t>algorithmic</a:t>
            </a:r>
            <a:r>
              <a:rPr lang="it-IT" sz="7400" dirty="0"/>
              <a:t> </a:t>
            </a:r>
            <a:r>
              <a:rPr lang="it-IT" sz="7400" dirty="0" err="1"/>
              <a:t>level</a:t>
            </a:r>
            <a:endParaRPr lang="it-IT" sz="7400" dirty="0"/>
          </a:p>
          <a:p>
            <a:pPr lvl="1"/>
            <a:r>
              <a:rPr lang="it-IT" sz="7400" dirty="0"/>
              <a:t>NSA </a:t>
            </a:r>
            <a:r>
              <a:rPr lang="it-IT" sz="7400" dirty="0" err="1"/>
              <a:t>has</a:t>
            </a:r>
            <a:r>
              <a:rPr lang="it-IT" sz="7400" dirty="0"/>
              <a:t> </a:t>
            </a:r>
            <a:r>
              <a:rPr lang="it-IT" sz="7400" dirty="0" err="1"/>
              <a:t>been</a:t>
            </a:r>
            <a:r>
              <a:rPr lang="it-IT" sz="7400" dirty="0"/>
              <a:t> </a:t>
            </a:r>
            <a:r>
              <a:rPr lang="it-IT" sz="7400" dirty="0" err="1"/>
              <a:t>blamed</a:t>
            </a:r>
            <a:r>
              <a:rPr lang="it-IT" sz="7400" dirty="0"/>
              <a:t> for Random </a:t>
            </a:r>
            <a:r>
              <a:rPr lang="it-IT" sz="7400" dirty="0" err="1"/>
              <a:t>Number</a:t>
            </a:r>
            <a:r>
              <a:rPr lang="it-IT" sz="7400" dirty="0"/>
              <a:t> Generation </a:t>
            </a:r>
            <a:r>
              <a:rPr lang="it-IT" sz="7400" dirty="0" err="1"/>
              <a:t>weaknesses</a:t>
            </a:r>
            <a:r>
              <a:rPr lang="it-IT" sz="7400" dirty="0"/>
              <a:t> in </a:t>
            </a:r>
            <a:r>
              <a:rPr lang="it-IT" sz="7400" dirty="0" err="1"/>
              <a:t>Dual_EC_DRBG</a:t>
            </a:r>
            <a:r>
              <a:rPr lang="it-IT" sz="7400" dirty="0"/>
              <a:t> </a:t>
            </a:r>
            <a:r>
              <a:rPr lang="it-IT" sz="7400" dirty="0" err="1"/>
              <a:t>algorithm</a:t>
            </a:r>
            <a:r>
              <a:rPr lang="it-IT" sz="7400" dirty="0"/>
              <a:t>, </a:t>
            </a:r>
            <a:r>
              <a:rPr lang="it-IT" sz="7400" dirty="0" err="1"/>
              <a:t>that</a:t>
            </a:r>
            <a:r>
              <a:rPr lang="it-IT" sz="7400" dirty="0"/>
              <a:t> </a:t>
            </a:r>
            <a:r>
              <a:rPr lang="it-IT" sz="7400" dirty="0" err="1"/>
              <a:t>was</a:t>
            </a:r>
            <a:r>
              <a:rPr lang="it-IT" sz="7400" dirty="0"/>
              <a:t> </a:t>
            </a:r>
            <a:r>
              <a:rPr lang="it-IT" sz="7400" dirty="0" err="1"/>
              <a:t>approved</a:t>
            </a:r>
            <a:r>
              <a:rPr lang="it-IT" sz="7400" dirty="0"/>
              <a:t> by NIST and </a:t>
            </a:r>
            <a:r>
              <a:rPr lang="it-IT" sz="7400" dirty="0" err="1"/>
              <a:t>used</a:t>
            </a:r>
            <a:r>
              <a:rPr lang="it-IT" sz="7400" dirty="0"/>
              <a:t> by </a:t>
            </a:r>
            <a:r>
              <a:rPr lang="it-IT" sz="7400" dirty="0" err="1"/>
              <a:t>important</a:t>
            </a:r>
            <a:r>
              <a:rPr lang="it-IT" sz="7400" dirty="0"/>
              <a:t> companies </a:t>
            </a:r>
            <a:r>
              <a:rPr lang="it-IT" sz="7400" dirty="0" err="1"/>
              <a:t>like</a:t>
            </a:r>
            <a:r>
              <a:rPr lang="it-IT" sz="7400" dirty="0"/>
              <a:t> RSA.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740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F094-0128-4BCD-B3FB-F25952F2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D5848-CCFE-4409-A4DC-9302344E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463040"/>
            <a:ext cx="11086514" cy="4713923"/>
          </a:xfrm>
        </p:spPr>
        <p:txBody>
          <a:bodyPr>
            <a:normAutofit fontScale="77500" lnSpcReduction="20000"/>
          </a:bodyPr>
          <a:lstStyle/>
          <a:p>
            <a:r>
              <a:rPr lang="it-IT" sz="3200" dirty="0" err="1"/>
              <a:t>Even</a:t>
            </a:r>
            <a:r>
              <a:rPr lang="it-IT" sz="3200" dirty="0"/>
              <a:t> hardware can be </a:t>
            </a:r>
            <a:r>
              <a:rPr lang="it-IT" sz="3200" dirty="0" err="1"/>
              <a:t>exploited</a:t>
            </a:r>
            <a:r>
              <a:rPr lang="it-IT" sz="3200" dirty="0"/>
              <a:t> and </a:t>
            </a:r>
            <a:r>
              <a:rPr lang="it-IT" sz="3200" dirty="0" err="1"/>
              <a:t>firmwares</a:t>
            </a:r>
            <a:r>
              <a:rPr lang="it-IT" sz="3200" dirty="0"/>
              <a:t> </a:t>
            </a:r>
            <a:r>
              <a:rPr lang="it-IT" sz="3200" dirty="0" err="1"/>
              <a:t>should</a:t>
            </a:r>
            <a:r>
              <a:rPr lang="it-IT" sz="3200" dirty="0"/>
              <a:t> be </a:t>
            </a:r>
            <a:r>
              <a:rPr lang="it-IT" sz="3200" dirty="0" err="1"/>
              <a:t>regurarly</a:t>
            </a:r>
            <a:r>
              <a:rPr lang="it-IT" sz="3200" dirty="0"/>
              <a:t> </a:t>
            </a:r>
            <a:r>
              <a:rPr lang="it-IT" sz="3200" dirty="0" err="1"/>
              <a:t>updated</a:t>
            </a:r>
            <a:endParaRPr lang="it-IT" sz="3200" dirty="0"/>
          </a:p>
          <a:p>
            <a:pPr lvl="1"/>
            <a:r>
              <a:rPr lang="it-IT" sz="3200" dirty="0" err="1"/>
              <a:t>Modern</a:t>
            </a:r>
            <a:r>
              <a:rPr lang="it-IT" sz="3200" dirty="0"/>
              <a:t>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APIs</a:t>
            </a:r>
            <a:r>
              <a:rPr lang="it-IT" sz="3200" dirty="0"/>
              <a:t>,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the </a:t>
            </a:r>
            <a:r>
              <a:rPr lang="it-IT" sz="3200" dirty="0" err="1"/>
              <a:t>flaws</a:t>
            </a:r>
            <a:r>
              <a:rPr lang="it-IT" sz="3200" dirty="0"/>
              <a:t>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.</a:t>
            </a:r>
          </a:p>
          <a:p>
            <a:pPr lvl="1"/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 </a:t>
            </a:r>
            <a:r>
              <a:rPr lang="it-IT" sz="3200" dirty="0" err="1"/>
              <a:t>had</a:t>
            </a:r>
            <a:r>
              <a:rPr lang="it-IT" sz="3200" dirty="0"/>
              <a:t> firmware </a:t>
            </a:r>
            <a:r>
              <a:rPr lang="it-IT" sz="3200" dirty="0" err="1"/>
              <a:t>faults</a:t>
            </a:r>
            <a:r>
              <a:rPr lang="it-IT" sz="3200" dirty="0"/>
              <a:t> for Management Engine, </a:t>
            </a:r>
            <a:r>
              <a:rPr lang="it-IT" sz="3200" dirty="0" err="1"/>
              <a:t>Trusted</a:t>
            </a:r>
            <a:r>
              <a:rPr lang="it-IT" sz="3200" dirty="0"/>
              <a:t> </a:t>
            </a:r>
            <a:r>
              <a:rPr lang="it-IT" sz="3200" dirty="0" err="1"/>
              <a:t>Execution</a:t>
            </a:r>
            <a:r>
              <a:rPr lang="it-IT" sz="3200" dirty="0"/>
              <a:t> Engine, Server Platform Services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lead</a:t>
            </a:r>
            <a:r>
              <a:rPr lang="it-IT" sz="3200" dirty="0"/>
              <a:t> to </a:t>
            </a:r>
            <a:r>
              <a:rPr lang="it-IT" sz="3200" dirty="0" err="1"/>
              <a:t>tens</a:t>
            </a:r>
            <a:r>
              <a:rPr lang="it-IT" sz="3200" dirty="0"/>
              <a:t> of </a:t>
            </a:r>
            <a:r>
              <a:rPr lang="it-IT" sz="3200" dirty="0" err="1"/>
              <a:t>dangerous</a:t>
            </a:r>
            <a:r>
              <a:rPr lang="it-IT" sz="3200" dirty="0"/>
              <a:t> </a:t>
            </a:r>
            <a:r>
              <a:rPr lang="it-IT" sz="3200" dirty="0" err="1"/>
              <a:t>vulnerabilities</a:t>
            </a:r>
            <a:r>
              <a:rPr lang="it-IT" sz="3200" dirty="0"/>
              <a:t>, </a:t>
            </a:r>
            <a:r>
              <a:rPr lang="it-IT" sz="3200" dirty="0" err="1"/>
              <a:t>permit</a:t>
            </a:r>
            <a:r>
              <a:rPr lang="it-IT" sz="3200" dirty="0"/>
              <a:t> non-</a:t>
            </a:r>
            <a:r>
              <a:rPr lang="it-IT" sz="3200" dirty="0" err="1"/>
              <a:t>signed</a:t>
            </a:r>
            <a:r>
              <a:rPr lang="it-IT" sz="3200" dirty="0"/>
              <a:t> code </a:t>
            </a:r>
            <a:r>
              <a:rPr lang="it-IT" sz="3200" dirty="0" err="1"/>
              <a:t>execution</a:t>
            </a:r>
            <a:r>
              <a:rPr lang="it-IT" sz="3200" dirty="0"/>
              <a:t> </a:t>
            </a:r>
            <a:r>
              <a:rPr lang="it-IT" sz="3200" dirty="0" err="1"/>
              <a:t>that</a:t>
            </a:r>
            <a:r>
              <a:rPr lang="it-IT" sz="3200" dirty="0"/>
              <a:t> </a:t>
            </a:r>
            <a:r>
              <a:rPr lang="it-IT" sz="3200" dirty="0" err="1"/>
              <a:t>could</a:t>
            </a:r>
            <a:r>
              <a:rPr lang="it-IT" sz="3200" dirty="0"/>
              <a:t> </a:t>
            </a:r>
            <a:r>
              <a:rPr lang="it-IT" sz="3200" dirty="0" err="1"/>
              <a:t>not</a:t>
            </a:r>
            <a:r>
              <a:rPr lang="it-IT" sz="3200" dirty="0"/>
              <a:t> be </a:t>
            </a:r>
            <a:r>
              <a:rPr lang="it-IT" sz="3200" dirty="0" err="1"/>
              <a:t>discovered</a:t>
            </a:r>
            <a:r>
              <a:rPr lang="it-IT" sz="3200" dirty="0"/>
              <a:t> by CPU  security </a:t>
            </a:r>
            <a:r>
              <a:rPr lang="it-IT" sz="3200" dirty="0" err="1"/>
              <a:t>measures</a:t>
            </a:r>
            <a:r>
              <a:rPr lang="it-IT" sz="3200" dirty="0"/>
              <a:t> or security </a:t>
            </a:r>
            <a:r>
              <a:rPr lang="it-IT" sz="3200" dirty="0" err="1"/>
              <a:t>softwares</a:t>
            </a:r>
            <a:endParaRPr lang="it-IT" sz="3200" dirty="0"/>
          </a:p>
          <a:p>
            <a:pPr lvl="1"/>
            <a:r>
              <a:rPr lang="it-IT" sz="3200" dirty="0" err="1"/>
              <a:t>There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a small </a:t>
            </a:r>
            <a:r>
              <a:rPr lang="it-IT" sz="3200" dirty="0" err="1"/>
              <a:t>Minix-running</a:t>
            </a:r>
            <a:r>
              <a:rPr lang="it-IT" sz="3200" dirty="0"/>
              <a:t> CPU in </a:t>
            </a:r>
            <a:r>
              <a:rPr lang="it-IT" sz="3200" dirty="0" err="1"/>
              <a:t>recent</a:t>
            </a:r>
            <a:r>
              <a:rPr lang="it-IT" sz="3200" dirty="0"/>
              <a:t> Intel </a:t>
            </a:r>
            <a:r>
              <a:rPr lang="it-IT" sz="3200" dirty="0" err="1"/>
              <a:t>CPUs</a:t>
            </a:r>
            <a:r>
              <a:rPr lang="it-IT" sz="3200" dirty="0"/>
              <a:t>, with ring -3 </a:t>
            </a:r>
            <a:r>
              <a:rPr lang="it-IT" sz="3200" dirty="0" err="1"/>
              <a:t>privileges</a:t>
            </a:r>
            <a:r>
              <a:rPr lang="it-IT" sz="3200" dirty="0"/>
              <a:t> (full </a:t>
            </a:r>
            <a:r>
              <a:rPr lang="it-IT" sz="3200" dirty="0" err="1"/>
              <a:t>privileges</a:t>
            </a:r>
            <a:r>
              <a:rPr lang="it-IT" sz="3200" dirty="0"/>
              <a:t>), </a:t>
            </a:r>
            <a:r>
              <a:rPr lang="it-IT" sz="3200" dirty="0" err="1"/>
              <a:t>containing</a:t>
            </a:r>
            <a:r>
              <a:rPr lang="it-IT" sz="3200" dirty="0"/>
              <a:t> :</a:t>
            </a:r>
          </a:p>
          <a:p>
            <a:pPr lvl="2"/>
            <a:r>
              <a:rPr lang="it-IT" sz="2800" dirty="0"/>
              <a:t>Full network </a:t>
            </a:r>
            <a:r>
              <a:rPr lang="it-IT" sz="2800" dirty="0" err="1"/>
              <a:t>stack</a:t>
            </a:r>
            <a:endParaRPr lang="it-IT" sz="2800" dirty="0"/>
          </a:p>
          <a:p>
            <a:pPr lvl="2"/>
            <a:r>
              <a:rPr lang="it-IT" sz="2800" dirty="0"/>
              <a:t>File system</a:t>
            </a:r>
          </a:p>
          <a:p>
            <a:pPr lvl="2"/>
            <a:r>
              <a:rPr lang="it-IT" sz="2800" dirty="0" err="1"/>
              <a:t>Many</a:t>
            </a:r>
            <a:r>
              <a:rPr lang="it-IT" sz="2800" dirty="0"/>
              <a:t> drivers</a:t>
            </a:r>
          </a:p>
          <a:p>
            <a:pPr lvl="2"/>
            <a:r>
              <a:rPr lang="it-IT" sz="2800" dirty="0"/>
              <a:t>A web server (?)</a:t>
            </a:r>
          </a:p>
          <a:p>
            <a:pPr marL="457200" lvl="1" indent="0">
              <a:buNone/>
            </a:pPr>
            <a:br>
              <a:rPr lang="it-IT" sz="2800" dirty="0"/>
            </a:br>
            <a:r>
              <a:rPr lang="it-IT" sz="2800" dirty="0"/>
              <a:t>	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35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D1F04-C214-49E3-B162-1BBD31B6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E9094A-C899-4B44-818A-82DB3E16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sz="3200" dirty="0"/>
              <a:t>The Management Engine fault </a:t>
            </a:r>
            <a:r>
              <a:rPr lang="it-IT" sz="3200" dirty="0" err="1"/>
              <a:t>we</a:t>
            </a:r>
            <a:r>
              <a:rPr lang="it-IT" sz="3200" dirty="0"/>
              <a:t> </a:t>
            </a:r>
            <a:r>
              <a:rPr lang="it-IT" sz="3200" dirty="0" err="1"/>
              <a:t>discussed</a:t>
            </a:r>
            <a:r>
              <a:rPr lang="it-IT" sz="3200" dirty="0"/>
              <a:t> </a:t>
            </a:r>
            <a:r>
              <a:rPr lang="it-IT" sz="3200" dirty="0" err="1"/>
              <a:t>before</a:t>
            </a:r>
            <a:r>
              <a:rPr lang="it-IT" sz="3200" dirty="0"/>
              <a:t> </a:t>
            </a:r>
            <a:r>
              <a:rPr lang="it-IT" sz="3200" dirty="0" err="1"/>
              <a:t>affected</a:t>
            </a:r>
            <a:r>
              <a:rPr lang="it-IT" sz="3200" dirty="0"/>
              <a:t> the </a:t>
            </a:r>
            <a:r>
              <a:rPr lang="it-IT" sz="3200" dirty="0" err="1"/>
              <a:t>Minix</a:t>
            </a:r>
            <a:r>
              <a:rPr lang="it-IT" sz="3200" dirty="0"/>
              <a:t>-in-Intel CPU, so remote code </a:t>
            </a:r>
            <a:r>
              <a:rPr lang="it-IT" sz="3200" dirty="0" err="1"/>
              <a:t>would</a:t>
            </a:r>
            <a:r>
              <a:rPr lang="it-IT" sz="3200" dirty="0"/>
              <a:t> </a:t>
            </a:r>
            <a:r>
              <a:rPr lang="it-IT" sz="3200" dirty="0" err="1"/>
              <a:t>have</a:t>
            </a:r>
            <a:r>
              <a:rPr lang="it-IT" sz="3200" dirty="0"/>
              <a:t> </a:t>
            </a:r>
            <a:r>
              <a:rPr lang="it-IT" sz="3200" dirty="0" err="1"/>
              <a:t>been</a:t>
            </a:r>
            <a:r>
              <a:rPr lang="it-IT" sz="3200" dirty="0"/>
              <a:t> </a:t>
            </a:r>
            <a:r>
              <a:rPr lang="it-IT" sz="3200" dirty="0" err="1"/>
              <a:t>executed</a:t>
            </a:r>
            <a:r>
              <a:rPr lang="it-IT" sz="3200" dirty="0"/>
              <a:t> with full </a:t>
            </a:r>
            <a:r>
              <a:rPr lang="it-IT" sz="3200" dirty="0" err="1"/>
              <a:t>privileges</a:t>
            </a:r>
            <a:r>
              <a:rPr lang="it-IT" sz="3200" dirty="0"/>
              <a:t> and no software or hardware tracking.</a:t>
            </a:r>
          </a:p>
          <a:p>
            <a:pPr lvl="1"/>
            <a:r>
              <a:rPr lang="it-IT" sz="3200" dirty="0"/>
              <a:t>Google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working</a:t>
            </a:r>
            <a:r>
              <a:rPr lang="it-IT" sz="3200" dirty="0"/>
              <a:t> for </a:t>
            </a:r>
            <a:r>
              <a:rPr lang="it-IT" sz="3200" dirty="0" err="1"/>
              <a:t>removing</a:t>
            </a:r>
            <a:r>
              <a:rPr lang="it-IT" sz="3200" dirty="0"/>
              <a:t> Management Engine from </a:t>
            </a:r>
            <a:r>
              <a:rPr lang="it-IT" sz="3200" dirty="0" err="1"/>
              <a:t>their</a:t>
            </a:r>
            <a:r>
              <a:rPr lang="it-IT" sz="3200" dirty="0"/>
              <a:t> </a:t>
            </a:r>
            <a:r>
              <a:rPr lang="it-IT" sz="3200" dirty="0" err="1"/>
              <a:t>servers</a:t>
            </a:r>
            <a:endParaRPr lang="it-IT" sz="3200" dirty="0"/>
          </a:p>
          <a:p>
            <a:pPr lvl="1"/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a malware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inserted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MINIX-CPU </a:t>
            </a:r>
            <a:r>
              <a:rPr lang="it-IT" sz="2800" dirty="0" err="1"/>
              <a:t>level</a:t>
            </a:r>
            <a:r>
              <a:rPr lang="it-IT" sz="2800" dirty="0"/>
              <a:t> so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every</a:t>
            </a:r>
            <a:r>
              <a:rPr lang="it-IT" sz="2800" dirty="0"/>
              <a:t> Intel-CPU </a:t>
            </a:r>
            <a:r>
              <a:rPr lang="it-IT" sz="2800" dirty="0" err="1"/>
              <a:t>generated</a:t>
            </a:r>
            <a:r>
              <a:rPr lang="it-IT" sz="2800" dirty="0"/>
              <a:t> </a:t>
            </a:r>
            <a:r>
              <a:rPr lang="it-IT" sz="2800" dirty="0" err="1"/>
              <a:t>cryptographic</a:t>
            </a:r>
            <a:r>
              <a:rPr lang="it-IT" sz="2800" dirty="0"/>
              <a:t> </a:t>
            </a:r>
            <a:r>
              <a:rPr lang="it-IT" sz="2800" dirty="0" err="1"/>
              <a:t>key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sent</a:t>
            </a:r>
            <a:r>
              <a:rPr lang="it-IT" sz="2800" dirty="0"/>
              <a:t> by MINIX </a:t>
            </a:r>
            <a:r>
              <a:rPr lang="it-IT" sz="2800" dirty="0" err="1"/>
              <a:t>webserver</a:t>
            </a:r>
            <a:r>
              <a:rPr lang="it-IT" sz="2800" dirty="0"/>
              <a:t> to an </a:t>
            </a:r>
            <a:r>
              <a:rPr lang="it-IT" sz="2800" dirty="0" err="1"/>
              <a:t>attacker</a:t>
            </a:r>
            <a:r>
              <a:rPr lang="it-IT" sz="2800" dirty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538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923D4-4675-483E-B5CD-78C7FC3C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F6257A-539A-485C-A816-675944DA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https://www.blackhat.com/docs/eu-17/materials/eu-17-Arnaboldi-Exposing-Hidden-Exploitable-Behaviors-In-Programming-Languages-Using-Differential-Fuzzing-wp.pdf</a:t>
            </a:r>
          </a:p>
          <a:p>
            <a:r>
              <a:rPr lang="it-IT" dirty="0">
                <a:hlinkClick r:id="rId2"/>
              </a:rPr>
              <a:t>https://www.tomshw.it/falle-firmware-intel-milioni-computer-aggiornare-89817</a:t>
            </a:r>
          </a:p>
          <a:p>
            <a:r>
              <a:rPr lang="it-IT" dirty="0">
                <a:hlinkClick r:id="rId2"/>
              </a:rPr>
              <a:t>https://www.networkworld.com/article/3236064/servers/minix-the-most-popular-os-in-the-world-thanks-to-intel.html</a:t>
            </a:r>
          </a:p>
          <a:p>
            <a:r>
              <a:rPr lang="it-IT" dirty="0">
                <a:hlinkClick r:id="rId2"/>
              </a:rPr>
              <a:t>https://schd.ws/hosted_files/osseu17/84/Replace%20UEFI%20with%20Linux.pdf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37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Harcoding</a:t>
            </a:r>
            <a:r>
              <a:rPr lang="it-IT" dirty="0"/>
              <a:t> password in code can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failure</a:t>
            </a:r>
            <a:r>
              <a:rPr lang="it-IT" dirty="0"/>
              <a:t> of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and </a:t>
            </a:r>
            <a:r>
              <a:rPr lang="it-IT" dirty="0" err="1"/>
              <a:t>therefore</a:t>
            </a:r>
            <a:r>
              <a:rPr lang="it-IT" dirty="0"/>
              <a:t> access to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databases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to include </a:t>
            </a:r>
            <a:r>
              <a:rPr lang="it-IT" dirty="0" err="1"/>
              <a:t>hardcoded</a:t>
            </a:r>
            <a:r>
              <a:rPr lang="it-IT" dirty="0"/>
              <a:t> password in server code. 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accessing</a:t>
            </a:r>
            <a:r>
              <a:rPr lang="it-IT" dirty="0"/>
              <a:t> to a database or server mail account, </a:t>
            </a:r>
            <a:r>
              <a:rPr lang="it-IT" dirty="0" err="1"/>
              <a:t>we</a:t>
            </a:r>
            <a:r>
              <a:rPr lang="it-IT" dirty="0"/>
              <a:t> access to a file:</a:t>
            </a:r>
          </a:p>
          <a:p>
            <a:pPr lvl="1"/>
            <a:r>
              <a:rPr lang="it-IT" dirty="0" err="1"/>
              <a:t>Containing</a:t>
            </a:r>
            <a:r>
              <a:rPr lang="it-IT" dirty="0"/>
              <a:t> username, password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in AES CBC mode, AES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1"/>
            <a:r>
              <a:rPr lang="it-IT" dirty="0"/>
              <a:t>AES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(so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a </a:t>
            </a:r>
            <a:r>
              <a:rPr lang="it-IT" dirty="0" err="1"/>
              <a:t>smartcard</a:t>
            </a:r>
            <a:r>
              <a:rPr lang="it-IT" dirty="0"/>
              <a:t> for private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hardcoded</a:t>
            </a:r>
            <a:r>
              <a:rPr lang="it-IT" dirty="0"/>
              <a:t> server </a:t>
            </a:r>
            <a:r>
              <a:rPr lang="it-IT" dirty="0" err="1"/>
              <a:t>keystore</a:t>
            </a:r>
            <a:r>
              <a:rPr lang="it-IT" dirty="0"/>
              <a:t> password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asking</a:t>
            </a:r>
            <a:r>
              <a:rPr lang="it-IT" dirty="0"/>
              <a:t> for </a:t>
            </a:r>
            <a:r>
              <a:rPr lang="it-IT" dirty="0" err="1"/>
              <a:t>keystore</a:t>
            </a:r>
            <a:r>
              <a:rPr lang="it-IT" dirty="0"/>
              <a:t> password </a:t>
            </a:r>
            <a:r>
              <a:rPr lang="it-IT" dirty="0" err="1"/>
              <a:t>at</a:t>
            </a:r>
            <a:r>
              <a:rPr lang="it-IT" dirty="0"/>
              <a:t> server startup,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a palliative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be </a:t>
            </a:r>
            <a:r>
              <a:rPr lang="it-IT" dirty="0" err="1"/>
              <a:t>ssfe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</a:t>
            </a:r>
            <a:r>
              <a:rPr lang="it-IT" dirty="0"/>
              <a:t> </a:t>
            </a:r>
            <a:r>
              <a:rPr lang="it-IT" dirty="0" err="1"/>
              <a:t>Statements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  <a:p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countermeasure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work, </a:t>
            </a:r>
            <a:r>
              <a:rPr lang="it-IT" dirty="0" err="1"/>
              <a:t>there</a:t>
            </a:r>
            <a:r>
              <a:rPr lang="it-IT" dirty="0"/>
              <a:t> are some sensitive </a:t>
            </a:r>
            <a:r>
              <a:rPr lang="it-IT" dirty="0" err="1"/>
              <a:t>queries</a:t>
            </a:r>
            <a:r>
              <a:rPr lang="it-IT" dirty="0"/>
              <a:t> with «LIMIT 1»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some data can be </a:t>
            </a:r>
            <a:r>
              <a:rPr lang="it-IT" dirty="0" err="1"/>
              <a:t>disclosed</a:t>
            </a:r>
            <a:r>
              <a:rPr lang="it-IT" dirty="0"/>
              <a:t>,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once a time (and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2334-0E63-4123-A976-1EB27DF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CC903-F3F9-4FCB-926D-DC461BC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https://www.owasp.org/index.php/Use_of_hard-coded_password</a:t>
            </a:r>
          </a:p>
        </p:txBody>
      </p:sp>
    </p:spTree>
    <p:extLst>
      <p:ext uri="{BB962C8B-B14F-4D97-AF65-F5344CB8AC3E}">
        <p14:creationId xmlns:p14="http://schemas.microsoft.com/office/powerpoint/2010/main" val="22860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eough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unknown</a:t>
            </a:r>
            <a:r>
              <a:rPr lang="it-IT" dirty="0"/>
              <a:t>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in the system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7B96C195-ABC2-47D6-B917-BC484F7A4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820337"/>
            <a:ext cx="10905066" cy="52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8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1995</Words>
  <Application>Microsoft Office PowerPoint</Application>
  <PresentationFormat>Widescreen</PresentationFormat>
  <Paragraphs>143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di Office</vt:lpstr>
      <vt:lpstr>SERVER FEATURES</vt:lpstr>
      <vt:lpstr>GENERAL PROGRAMMING TECHNIQUES</vt:lpstr>
      <vt:lpstr>No hardcoded password</vt:lpstr>
      <vt:lpstr>SQL Injection Prevention</vt:lpstr>
      <vt:lpstr>References</vt:lpstr>
      <vt:lpstr>Password Management</vt:lpstr>
      <vt:lpstr>Password Management Introduction</vt:lpstr>
      <vt:lpstr>Password cryptography</vt:lpstr>
      <vt:lpstr>Presentazione standard di PowerPoint</vt:lpstr>
      <vt:lpstr>Presentazione standard di PowerPoint</vt:lpstr>
      <vt:lpstr>Presentazione standard di PowerPoint</vt:lpstr>
      <vt:lpstr>2-steps Authentication</vt:lpstr>
      <vt:lpstr>Presentazione standard di PowerPoint</vt:lpstr>
      <vt:lpstr>Authentication</vt:lpstr>
      <vt:lpstr>Authentication</vt:lpstr>
      <vt:lpstr>Token</vt:lpstr>
      <vt:lpstr>Stateless tokens</vt:lpstr>
      <vt:lpstr>A simple IPS</vt:lpstr>
      <vt:lpstr>Simple IPS</vt:lpstr>
      <vt:lpstr>Failed login attempts </vt:lpstr>
      <vt:lpstr>Account lockdowns and IP lockdowns</vt:lpstr>
      <vt:lpstr>References</vt:lpstr>
      <vt:lpstr>Final thoughts</vt:lpstr>
      <vt:lpstr>Implicit weaknesses</vt:lpstr>
      <vt:lpstr>Presentazione standard di PowerPoint</vt:lpstr>
      <vt:lpstr>Implicit weaknesses</vt:lpstr>
      <vt:lpstr>Presentazione standard di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80</cp:revision>
  <dcterms:created xsi:type="dcterms:W3CDTF">2017-12-15T10:13:12Z</dcterms:created>
  <dcterms:modified xsi:type="dcterms:W3CDTF">2017-12-19T15:36:45Z</dcterms:modified>
</cp:coreProperties>
</file>