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"/>
          <p:cNvGrpSpPr/>
          <p:nvPr/>
        </p:nvGrpSpPr>
        <p:grpSpPr>
          <a:xfrm>
            <a:off x="6400800" y="2702470"/>
            <a:ext cx="6802016" cy="6322126"/>
            <a:chOff x="0" y="0"/>
            <a:chExt cx="6802015" cy="6322124"/>
          </a:xfrm>
        </p:grpSpPr>
        <p:sp>
          <p:nvSpPr>
            <p:cNvPr id="119" name="Oval"/>
            <p:cNvSpPr/>
            <p:nvPr/>
          </p:nvSpPr>
          <p:spPr>
            <a:xfrm>
              <a:off x="2387600" y="2336800"/>
              <a:ext cx="2021632" cy="2088059"/>
            </a:xfrm>
            <a:prstGeom prst="ellipse">
              <a:avLst/>
            </a:prstGeom>
            <a:solidFill>
              <a:srgbClr val="D5D5D5"/>
            </a:solidFill>
            <a:ln w="50800" cap="flat">
              <a:solidFill>
                <a:srgbClr val="929292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</a:p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  <m:sub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120" name="Oval"/>
            <p:cNvSpPr/>
            <p:nvPr/>
          </p:nvSpPr>
          <p:spPr>
            <a:xfrm>
              <a:off x="0" y="0"/>
              <a:ext cx="2021632" cy="2088059"/>
            </a:xfrm>
            <a:prstGeom prst="ellipse">
              <a:avLst/>
            </a:prstGeom>
            <a:solidFill>
              <a:srgbClr val="D5D5D5"/>
            </a:solidFill>
            <a:ln w="12700" cap="flat">
              <a:solidFill>
                <a:srgbClr val="929292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xmlns:a="http://schemas.openxmlformats.org/drawingml/2006/main"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xmlns:a="http://schemas.openxmlformats.org/drawingml/2006/main"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</a:p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b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4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m:oMathPara>
              </a14:m>
            </a:p>
          </p:txBody>
        </p:sp>
        <p:sp>
          <p:nvSpPr>
            <p:cNvPr id="121" name="Oval"/>
            <p:cNvSpPr/>
            <p:nvPr/>
          </p:nvSpPr>
          <p:spPr>
            <a:xfrm>
              <a:off x="4780384" y="0"/>
              <a:ext cx="2021632" cy="2088059"/>
            </a:xfrm>
            <a:prstGeom prst="ellipse">
              <a:avLst/>
            </a:prstGeom>
            <a:solidFill>
              <a:srgbClr val="D5D5D5"/>
            </a:solidFill>
            <a:ln w="12700" cap="flat">
              <a:solidFill>
                <a:srgbClr val="929292"/>
              </a:solidFill>
              <a:prstDash val="solid"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xmlns:a="http://schemas.openxmlformats.org/drawingml/2006/main" sz="4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xmlns:a="http://schemas.openxmlformats.org/drawingml/2006/main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m:oMathPara>
              </a14:m>
            </a:p>
            <a:p>
              <a:pPr>
                <a:defRPr b="0" sz="3200">
                  <a:latin typeface="+mn-lt"/>
                  <a:ea typeface="+mn-ea"/>
                  <a:cs typeface="+mn-cs"/>
                  <a:sym typeface="Helvetica Neue Medium"/>
                </a:defRPr>
              </a:pPr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  <m:sub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3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m:oMathPara>
              </a14:m>
            </a:p>
          </p:txBody>
        </p:sp>
        <p:cxnSp>
          <p:nvCxnSpPr>
            <p:cNvPr id="122" name="Connection Line"/>
            <p:cNvCxnSpPr>
              <a:stCxn id="119" idx="0"/>
              <a:endCxn id="121" idx="0"/>
            </p:cNvCxnSpPr>
            <p:nvPr/>
          </p:nvCxnSpPr>
          <p:spPr>
            <a:xfrm flipV="1">
              <a:off x="3398415" y="1044029"/>
              <a:ext cx="2392785" cy="2336801"/>
            </a:xfrm>
            <a:prstGeom prst="straightConnector1">
              <a:avLst/>
            </a:prstGeom>
            <a:ln w="508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</p:cxnSp>
        <p:cxnSp>
          <p:nvCxnSpPr>
            <p:cNvPr id="123" name="Connection Line"/>
            <p:cNvCxnSpPr>
              <a:stCxn id="119" idx="0"/>
              <a:endCxn id="120" idx="0"/>
            </p:cNvCxnSpPr>
            <p:nvPr/>
          </p:nvCxnSpPr>
          <p:spPr>
            <a:xfrm flipH="1" flipV="1">
              <a:off x="1010815" y="1044029"/>
              <a:ext cx="2387601" cy="2336801"/>
            </a:xfrm>
            <a:prstGeom prst="straightConnector1">
              <a:avLst/>
            </a:prstGeom>
            <a:ln w="508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</p:cxnSp>
        <p:sp>
          <p:nvSpPr>
            <p:cNvPr id="124" name="M=1"/>
            <p:cNvSpPr txBox="1"/>
            <p:nvPr/>
          </p:nvSpPr>
          <p:spPr>
            <a:xfrm>
              <a:off x="5341048" y="2897405"/>
              <a:ext cx="900304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M=1</a:t>
              </a:r>
            </a:p>
          </p:txBody>
        </p:sp>
        <p:sp>
          <p:nvSpPr>
            <p:cNvPr id="125" name="M=0"/>
            <p:cNvSpPr txBox="1"/>
            <p:nvPr/>
          </p:nvSpPr>
          <p:spPr>
            <a:xfrm>
              <a:off x="413448" y="2897405"/>
              <a:ext cx="900304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M=0</a:t>
              </a:r>
            </a:p>
          </p:txBody>
        </p:sp>
        <p:sp>
          <p:nvSpPr>
            <p:cNvPr id="126" name="Line"/>
            <p:cNvSpPr/>
            <p:nvPr/>
          </p:nvSpPr>
          <p:spPr>
            <a:xfrm>
              <a:off x="3940445" y="4315493"/>
              <a:ext cx="817442" cy="1500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4828" y="14661"/>
                  </a:lnTo>
                  <a:lnTo>
                    <a:pt x="3975" y="14299"/>
                  </a:lnTo>
                  <a:lnTo>
                    <a:pt x="16304" y="4913"/>
                  </a:lnTo>
                  <a:lnTo>
                    <a:pt x="5300" y="6008"/>
                  </a:lnTo>
                  <a:lnTo>
                    <a:pt x="0" y="0"/>
                  </a:lnTo>
                </a:path>
              </a:pathLst>
            </a:custGeom>
            <a:noFill/>
            <a:ln w="508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Text"/>
            <p:cNvSpPr txBox="1"/>
            <p:nvPr/>
          </p:nvSpPr>
          <p:spPr>
            <a:xfrm>
              <a:off x="4817566" y="5671933"/>
              <a:ext cx="778868" cy="650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bar>
                      <m:barPr>
                        <m:ctrlPr>
                          <a:rPr xmlns:a="http://schemas.openxmlformats.org/drawingml/2006/main" sz="3550" i="1">
                            <a:solidFill>
                              <a:srgbClr val="CB297B"/>
                            </a:solidFill>
                            <a:latin typeface="Cambria Math" panose="02040503050406030204" pitchFamily="18" charset="0"/>
                          </a:rPr>
                        </m:ctrlPr>
                        <m:pos m:val="top"/>
                      </m:barPr>
                      <m:e>
                        <m:r>
                          <a:rPr xmlns:a="http://schemas.openxmlformats.org/drawingml/2006/main" sz="3550" i="1">
                            <a:solidFill>
                              <a:srgbClr val="CB297B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3550" i="1">
                            <a:solidFill>
                              <a:srgbClr val="CB297B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bar>
                  </m:oMath>
                </m:oMathPara>
              </a14:m>
              <a:endParaRPr>
                <a:solidFill>
                  <a:srgbClr val="CB297B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