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4" r:id="rId7"/>
    <p:sldId id="263" r:id="rId8"/>
    <p:sldId id="259" r:id="rId9"/>
    <p:sldId id="260" r:id="rId10"/>
    <p:sldId id="261" r:id="rId11"/>
    <p:sldId id="262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[monthly_summary.xlsx]duration_by_month!PivotTable1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2692038495188102E-2"/>
          <c:y val="7.407407407407407E-2"/>
          <c:w val="0.75537314085739282"/>
          <c:h val="0.84167468649752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duration_by_month!$B$1:$B$2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duration_by_month!$A$3:$A$15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duration_by_month!$B$3:$B$15</c:f>
              <c:numCache>
                <c:formatCode>General</c:formatCode>
                <c:ptCount val="12"/>
                <c:pt idx="0">
                  <c:v>19.0866622293712</c:v>
                </c:pt>
                <c:pt idx="1">
                  <c:v>25.0757915457244</c:v>
                </c:pt>
                <c:pt idx="2">
                  <c:v>28.586317898610499</c:v>
                </c:pt>
                <c:pt idx="3">
                  <c:v>28.245185591906601</c:v>
                </c:pt>
                <c:pt idx="4">
                  <c:v>28.774069377921599</c:v>
                </c:pt>
                <c:pt idx="5">
                  <c:v>26.6332549553367</c:v>
                </c:pt>
                <c:pt idx="6">
                  <c:v>25.549486411339501</c:v>
                </c:pt>
                <c:pt idx="7">
                  <c:v>24.528710395927</c:v>
                </c:pt>
                <c:pt idx="8">
                  <c:v>23.419568192506699</c:v>
                </c:pt>
                <c:pt idx="9">
                  <c:v>21.059456729435301</c:v>
                </c:pt>
                <c:pt idx="10">
                  <c:v>17.2867099286584</c:v>
                </c:pt>
                <c:pt idx="11">
                  <c:v>21.010387864180501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40-4D90-8828-993DEC9158B4}"/>
            </c:ext>
          </c:extLst>
        </c:ser>
        <c:ser>
          <c:idx val="1"/>
          <c:order val="1"/>
          <c:tx>
            <c:strRef>
              <c:f>duration_by_month!$C$1:$C$2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duration_by_month!$A$3:$A$15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duration_by_month!$C$3:$C$15</c:f>
              <c:numCache>
                <c:formatCode>General</c:formatCode>
                <c:ptCount val="12"/>
                <c:pt idx="0">
                  <c:v>12.0563959059418</c:v>
                </c:pt>
                <c:pt idx="1">
                  <c:v>14.068248175182401</c:v>
                </c:pt>
                <c:pt idx="2">
                  <c:v>13.5349059457262</c:v>
                </c:pt>
                <c:pt idx="3">
                  <c:v>14.0728994524721</c:v>
                </c:pt>
                <c:pt idx="4">
                  <c:v>14.054969319788301</c:v>
                </c:pt>
                <c:pt idx="5">
                  <c:v>14.0042366247568</c:v>
                </c:pt>
                <c:pt idx="6">
                  <c:v>13.7101943008022</c:v>
                </c:pt>
                <c:pt idx="7">
                  <c:v>13.5625951083715</c:v>
                </c:pt>
                <c:pt idx="8">
                  <c:v>13.1568463401376</c:v>
                </c:pt>
                <c:pt idx="9">
                  <c:v>11.8792156684313</c:v>
                </c:pt>
                <c:pt idx="10">
                  <c:v>10.690461469693499</c:v>
                </c:pt>
                <c:pt idx="11">
                  <c:v>12.219112476582399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40-4D90-8828-993DEC9158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1798832"/>
        <c:axId val="1941814640"/>
      </c:barChart>
      <c:catAx>
        <c:axId val="194179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1814640"/>
        <c:crosses val="autoZero"/>
        <c:auto val="1"/>
        <c:lblAlgn val="ctr"/>
        <c:lblOffset val="100"/>
        <c:noMultiLvlLbl val="0"/>
      </c:catAx>
      <c:valAx>
        <c:axId val="194181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179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916666666666667"/>
          <c:y val="0.12435221638961794"/>
          <c:w val="0.20416666666666664"/>
          <c:h val="0.223517424905220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[monthly_summary.xlsx]rides_by_month!PivotTable2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335870516185477"/>
          <c:y val="7.407407407407407E-2"/>
          <c:w val="0.70470647419072618"/>
          <c:h val="0.84167468649752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rides_by_month!$B$1:$B$2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rides_by_month!$A$3:$A$15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rides_by_month!$B$3:$B$15</c:f>
              <c:numCache>
                <c:formatCode>General</c:formatCode>
                <c:ptCount val="12"/>
                <c:pt idx="0">
                  <c:v>18029</c:v>
                </c:pt>
                <c:pt idx="1">
                  <c:v>9991</c:v>
                </c:pt>
                <c:pt idx="2">
                  <c:v>83513</c:v>
                </c:pt>
                <c:pt idx="3">
                  <c:v>135683</c:v>
                </c:pt>
                <c:pt idx="4">
                  <c:v>255134</c:v>
                </c:pt>
                <c:pt idx="5">
                  <c:v>368088</c:v>
                </c:pt>
                <c:pt idx="6">
                  <c:v>439619</c:v>
                </c:pt>
                <c:pt idx="7">
                  <c:v>410648</c:v>
                </c:pt>
                <c:pt idx="8">
                  <c:v>362183</c:v>
                </c:pt>
                <c:pt idx="9">
                  <c:v>255913</c:v>
                </c:pt>
                <c:pt idx="10">
                  <c:v>106483</c:v>
                </c:pt>
                <c:pt idx="11">
                  <c:v>29873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A2-445D-83B7-D0EDAAA84C28}"/>
            </c:ext>
          </c:extLst>
        </c:ser>
        <c:ser>
          <c:idx val="1"/>
          <c:order val="1"/>
          <c:tx>
            <c:strRef>
              <c:f>rides_by_month!$C$1:$C$2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rides_by_month!$A$3:$A$15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rides_by_month!$C$3:$C$15</c:f>
              <c:numCache>
                <c:formatCode>General</c:formatCode>
                <c:ptCount val="12"/>
                <c:pt idx="0">
                  <c:v>78618</c:v>
                </c:pt>
                <c:pt idx="1">
                  <c:v>39319</c:v>
                </c:pt>
                <c:pt idx="2">
                  <c:v>144367</c:v>
                </c:pt>
                <c:pt idx="3">
                  <c:v>200416</c:v>
                </c:pt>
                <c:pt idx="4">
                  <c:v>274444</c:v>
                </c:pt>
                <c:pt idx="5">
                  <c:v>358548</c:v>
                </c:pt>
                <c:pt idx="6">
                  <c:v>379995</c:v>
                </c:pt>
                <c:pt idx="7">
                  <c:v>391308</c:v>
                </c:pt>
                <c:pt idx="8">
                  <c:v>391859</c:v>
                </c:pt>
                <c:pt idx="9">
                  <c:v>373626</c:v>
                </c:pt>
                <c:pt idx="10">
                  <c:v>252801</c:v>
                </c:pt>
                <c:pt idx="11">
                  <c:v>101064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A2-445D-83B7-D0EDAAA84C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1798416"/>
        <c:axId val="1941809232"/>
      </c:barChart>
      <c:catAx>
        <c:axId val="194179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1809232"/>
        <c:crosses val="autoZero"/>
        <c:auto val="1"/>
        <c:lblAlgn val="ctr"/>
        <c:lblOffset val="100"/>
        <c:noMultiLvlLbl val="0"/>
      </c:catAx>
      <c:valAx>
        <c:axId val="194180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179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2361111111111112"/>
          <c:y val="0.13824110527850683"/>
          <c:w val="0.20416666666666664"/>
          <c:h val="0.223517424905220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[graphs_by_hour_and_weekday.xlsx]day_of_week!PivotTable1</c:name>
    <c:fmtId val="1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092298278666093E-2"/>
          <c:y val="5.748531227875666E-2"/>
          <c:w val="0.55555285057941062"/>
          <c:h val="0.83356647462452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day_of_week!$B$1:$B$2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day_of_week!$A$3:$A$10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day_of_week!$B$3:$B$10</c:f>
              <c:numCache>
                <c:formatCode>General</c:formatCode>
                <c:ptCount val="7"/>
                <c:pt idx="0">
                  <c:v>474463</c:v>
                </c:pt>
                <c:pt idx="1">
                  <c:v>280607</c:v>
                </c:pt>
                <c:pt idx="2">
                  <c:v>270839</c:v>
                </c:pt>
                <c:pt idx="3">
                  <c:v>271638</c:v>
                </c:pt>
                <c:pt idx="4">
                  <c:v>276823</c:v>
                </c:pt>
                <c:pt idx="5">
                  <c:v>352702</c:v>
                </c:pt>
                <c:pt idx="6">
                  <c:v>548085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13-4810-B7CE-4404B3F3A69C}"/>
            </c:ext>
          </c:extLst>
        </c:ser>
        <c:ser>
          <c:idx val="1"/>
          <c:order val="1"/>
          <c:tx>
            <c:strRef>
              <c:f>day_of_week!$C$1:$C$2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day_of_week!$A$3:$A$10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day_of_week!$C$3:$C$10</c:f>
              <c:numCache>
                <c:formatCode>General</c:formatCode>
                <c:ptCount val="7"/>
                <c:pt idx="0">
                  <c:v>372060</c:v>
                </c:pt>
                <c:pt idx="1">
                  <c:v>407231</c:v>
                </c:pt>
                <c:pt idx="2">
                  <c:v>460135</c:v>
                </c:pt>
                <c:pt idx="3">
                  <c:v>460383</c:v>
                </c:pt>
                <c:pt idx="4">
                  <c:v>432711</c:v>
                </c:pt>
                <c:pt idx="5">
                  <c:v>428869</c:v>
                </c:pt>
                <c:pt idx="6">
                  <c:v>424976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13-4810-B7CE-4404B3F3A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5848000"/>
        <c:axId val="325849248"/>
      </c:barChart>
      <c:catAx>
        <c:axId val="32584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849248"/>
        <c:crosses val="autoZero"/>
        <c:auto val="1"/>
        <c:lblAlgn val="ctr"/>
        <c:lblOffset val="100"/>
        <c:noMultiLvlLbl val="0"/>
      </c:catAx>
      <c:valAx>
        <c:axId val="32584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848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484662576687116"/>
          <c:y val="4.4593732471858639E-2"/>
          <c:w val="0.15030674846625766"/>
          <c:h val="0.174547229860909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[graphs_by_hour_and_weekday.xlsx]weekdays!PivotTable1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weekdays!$B$3:$B$4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weekdays!$A$5:$A$29</c:f>
              <c:strCache>
                <c:ptCount val="24"/>
                <c:pt idx="0">
                  <c:v>12 AM</c:v>
                </c:pt>
                <c:pt idx="1">
                  <c:v>1 AM</c:v>
                </c:pt>
                <c:pt idx="2">
                  <c:v>2 AM</c:v>
                </c:pt>
                <c:pt idx="3">
                  <c:v>3 AM</c:v>
                </c:pt>
                <c:pt idx="4">
                  <c:v>4 AM</c:v>
                </c:pt>
                <c:pt idx="5">
                  <c:v>5 AM</c:v>
                </c:pt>
                <c:pt idx="6">
                  <c:v>6 AM</c:v>
                </c:pt>
                <c:pt idx="7">
                  <c:v>7 AM</c:v>
                </c:pt>
                <c:pt idx="8">
                  <c:v>8 AM</c:v>
                </c:pt>
                <c:pt idx="9">
                  <c:v>9 AM</c:v>
                </c:pt>
                <c:pt idx="10">
                  <c:v>10 AM</c:v>
                </c:pt>
                <c:pt idx="11">
                  <c:v>11 AM</c:v>
                </c:pt>
                <c:pt idx="12">
                  <c:v>12 PM</c:v>
                </c:pt>
                <c:pt idx="13">
                  <c:v>1 PM</c:v>
                </c:pt>
                <c:pt idx="14">
                  <c:v>2 PM</c:v>
                </c:pt>
                <c:pt idx="15">
                  <c:v>3 PM</c:v>
                </c:pt>
                <c:pt idx="16">
                  <c:v>4 PM</c:v>
                </c:pt>
                <c:pt idx="17">
                  <c:v>5 PM</c:v>
                </c:pt>
                <c:pt idx="18">
                  <c:v>6 PM</c:v>
                </c:pt>
                <c:pt idx="19">
                  <c:v>7 PM</c:v>
                </c:pt>
                <c:pt idx="20">
                  <c:v>8 PM</c:v>
                </c:pt>
                <c:pt idx="21">
                  <c:v>9 PM</c:v>
                </c:pt>
                <c:pt idx="22">
                  <c:v>10 PM</c:v>
                </c:pt>
                <c:pt idx="23">
                  <c:v>11 PM</c:v>
                </c:pt>
              </c:strCache>
            </c:strRef>
          </c:cat>
          <c:val>
            <c:numRef>
              <c:f>weekdays!$B$5:$B$29</c:f>
              <c:numCache>
                <c:formatCode>General</c:formatCode>
                <c:ptCount val="24"/>
                <c:pt idx="0">
                  <c:v>20885</c:v>
                </c:pt>
                <c:pt idx="1">
                  <c:v>12580</c:v>
                </c:pt>
                <c:pt idx="2">
                  <c:v>7535</c:v>
                </c:pt>
                <c:pt idx="3">
                  <c:v>4746</c:v>
                </c:pt>
                <c:pt idx="4">
                  <c:v>4729</c:v>
                </c:pt>
                <c:pt idx="5">
                  <c:v>8051</c:v>
                </c:pt>
                <c:pt idx="6">
                  <c:v>19516</c:v>
                </c:pt>
                <c:pt idx="7">
                  <c:v>35964</c:v>
                </c:pt>
                <c:pt idx="8">
                  <c:v>44117</c:v>
                </c:pt>
                <c:pt idx="9">
                  <c:v>41945</c:v>
                </c:pt>
                <c:pt idx="10">
                  <c:v>50446</c:v>
                </c:pt>
                <c:pt idx="11">
                  <c:v>64810</c:v>
                </c:pt>
                <c:pt idx="12">
                  <c:v>79637</c:v>
                </c:pt>
                <c:pt idx="13">
                  <c:v>84134</c:v>
                </c:pt>
                <c:pt idx="14">
                  <c:v>88563</c:v>
                </c:pt>
                <c:pt idx="15">
                  <c:v>98864</c:v>
                </c:pt>
                <c:pt idx="16">
                  <c:v>119794</c:v>
                </c:pt>
                <c:pt idx="17">
                  <c:v>157829</c:v>
                </c:pt>
                <c:pt idx="18">
                  <c:v>145812</c:v>
                </c:pt>
                <c:pt idx="19">
                  <c:v>111349</c:v>
                </c:pt>
                <c:pt idx="20">
                  <c:v>79701</c:v>
                </c:pt>
                <c:pt idx="21">
                  <c:v>67331</c:v>
                </c:pt>
                <c:pt idx="22">
                  <c:v>60526</c:v>
                </c:pt>
                <c:pt idx="23">
                  <c:v>43745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39-407C-BA24-43B1675BF306}"/>
            </c:ext>
          </c:extLst>
        </c:ser>
        <c:ser>
          <c:idx val="1"/>
          <c:order val="1"/>
          <c:tx>
            <c:strRef>
              <c:f>weekdays!$C$3:$C$4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weekdays!$A$5:$A$29</c:f>
              <c:strCache>
                <c:ptCount val="24"/>
                <c:pt idx="0">
                  <c:v>12 AM</c:v>
                </c:pt>
                <c:pt idx="1">
                  <c:v>1 AM</c:v>
                </c:pt>
                <c:pt idx="2">
                  <c:v>2 AM</c:v>
                </c:pt>
                <c:pt idx="3">
                  <c:v>3 AM</c:v>
                </c:pt>
                <c:pt idx="4">
                  <c:v>4 AM</c:v>
                </c:pt>
                <c:pt idx="5">
                  <c:v>5 AM</c:v>
                </c:pt>
                <c:pt idx="6">
                  <c:v>6 AM</c:v>
                </c:pt>
                <c:pt idx="7">
                  <c:v>7 AM</c:v>
                </c:pt>
                <c:pt idx="8">
                  <c:v>8 AM</c:v>
                </c:pt>
                <c:pt idx="9">
                  <c:v>9 AM</c:v>
                </c:pt>
                <c:pt idx="10">
                  <c:v>10 AM</c:v>
                </c:pt>
                <c:pt idx="11">
                  <c:v>11 AM</c:v>
                </c:pt>
                <c:pt idx="12">
                  <c:v>12 PM</c:v>
                </c:pt>
                <c:pt idx="13">
                  <c:v>1 PM</c:v>
                </c:pt>
                <c:pt idx="14">
                  <c:v>2 PM</c:v>
                </c:pt>
                <c:pt idx="15">
                  <c:v>3 PM</c:v>
                </c:pt>
                <c:pt idx="16">
                  <c:v>4 PM</c:v>
                </c:pt>
                <c:pt idx="17">
                  <c:v>5 PM</c:v>
                </c:pt>
                <c:pt idx="18">
                  <c:v>6 PM</c:v>
                </c:pt>
                <c:pt idx="19">
                  <c:v>7 PM</c:v>
                </c:pt>
                <c:pt idx="20">
                  <c:v>8 PM</c:v>
                </c:pt>
                <c:pt idx="21">
                  <c:v>9 PM</c:v>
                </c:pt>
                <c:pt idx="22">
                  <c:v>10 PM</c:v>
                </c:pt>
                <c:pt idx="23">
                  <c:v>11 PM</c:v>
                </c:pt>
              </c:strCache>
            </c:strRef>
          </c:cat>
          <c:val>
            <c:numRef>
              <c:f>weekdays!$C$5:$C$29</c:f>
              <c:numCache>
                <c:formatCode>General</c:formatCode>
                <c:ptCount val="24"/>
                <c:pt idx="0">
                  <c:v>14230</c:v>
                </c:pt>
                <c:pt idx="1">
                  <c:v>7374</c:v>
                </c:pt>
                <c:pt idx="2">
                  <c:v>3961</c:v>
                </c:pt>
                <c:pt idx="3">
                  <c:v>2646</c:v>
                </c:pt>
                <c:pt idx="4">
                  <c:v>5057</c:v>
                </c:pt>
                <c:pt idx="5">
                  <c:v>25252</c:v>
                </c:pt>
                <c:pt idx="6">
                  <c:v>71453</c:v>
                </c:pt>
                <c:pt idx="7">
                  <c:v>130201</c:v>
                </c:pt>
                <c:pt idx="8">
                  <c:v>141967</c:v>
                </c:pt>
                <c:pt idx="9">
                  <c:v>89575</c:v>
                </c:pt>
                <c:pt idx="10">
                  <c:v>75959</c:v>
                </c:pt>
                <c:pt idx="11">
                  <c:v>93228</c:v>
                </c:pt>
                <c:pt idx="12">
                  <c:v>113323</c:v>
                </c:pt>
                <c:pt idx="13">
                  <c:v>110377</c:v>
                </c:pt>
                <c:pt idx="14">
                  <c:v>107826</c:v>
                </c:pt>
                <c:pt idx="15">
                  <c:v>133416</c:v>
                </c:pt>
                <c:pt idx="16">
                  <c:v>190519</c:v>
                </c:pt>
                <c:pt idx="17">
                  <c:v>255027</c:v>
                </c:pt>
                <c:pt idx="18">
                  <c:v>214212</c:v>
                </c:pt>
                <c:pt idx="19">
                  <c:v>148746</c:v>
                </c:pt>
                <c:pt idx="20">
                  <c:v>98228</c:v>
                </c:pt>
                <c:pt idx="21">
                  <c:v>70870</c:v>
                </c:pt>
                <c:pt idx="22">
                  <c:v>51967</c:v>
                </c:pt>
                <c:pt idx="23">
                  <c:v>33915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39-407C-BA24-43B1675BF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3271839"/>
        <c:axId val="1523273919"/>
      </c:barChart>
      <c:catAx>
        <c:axId val="152327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273919"/>
        <c:crosses val="autoZero"/>
        <c:auto val="1"/>
        <c:lblAlgn val="ctr"/>
        <c:lblOffset val="100"/>
        <c:noMultiLvlLbl val="0"/>
      </c:catAx>
      <c:valAx>
        <c:axId val="1523273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271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027777777777778"/>
          <c:y val="0.19791593759113443"/>
          <c:w val="0.20416666666666666"/>
          <c:h val="0.223517424905220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[graphs_by_hour_and_weekday.xlsx]weekends!PivotTable1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weekends!$B$3:$B$4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weekends!$A$5:$A$29</c:f>
              <c:strCache>
                <c:ptCount val="24"/>
                <c:pt idx="0">
                  <c:v>12 AM</c:v>
                </c:pt>
                <c:pt idx="1">
                  <c:v>1 AM</c:v>
                </c:pt>
                <c:pt idx="2">
                  <c:v>2 AM</c:v>
                </c:pt>
                <c:pt idx="3">
                  <c:v>3 AM</c:v>
                </c:pt>
                <c:pt idx="4">
                  <c:v>4 AM</c:v>
                </c:pt>
                <c:pt idx="5">
                  <c:v>5 AM</c:v>
                </c:pt>
                <c:pt idx="6">
                  <c:v>6 AM</c:v>
                </c:pt>
                <c:pt idx="7">
                  <c:v>7 AM</c:v>
                </c:pt>
                <c:pt idx="8">
                  <c:v>8 AM</c:v>
                </c:pt>
                <c:pt idx="9">
                  <c:v>9 AM</c:v>
                </c:pt>
                <c:pt idx="10">
                  <c:v>10 AM</c:v>
                </c:pt>
                <c:pt idx="11">
                  <c:v>11 AM</c:v>
                </c:pt>
                <c:pt idx="12">
                  <c:v>12 PM</c:v>
                </c:pt>
                <c:pt idx="13">
                  <c:v>1 PM</c:v>
                </c:pt>
                <c:pt idx="14">
                  <c:v>2 PM</c:v>
                </c:pt>
                <c:pt idx="15">
                  <c:v>3 PM</c:v>
                </c:pt>
                <c:pt idx="16">
                  <c:v>4 PM</c:v>
                </c:pt>
                <c:pt idx="17">
                  <c:v>5 PM</c:v>
                </c:pt>
                <c:pt idx="18">
                  <c:v>6 PM</c:v>
                </c:pt>
                <c:pt idx="19">
                  <c:v>7 PM</c:v>
                </c:pt>
                <c:pt idx="20">
                  <c:v>8 PM</c:v>
                </c:pt>
                <c:pt idx="21">
                  <c:v>9 PM</c:v>
                </c:pt>
                <c:pt idx="22">
                  <c:v>10 PM</c:v>
                </c:pt>
                <c:pt idx="23">
                  <c:v>11 PM</c:v>
                </c:pt>
              </c:strCache>
            </c:strRef>
          </c:cat>
          <c:val>
            <c:numRef>
              <c:f>weekends!$B$5:$B$29</c:f>
              <c:numCache>
                <c:formatCode>General</c:formatCode>
                <c:ptCount val="24"/>
                <c:pt idx="0">
                  <c:v>31484</c:v>
                </c:pt>
                <c:pt idx="1">
                  <c:v>25375</c:v>
                </c:pt>
                <c:pt idx="2">
                  <c:v>17031</c:v>
                </c:pt>
                <c:pt idx="3">
                  <c:v>8772</c:v>
                </c:pt>
                <c:pt idx="4">
                  <c:v>4823</c:v>
                </c:pt>
                <c:pt idx="5">
                  <c:v>4061</c:v>
                </c:pt>
                <c:pt idx="6">
                  <c:v>5506</c:v>
                </c:pt>
                <c:pt idx="7">
                  <c:v>9352</c:v>
                </c:pt>
                <c:pt idx="8">
                  <c:v>17604</c:v>
                </c:pt>
                <c:pt idx="9">
                  <c:v>32460</c:v>
                </c:pt>
                <c:pt idx="10">
                  <c:v>51978</c:v>
                </c:pt>
                <c:pt idx="11">
                  <c:v>68253</c:v>
                </c:pt>
                <c:pt idx="12">
                  <c:v>79435</c:v>
                </c:pt>
                <c:pt idx="13">
                  <c:v>85961</c:v>
                </c:pt>
                <c:pt idx="14">
                  <c:v>86722</c:v>
                </c:pt>
                <c:pt idx="15">
                  <c:v>85952</c:v>
                </c:pt>
                <c:pt idx="16">
                  <c:v>81462</c:v>
                </c:pt>
                <c:pt idx="17">
                  <c:v>74512</c:v>
                </c:pt>
                <c:pt idx="18">
                  <c:v>64328</c:v>
                </c:pt>
                <c:pt idx="19">
                  <c:v>51772</c:v>
                </c:pt>
                <c:pt idx="20">
                  <c:v>39949</c:v>
                </c:pt>
                <c:pt idx="21">
                  <c:v>34167</c:v>
                </c:pt>
                <c:pt idx="22">
                  <c:v>33303</c:v>
                </c:pt>
                <c:pt idx="23">
                  <c:v>28286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6F-4D5C-BA3E-B89564F7E512}"/>
            </c:ext>
          </c:extLst>
        </c:ser>
        <c:ser>
          <c:idx val="1"/>
          <c:order val="1"/>
          <c:tx>
            <c:strRef>
              <c:f>weekends!$C$3:$C$4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weekends!$A$5:$A$29</c:f>
              <c:strCache>
                <c:ptCount val="24"/>
                <c:pt idx="0">
                  <c:v>12 AM</c:v>
                </c:pt>
                <c:pt idx="1">
                  <c:v>1 AM</c:v>
                </c:pt>
                <c:pt idx="2">
                  <c:v>2 AM</c:v>
                </c:pt>
                <c:pt idx="3">
                  <c:v>3 AM</c:v>
                </c:pt>
                <c:pt idx="4">
                  <c:v>4 AM</c:v>
                </c:pt>
                <c:pt idx="5">
                  <c:v>5 AM</c:v>
                </c:pt>
                <c:pt idx="6">
                  <c:v>6 AM</c:v>
                </c:pt>
                <c:pt idx="7">
                  <c:v>7 AM</c:v>
                </c:pt>
                <c:pt idx="8">
                  <c:v>8 AM</c:v>
                </c:pt>
                <c:pt idx="9">
                  <c:v>9 AM</c:v>
                </c:pt>
                <c:pt idx="10">
                  <c:v>10 AM</c:v>
                </c:pt>
                <c:pt idx="11">
                  <c:v>11 AM</c:v>
                </c:pt>
                <c:pt idx="12">
                  <c:v>12 PM</c:v>
                </c:pt>
                <c:pt idx="13">
                  <c:v>1 PM</c:v>
                </c:pt>
                <c:pt idx="14">
                  <c:v>2 PM</c:v>
                </c:pt>
                <c:pt idx="15">
                  <c:v>3 PM</c:v>
                </c:pt>
                <c:pt idx="16">
                  <c:v>4 PM</c:v>
                </c:pt>
                <c:pt idx="17">
                  <c:v>5 PM</c:v>
                </c:pt>
                <c:pt idx="18">
                  <c:v>6 PM</c:v>
                </c:pt>
                <c:pt idx="19">
                  <c:v>7 PM</c:v>
                </c:pt>
                <c:pt idx="20">
                  <c:v>8 PM</c:v>
                </c:pt>
                <c:pt idx="21">
                  <c:v>9 PM</c:v>
                </c:pt>
                <c:pt idx="22">
                  <c:v>10 PM</c:v>
                </c:pt>
                <c:pt idx="23">
                  <c:v>11 PM</c:v>
                </c:pt>
              </c:strCache>
            </c:strRef>
          </c:cat>
          <c:val>
            <c:numRef>
              <c:f>weekends!$C$5:$C$29</c:f>
              <c:numCache>
                <c:formatCode>General</c:formatCode>
                <c:ptCount val="24"/>
                <c:pt idx="0">
                  <c:v>17584</c:v>
                </c:pt>
                <c:pt idx="1">
                  <c:v>13550</c:v>
                </c:pt>
                <c:pt idx="2">
                  <c:v>8022</c:v>
                </c:pt>
                <c:pt idx="3">
                  <c:v>4238</c:v>
                </c:pt>
                <c:pt idx="4">
                  <c:v>2790</c:v>
                </c:pt>
                <c:pt idx="5">
                  <c:v>3735</c:v>
                </c:pt>
                <c:pt idx="6">
                  <c:v>8464</c:v>
                </c:pt>
                <c:pt idx="7">
                  <c:v>14890</c:v>
                </c:pt>
                <c:pt idx="8">
                  <c:v>24756</c:v>
                </c:pt>
                <c:pt idx="9">
                  <c:v>37414</c:v>
                </c:pt>
                <c:pt idx="10">
                  <c:v>50040</c:v>
                </c:pt>
                <c:pt idx="11">
                  <c:v>58413</c:v>
                </c:pt>
                <c:pt idx="12">
                  <c:v>63350</c:v>
                </c:pt>
                <c:pt idx="13">
                  <c:v>63512</c:v>
                </c:pt>
                <c:pt idx="14">
                  <c:v>63170</c:v>
                </c:pt>
                <c:pt idx="15">
                  <c:v>62801</c:v>
                </c:pt>
                <c:pt idx="16">
                  <c:v>60537</c:v>
                </c:pt>
                <c:pt idx="17">
                  <c:v>57613</c:v>
                </c:pt>
                <c:pt idx="18">
                  <c:v>51295</c:v>
                </c:pt>
                <c:pt idx="19">
                  <c:v>41411</c:v>
                </c:pt>
                <c:pt idx="20">
                  <c:v>30129</c:v>
                </c:pt>
                <c:pt idx="21">
                  <c:v>23529</c:v>
                </c:pt>
                <c:pt idx="22">
                  <c:v>19922</c:v>
                </c:pt>
                <c:pt idx="23">
                  <c:v>15871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6F-4D5C-BA3E-B89564F7E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3271839"/>
        <c:axId val="1523273919"/>
      </c:barChart>
      <c:catAx>
        <c:axId val="152327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273919"/>
        <c:crosses val="autoZero"/>
        <c:auto val="1"/>
        <c:lblAlgn val="ctr"/>
        <c:lblOffset val="100"/>
        <c:noMultiLvlLbl val="0"/>
      </c:catAx>
      <c:valAx>
        <c:axId val="1523273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271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750000000000001"/>
          <c:y val="0.24884186351706042"/>
          <c:w val="0.20416666666666666"/>
          <c:h val="0.223517424905220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weekends_percentage!$E$4</c:f>
              <c:strCache>
                <c:ptCount val="1"/>
                <c:pt idx="0">
                  <c:v>member_percent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weekends_percentage!$E$5:$E$28</c:f>
              <c:numCache>
                <c:formatCode>General</c:formatCode>
                <c:ptCount val="24"/>
                <c:pt idx="0">
                  <c:v>35.835982717860929</c:v>
                </c:pt>
                <c:pt idx="1">
                  <c:v>34.810533076429031</c:v>
                </c:pt>
                <c:pt idx="2">
                  <c:v>32.020117351215426</c:v>
                </c:pt>
                <c:pt idx="3">
                  <c:v>32.574942352036892</c:v>
                </c:pt>
                <c:pt idx="4">
                  <c:v>36.647839222382764</c:v>
                </c:pt>
                <c:pt idx="5">
                  <c:v>47.909184197024118</c:v>
                </c:pt>
                <c:pt idx="6">
                  <c:v>60.586972083035079</c:v>
                </c:pt>
                <c:pt idx="7">
                  <c:v>61.422324890685587</c:v>
                </c:pt>
                <c:pt idx="8">
                  <c:v>58.441926345609062</c:v>
                </c:pt>
                <c:pt idx="9">
                  <c:v>53.544952342788449</c:v>
                </c:pt>
                <c:pt idx="10">
                  <c:v>49.050167617479268</c:v>
                </c:pt>
                <c:pt idx="11">
                  <c:v>46.115769030363317</c:v>
                </c:pt>
                <c:pt idx="12">
                  <c:v>44.367405539797595</c:v>
                </c:pt>
                <c:pt idx="13">
                  <c:v>42.490617034514592</c:v>
                </c:pt>
                <c:pt idx="14">
                  <c:v>42.14367678061538</c:v>
                </c:pt>
                <c:pt idx="15">
                  <c:v>42.218308202187522</c:v>
                </c:pt>
                <c:pt idx="16">
                  <c:v>42.631990366129337</c:v>
                </c:pt>
                <c:pt idx="17">
                  <c:v>43.604919583727529</c:v>
                </c:pt>
                <c:pt idx="18">
                  <c:v>44.364010620724251</c:v>
                </c:pt>
                <c:pt idx="19">
                  <c:v>44.44050953500102</c:v>
                </c:pt>
                <c:pt idx="20">
                  <c:v>42.993521504609149</c:v>
                </c:pt>
                <c:pt idx="21">
                  <c:v>40.780990016638938</c:v>
                </c:pt>
                <c:pt idx="22">
                  <c:v>37.42977923907938</c:v>
                </c:pt>
                <c:pt idx="23">
                  <c:v>35.942206218719569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98-4DFC-BF54-F5D697EE75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4145935"/>
        <c:axId val="1544147599"/>
      </c:barChart>
      <c:catAx>
        <c:axId val="15441459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147599"/>
        <c:crosses val="autoZero"/>
        <c:auto val="1"/>
        <c:lblAlgn val="ctr"/>
        <c:lblOffset val="100"/>
        <c:noMultiLvlLbl val="0"/>
      </c:catAx>
      <c:valAx>
        <c:axId val="1544147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145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0.66883</cdr:x>
      <cdr:y>0.11206</cdr:y>
    </cdr:from>
    <cdr:to>
      <cdr:x>0.94942</cdr:x>
      <cdr:y>0.86757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A146047-214C-4FBC-9947-D8DF6FA89F00}"/>
            </a:ext>
          </a:extLst>
        </cdr:cNvPr>
        <cdr:cNvSpPr txBox="1"/>
      </cdr:nvSpPr>
      <cdr:spPr>
        <a:xfrm xmlns:a="http://schemas.openxmlformats.org/drawingml/2006/main">
          <a:off x="7033182" y="622209"/>
          <a:ext cx="2950590" cy="41949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0.66077</cdr:x>
      <cdr:y>0.19186</cdr:y>
    </cdr:from>
    <cdr:to>
      <cdr:x>0.96466</cdr:x>
      <cdr:y>0.84126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472FFDF-CC70-4A99-AF08-E8F4304449CF}"/>
            </a:ext>
          </a:extLst>
        </cdr:cNvPr>
        <cdr:cNvSpPr txBox="1"/>
      </cdr:nvSpPr>
      <cdr:spPr>
        <a:xfrm xmlns:a="http://schemas.openxmlformats.org/drawingml/2006/main">
          <a:off x="6948341" y="1065289"/>
          <a:ext cx="3195637" cy="36057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800" dirty="0"/>
            <a:t>Members ride more on weekdays.</a:t>
          </a:r>
        </a:p>
        <a:p xmlns:a="http://schemas.openxmlformats.org/drawingml/2006/main">
          <a:endParaRPr lang="en-US" sz="2800" dirty="0"/>
        </a:p>
        <a:p xmlns:a="http://schemas.openxmlformats.org/drawingml/2006/main">
          <a:r>
            <a:rPr lang="en-US" sz="2800" dirty="0"/>
            <a:t>Casual users ride more on weekends.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B5A7-0665-4AC6-803A-B931AC19A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71575-FA39-4194-88C6-CD1515EF6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AC83A-1E9C-4EC3-9D9A-002A8CF6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8871-BBDD-45CD-8A36-1D98C5BAF09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A0FB9-B2A7-4B53-951B-802E0B6B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8ECA0-D33F-426E-B0C7-691AAF64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2113-7655-4A69-A3D9-99C8C1CB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0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8127-6635-4411-A324-AC8C7DC5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874CC-3020-44E6-91AB-128F4AE87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4EF99-F8AF-42C1-A905-0251F9EE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8871-BBDD-45CD-8A36-1D98C5BAF09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24CF-5634-426F-B067-4C425A6B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E5D11-993D-4A59-B3FC-C75C9188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2113-7655-4A69-A3D9-99C8C1CB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3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063C4-14B5-4FB7-A034-72BA30692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FCC91-B725-420A-AB30-0AE364245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FB251-1546-4DBF-86ED-E560BA93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8871-BBDD-45CD-8A36-1D98C5BAF09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351EC-6ECA-44A4-A984-D1454309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E610C-02EB-4399-AE52-428901D8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2113-7655-4A69-A3D9-99C8C1CB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FAA6-F5C9-4C3D-8B10-5A783839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D600-94DD-42FA-AD40-91F71853F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96C1F-E37F-4509-9B4B-2B510310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8871-BBDD-45CD-8A36-1D98C5BAF09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2E123-E63F-44B5-B87B-FCF1FF01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86A2-E437-4DB6-83D6-43C33491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2113-7655-4A69-A3D9-99C8C1CB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C6AC-052D-4C79-A0B8-A156BF9D6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74D29-0890-48F9-B04C-78AC7EC0B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4CFAE-F969-440B-AC8A-6DCDCB83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8871-BBDD-45CD-8A36-1D98C5BAF09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DE57F-B367-4AC9-8871-D1AA336D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EC70-0B39-440C-8E13-A9A882DA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2113-7655-4A69-A3D9-99C8C1CB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5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8E61-F149-4E8C-8EDF-B68B3BD9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96F88-5F48-4B11-B666-44A0A3813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51D5A-12F2-4C5E-B59F-C2BAE2C05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85023-0A7C-4199-A3CF-FFA61542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8871-BBDD-45CD-8A36-1D98C5BAF09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3CC86-A9FA-4C0A-86E3-F426EA1B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B7126-E8E0-4588-9C41-9E52599D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2113-7655-4A69-A3D9-99C8C1CB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4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D230-EFB0-4B24-8DE6-D5BDACDC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FAECC-0561-49A7-9126-C98901620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A2DC3-EE58-487F-949F-5CB817D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7ED23-1124-40CD-9A8D-39B527D20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62B0A-38CC-4531-A055-2C6B449E9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C79B9-B5B0-40DC-ACC8-5E022948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8871-BBDD-45CD-8A36-1D98C5BAF09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18B16-A4FD-4715-9ECE-7D40789B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9877E-6FED-41D4-9843-DAD3FA18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2113-7655-4A69-A3D9-99C8C1CB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3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BA47-E76A-412F-8990-E23918B3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1C7B7-EB2B-473C-8FA6-7A113C28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8871-BBDD-45CD-8A36-1D98C5BAF09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B52F5-809C-4CE6-881C-122B3C80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57956-3DEC-4455-A5D6-D8364F75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2113-7655-4A69-A3D9-99C8C1CB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6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D8720-57CC-4EBD-A4FB-51436193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8871-BBDD-45CD-8A36-1D98C5BAF09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B003C-7F9E-4BB5-A691-3C3A1125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2E477-15B0-4987-A025-93CCB1DF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2113-7655-4A69-A3D9-99C8C1CB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491C-063B-49A3-B8DA-BC98525F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772C5-1E89-437A-9A7B-06981788E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7593E-0348-4DD8-BB5F-99B8C9F9F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21DBA-BA4D-4086-839B-32FB19CA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8871-BBDD-45CD-8A36-1D98C5BAF09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36894-77B9-48BF-82E6-41E5CAC0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E91C2-AF3B-41DB-BB0F-91508D20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2113-7655-4A69-A3D9-99C8C1CB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4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C497-DB9C-4148-BC34-4637BFC6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1BAD3-4FEC-4709-9E60-B196615AF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93278-50A4-49FA-8A41-F72FBC16F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048A-E5C1-42FA-8FB5-4F80099F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8871-BBDD-45CD-8A36-1D98C5BAF09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17D88-91FF-4737-A003-585C79CD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97419-58EE-43D2-8172-D7E0B50E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2113-7655-4A69-A3D9-99C8C1CB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2D9E-9DF1-4E3D-ADC7-43F8B4DD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B6543-40F6-4F98-AB08-E570A85FD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6AB94-972A-4389-B25E-F2D58F854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88871-BBDD-45CD-8A36-1D98C5BAF09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3DA37-1A34-43DA-9E65-4317E05F9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1FBB1-8C69-4604-9A86-6DE819B35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52113-7655-4A69-A3D9-99C8C1CB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5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37BD1-CFAD-4B1B-BF92-9D4ADA859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Rides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0F4F1-12F6-47B8-A8AA-68AF35C52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Comparison of Members vs Casual Users</a:t>
            </a:r>
          </a:p>
          <a:p>
            <a:endParaRPr lang="en-US" dirty="0"/>
          </a:p>
          <a:p>
            <a:r>
              <a:rPr lang="en-US" dirty="0"/>
              <a:t>Fredrich Passow</a:t>
            </a:r>
          </a:p>
          <a:p>
            <a:r>
              <a:rPr lang="en-US" dirty="0"/>
              <a:t>January 2022</a:t>
            </a:r>
          </a:p>
        </p:txBody>
      </p:sp>
    </p:spTree>
    <p:extLst>
      <p:ext uri="{BB962C8B-B14F-4D97-AF65-F5344CB8AC3E}">
        <p14:creationId xmlns:p14="http://schemas.microsoft.com/office/powerpoint/2010/main" val="2162662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2DE5-971A-424E-B86C-0FDC2847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Weekend Rides by Hour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3B3B-9B6A-448D-B922-7C1036267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1825625"/>
            <a:ext cx="4038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weekends, riding patterns are similar for members and casual riders.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members are slightly more common in the early morning.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86D3F0-3FB0-4B9A-BE6A-B6DC87B39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280482"/>
              </p:ext>
            </p:extLst>
          </p:nvPr>
        </p:nvGraphicFramePr>
        <p:xfrm>
          <a:off x="579783" y="1825625"/>
          <a:ext cx="626827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2605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9A56-180A-44A4-8712-0A367747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of Rides by Members, on Weekends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9587-D549-4C99-9D56-2782F335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2217" y="1825625"/>
            <a:ext cx="35515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weekends, members make fewer rides overall. But members are the majority of riders from 7:00 to 9:00 in </a:t>
            </a:r>
            <a:r>
              <a:rPr lang="en-US"/>
              <a:t>the morning.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9F3EA9-6780-4CB8-AA15-6EA7686657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277239"/>
              </p:ext>
            </p:extLst>
          </p:nvPr>
        </p:nvGraphicFramePr>
        <p:xfrm>
          <a:off x="838199" y="1825624"/>
          <a:ext cx="6506817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394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926A-0105-4B5F-A2D4-232989FE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B9551-6A77-4CA3-B802-A9612BA80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Members take shorter rides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Member’s habits are less affected by the seasons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on weekdays, member rides are concentrated around the morning and evening commute times.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72DC-3B0E-44B0-9A1D-528DF8C8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A5F6-30F4-47AB-8454-2C5565E4E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Members are more likely to use the bikes for transportation on workdays, either for commuting, or for any other reason they need to grab a bike to get from point A to point 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04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BF85-C7AC-4574-B83B-AC39B0EB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Recomendatons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3031A-A182-44C0-AD0C-0C6A5D804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Since our target market is commuters: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Emphasize speed and convenience</a:t>
            </a:r>
          </a:p>
          <a:p>
            <a:r>
              <a:rPr lang="en-US" dirty="0"/>
              <a:t>Present recreational use as a free, fun, extra benefit for members</a:t>
            </a:r>
          </a:p>
          <a:p>
            <a:r>
              <a:rPr lang="en-US" dirty="0"/>
              <a:t>Understand and play well with corporate commute allowances or green commuting programs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9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F9FF-78FF-4CE6-B713-F933229D3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1596"/>
            <a:ext cx="10515600" cy="55453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an analysis of rides data from "</a:t>
            </a:r>
            <a:r>
              <a:rPr lang="en-US" dirty="0" err="1"/>
              <a:t>Cyclistic</a:t>
            </a:r>
            <a:r>
              <a:rPr lang="en-US" dirty="0"/>
              <a:t>", a fictional bike-share company. Users remove a bike from one of the company's many stations around Chicago, and then return it to the same station or any other station. This is a "ride".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company has two kinds of users, "</a:t>
            </a:r>
            <a:r>
              <a:rPr lang="en-US" b="1" dirty="0"/>
              <a:t>casual</a:t>
            </a:r>
            <a:r>
              <a:rPr lang="en-US" dirty="0"/>
              <a:t>" users and "</a:t>
            </a:r>
            <a:r>
              <a:rPr lang="en-US" b="1" dirty="0"/>
              <a:t>members</a:t>
            </a:r>
            <a:r>
              <a:rPr lang="en-US" dirty="0"/>
              <a:t>". Members pay a yearly fee. </a:t>
            </a:r>
            <a:r>
              <a:rPr lang="en-US"/>
              <a:t>Casual </a:t>
            </a:r>
            <a:r>
              <a:rPr lang="en-US" dirty="0"/>
              <a:t>users pay by the ride or by the day.</a:t>
            </a:r>
          </a:p>
        </p:txBody>
      </p:sp>
    </p:spTree>
    <p:extLst>
      <p:ext uri="{BB962C8B-B14F-4D97-AF65-F5344CB8AC3E}">
        <p14:creationId xmlns:p14="http://schemas.microsoft.com/office/powerpoint/2010/main" val="118596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29B2-15CA-4326-95D5-51C58DEB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1019B-B3B5-4488-B451-2CF05F7AB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848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annual members and casual riders use </a:t>
            </a:r>
            <a:r>
              <a:rPr lang="en-US" dirty="0" err="1"/>
              <a:t>Cyclistic</a:t>
            </a:r>
            <a:r>
              <a:rPr lang="en-US" dirty="0"/>
              <a:t> bikes differently?</a:t>
            </a:r>
          </a:p>
        </p:txBody>
      </p:sp>
    </p:spTree>
    <p:extLst>
      <p:ext uri="{BB962C8B-B14F-4D97-AF65-F5344CB8AC3E}">
        <p14:creationId xmlns:p14="http://schemas.microsoft.com/office/powerpoint/2010/main" val="398877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C10C-F42D-421D-A4F9-19CAAABB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A88C2-6D59-437B-BD3B-E12B57B7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 is really data shared by a real bike share company. </a:t>
            </a:r>
          </a:p>
          <a:p>
            <a:pPr marL="0" indent="0">
              <a:buNone/>
            </a:pPr>
            <a:r>
              <a:rPr lang="en-US" dirty="0"/>
              <a:t>CSV files of data about individual trips were downloaded from here: https://divvy-tripdata.s3.amazonaws.com/index.html</a:t>
            </a:r>
          </a:p>
          <a:p>
            <a:pPr marL="0" indent="0">
              <a:buNone/>
            </a:pPr>
            <a:r>
              <a:rPr lang="en-US" dirty="0"/>
              <a:t>Data is available under this license: https://ride.divvybikes.com/data-license-agreement</a:t>
            </a:r>
          </a:p>
          <a:p>
            <a:pPr marL="0" indent="0">
              <a:buNone/>
            </a:pPr>
            <a:r>
              <a:rPr lang="en-US" dirty="0"/>
              <a:t>We will use data from the last twelve complete months, December 2020 through November 2021.</a:t>
            </a:r>
          </a:p>
        </p:txBody>
      </p:sp>
    </p:spTree>
    <p:extLst>
      <p:ext uri="{BB962C8B-B14F-4D97-AF65-F5344CB8AC3E}">
        <p14:creationId xmlns:p14="http://schemas.microsoft.com/office/powerpoint/2010/main" val="133197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DD03-AD91-4A56-B2B4-7AF022CD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AB40-C4E4-46D1-8A1E-CB36CF99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compare member ride data and casual users’ ride data in multiple ways.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Month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Average ride duration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Total number of rides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day of week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Total number of rides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hour of day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Total number of rides</a:t>
            </a:r>
          </a:p>
        </p:txBody>
      </p:sp>
    </p:spTree>
    <p:extLst>
      <p:ext uri="{BB962C8B-B14F-4D97-AF65-F5344CB8AC3E}">
        <p14:creationId xmlns:p14="http://schemas.microsoft.com/office/powerpoint/2010/main" val="132582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542C-78B2-4941-B3CF-B6E244CC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</a:t>
            </a:r>
            <a:r>
              <a:rPr lang="en-US" sz="4000" dirty="0"/>
              <a:t>Ride</a:t>
            </a:r>
            <a:r>
              <a:rPr lang="en-US" dirty="0"/>
              <a:t> Duration by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5F25-F9EF-4C8F-ADFF-0050D8913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246" y="1825625"/>
            <a:ext cx="35295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average ride duration for casual users is always longer than for members.</a:t>
            </a:r>
          </a:p>
          <a:p>
            <a:pPr marL="0" indent="0">
              <a:buNone/>
            </a:pPr>
            <a:r>
              <a:rPr lang="en-US" dirty="0"/>
              <a:t>Members take shorter rides, and the average duration is always between 10 and 15 minutes.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039EE3-FF42-49C2-898B-81F0B8605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263392"/>
              </p:ext>
            </p:extLst>
          </p:nvPr>
        </p:nvGraphicFramePr>
        <p:xfrm>
          <a:off x="838200" y="1825625"/>
          <a:ext cx="698604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432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31FE-DE8D-48D1-A4AF-E66DDAF7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Rides, by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3946-F4D0-442D-A82B-D90A51062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8770" y="1825625"/>
            <a:ext cx="32750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Casual users are the majority in warmer months of June, July, and August.</a:t>
            </a:r>
          </a:p>
          <a:p>
            <a:pPr marL="0" indent="0">
              <a:buNone/>
            </a:pPr>
            <a:r>
              <a:rPr lang="en-US" dirty="0"/>
              <a:t>Members dominate all other months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540C770-DF44-4950-A180-2BBF7F817C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553761"/>
              </p:ext>
            </p:extLst>
          </p:nvPr>
        </p:nvGraphicFramePr>
        <p:xfrm>
          <a:off x="925397" y="1825624"/>
          <a:ext cx="7011971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75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3E70-7871-4EEF-9E7D-772D64E2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263"/>
          </a:xfrm>
        </p:spPr>
        <p:txBody>
          <a:bodyPr>
            <a:normAutofit fontScale="90000"/>
          </a:bodyPr>
          <a:lstStyle/>
          <a:p>
            <a:r>
              <a:rPr lang="en-US" dirty="0"/>
              <a:t>Count of Rides by Day of the Week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B6174C4-8157-4CD8-BBAF-41AFC9FCAA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284431"/>
              </p:ext>
            </p:extLst>
          </p:nvPr>
        </p:nvGraphicFramePr>
        <p:xfrm>
          <a:off x="838199" y="1093469"/>
          <a:ext cx="10515599" cy="555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21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5CA6-D6CB-4265-AF45-AC1B04AF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Weekday Rides by Hour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DF7D-33CD-4D41-BE88-B51A34C69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836" y="1825625"/>
            <a:ext cx="39789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Member rides peak at </a:t>
            </a:r>
          </a:p>
          <a:p>
            <a:pPr marL="0" indent="0">
              <a:buNone/>
            </a:pPr>
            <a:r>
              <a:rPr lang="en-US" dirty="0"/>
              <a:t>8:00AM and 5:00PM </a:t>
            </a:r>
          </a:p>
          <a:p>
            <a:pPr marL="0" indent="0">
              <a:buNone/>
            </a:pPr>
            <a:r>
              <a:rPr lang="en-US" dirty="0"/>
              <a:t>commute times.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Casual rides only have a very small peak at 8:00AM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280D5F5-475F-4DCE-B8A3-2CED244A7E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924028"/>
              </p:ext>
            </p:extLst>
          </p:nvPr>
        </p:nvGraphicFramePr>
        <p:xfrm>
          <a:off x="838200" y="2057399"/>
          <a:ext cx="6387548" cy="4119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275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499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Cyclistic Rides Data Analysis</vt:lpstr>
      <vt:lpstr>PowerPoint Presentation</vt:lpstr>
      <vt:lpstr>The Question </vt:lpstr>
      <vt:lpstr>The Data</vt:lpstr>
      <vt:lpstr>Overview</vt:lpstr>
      <vt:lpstr>Average Ride Duration by Month</vt:lpstr>
      <vt:lpstr>Number Rides, by Month</vt:lpstr>
      <vt:lpstr>Count of Rides by Day of the Week</vt:lpstr>
      <vt:lpstr>Weekday Rides by Hour</vt:lpstr>
      <vt:lpstr>Weekend Rides by Hour</vt:lpstr>
      <vt:lpstr>Percent of Rides by Members, on Weekends</vt:lpstr>
      <vt:lpstr>Summary</vt:lpstr>
      <vt:lpstr>Conclusion</vt:lpstr>
      <vt:lpstr>Recomendatons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Rides Data Analysis</dc:title>
  <dc:creator>Fredrich Passow</dc:creator>
  <cp:lastModifiedBy>Fredrich Passow</cp:lastModifiedBy>
  <cp:revision>8</cp:revision>
  <dcterms:created xsi:type="dcterms:W3CDTF">2022-01-05T01:39:10Z</dcterms:created>
  <dcterms:modified xsi:type="dcterms:W3CDTF">2022-01-08T20:45:03Z</dcterms:modified>
</cp:coreProperties>
</file>