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7"/>
  </p:notesMasterIdLst>
  <p:sldIdLst>
    <p:sldId id="719" r:id="rId2"/>
    <p:sldId id="722" r:id="rId3"/>
    <p:sldId id="262" r:id="rId4"/>
    <p:sldId id="720" r:id="rId5"/>
    <p:sldId id="723" r:id="rId6"/>
    <p:sldId id="721" r:id="rId7"/>
    <p:sldId id="734" r:id="rId8"/>
    <p:sldId id="724" r:id="rId9"/>
    <p:sldId id="725" r:id="rId10"/>
    <p:sldId id="726" r:id="rId11"/>
    <p:sldId id="730" r:id="rId12"/>
    <p:sldId id="728" r:id="rId13"/>
    <p:sldId id="731" r:id="rId14"/>
    <p:sldId id="732" r:id="rId15"/>
    <p:sldId id="73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pos="384">
          <p15:clr>
            <a:srgbClr val="A4A3A4"/>
          </p15:clr>
        </p15:guide>
        <p15:guide id="3" pos="5374">
          <p15:clr>
            <a:srgbClr val="A4A3A4"/>
          </p15:clr>
        </p15:guide>
        <p15:guide id="4" pos="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10" y="108"/>
      </p:cViewPr>
      <p:guideLst>
        <p:guide orient="horz" pos="1070"/>
        <p:guide pos="384"/>
        <p:guide pos="5374"/>
        <p:guide pos="5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E7094D2-52B1-4A24-9772-F4ABB377CA0B}" type="datetime1">
              <a:rPr lang="ko-KR" altLang="en-US"/>
              <a:pPr lvl="0">
                <a:defRPr/>
              </a:pPr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03C5F93-DBD8-475E-B5C0-664EF94AA89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90/rateServer/cal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  <a:defRPr/>
            </a:pPr>
            <a:r>
              <a:rPr lang="en-US" altLang="ko-KR" sz="2800">
                <a:latin typeface="나눔스퀘어 Bold"/>
                <a:ea typeface="나눔스퀘어 Bold"/>
              </a:rPr>
              <a:t>1</a:t>
            </a:r>
            <a:r>
              <a:rPr lang="ko-KR" altLang="en-US" sz="2800">
                <a:latin typeface="나눔스퀘어 Bold"/>
                <a:ea typeface="나눔스퀘어 Bold"/>
              </a:rPr>
              <a:t>장</a:t>
            </a:r>
            <a:r>
              <a:rPr lang="en-US" altLang="ko-KR" sz="2800">
                <a:latin typeface="나눔스퀘어 Bold"/>
                <a:ea typeface="나눔스퀘어 Bold"/>
              </a:rPr>
              <a:t>  </a:t>
            </a:r>
            <a:r>
              <a:rPr lang="ko-KR" altLang="en-US" sz="2800">
                <a:latin typeface="나눔스퀘어 Bold"/>
                <a:ea typeface="나눔스퀘어 Bold"/>
              </a:rPr>
              <a:t>프로그램의 발전 과정</a:t>
            </a:r>
            <a:endParaRPr lang="ko-KR" altLang="en-US" sz="2800" spc="-100">
              <a:latin typeface="나눔스퀘어 Bold"/>
              <a:ea typeface="나눔스퀘어 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59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/>
                <a:ea typeface="나눔스퀘어 Bold"/>
              </a:rPr>
              <a:t>1.1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000">
                <a:solidFill>
                  <a:srgbClr val="352B4F"/>
                </a:solidFill>
                <a:latin typeface="나눔스퀘어 Bold"/>
                <a:ea typeface="나눔스퀘어 Bold"/>
              </a:rPr>
              <a:t>클라이언트 </a:t>
            </a:r>
            <a:r>
              <a:rPr lang="en-US" altLang="ko-KR" sz="2000">
                <a:solidFill>
                  <a:srgbClr val="352B4F"/>
                </a:solidFill>
                <a:latin typeface="나눔스퀘어 Bold"/>
                <a:ea typeface="나눔스퀘어 Bold"/>
              </a:rPr>
              <a:t>PC </a:t>
            </a:r>
            <a:r>
              <a:rPr lang="ko-KR" altLang="en-US" sz="2000">
                <a:solidFill>
                  <a:srgbClr val="352B4F"/>
                </a:solidFill>
                <a:latin typeface="나눔스퀘어 Bold"/>
                <a:ea typeface="나눔스퀘어 Bold"/>
              </a:rPr>
              <a:t>기반 프로그램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/>
                <a:ea typeface="나눔스퀘어 Bold"/>
              </a:rPr>
              <a:t>1.2</a:t>
            </a:r>
            <a:r>
              <a:rPr lang="en-US" altLang="ko-KR" sz="2000">
                <a:solidFill>
                  <a:srgbClr val="7C68AD"/>
                </a:solidFill>
                <a:latin typeface="나눔스퀘어 Bold"/>
                <a:ea typeface="나눔스퀘어 Bold"/>
              </a:rPr>
              <a:t>  </a:t>
            </a:r>
            <a:r>
              <a:rPr lang="ko-KR" altLang="en-US" sz="2000">
                <a:solidFill>
                  <a:srgbClr val="352B4F"/>
                </a:solidFill>
                <a:latin typeface="나눔스퀘어 Bold"/>
                <a:ea typeface="나눔스퀘어 Bold"/>
              </a:rPr>
              <a:t>클라이언트</a:t>
            </a:r>
            <a:r>
              <a:rPr lang="en-US" altLang="ko-KR" sz="2000">
                <a:solidFill>
                  <a:srgbClr val="352B4F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>
                <a:solidFill>
                  <a:srgbClr val="352B4F"/>
                </a:solidFill>
                <a:latin typeface="나눔스퀘어 Bold"/>
                <a:ea typeface="나눔스퀘어 Bold"/>
              </a:rPr>
              <a:t>서버 기반 프로그램 동작 방식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/>
                <a:ea typeface="나눔스퀘어 Bold"/>
              </a:rPr>
              <a:t>1.3</a:t>
            </a:r>
            <a:r>
              <a:rPr lang="en-US" altLang="ko-KR" sz="2000">
                <a:solidFill>
                  <a:srgbClr val="352B4F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000">
                <a:solidFill>
                  <a:srgbClr val="352B4F"/>
                </a:solidFill>
                <a:latin typeface="나눔스퀘어 Bold"/>
                <a:ea typeface="나눔스퀘어 Bold"/>
              </a:rPr>
              <a:t> 웹 기반 프로그램 동작 방식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44380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546" y="5375517"/>
            <a:ext cx="6269005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브라우저에서 웹 페이지를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브라우저는 서버에서 전송된 </a:t>
            </a:r>
            <a:r>
              <a:rPr lang="en-US" altLang="ko-KR" sz="1200" smtClean="0">
                <a:latin typeface="+mj-ea"/>
                <a:ea typeface="+mj-ea"/>
              </a:rPr>
              <a:t>HTML</a:t>
            </a:r>
            <a:r>
              <a:rPr lang="ko-KR" altLang="en-US" sz="1200" smtClean="0">
                <a:latin typeface="+mj-ea"/>
                <a:ea typeface="+mj-ea"/>
              </a:rPr>
              <a:t>을 화면에 표시합니다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83" y="200591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/>
              <a:t>화면과 데이터 처리를 모두 서버에서 수행함</a:t>
            </a:r>
            <a:endParaRPr lang="ko-KR" altLang="en-US" sz="120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854547" y="2584022"/>
            <a:ext cx="5943600" cy="238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04510" y="13604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웹 기반 환율 계산기 동작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169" y="5872440"/>
            <a:ext cx="5831899" cy="89319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화면에서 처리할 데이터를 입력 후 서버에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브라우저에서 전송된 데이터를 받아서 처리합니다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처리 결과를 브라우저로 전송해서 결과를 보여줍니다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169" y="1813717"/>
            <a:ext cx="5943600" cy="3722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2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1" y="1986712"/>
            <a:ext cx="79191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화면과 </a:t>
            </a:r>
            <a:r>
              <a:rPr lang="ko-KR" altLang="en-US" sz="1200" dirty="0" err="1" smtClean="0">
                <a:latin typeface="+mj-ea"/>
                <a:ea typeface="+mj-ea"/>
              </a:rPr>
              <a:t>로직을</a:t>
            </a:r>
            <a:r>
              <a:rPr lang="ko-KR" altLang="en-US" sz="1200" dirty="0" smtClean="0">
                <a:latin typeface="+mj-ea"/>
                <a:ea typeface="+mj-ea"/>
              </a:rPr>
              <a:t> 서버에서 모두 처리하므로 클라이언트가 특별히 수행할 작업이 없음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모든 기능이 서버에서 처리되므로 보안 면에서도 월등히 우수함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54202" y="13162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화면과 계산 기능을 모두 처리하는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40" y="1769517"/>
            <a:ext cx="5447679" cy="500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브라우저에서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http://localhost:8090/rateServer/calc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요청 시 계산기 화면 표시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422546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필드에 변환할 원화를 입력 후 변환 버튼 클릭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274" y="2183308"/>
            <a:ext cx="387667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698" y="4758244"/>
            <a:ext cx="39338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전달된 원화를 달러로 변환 후 브라우저로 결과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50057" y="2054801"/>
            <a:ext cx="368617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0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94684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 발전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263933" y="2145165"/>
            <a:ext cx="616227" cy="4234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686" y="5208104"/>
            <a:ext cx="4055166" cy="1061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기반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클라이언트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서버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웹 기반 프로그램</a:t>
            </a:r>
            <a:endParaRPr lang="en-US" altLang="ko-KR" sz="1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6" y="2109428"/>
            <a:ext cx="1512524" cy="45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14" y="1850131"/>
            <a:ext cx="5876584" cy="306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21966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실행되는 자바 로 구현한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6" y="4025923"/>
            <a:ext cx="4779129" cy="283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1296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792" y="186623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latin typeface="+mj-ea"/>
                <a:ea typeface="+mj-ea"/>
              </a:rPr>
              <a:t>PC</a:t>
            </a:r>
            <a:r>
              <a:rPr lang="ko-KR" altLang="en-US" sz="1200" smtClean="0">
                <a:latin typeface="+mj-ea"/>
                <a:ea typeface="+mj-ea"/>
              </a:rPr>
              <a:t>에서 실행하면서 모든 기능을 수행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093" y="2652142"/>
            <a:ext cx="4933507" cy="1184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3" y="2097364"/>
            <a:ext cx="646747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9" y="4030110"/>
            <a:ext cx="55340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7172" y="5053546"/>
            <a:ext cx="26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소스 코드를 추가 후 다시 모든 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PC</a:t>
            </a:r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에 설치하거나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 업그레이드를 해야 합니다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ko-KR" altLang="en-US" sz="12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322114" y="5196922"/>
            <a:ext cx="483464" cy="3578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019" y="13364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파운드와 유로화 변환 기능이 추가된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1986241"/>
            <a:ext cx="685800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smtClean="0"/>
              <a:t>프로그램이 변경될 때마다 일일이 다시 설치해야함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smtClean="0"/>
              <a:t>데이터베이스 접속 정보와 같은 정보가 쉽게 노출 될 수 있어 보안에 취약함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9217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453379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792" y="4987058"/>
            <a:ext cx="664410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클라이언트 프로그램은 화면 기능과 데이터 송</a:t>
            </a:r>
            <a:r>
              <a:rPr lang="en-US" altLang="ko-KR" sz="1200" smtClean="0"/>
              <a:t>·</a:t>
            </a:r>
            <a:r>
              <a:rPr lang="ko-KR" altLang="en-US" sz="1200" smtClean="0"/>
              <a:t>수신만 제공</a:t>
            </a:r>
            <a:endParaRPr lang="en-US" altLang="ko-KR" sz="12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모든 기능은 서버에서 수행</a:t>
            </a:r>
            <a:endParaRPr lang="ko-KR" altLang="en-US" sz="1200"/>
          </a:p>
        </p:txBody>
      </p:sp>
      <p:pic>
        <p:nvPicPr>
          <p:cNvPr id="8" name="그림 7" descr="D:\출판\JSP 책 출판 원고\책 이미지\1장\노트북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72" y="2599083"/>
            <a:ext cx="1171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D:\출판\JSP 책 출판 원고\책 이미지\1장\서버이미지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16" y="2544418"/>
            <a:ext cx="843280" cy="10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00200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클라이언트</a:t>
            </a:r>
            <a:endParaRPr lang="ko-KR" alt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5059017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서버</a:t>
            </a:r>
            <a:endParaRPr lang="ko-KR" altLang="en-US" sz="1200" b="1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792896" y="276307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2895" y="305749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8111" y="134143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서버가 담당하는 계산기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44313" y="1737152"/>
            <a:ext cx="5506708" cy="5103672"/>
            <a:chOff x="659404" y="1754328"/>
            <a:chExt cx="5506708" cy="510367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" y="1754328"/>
              <a:ext cx="4896143" cy="291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04" y="4584925"/>
              <a:ext cx="5506708" cy="22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34455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클라이언트가 담당하는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24" y="1661044"/>
            <a:ext cx="5113021" cy="519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936" y="1517160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862" y="4324786"/>
            <a:ext cx="7601067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기능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로직</a:t>
            </a:r>
            <a:r>
              <a:rPr lang="en-US" altLang="ko-KR" sz="1200" smtClean="0"/>
              <a:t>)</a:t>
            </a:r>
            <a:r>
              <a:rPr lang="ko-KR" altLang="en-US" sz="1200" smtClean="0"/>
              <a:t>이 변경되어도 모두 서버에서 처리하므로 클라이언트 프로그램은 수정할 필요가 없음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중요한 기능은 서버에서 처리하므로 보안 측면에서도 우수</a:t>
            </a:r>
            <a:r>
              <a:rPr lang="ko-KR" altLang="en-US" sz="1200"/>
              <a:t>함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그러나 사용자에 관련된 화면 기능이 바뀌면 클라이언트 프로그램도 수정해서 다시 설치해야함</a:t>
            </a:r>
            <a:endParaRPr lang="en-US" altLang="ko-KR" sz="120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909288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-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서버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72817" y="1986735"/>
            <a:ext cx="5943600" cy="167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445</Words>
  <Application>Microsoft Office PowerPoint</Application>
  <PresentationFormat>화면 슬라이드 쇼(4:3)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BIG603-02</cp:lastModifiedBy>
  <cp:revision>417</cp:revision>
  <dcterms:created xsi:type="dcterms:W3CDTF">2018-08-29T04:30:46Z</dcterms:created>
  <dcterms:modified xsi:type="dcterms:W3CDTF">2023-01-30T06:14:26Z</dcterms:modified>
  <cp:version/>
</cp:coreProperties>
</file>