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719" r:id="rId2"/>
    <p:sldId id="262" r:id="rId3"/>
    <p:sldId id="720" r:id="rId4"/>
    <p:sldId id="724" r:id="rId5"/>
    <p:sldId id="725" r:id="rId6"/>
    <p:sldId id="726" r:id="rId7"/>
    <p:sldId id="727" r:id="rId8"/>
    <p:sldId id="72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74" y="-90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프로그래밍과 </a:t>
            </a:r>
            <a:r>
              <a:rPr lang="en-US" altLang="ko-KR" sz="2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2.1</a:t>
            </a: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프로그래밍의 기본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2.2  </a:t>
            </a: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정적 웹 프로그래밍</a:t>
            </a:r>
            <a:endParaRPr lang="en-US" altLang="ko-KR" sz="2000" smtClean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 </a:t>
            </a: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웹 프로그래밍</a:t>
            </a:r>
            <a:endParaRPr lang="en-US" altLang="ko-KR" sz="2000" smtClean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 JSP </a:t>
            </a: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특징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3799953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정적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(static)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웹 프로그래밍 구성요소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프로그래밍의 기본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617" y="1989278"/>
            <a:ext cx="7504044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웹 서버</a:t>
            </a:r>
            <a:r>
              <a:rPr lang="en-US" altLang="ko-KR" sz="1200" smtClean="0">
                <a:latin typeface="+mj-ea"/>
                <a:ea typeface="+mj-ea"/>
              </a:rPr>
              <a:t>(Apache)</a:t>
            </a:r>
            <a:r>
              <a:rPr lang="ko-KR" altLang="en-US" sz="1200" smtClean="0">
                <a:latin typeface="+mj-ea"/>
                <a:ea typeface="+mj-ea"/>
              </a:rPr>
              <a:t>에 미리 보여줄 </a:t>
            </a:r>
            <a:r>
              <a:rPr lang="en-US" altLang="ko-KR" sz="1200" smtClean="0">
                <a:latin typeface="+mj-ea"/>
                <a:ea typeface="+mj-ea"/>
              </a:rPr>
              <a:t>HTML </a:t>
            </a:r>
            <a:r>
              <a:rPr lang="ko-KR" altLang="en-US" sz="1200" smtClean="0">
                <a:latin typeface="+mj-ea"/>
                <a:ea typeface="+mj-ea"/>
              </a:rPr>
              <a:t>페이지</a:t>
            </a:r>
            <a:r>
              <a:rPr lang="en-US" altLang="ko-KR" sz="1200" smtClean="0">
                <a:latin typeface="+mj-ea"/>
                <a:ea typeface="+mj-ea"/>
              </a:rPr>
              <a:t>, CSS, </a:t>
            </a:r>
            <a:r>
              <a:rPr lang="ko-KR" altLang="en-US" sz="1200" smtClean="0">
                <a:latin typeface="+mj-ea"/>
                <a:ea typeface="+mj-ea"/>
              </a:rPr>
              <a:t>이미지</a:t>
            </a:r>
            <a:r>
              <a:rPr lang="en-US" altLang="ko-KR" sz="1200" smtClean="0">
                <a:latin typeface="+mj-ea"/>
                <a:ea typeface="+mj-ea"/>
              </a:rPr>
              <a:t>, </a:t>
            </a:r>
            <a:r>
              <a:rPr lang="ko-KR" altLang="en-US" sz="1200" smtClean="0">
                <a:latin typeface="+mj-ea"/>
                <a:ea typeface="+mj-ea"/>
              </a:rPr>
              <a:t>자바스크립트 파일을 저장해 놓고 브라우저에서 요청 할 경우 그대로 전달하는 방식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사용자는 페이지가 변경되지 않는 한 고정된 웹 페이지를 보게함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주로 화면의 디자인을 구성하거나 클라이언트의 이벤트를 처리함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환율 정보나 주가 정보등 실시간 정보를 표시하는데는 적합하지 않는 방식</a:t>
            </a:r>
            <a:endParaRPr lang="en-US" altLang="ko-KR" sz="1200" smtClean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481447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정적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(static)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웹 프로그래밍이란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5617" y="4292046"/>
            <a:ext cx="7504044" cy="20313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웹 서버</a:t>
            </a:r>
            <a:r>
              <a:rPr lang="en-US" altLang="ko-KR" sz="1200" smtClean="0">
                <a:latin typeface="+mj-ea"/>
                <a:ea typeface="+mj-ea"/>
              </a:rPr>
              <a:t>: </a:t>
            </a:r>
            <a:r>
              <a:rPr lang="ko-KR" altLang="en-US" sz="1200" smtClean="0">
                <a:latin typeface="+mj-ea"/>
                <a:ea typeface="+mj-ea"/>
              </a:rPr>
              <a:t>각 클라이언트에게 서비스를 제공하는 컴퓨터를 의미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클리이언트</a:t>
            </a:r>
            <a:r>
              <a:rPr lang="en-US" altLang="ko-KR" sz="1200" smtClean="0">
                <a:latin typeface="+mj-ea"/>
                <a:ea typeface="+mj-ea"/>
              </a:rPr>
              <a:t>: </a:t>
            </a:r>
            <a:r>
              <a:rPr lang="ko-KR" altLang="en-US" sz="1200" smtClean="0">
                <a:latin typeface="+mj-ea"/>
                <a:ea typeface="+mj-ea"/>
              </a:rPr>
              <a:t>네트워크로 서버에 접속한 후 서버로부터 서비스를 제공받는 컴퓨터를 의미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smtClean="0">
                <a:latin typeface="+mj-ea"/>
                <a:ea typeface="+mj-ea"/>
              </a:rPr>
              <a:t>HTTP </a:t>
            </a:r>
            <a:r>
              <a:rPr lang="ko-KR" altLang="en-US" sz="1200" smtClean="0">
                <a:latin typeface="+mj-ea"/>
                <a:ea typeface="+mj-ea"/>
              </a:rPr>
              <a:t>프로토콜</a:t>
            </a:r>
            <a:r>
              <a:rPr lang="en-US" altLang="ko-KR" sz="1200" smtClean="0">
                <a:latin typeface="+mj-ea"/>
                <a:ea typeface="+mj-ea"/>
              </a:rPr>
              <a:t>:Hyper Text Transfer Protocol</a:t>
            </a:r>
            <a:r>
              <a:rPr lang="ko-KR" altLang="en-US" sz="1200" smtClean="0">
                <a:latin typeface="+mj-ea"/>
                <a:ea typeface="+mj-ea"/>
              </a:rPr>
              <a:t>의 약자로 </a:t>
            </a:r>
            <a:r>
              <a:rPr lang="en-US" altLang="ko-KR" sz="1200" smtClean="0">
                <a:latin typeface="+mj-ea"/>
                <a:ea typeface="+mj-ea"/>
              </a:rPr>
              <a:t>www </a:t>
            </a:r>
            <a:r>
              <a:rPr lang="ko-KR" altLang="en-US" sz="1200" smtClean="0">
                <a:latin typeface="+mj-ea"/>
                <a:ea typeface="+mj-ea"/>
              </a:rPr>
              <a:t>서비스를 제공하는 통신 규약을 의미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웹서버와 클리언트는 이 프로토콜을 이용해 정보를 주고 받음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smtClean="0">
                <a:latin typeface="+mj-ea"/>
                <a:ea typeface="+mj-ea"/>
              </a:rPr>
              <a:t>HTML: Hyper Text Markup Language </a:t>
            </a:r>
            <a:r>
              <a:rPr lang="ko-KR" altLang="en-US" sz="1200" smtClean="0">
                <a:latin typeface="+mj-ea"/>
                <a:ea typeface="+mj-ea"/>
              </a:rPr>
              <a:t>의 약자로</a:t>
            </a:r>
            <a:r>
              <a:rPr lang="en-US" altLang="ko-KR" sz="1200" smtClean="0">
                <a:latin typeface="+mj-ea"/>
                <a:ea typeface="+mj-ea"/>
              </a:rPr>
              <a:t>, www </a:t>
            </a:r>
            <a:r>
              <a:rPr lang="ko-KR" altLang="en-US" sz="1200" smtClean="0">
                <a:latin typeface="+mj-ea"/>
                <a:ea typeface="+mj-ea"/>
              </a:rPr>
              <a:t>서비스를 제공하기 위한 표준 언어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자바스크립트</a:t>
            </a:r>
            <a:r>
              <a:rPr lang="en-US" altLang="ko-KR" sz="1200" smtClean="0">
                <a:latin typeface="+mj-ea"/>
                <a:ea typeface="+mj-ea"/>
              </a:rPr>
              <a:t>: HTML </a:t>
            </a:r>
            <a:r>
              <a:rPr lang="ko-KR" altLang="en-US" sz="1200" smtClean="0">
                <a:latin typeface="+mj-ea"/>
                <a:ea typeface="+mj-ea"/>
              </a:rPr>
              <a:t>웹 페이지의 여러가지 동적인 기능을 제공하는 스크립트 언어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smtClean="0">
                <a:latin typeface="+mj-ea"/>
                <a:ea typeface="+mj-ea"/>
              </a:rPr>
              <a:t>CSS(Style Sheet): HTML </a:t>
            </a:r>
            <a:r>
              <a:rPr lang="ko-KR" altLang="en-US" sz="1200" smtClean="0">
                <a:latin typeface="+mj-ea"/>
                <a:ea typeface="+mj-ea"/>
              </a:rPr>
              <a:t>문서에서 서체나 색상</a:t>
            </a:r>
            <a:r>
              <a:rPr lang="en-US" altLang="ko-KR" sz="1200" smtClean="0">
                <a:latin typeface="+mj-ea"/>
                <a:ea typeface="+mj-ea"/>
              </a:rPr>
              <a:t>, </a:t>
            </a:r>
            <a:r>
              <a:rPr lang="ko-KR" altLang="en-US" sz="1200" smtClean="0">
                <a:latin typeface="+mj-ea"/>
                <a:ea typeface="+mj-ea"/>
              </a:rPr>
              <a:t>정렬등 세부적인 </a:t>
            </a:r>
            <a:r>
              <a:rPr lang="en-US" altLang="ko-KR" sz="1200" smtClean="0">
                <a:latin typeface="+mj-ea"/>
                <a:ea typeface="+mj-ea"/>
              </a:rPr>
              <a:t>HTML </a:t>
            </a:r>
            <a:r>
              <a:rPr lang="ko-KR" altLang="en-US" sz="1200" smtClean="0">
                <a:latin typeface="+mj-ea"/>
                <a:ea typeface="+mj-ea"/>
              </a:rPr>
              <a:t>페이지의 디자인 관련된 기능 </a:t>
            </a:r>
            <a:endParaRPr lang="en-US" altLang="ko-KR" sz="12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2.2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정적 웹 프로그래밍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651" y="3736981"/>
            <a:ext cx="7504044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실시간으로 변하는 환율 정보나 주가 정보를 제공하기 위해서는 관리자가 수작업으로 </a:t>
            </a:r>
            <a:r>
              <a:rPr lang="en-US" altLang="ko-KR" sz="1200" smtClean="0">
                <a:latin typeface="+mj-ea"/>
                <a:ea typeface="+mj-ea"/>
              </a:rPr>
              <a:t>HTML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ko-KR" altLang="en-US" sz="1200" smtClean="0">
                <a:latin typeface="+mj-ea"/>
                <a:ea typeface="+mj-ea"/>
              </a:rPr>
              <a:t>코드를 주기적으로 업데이트해야함</a:t>
            </a:r>
            <a:endParaRPr lang="en-US" altLang="ko-KR" sz="1200" smtClean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481447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정적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(static)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웹 프로그래밍의 문제점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924179" y="4591878"/>
            <a:ext cx="458977" cy="41744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6106" y="5098774"/>
            <a:ext cx="7504044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사용자에게 디자인같은 고정된 정보만 제</a:t>
            </a:r>
            <a:r>
              <a:rPr lang="ko-KR" altLang="en-US" sz="1200">
                <a:latin typeface="+mj-ea"/>
                <a:ea typeface="+mj-ea"/>
              </a:rPr>
              <a:t>공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정보 수정 시 관리자가 직접 </a:t>
            </a:r>
            <a:r>
              <a:rPr lang="en-US" altLang="ko-KR" sz="1200" smtClean="0">
                <a:latin typeface="+mj-ea"/>
                <a:ea typeface="+mj-ea"/>
              </a:rPr>
              <a:t>HTML </a:t>
            </a:r>
            <a:r>
              <a:rPr lang="ko-KR" altLang="en-US" sz="1200" smtClean="0">
                <a:latin typeface="+mj-ea"/>
                <a:ea typeface="+mj-ea"/>
              </a:rPr>
              <a:t>소스를 수정하여 사용자에게 정보를 제공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실시간 정보를 제공받기를 바라는 사용자들에게는 적합하지 않는 방식</a:t>
            </a:r>
            <a:endParaRPr lang="en-US" altLang="ko-KR" sz="1200" smtClean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8" y="1481447"/>
            <a:ext cx="636905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2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웹 프로그래밍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3269" y="4862037"/>
            <a:ext cx="7504044" cy="175432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정적 웹프로그래밍에서 관리자의 역할을 웹 애플리케이션 서버</a:t>
            </a:r>
            <a:r>
              <a:rPr lang="en-US" altLang="ko-KR" sz="1200" smtClean="0">
                <a:latin typeface="+mj-ea"/>
                <a:ea typeface="+mj-ea"/>
              </a:rPr>
              <a:t>(Web Application Server, WAS)</a:t>
            </a:r>
            <a:r>
              <a:rPr lang="ko-KR" altLang="en-US" sz="1200" smtClean="0">
                <a:latin typeface="+mj-ea"/>
                <a:ea typeface="+mj-ea"/>
              </a:rPr>
              <a:t>가 수행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클라이언트의 요청이 있을 때마다 데이터베이스에 접근해서 실시간 정보를 얻어와서 클라이언트에게 전송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처음에 동적인 방식으로 프로그램을 제공하는 기능은 </a:t>
            </a:r>
            <a:r>
              <a:rPr lang="en-US" altLang="ko-KR" sz="1200" smtClean="0">
                <a:latin typeface="+mj-ea"/>
                <a:ea typeface="+mj-ea"/>
              </a:rPr>
              <a:t>CGI(Common Gate Interface,</a:t>
            </a:r>
            <a:r>
              <a:rPr lang="ko-KR" altLang="en-US" sz="1200" smtClean="0">
                <a:latin typeface="+mj-ea"/>
                <a:ea typeface="+mj-ea"/>
              </a:rPr>
              <a:t>공용 게이트웨이 인터페이스</a:t>
            </a:r>
            <a:r>
              <a:rPr lang="en-US" altLang="ko-KR" sz="1200" smtClean="0">
                <a:latin typeface="+mj-ea"/>
                <a:ea typeface="+mj-ea"/>
              </a:rPr>
              <a:t>)</a:t>
            </a:r>
            <a:r>
              <a:rPr lang="ko-KR" altLang="en-US" sz="1200" smtClean="0">
                <a:latin typeface="+mj-ea"/>
                <a:ea typeface="+mj-ea"/>
              </a:rPr>
              <a:t>였음</a:t>
            </a:r>
            <a:r>
              <a:rPr lang="en-US" altLang="ko-KR" sz="1200" smtClean="0">
                <a:latin typeface="+mj-ea"/>
                <a:ea typeface="+mj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프로그래밍 언어인 펄</a:t>
            </a:r>
            <a:r>
              <a:rPr lang="en-US" altLang="ko-KR" sz="1200" smtClean="0">
                <a:latin typeface="+mj-ea"/>
                <a:ea typeface="+mj-ea"/>
              </a:rPr>
              <a:t>(Perl)</a:t>
            </a:r>
            <a:r>
              <a:rPr lang="ko-KR" altLang="en-US" sz="1200" smtClean="0">
                <a:latin typeface="+mj-ea"/>
                <a:ea typeface="+mj-ea"/>
              </a:rPr>
              <a:t>이 대표적인 </a:t>
            </a:r>
            <a:r>
              <a:rPr lang="en-US" altLang="ko-KR" sz="1200" smtClean="0">
                <a:latin typeface="+mj-ea"/>
                <a:ea typeface="+mj-ea"/>
              </a:rPr>
              <a:t>CGI</a:t>
            </a:r>
            <a:r>
              <a:rPr lang="ko-KR" altLang="en-US" sz="1200" smtClean="0">
                <a:latin typeface="+mj-ea"/>
                <a:ea typeface="+mj-ea"/>
              </a:rPr>
              <a:t>언어임</a:t>
            </a:r>
            <a:endParaRPr lang="en-US" altLang="ko-KR" sz="1200" smtClean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481447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웹 프로그래밍이란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094692"/>
            <a:ext cx="58737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1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웹 프로그래밍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652" y="1948011"/>
            <a:ext cx="7504044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초기 웹 프로그램에서 사용하는 방식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프로세스</a:t>
            </a:r>
            <a:r>
              <a:rPr lang="en-US" altLang="ko-KR" sz="1200" smtClean="0">
                <a:latin typeface="+mj-ea"/>
                <a:ea typeface="+mj-ea"/>
              </a:rPr>
              <a:t>(Process) </a:t>
            </a:r>
            <a:r>
              <a:rPr lang="ko-KR" altLang="en-US" sz="1200" smtClean="0">
                <a:latin typeface="+mj-ea"/>
                <a:ea typeface="+mj-ea"/>
              </a:rPr>
              <a:t>방식으로 실행됨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서버의 부하가 심함</a:t>
            </a:r>
            <a:endParaRPr lang="en-US" altLang="ko-KR" sz="1200" smtClean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481447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CGI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방식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6" y="3350006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 방식으로 동작하는 과정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44" y="2990610"/>
            <a:ext cx="59626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3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2.3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웹 프로그래밍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322" y="1689593"/>
            <a:ext cx="7504044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클라이언트</a:t>
            </a:r>
            <a:r>
              <a:rPr lang="en-US" altLang="ko-KR" sz="1200" smtClean="0">
                <a:latin typeface="+mj-ea"/>
                <a:ea typeface="+mj-ea"/>
              </a:rPr>
              <a:t>1</a:t>
            </a:r>
            <a:r>
              <a:rPr lang="ko-KR" altLang="en-US" sz="1200">
                <a:latin typeface="+mj-ea"/>
                <a:ea typeface="+mj-ea"/>
              </a:rPr>
              <a:t>이</a:t>
            </a:r>
            <a:r>
              <a:rPr lang="ko-KR" altLang="en-US" sz="1200" smtClean="0">
                <a:latin typeface="+mj-ea"/>
                <a:ea typeface="+mj-ea"/>
              </a:rPr>
              <a:t> 환율 정보 요청시 </a:t>
            </a:r>
            <a:r>
              <a:rPr lang="en-US" altLang="ko-KR" sz="1200" smtClean="0">
                <a:latin typeface="+mj-ea"/>
                <a:ea typeface="+mj-ea"/>
              </a:rPr>
              <a:t>WAS</a:t>
            </a:r>
            <a:r>
              <a:rPr lang="ko-KR" altLang="en-US" sz="1200" smtClean="0">
                <a:latin typeface="+mj-ea"/>
                <a:ea typeface="+mj-ea"/>
              </a:rPr>
              <a:t>는 환율 조회 기능을 수행하는 프로세스</a:t>
            </a:r>
            <a:r>
              <a:rPr lang="en-US" altLang="ko-KR" sz="1200" smtClean="0">
                <a:latin typeface="+mj-ea"/>
                <a:ea typeface="+mj-ea"/>
              </a:rPr>
              <a:t>(process)</a:t>
            </a:r>
            <a:r>
              <a:rPr lang="ko-KR" altLang="en-US" sz="1200" smtClean="0">
                <a:latin typeface="+mj-ea"/>
                <a:ea typeface="+mj-ea"/>
              </a:rPr>
              <a:t>를 메모리에 생성한 후 데이터베이스와 연동해서 환율 정보를 얻어온 후 클라이언트</a:t>
            </a:r>
            <a:r>
              <a:rPr lang="en-US" altLang="ko-KR" sz="1200" smtClean="0">
                <a:latin typeface="+mj-ea"/>
                <a:ea typeface="+mj-ea"/>
              </a:rPr>
              <a:t>1</a:t>
            </a:r>
            <a:r>
              <a:rPr lang="ko-KR" altLang="en-US" sz="1200" smtClean="0">
                <a:latin typeface="+mj-ea"/>
                <a:ea typeface="+mj-ea"/>
              </a:rPr>
              <a:t>에게 결과를 반환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다시 클라이언트</a:t>
            </a:r>
            <a:r>
              <a:rPr lang="en-US" altLang="ko-KR" sz="1200" smtClean="0">
                <a:latin typeface="+mj-ea"/>
                <a:ea typeface="+mj-ea"/>
              </a:rPr>
              <a:t>2</a:t>
            </a:r>
            <a:r>
              <a:rPr lang="ko-KR" altLang="en-US" sz="1200" smtClean="0">
                <a:latin typeface="+mj-ea"/>
                <a:ea typeface="+mj-ea"/>
              </a:rPr>
              <a:t>가 환율 정보 요청 시 환율 정보 기능을 하는 프로세스를 또다시 메모리에 생성 후 작업을 수행</a:t>
            </a:r>
            <a:endParaRPr lang="en-US" altLang="ko-KR" sz="1200" smtClean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3322" y="4146070"/>
            <a:ext cx="7504044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smtClean="0">
                <a:latin typeface="+mj-ea"/>
                <a:ea typeface="+mj-ea"/>
              </a:rPr>
              <a:t>CGI </a:t>
            </a:r>
            <a:r>
              <a:rPr lang="ko-KR" altLang="en-US" sz="1200" smtClean="0">
                <a:latin typeface="+mj-ea"/>
                <a:ea typeface="+mj-ea"/>
              </a:rPr>
              <a:t>방식은 같은 기능을 수행하더라도 각 경우에 대해서 처음부터 메모리에 로드해서 수행해야 </a:t>
            </a:r>
            <a:r>
              <a:rPr lang="ko-KR" altLang="en-US" sz="1200">
                <a:latin typeface="+mj-ea"/>
                <a:ea typeface="+mj-ea"/>
              </a:rPr>
              <a:t>함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초기 인터넷 환경에선 사용자 수와 수행할 기능이 적으므로 실행 문제를 발생시키지 않음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사용자 수가 급격히 늘고 기능이 복잡해지면서 이런 방식으로 서비스 수행 시 메모리에 과부하가 걸리는 문제를 발생시킴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이런 문제를 해결하면서 나온 기술들이 </a:t>
            </a:r>
            <a:r>
              <a:rPr lang="en-US" altLang="ko-KR" sz="1200" smtClean="0">
                <a:latin typeface="+mj-ea"/>
                <a:ea typeface="+mj-ea"/>
              </a:rPr>
              <a:t>JSP, ASP, PHP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3638239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CGI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방식의 문제점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3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특징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652" y="1948011"/>
            <a:ext cx="750404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브라우저 요청시 스레드</a:t>
            </a:r>
            <a:r>
              <a:rPr lang="en-US" altLang="ko-KR" sz="1200" smtClean="0">
                <a:latin typeface="+mj-ea"/>
                <a:ea typeface="+mj-ea"/>
              </a:rPr>
              <a:t>(thread)</a:t>
            </a:r>
            <a:r>
              <a:rPr lang="ko-KR" altLang="en-US" sz="1200" smtClean="0">
                <a:latin typeface="+mj-ea"/>
                <a:ea typeface="+mj-ea"/>
              </a:rPr>
              <a:t>방식으로 실행하므로 </a:t>
            </a:r>
            <a:r>
              <a:rPr lang="en-US" altLang="ko-KR" sz="1200" smtClean="0">
                <a:latin typeface="+mj-ea"/>
                <a:ea typeface="+mj-ea"/>
              </a:rPr>
              <a:t>CGI</a:t>
            </a:r>
            <a:r>
              <a:rPr lang="ko-KR" altLang="en-US" sz="1200" smtClean="0">
                <a:latin typeface="+mj-ea"/>
                <a:ea typeface="+mj-ea"/>
              </a:rPr>
              <a:t>보다 효율적으로 기능을 수행함</a:t>
            </a:r>
            <a:endParaRPr lang="en-US" altLang="ko-KR" sz="1200" smtClean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481447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프로그램의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6" y="2648827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스레</a:t>
            </a: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드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방식으로 동작하는 과정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2902742"/>
            <a:ext cx="57594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3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웹 프로그래밍과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2.4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특징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119" y="1679594"/>
            <a:ext cx="7504044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클라이언트</a:t>
            </a:r>
            <a:r>
              <a:rPr lang="en-US" altLang="ko-KR" sz="1200" smtClean="0">
                <a:latin typeface="+mj-ea"/>
                <a:ea typeface="+mj-ea"/>
              </a:rPr>
              <a:t>1</a:t>
            </a:r>
            <a:r>
              <a:rPr lang="ko-KR" altLang="en-US" sz="1200" smtClean="0">
                <a:latin typeface="+mj-ea"/>
                <a:ea typeface="+mj-ea"/>
              </a:rPr>
              <a:t>이 환율 정보 요청시 </a:t>
            </a:r>
            <a:r>
              <a:rPr lang="en-US" altLang="ko-KR" sz="1200" smtClean="0">
                <a:latin typeface="+mj-ea"/>
                <a:ea typeface="+mj-ea"/>
              </a:rPr>
              <a:t>WAS</a:t>
            </a:r>
            <a:r>
              <a:rPr lang="ko-KR" altLang="en-US" sz="1200" smtClean="0">
                <a:latin typeface="+mj-ea"/>
                <a:ea typeface="+mj-ea"/>
              </a:rPr>
              <a:t>는 환율 조회  기능을 메모리에 생성한 후 데이터베이스와 연동해서 환율 정보를 얻어온 후 클라이언트</a:t>
            </a:r>
            <a:r>
              <a:rPr lang="en-US" altLang="ko-KR" sz="1200" smtClean="0">
                <a:latin typeface="+mj-ea"/>
                <a:ea typeface="+mj-ea"/>
              </a:rPr>
              <a:t>1</a:t>
            </a:r>
            <a:r>
              <a:rPr lang="ko-KR" altLang="en-US" sz="1200" smtClean="0">
                <a:latin typeface="+mj-ea"/>
                <a:ea typeface="+mj-ea"/>
              </a:rPr>
              <a:t>에게 결과를 반환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다시 클라이언트</a:t>
            </a:r>
            <a:r>
              <a:rPr lang="en-US" altLang="ko-KR" sz="1200" smtClean="0">
                <a:latin typeface="+mj-ea"/>
                <a:ea typeface="+mj-ea"/>
              </a:rPr>
              <a:t>2</a:t>
            </a:r>
            <a:r>
              <a:rPr lang="ko-KR" altLang="en-US" sz="1200" smtClean="0">
                <a:latin typeface="+mj-ea"/>
                <a:ea typeface="+mj-ea"/>
              </a:rPr>
              <a:t>가 환율 정보 요청 시 기존에 서비스를 담당했던 환율 정보 기능이 메모리에 존재하므로 이 환율 조회 기능을 이용해서 환율 정보를 가져옴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따라서 각각의 요청에 대한 기능을 메모리에 따로 로드하지 않음</a:t>
            </a:r>
            <a:endParaRPr lang="en-US" altLang="ko-KR" sz="1200" smtClean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19" y="4321820"/>
            <a:ext cx="7504044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프로세스 방식이 아닌 스레드 방식으로 실행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클라이언트 요구를 처리하는 기능은 최초 한번만 메모리에 로드됨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클라이언트가 동일한 기능을 요구하면 기존에 사용한 기능을 재사용함</a:t>
            </a:r>
            <a:endParaRPr lang="en-US" altLang="ko-KR" sz="120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latin typeface="+mj-ea"/>
                <a:ea typeface="+mj-ea"/>
              </a:rPr>
              <a:t>따라서 프로세스 방식으로 동작하는 것보다 휠씬 빠르게 수행할 수 있음</a:t>
            </a:r>
            <a:endParaRPr lang="en-US" altLang="ko-KR" sz="1200" smtClean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35545" y="3777387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방식의 특징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3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3744</TotalTime>
  <Words>578</Words>
  <Application>Microsoft Office PowerPoint</Application>
  <PresentationFormat>화면 슬라이드 쇼(4:3)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Windows 사용자</cp:lastModifiedBy>
  <cp:revision>337</cp:revision>
  <dcterms:created xsi:type="dcterms:W3CDTF">2018-08-29T04:30:46Z</dcterms:created>
  <dcterms:modified xsi:type="dcterms:W3CDTF">2019-03-14T02:26:18Z</dcterms:modified>
</cp:coreProperties>
</file>