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4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26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SSEN Kim" initials="SK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612"/>
    <p:restoredTop sz="94660"/>
  </p:normalViewPr>
  <p:slideViewPr>
    <p:cSldViewPr snapToGrid="0">
      <p:cViewPr>
        <p:scale>
          <a:sx n="101" d="100"/>
          <a:sy n="101" d="100"/>
        </p:scale>
        <p:origin x="-1164" y="-84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slide" Target="slides/slide50.xml"  /><Relationship Id="rId53" Type="http://schemas.openxmlformats.org/officeDocument/2006/relationships/slide" Target="slides/slide51.xml"  /><Relationship Id="rId54" Type="http://schemas.openxmlformats.org/officeDocument/2006/relationships/slide" Target="slides/slide52.xml"  /><Relationship Id="rId55" Type="http://schemas.openxmlformats.org/officeDocument/2006/relationships/slide" Target="slides/slide53.xml"  /><Relationship Id="rId56" Type="http://schemas.openxmlformats.org/officeDocument/2006/relationships/slide" Target="slides/slide54.xml"  /><Relationship Id="rId57" Type="http://schemas.openxmlformats.org/officeDocument/2006/relationships/slide" Target="slides/slide55.xml"  /><Relationship Id="rId58" Type="http://schemas.openxmlformats.org/officeDocument/2006/relationships/slide" Target="slides/slide56.xml"  /><Relationship Id="rId59" Type="http://schemas.openxmlformats.org/officeDocument/2006/relationships/slide" Target="slides/slide57.xml"  /><Relationship Id="rId6" Type="http://schemas.openxmlformats.org/officeDocument/2006/relationships/slide" Target="slides/slide4.xml"  /><Relationship Id="rId60" Type="http://schemas.openxmlformats.org/officeDocument/2006/relationships/slide" Target="slides/slide58.xml"  /><Relationship Id="rId61" Type="http://schemas.openxmlformats.org/officeDocument/2006/relationships/slide" Target="slides/slide59.xml"  /><Relationship Id="rId62" Type="http://schemas.openxmlformats.org/officeDocument/2006/relationships/slide" Target="slides/slide60.xml"  /><Relationship Id="rId63" Type="http://schemas.openxmlformats.org/officeDocument/2006/relationships/slide" Target="slides/slide61.xml"  /><Relationship Id="rId64" Type="http://schemas.openxmlformats.org/officeDocument/2006/relationships/slide" Target="slides/slide62.xml"  /><Relationship Id="rId65" Type="http://schemas.openxmlformats.org/officeDocument/2006/relationships/slide" Target="slides/slide63.xml"  /><Relationship Id="rId66" Type="http://schemas.openxmlformats.org/officeDocument/2006/relationships/slide" Target="slides/slide64.xml"  /><Relationship Id="rId67" Type="http://schemas.openxmlformats.org/officeDocument/2006/relationships/slide" Target="slides/slide65.xml"  /><Relationship Id="rId68" Type="http://schemas.openxmlformats.org/officeDocument/2006/relationships/slide" Target="slides/slide66.xml"  /><Relationship Id="rId69" Type="http://schemas.openxmlformats.org/officeDocument/2006/relationships/slide" Target="slides/slide67.xml"  /><Relationship Id="rId7" Type="http://schemas.openxmlformats.org/officeDocument/2006/relationships/slide" Target="slides/slide5.xml"  /><Relationship Id="rId70" Type="http://schemas.openxmlformats.org/officeDocument/2006/relationships/slide" Target="slides/slide68.xml"  /><Relationship Id="rId71" Type="http://schemas.openxmlformats.org/officeDocument/2006/relationships/slide" Target="slides/slide69.xml"  /><Relationship Id="rId72" Type="http://schemas.openxmlformats.org/officeDocument/2006/relationships/slide" Target="slides/slide70.xml"  /><Relationship Id="rId73" Type="http://schemas.openxmlformats.org/officeDocument/2006/relationships/commentAuthors" Target="commentAuthors.xml"  /><Relationship Id="rId74" Type="http://schemas.openxmlformats.org/officeDocument/2006/relationships/presProps" Target="presProps.xml"  /><Relationship Id="rId75" Type="http://schemas.openxmlformats.org/officeDocument/2006/relationships/viewProps" Target="viewProps.xml"  /><Relationship Id="rId76" Type="http://schemas.openxmlformats.org/officeDocument/2006/relationships/theme" Target="theme/theme1.xml"  /><Relationship Id="rId77" Type="http://schemas.openxmlformats.org/officeDocument/2006/relationships/tableStyles" Target="tableStyles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0E7094D2-52B1-4A24-9772-F4ABB377CA0B}" type="datetime1">
              <a:rPr lang="ko-KR" altLang="en-US"/>
              <a:pPr>
                <a:defRPr/>
              </a:pPr>
              <a:t>2021-12-09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303C5F93-DBD8-475E-B5C0-664EF94AA8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1F71807D-336E-4FF6-BE4D-1DFB82D1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4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2"/>
    <p:sldLayoutId id="214748365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3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4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5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1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2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3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4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6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7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8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9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1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2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3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4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5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6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7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8.png"  /><Relationship Id="rId3" Type="http://schemas.openxmlformats.org/officeDocument/2006/relationships/image" Target="../media/image49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0.pn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2.png"  /><Relationship Id="rId3" Type="http://schemas.openxmlformats.org/officeDocument/2006/relationships/image" Target="../media/image53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4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5.png"  /><Relationship Id="rId3" Type="http://schemas.openxmlformats.org/officeDocument/2006/relationships/image" Target="../media/image56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7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8.png"  /><Relationship Id="rId3" Type="http://schemas.openxmlformats.org/officeDocument/2006/relationships/image" Target="../media/image59.pn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0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1.pn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2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3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5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6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7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8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9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0.pn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1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2.pn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3.pn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/>
              <a:t>4</a:t>
            </a:r>
            <a:r>
              <a:rPr lang="ko-KR" altLang="en-US" sz="2800"/>
              <a:t>장</a:t>
            </a:r>
            <a:r>
              <a:rPr lang="en-US" altLang="ko-KR" sz="2800"/>
              <a:t>  </a:t>
            </a:r>
            <a:r>
              <a:rPr lang="ko-KR" altLang="en-US" sz="2800"/>
              <a:t>웹 애플리케이션 이해하기</a:t>
            </a:r>
            <a:endParaRPr lang="ko-KR" altLang="en-US" sz="2800" spc="-89"/>
          </a:p>
        </p:txBody>
      </p:sp>
      <p:cxnSp>
        <p:nvCxnSpPr>
          <p:cNvPr id="5" name="직선 연결선 4"/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66887" y="1909244"/>
            <a:ext cx="6400800" cy="2603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4.1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 </a:t>
            </a:r>
            <a:r>
              <a:rPr lang="ko-KR" altLang="en-US" sz="2000">
                <a:solidFill>
                  <a:schemeClr val="bg1">
                    <a:lumMod val="85000"/>
                  </a:schemeClr>
                </a:solidFill>
              </a:rPr>
              <a:t>웹 애플리케이션</a:t>
            </a:r>
            <a:endParaRPr lang="ko-KR" altLang="en-US" sz="200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1">
                    <a:lumMod val="85000"/>
                  </a:schemeClr>
                </a:solidFill>
              </a:rPr>
              <a:t>4.2  </a:t>
            </a:r>
            <a:r>
              <a:rPr lang="ko-KR" altLang="en-US" sz="2000">
                <a:solidFill>
                  <a:schemeClr val="bg1">
                    <a:lumMod val="85000"/>
                  </a:schemeClr>
                </a:solidFill>
              </a:rPr>
              <a:t>웹 애플리케이션의 기본 구조</a:t>
            </a:r>
            <a:endParaRPr lang="ko-KR" altLang="en-US" sz="200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1">
                    <a:lumMod val="85000"/>
                  </a:schemeClr>
                </a:solidFill>
              </a:rPr>
              <a:t>4.3  </a:t>
            </a:r>
            <a:r>
              <a:rPr lang="ko-KR" altLang="en-US" sz="2000">
                <a:solidFill>
                  <a:schemeClr val="bg1">
                    <a:lumMod val="85000"/>
                  </a:schemeClr>
                </a:solidFill>
              </a:rPr>
              <a:t>컨테이너에서 웹 애플리케이션 실행하기</a:t>
            </a:r>
            <a:endParaRPr lang="ko-KR" altLang="en-US" sz="200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1">
                    <a:lumMod val="85000"/>
                  </a:schemeClr>
                </a:solidFill>
              </a:rPr>
              <a:t>4.4  </a:t>
            </a:r>
            <a:r>
              <a:rPr lang="ko-KR" altLang="en-US" sz="2000">
                <a:solidFill>
                  <a:schemeClr val="bg1">
                    <a:lumMod val="85000"/>
                  </a:schemeClr>
                </a:solidFill>
              </a:rPr>
              <a:t>이클립스에서 웹 애플리케이션 실습하기</a:t>
            </a:r>
            <a:endParaRPr lang="ko-KR" altLang="en-US" sz="200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1">
                    <a:lumMod val="85000"/>
                  </a:schemeClr>
                </a:solidFill>
              </a:rPr>
              <a:t>4.5  </a:t>
            </a:r>
            <a:r>
              <a:rPr lang="ko-KR" altLang="en-US" sz="2000">
                <a:solidFill>
                  <a:schemeClr val="bg1">
                    <a:lumMod val="85000"/>
                  </a:schemeClr>
                </a:solidFill>
              </a:rPr>
              <a:t>웹 애플리케이션 서비스하기</a:t>
            </a:r>
            <a:endParaRPr lang="en-US" altLang="ko-KR" sz="20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웹 애플리케이션의 기본 구조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7443" y="1540565"/>
            <a:ext cx="8328991" cy="44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VS Code</a:t>
            </a:r>
            <a:r>
              <a:rPr lang="ko-KR" altLang="en-US" sz="1200">
                <a:latin typeface="+mj-ea"/>
                <a:ea typeface="+mj-ea"/>
              </a:rPr>
              <a:t>로 </a:t>
            </a:r>
            <a:r>
              <a:rPr lang="en-US" altLang="ko-KR" sz="1200">
                <a:latin typeface="+mj-ea"/>
                <a:ea typeface="+mj-ea"/>
              </a:rPr>
              <a:t>web.xml </a:t>
            </a:r>
            <a:r>
              <a:rPr lang="ko-KR" altLang="en-US" sz="1200">
                <a:latin typeface="+mj-ea"/>
                <a:ea typeface="+mj-ea"/>
              </a:rPr>
              <a:t>파일을 열고 다음 코드를 작성합니다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단</a:t>
            </a:r>
            <a:r>
              <a:rPr lang="en-US" altLang="ko-KR" sz="1200">
                <a:latin typeface="+mj-ea"/>
                <a:ea typeface="+mj-ea"/>
              </a:rPr>
              <a:t>, </a:t>
            </a:r>
            <a:r>
              <a:rPr lang="ko-KR" altLang="en-US" sz="1200">
                <a:latin typeface="+mj-ea"/>
                <a:ea typeface="+mj-ea"/>
              </a:rPr>
              <a:t>오타 방지를 위해 이 책과 함께 제공하는 파일에서</a:t>
            </a:r>
            <a:endParaRPr lang="ko-KR" altLang="en-US" sz="1200">
              <a:latin typeface="+mj-ea"/>
              <a:ea typeface="+mj-ea"/>
            </a:endParaRP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 복사하여 붙여 넣으세요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2051" name=""/>
          <p:cNvSpPr txBox="1"/>
          <p:nvPr/>
        </p:nvSpPr>
        <p:spPr>
          <a:xfrm>
            <a:off x="647898" y="2049859"/>
            <a:ext cx="7510860" cy="158678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400">
                <a:latin typeface="한컴산뜻돋움"/>
                <a:ea typeface="한컴산뜻돋움"/>
              </a:rPr>
              <a:t>&lt;?xml version="1.0" encoding="UTF-8"?&gt;</a:t>
            </a:r>
            <a:endParaRPr lang="en-US" altLang="ko-KR" sz="140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400">
                <a:latin typeface="한컴산뜻돋움"/>
                <a:ea typeface="한컴산뜻돋움"/>
              </a:rPr>
              <a:t>&lt;web-app xmlns:xsi="http://www.w3.org/2001/XMLSchema-instance"</a:t>
            </a:r>
            <a:endParaRPr lang="en-US" altLang="ko-KR" sz="140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400">
                <a:latin typeface="한컴산뜻돋움"/>
                <a:ea typeface="한컴산뜻돋움"/>
              </a:rPr>
              <a:t>         xmlns="http://java.sun.com/xml/ns/javaee" </a:t>
            </a:r>
            <a:endParaRPr lang="en-US" altLang="ko-KR" sz="140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400">
                <a:latin typeface="한컴산뜻돋움"/>
                <a:ea typeface="한컴산뜻돋움"/>
              </a:rPr>
              <a:t>         xsi:schemaLocation="http://java.sun.com/xml/ns/javaee http://java.sun.com/xml/ns/javaee/web-app_3_0.xsd" id="WebApp_ID" version="3.0"&gt;</a:t>
            </a:r>
            <a:endParaRPr lang="en-US" altLang="ko-KR" sz="140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400">
                <a:latin typeface="한컴산뜻돋움"/>
                <a:ea typeface="한컴산뜻돋움"/>
              </a:rPr>
              <a:t>  </a:t>
            </a:r>
            <a:endParaRPr lang="en-US" altLang="ko-KR" sz="140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400">
                <a:latin typeface="한컴산뜻돋움"/>
                <a:ea typeface="한컴산뜻돋움"/>
              </a:rPr>
              <a:t>&lt;/web-app&gt;</a:t>
            </a:r>
            <a:endParaRPr lang="en-US" altLang="ko-KR" sz="1400"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웹 애플리케이션의 기본 구조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75859" y="1854201"/>
          <a:ext cx="7631716" cy="2647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722"/>
                <a:gridCol w="6279994"/>
              </a:tblGrid>
              <a:tr h="20320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구성 요소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webShop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>
                        <a:defRPr/>
                      </a:pPr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웹 애플리케이션의 루트 디렉터리</a:t>
                      </a:r>
                      <a:r>
                        <a:rPr lang="en-US" altLang="ko-KR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다른 웹 애플리케이션 이름과 중복을 허용하지 않으며</a:t>
                      </a:r>
                      <a:r>
                        <a:rPr lang="en-US" altLang="ko-KR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여기에는</a:t>
                      </a:r>
                      <a:r>
                        <a:rPr lang="en-US" altLang="ko-KR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JSP HTML </a:t>
                      </a:r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파일이 저장됩니다</a:t>
                      </a:r>
                      <a:r>
                        <a:rPr lang="en-US" altLang="ko-KR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WEB-INF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웹 애플리케이션에 관한 정보가 저장되는 곳입니다</a:t>
                      </a:r>
                      <a:r>
                        <a:rPr lang="en-US" altLang="ko-KR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이 디렉터리는 외부에서 접근할 수 없습니다</a:t>
                      </a:r>
                      <a:r>
                        <a:rPr lang="en-US" altLang="ko-KR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classes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웹 애플리케이션이 수행하는 서블릿과 다른 일반 클래스들이 위치하는 곳입니다</a:t>
                      </a:r>
                      <a:r>
                        <a:rPr lang="en-US" altLang="ko-KR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lib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>
                        <a:defRPr/>
                      </a:pPr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웹 애플리케이션에서 사용되는 여러 가지 라이브러리 압축 파일</a:t>
                      </a:r>
                      <a:r>
                        <a:rPr lang="en-US" altLang="ko-KR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(jar </a:t>
                      </a:r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파일</a:t>
                      </a:r>
                      <a:r>
                        <a:rPr lang="en-US" altLang="ko-KR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이 저장되는 곳입니다</a:t>
                      </a:r>
                      <a:r>
                        <a:rPr lang="en-US" altLang="ko-KR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 DB </a:t>
                      </a:r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연동 드라이버나 프레임워크 기능 관련 </a:t>
                      </a:r>
                      <a:r>
                        <a:rPr lang="en-US" altLang="ko-KR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jar </a:t>
                      </a:r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파일이 여기에 저장됩니다</a:t>
                      </a:r>
                      <a:r>
                        <a:rPr lang="en-US" altLang="ko-KR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 lib </a:t>
                      </a:r>
                      <a:endParaRPr lang="en-US" altLang="ko-KR" sz="1200" b="0" i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디렉터리의 </a:t>
                      </a:r>
                      <a:r>
                        <a:rPr lang="en-US" altLang="ko-KR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jar</a:t>
                      </a:r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는 클래스 패스가 자동으로 설정됩니다</a:t>
                      </a:r>
                      <a:r>
                        <a:rPr lang="en-US" altLang="ko-KR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web.xml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>
                        <a:defRPr/>
                      </a:pPr>
                      <a:r>
                        <a:rPr lang="ko-KR" altLang="en-US" sz="1200" b="1" i="0">
                          <a:solidFill>
                            <a:srgbClr val="800080"/>
                          </a:solidFill>
                          <a:latin typeface="+mj-ea"/>
                          <a:ea typeface="+mj-ea"/>
                          <a:cs typeface="+mn-cs"/>
                        </a:rPr>
                        <a:t>배치 지시자</a:t>
                      </a:r>
                      <a:r>
                        <a:rPr lang="en-US" altLang="ko-KR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 deployment descriptor)</a:t>
                      </a:r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로서 일종의 환경 설정 파일입니다</a:t>
                      </a:r>
                      <a:r>
                        <a:rPr lang="en-US" altLang="ko-KR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웹 애플리케이션에 대한 여러 가지 설정을 할 때 사용됩니다</a:t>
                      </a:r>
                      <a:r>
                        <a:rPr lang="en-US" altLang="ko-KR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6407" y="1571030"/>
            <a:ext cx="5973417" cy="265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atin typeface="+mj-ea"/>
                <a:ea typeface="+mj-ea"/>
              </a:rPr>
              <a:t>웹 애플리케이션 구성  요소의 기능</a:t>
            </a:r>
            <a:endParaRPr lang="ko-KR" altLang="en-US" sz="1200" b="1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웹 애플리케이션의 기본 구조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4096" y="1366794"/>
            <a:ext cx="42440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/>
              <a:t>실제 웹 애플리케이션 디렉터리 구조</a:t>
            </a:r>
            <a:endParaRPr lang="ko-KR" altLang="en-US" sz="1200" b="1"/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rcRect b="50180"/>
          <a:stretch>
            <a:fillRect/>
          </a:stretch>
        </p:blipFill>
        <p:spPr>
          <a:xfrm>
            <a:off x="1064122" y="1643793"/>
            <a:ext cx="5942330" cy="2218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사각형 설명선 7"/>
          <p:cNvSpPr/>
          <p:nvPr/>
        </p:nvSpPr>
        <p:spPr>
          <a:xfrm>
            <a:off x="3492623" y="2484783"/>
            <a:ext cx="2997629" cy="508787"/>
          </a:xfrm>
          <a:prstGeom prst="wedgeRectCallout">
            <a:avLst>
              <a:gd name="adj1" fmla="val -45525"/>
              <a:gd name="adj2" fmla="val 69784"/>
            </a:avLst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algn="just" latinLnBrk="1">
              <a:spcAft>
                <a:spcPct val="3000"/>
              </a:spcAft>
            </a:pPr>
            <a:r>
              <a:rPr lang="ko-KR" altLang="en-US" sz="1000" b="1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루트 디렉터리에</a:t>
            </a:r>
            <a:r>
              <a:rPr lang="en-US" altLang="en-US" sz="1000" b="1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 JSP</a:t>
            </a:r>
            <a:r>
              <a:rPr lang="ko-KR" altLang="en-US" sz="1000" b="1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나 </a:t>
            </a:r>
            <a:r>
              <a:rPr lang="en-US" altLang="en-US" sz="1000" b="1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HTML </a:t>
            </a:r>
            <a:r>
              <a:rPr lang="ko-KR" altLang="en-US" sz="1000" b="1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파일을 저장하는</a:t>
            </a:r>
            <a:endParaRPr lang="ko-KR" altLang="en-US" sz="1000" b="1">
              <a:solidFill>
                <a:srgbClr val="000000"/>
              </a:solidFill>
              <a:latin typeface="+mj-ea"/>
              <a:ea typeface="+mj-ea"/>
              <a:cs typeface="Times New Roman"/>
            </a:endParaRPr>
          </a:p>
          <a:p>
            <a:pPr algn="just" latinLnBrk="1">
              <a:spcAft>
                <a:spcPct val="3000"/>
              </a:spcAft>
            </a:pPr>
            <a:r>
              <a:rPr lang="ko-KR" altLang="en-US" sz="1000" b="1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디렉터리</a:t>
            </a:r>
            <a:endParaRPr lang="ko-KR" altLang="en-US" sz="1000" b="1">
              <a:latin typeface="+mj-ea"/>
              <a:ea typeface="+mj-ea"/>
              <a:cs typeface="Times New Roman"/>
            </a:endParaRPr>
          </a:p>
        </p:txBody>
      </p:sp>
      <p:pic>
        <p:nvPicPr>
          <p:cNvPr id="9" name="그림 8"/>
          <p:cNvPicPr/>
          <p:nvPr/>
        </p:nvPicPr>
        <p:blipFill rotWithShape="1">
          <a:blip r:embed="rId3">
            <a:alphaModFix/>
            <a:lum/>
          </a:blip>
          <a:srcRect b="41430"/>
          <a:stretch>
            <a:fillRect/>
          </a:stretch>
        </p:blipFill>
        <p:spPr>
          <a:xfrm>
            <a:off x="1064122" y="4073097"/>
            <a:ext cx="5942330" cy="26079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사각형 설명선 9"/>
          <p:cNvSpPr/>
          <p:nvPr/>
        </p:nvSpPr>
        <p:spPr>
          <a:xfrm>
            <a:off x="4621696" y="4949687"/>
            <a:ext cx="2822713" cy="488907"/>
          </a:xfrm>
          <a:prstGeom prst="wedgeRectCallout">
            <a:avLst>
              <a:gd name="adj1" fmla="val -40895"/>
              <a:gd name="adj2" fmla="val 77598"/>
            </a:avLst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algn="just" latinLnBrk="1">
              <a:spcAft>
                <a:spcPct val="3000"/>
              </a:spcAft>
            </a:pPr>
            <a:r>
              <a:rPr lang="en-US" altLang="en-US" sz="1000" b="1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WEB-INF </a:t>
            </a:r>
            <a:r>
              <a:rPr lang="ko-KR" altLang="en-US" sz="1000" b="1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폴더에 여러 가지 기능을 수행하는</a:t>
            </a:r>
            <a:endParaRPr lang="ko-KR" altLang="en-US" sz="1000" b="1">
              <a:solidFill>
                <a:srgbClr val="000000"/>
              </a:solidFill>
              <a:latin typeface="+mj-ea"/>
              <a:ea typeface="+mj-ea"/>
              <a:cs typeface="Times New Roman"/>
            </a:endParaRPr>
          </a:p>
          <a:p>
            <a:pPr algn="just" latinLnBrk="1">
              <a:spcAft>
                <a:spcPct val="3000"/>
              </a:spcAft>
            </a:pPr>
            <a:r>
              <a:rPr lang="ko-KR" altLang="en-US" sz="1000" b="1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디렉터리들</a:t>
            </a:r>
            <a:endParaRPr lang="ko-KR" altLang="en-US" sz="1000" b="1">
              <a:latin typeface="+mj-ea"/>
              <a:ea typeface="+mj-ea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웹 애플리케이션의 기본 구조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86408" y="1897076"/>
          <a:ext cx="7631716" cy="21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44"/>
                <a:gridCol w="6299872"/>
              </a:tblGrid>
              <a:tr h="203200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구성 요소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jsp/html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en-US" altLang="ko-KR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JSP </a:t>
                      </a:r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파일과 </a:t>
                      </a:r>
                      <a:r>
                        <a:rPr lang="en-US" altLang="ko-KR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HTML </a:t>
                      </a:r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파일이 저장된 곳입니다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1030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css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스타일시트 파일이 저장된 곳입니다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944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image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웹 애플리케이션에서 사용되는 이미지가 저장된 곳입니다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69407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js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자바스크립트 파일이 저장된 곳입니다</a:t>
                      </a:r>
                      <a:r>
                        <a:rPr lang="en-US" altLang="ko-KR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93261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bin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애플리케이션에서 사용되는 각종 실행 파일이 저장된 곳입니다</a:t>
                      </a:r>
                      <a:r>
                        <a:rPr lang="en-US" altLang="ko-KR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27054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conf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프레임워크에서 사용하는 각종 설정 파일이 저장된 곳입니다</a:t>
                      </a:r>
                      <a:r>
                        <a:rPr lang="en-US" altLang="ko-KR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61456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src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자바 소스 파일이 저장된 곳입니다</a:t>
                      </a:r>
                      <a:r>
                        <a:rPr lang="en-US" altLang="ko-KR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5119" y="1571030"/>
            <a:ext cx="5973417" cy="265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웹 애플리케이션에 추가된 구성 요소의 기능</a:t>
            </a:r>
            <a:endParaRPr lang="ko-KR" altLang="en-US" sz="1200" b="1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컨테이너에서 웹 애플리케이션 실행하기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8" y="1424503"/>
            <a:ext cx="8039113" cy="497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34029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  <a:defRPr/>
            </a:pPr>
            <a:r>
              <a:rPr lang="en-US" altLang="ko-KR" b="1">
                <a:latin typeface="+mj-ea"/>
              </a:rPr>
              <a:t>4.3.1 </a:t>
            </a:r>
            <a:r>
              <a:rPr lang="ko-KR" altLang="en-US" b="1">
                <a:latin typeface="+mj-ea"/>
              </a:rPr>
              <a:t>컨테이너에 웹 애플리케이션 등록</a:t>
            </a:r>
            <a:endParaRPr lang="en-US" altLang="ko-KR" b="1" spc="-95">
              <a:latin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877769"/>
            <a:ext cx="7957822" cy="63492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Ø"/>
              <a:defRPr/>
            </a:pPr>
            <a:r>
              <a:rPr lang="ko-KR" altLang="en-US" sz="1200">
                <a:latin typeface="+mj-ea"/>
                <a:ea typeface="+mj-ea"/>
              </a:rPr>
              <a:t>웹 애플리케이션은 일반 </a:t>
            </a:r>
            <a:r>
              <a:rPr lang="en-US" altLang="ko-KR" sz="1200">
                <a:latin typeface="+mj-ea"/>
                <a:ea typeface="+mj-ea"/>
              </a:rPr>
              <a:t>PC</a:t>
            </a:r>
            <a:r>
              <a:rPr lang="ko-KR" altLang="en-US" sz="1200">
                <a:latin typeface="+mj-ea"/>
                <a:ea typeface="+mj-ea"/>
              </a:rPr>
              <a:t>에서 실행되는 자바 애플리케이션과 달리 단독으로 실행할 수 없음</a:t>
            </a:r>
            <a:endParaRPr lang="ko-KR" altLang="en-US" sz="1200">
              <a:latin typeface="+mj-ea"/>
              <a:ea typeface="+mj-ea"/>
            </a:endParaRPr>
          </a:p>
          <a:p>
            <a:pPr marL="171450" indent="-171450">
              <a:buFont typeface="Wingdings"/>
              <a:buChar char="Ø"/>
              <a:defRPr/>
            </a:pPr>
            <a:r>
              <a:rPr lang="ko-KR" altLang="en-US" sz="1200">
                <a:latin typeface="+mj-ea"/>
                <a:ea typeface="+mj-ea"/>
              </a:rPr>
              <a:t>웹 애플리케이션은 톰캣과 같은 웹 컨테이너에서 실행되는 구조임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en-US" altLang="ko-KR" sz="1200">
              <a:latin typeface="+mj-ea"/>
              <a:ea typeface="+mj-ea"/>
            </a:endParaRPr>
          </a:p>
          <a:p>
            <a:pPr marL="171450" indent="-171450">
              <a:buFont typeface="Wingdings"/>
              <a:buChar char="Ø"/>
              <a:defRPr/>
            </a:pPr>
            <a:r>
              <a:rPr lang="ko-KR" altLang="en-US" sz="1200">
                <a:latin typeface="+mj-ea"/>
                <a:ea typeface="+mj-ea"/>
              </a:rPr>
              <a:t>웹 애플리케이션을 실행하려면 우선 톰캣에 등록부터 해야함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739" y="2812438"/>
            <a:ext cx="65101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/>
              <a:t>톰캣 컨테이너에 웹 애플리케이션 등록방법</a:t>
            </a:r>
            <a:endParaRPr lang="ko-KR" altLang="en-US" sz="1400" b="1"/>
          </a:p>
        </p:txBody>
      </p:sp>
      <p:sp>
        <p:nvSpPr>
          <p:cNvPr id="7" name="TextBox 6"/>
          <p:cNvSpPr txBox="1"/>
          <p:nvPr/>
        </p:nvSpPr>
        <p:spPr>
          <a:xfrm>
            <a:off x="847195" y="3110275"/>
            <a:ext cx="6400800" cy="45017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28600" indent="-228600">
              <a:buFont typeface="+mj-ea"/>
              <a:buAutoNum type="circleNumDbPlain"/>
              <a:defRPr/>
            </a:pPr>
            <a:r>
              <a:rPr lang="en-US" altLang="ko-KR" sz="1200"/>
              <a:t>%CATALINA_HOME%</a:t>
            </a:r>
            <a:r>
              <a:rPr lang="en-US" altLang="ko-KR" sz="1200" b="1">
                <a:solidFill>
                  <a:srgbClr val="800080"/>
                </a:solidFill>
              </a:rPr>
              <a:t>webApp </a:t>
            </a:r>
            <a:r>
              <a:rPr lang="ko-KR" altLang="en-US" sz="1200"/>
              <a:t>디렉터리에 애플리케이션을 저장</a:t>
            </a:r>
            <a:endParaRPr lang="ko-KR" altLang="en-US" sz="1200"/>
          </a:p>
          <a:p>
            <a:pPr marL="228600" indent="-228600">
              <a:buFont typeface="+mj-ea"/>
              <a:buAutoNum type="circleNumDbPlain"/>
              <a:defRPr/>
            </a:pPr>
            <a:r>
              <a:rPr lang="en-US" altLang="ko-KR" sz="1200" b="1">
                <a:solidFill>
                  <a:srgbClr val="800080"/>
                </a:solidFill>
              </a:rPr>
              <a:t>server.xml</a:t>
            </a:r>
            <a:r>
              <a:rPr lang="ko-KR" altLang="en-US" sz="1200"/>
              <a:t>에 직접 웹 애플리케이션을 등록</a:t>
            </a:r>
            <a:endParaRPr lang="ko-KR" alt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638474" y="4750905"/>
            <a:ext cx="7603432" cy="419265"/>
          </a:xfrm>
          <a:prstGeom prst="rect">
            <a:avLst/>
          </a:prstGeom>
          <a:noFill/>
          <a:ln w="19050">
            <a:solidFill>
              <a:srgbClr val="b8301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>
                <a:latin typeface="+mj-ea"/>
                <a:ea typeface="+mj-ea"/>
              </a:rPr>
              <a:t>JDK </a:t>
            </a:r>
            <a:r>
              <a:rPr lang="ko-KR" altLang="en-US" sz="1100">
                <a:latin typeface="+mj-ea"/>
                <a:ea typeface="+mj-ea"/>
              </a:rPr>
              <a:t>경로를 환경 변수에 등록하면서 </a:t>
            </a:r>
            <a:r>
              <a:rPr lang="en-US" altLang="ko-KR" sz="1100">
                <a:latin typeface="+mj-ea"/>
                <a:ea typeface="+mj-ea"/>
              </a:rPr>
              <a:t>JDK </a:t>
            </a:r>
            <a:r>
              <a:rPr lang="ko-KR" altLang="en-US" sz="1100">
                <a:latin typeface="+mj-ea"/>
                <a:ea typeface="+mj-ea"/>
              </a:rPr>
              <a:t>루트 디렉터리를 </a:t>
            </a:r>
            <a:r>
              <a:rPr lang="en-US" altLang="ko-KR" sz="1100">
                <a:latin typeface="+mj-ea"/>
                <a:ea typeface="+mj-ea"/>
              </a:rPr>
              <a:t>JAVA_HOME</a:t>
            </a:r>
            <a:r>
              <a:rPr lang="ko-KR" altLang="en-US" sz="1100">
                <a:latin typeface="+mj-ea"/>
                <a:ea typeface="+mj-ea"/>
              </a:rPr>
              <a:t>이라고 불렀습니다</a:t>
            </a:r>
            <a:r>
              <a:rPr lang="en-US" altLang="ko-KR" sz="1100">
                <a:latin typeface="+mj-ea"/>
                <a:ea typeface="+mj-ea"/>
              </a:rPr>
              <a:t>. </a:t>
            </a:r>
            <a:r>
              <a:rPr lang="ko-KR" altLang="en-US" sz="1100">
                <a:latin typeface="+mj-ea"/>
                <a:ea typeface="+mj-ea"/>
              </a:rPr>
              <a:t>톰캣의 루트 디렉터리는</a:t>
            </a:r>
            <a:endParaRPr lang="ko-KR" altLang="en-US" sz="1100">
              <a:latin typeface="+mj-ea"/>
              <a:ea typeface="+mj-ea"/>
            </a:endParaRPr>
          </a:p>
          <a:p>
            <a:pPr lvl="0">
              <a:defRPr/>
            </a:pPr>
            <a:r>
              <a:rPr lang="ko-KR" altLang="en-US" sz="1100">
                <a:latin typeface="+mj-ea"/>
                <a:ea typeface="+mj-ea"/>
              </a:rPr>
              <a:t>보통 </a:t>
            </a:r>
            <a:r>
              <a:rPr lang="en-US" altLang="ko-KR" sz="1100">
                <a:latin typeface="+mj-ea"/>
                <a:ea typeface="+mj-ea"/>
              </a:rPr>
              <a:t>CATALINA_HOME</a:t>
            </a:r>
            <a:r>
              <a:rPr lang="ko-KR" altLang="en-US" sz="1100">
                <a:latin typeface="+mj-ea"/>
                <a:ea typeface="+mj-ea"/>
              </a:rPr>
              <a:t>으로 묵시적으로 사용하고 있습니다</a:t>
            </a:r>
            <a:r>
              <a:rPr lang="en-US" altLang="ko-KR" sz="1100">
                <a:latin typeface="+mj-ea"/>
                <a:ea typeface="+mj-ea"/>
              </a:rPr>
              <a:t>. </a:t>
            </a:r>
            <a:endParaRPr lang="ko-KR" altLang="en-US" sz="110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6409" y="4493784"/>
            <a:ext cx="686131" cy="2668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/>
              <a:buChar char="v"/>
              <a:defRPr/>
            </a:pPr>
            <a:r>
              <a:rPr lang="en-US" altLang="ko-KR" sz="1200" b="1">
                <a:latin typeface="+mj-ea"/>
                <a:ea typeface="+mj-ea"/>
              </a:rPr>
              <a:t>Note</a:t>
            </a:r>
            <a:endParaRPr lang="en-US" altLang="ko-KR" sz="1200" b="1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621373"/>
            <a:ext cx="7277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1400" b="1">
                <a:latin typeface="+mj-ea"/>
                <a:ea typeface="+mj-ea"/>
              </a:rPr>
              <a:t>%CATALINA_HOME%webApp </a:t>
            </a:r>
            <a:r>
              <a:rPr lang="ko-KR" altLang="en-US" sz="1400" b="1">
                <a:latin typeface="+mj-ea"/>
                <a:ea typeface="+mj-ea"/>
              </a:rPr>
              <a:t>디렉터리에 애플리케이션을 저장하는 방법</a:t>
            </a: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738" y="1937743"/>
            <a:ext cx="81635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C </a:t>
            </a:r>
            <a:r>
              <a:rPr lang="ko-KR" altLang="en-US" sz="1200">
                <a:latin typeface="+mj-ea"/>
                <a:ea typeface="+mj-ea"/>
              </a:rPr>
              <a:t>드라이브의 </a:t>
            </a:r>
            <a:r>
              <a:rPr lang="en-US" altLang="ko-KR" sz="1200">
                <a:latin typeface="+mj-ea"/>
                <a:ea typeface="+mj-ea"/>
              </a:rPr>
              <a:t>webShop </a:t>
            </a:r>
            <a:r>
              <a:rPr lang="ko-KR" altLang="en-US" sz="1200">
                <a:latin typeface="+mj-ea"/>
                <a:ea typeface="+mj-ea"/>
              </a:rPr>
              <a:t>폴더 전체를 복사한 후 톰캣 루트 디렉터리의 하위에 있는 </a:t>
            </a:r>
            <a:r>
              <a:rPr lang="en-US" altLang="ko-KR" sz="1200">
                <a:latin typeface="+mj-ea"/>
                <a:ea typeface="+mj-ea"/>
              </a:rPr>
              <a:t>webapps</a:t>
            </a:r>
            <a:r>
              <a:rPr lang="ko-KR" altLang="en-US" sz="1200">
                <a:latin typeface="+mj-ea"/>
                <a:ea typeface="+mj-ea"/>
              </a:rPr>
              <a:t>폴더에 붙여 넣습니다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rcRect b="41250"/>
          <a:stretch>
            <a:fillRect/>
          </a:stretch>
        </p:blipFill>
        <p:spPr>
          <a:xfrm>
            <a:off x="1316681" y="2319999"/>
            <a:ext cx="5942330" cy="26155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027583" y="3369365"/>
            <a:ext cx="1987826" cy="2584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300020" y="4114800"/>
            <a:ext cx="1987826" cy="2584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컨테이너에서 웹 애플리케이션 실행하기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pic>
        <p:nvPicPr>
          <p:cNvPr id="11" name="그림 10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572000" y="4572000"/>
            <a:ext cx="3830400" cy="2286000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</p:pic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7281" y="1430022"/>
            <a:ext cx="7674784" cy="263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VS Code</a:t>
            </a:r>
            <a:r>
              <a:rPr lang="ko-KR" altLang="en-US" sz="1200">
                <a:latin typeface="+mj-ea"/>
                <a:ea typeface="+mj-ea"/>
              </a:rPr>
              <a:t>를 실행한 후 상단 메뉴의 </a:t>
            </a:r>
            <a:r>
              <a:rPr lang="en-US" altLang="ko-KR" sz="1200">
                <a:latin typeface="+mj-ea"/>
                <a:ea typeface="+mj-ea"/>
              </a:rPr>
              <a:t>File &gt; New File</a:t>
            </a:r>
            <a:r>
              <a:rPr lang="ko-KR" altLang="en-US" sz="1200">
                <a:latin typeface="+mj-ea"/>
                <a:ea typeface="+mj-ea"/>
              </a:rPr>
              <a:t>을 선택합니다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281" y="3816628"/>
            <a:ext cx="53174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다음과 같이 </a:t>
            </a:r>
            <a:r>
              <a:rPr lang="en-US" altLang="ko-KR" sz="1200">
                <a:latin typeface="+mj-ea"/>
                <a:ea typeface="+mj-ea"/>
              </a:rPr>
              <a:t>HTML </a:t>
            </a:r>
            <a:r>
              <a:rPr lang="ko-KR" altLang="en-US" sz="1200">
                <a:latin typeface="+mj-ea"/>
                <a:ea typeface="+mj-ea"/>
              </a:rPr>
              <a:t>코드를 입력합니다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4274" y="4103566"/>
            <a:ext cx="3220278" cy="209530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&lt;!DOCTYPE html&gt;</a:t>
            </a:r>
            <a:endParaRPr lang="en-US" altLang="ko-KR" sz="1200" b="1">
              <a:latin typeface="+mj-ea"/>
              <a:ea typeface="+mj-ea"/>
            </a:endParaRPr>
          </a:p>
          <a:p>
            <a:pPr lvl="0"/>
            <a:r>
              <a:rPr lang="en-US" altLang="ko-KR" sz="1200" b="1">
                <a:latin typeface="+mj-ea"/>
                <a:ea typeface="+mj-ea"/>
              </a:rPr>
              <a:t>&lt;html&gt;</a:t>
            </a:r>
            <a:endParaRPr lang="en-US" altLang="ko-KR" sz="1200" b="1">
              <a:latin typeface="+mj-ea"/>
              <a:ea typeface="+mj-ea"/>
            </a:endParaRPr>
          </a:p>
          <a:p>
            <a:pPr lvl="0"/>
            <a:r>
              <a:rPr lang="en-US" altLang="ko-KR" sz="1200" b="1">
                <a:latin typeface="+mj-ea"/>
                <a:ea typeface="+mj-ea"/>
              </a:rPr>
              <a:t>&lt;head&gt;</a:t>
            </a:r>
            <a:endParaRPr lang="en-US" altLang="ko-KR" sz="1200" b="1">
              <a:latin typeface="+mj-ea"/>
              <a:ea typeface="+mj-ea"/>
            </a:endParaRPr>
          </a:p>
          <a:p>
            <a:pPr lvl="0"/>
            <a:r>
              <a:rPr lang="en-US" altLang="ko-KR" sz="1200" b="1">
                <a:latin typeface="+mj-ea"/>
                <a:ea typeface="+mj-ea"/>
              </a:rPr>
              <a:t>   &lt;meta charset="UTF-8" /&gt;</a:t>
            </a:r>
            <a:endParaRPr lang="en-US" altLang="ko-KR" sz="1200" b="1">
              <a:latin typeface="+mj-ea"/>
              <a:ea typeface="+mj-ea"/>
            </a:endParaRPr>
          </a:p>
          <a:p>
            <a:pPr lvl="0"/>
            <a:r>
              <a:rPr lang="en-US" altLang="ko-KR" sz="1200" b="1">
                <a:latin typeface="+mj-ea"/>
                <a:ea typeface="+mj-ea"/>
              </a:rPr>
              <a:t>   &lt;title&gt;Hello JSP!&lt;/title&gt;</a:t>
            </a:r>
            <a:endParaRPr lang="en-US" altLang="ko-KR" sz="1200" b="1">
              <a:latin typeface="+mj-ea"/>
              <a:ea typeface="+mj-ea"/>
            </a:endParaRPr>
          </a:p>
          <a:p>
            <a:pPr lvl="0"/>
            <a:r>
              <a:rPr lang="en-US" altLang="ko-KR" sz="1200" b="1">
                <a:latin typeface="+mj-ea"/>
                <a:ea typeface="+mj-ea"/>
              </a:rPr>
              <a:t>&lt;/head&gt;</a:t>
            </a:r>
            <a:endParaRPr lang="en-US" altLang="ko-KR" sz="1200" b="1">
              <a:latin typeface="+mj-ea"/>
              <a:ea typeface="+mj-ea"/>
            </a:endParaRPr>
          </a:p>
          <a:p>
            <a:pPr lvl="0"/>
            <a:r>
              <a:rPr lang="en-US" altLang="ko-KR" sz="1200" b="1">
                <a:latin typeface="+mj-ea"/>
                <a:ea typeface="+mj-ea"/>
              </a:rPr>
              <a:t>&lt;body&gt;</a:t>
            </a:r>
            <a:endParaRPr lang="en-US" altLang="ko-KR" sz="1200" b="1">
              <a:latin typeface="+mj-ea"/>
              <a:ea typeface="+mj-ea"/>
            </a:endParaRPr>
          </a:p>
          <a:p>
            <a:pPr lvl="0"/>
            <a:r>
              <a:rPr lang="en-US" altLang="ko-KR" sz="1200" b="1">
                <a:latin typeface="+mj-ea"/>
                <a:ea typeface="+mj-ea"/>
              </a:rPr>
              <a:t>   Hello JSP!!&lt;br&gt;</a:t>
            </a:r>
            <a:endParaRPr lang="en-US" altLang="ko-KR" sz="1200" b="1">
              <a:latin typeface="+mj-ea"/>
              <a:ea typeface="+mj-ea"/>
            </a:endParaRPr>
          </a:p>
          <a:p>
            <a:pPr lvl="0"/>
            <a:r>
              <a:rPr lang="ko-KR" altLang="en-US" sz="1200" b="1">
                <a:latin typeface="+mj-ea"/>
                <a:ea typeface="+mj-ea"/>
              </a:rPr>
              <a:t>   안녕하세요</a:t>
            </a:r>
            <a:r>
              <a:rPr lang="en-US" altLang="ko-KR" sz="1200" b="1">
                <a:latin typeface="+mj-ea"/>
                <a:ea typeface="+mj-ea"/>
              </a:rPr>
              <a:t>!!</a:t>
            </a:r>
            <a:endParaRPr lang="en-US" altLang="ko-KR" sz="1200" b="1">
              <a:latin typeface="+mj-ea"/>
              <a:ea typeface="+mj-ea"/>
            </a:endParaRPr>
          </a:p>
          <a:p>
            <a:pPr lvl="0"/>
            <a:r>
              <a:rPr lang="en-US" altLang="ko-KR" sz="1200" b="1">
                <a:latin typeface="+mj-ea"/>
                <a:ea typeface="+mj-ea"/>
              </a:rPr>
              <a:t>&lt;/body&gt;</a:t>
            </a:r>
            <a:endParaRPr lang="en-US" altLang="ko-KR" sz="1200" b="1">
              <a:latin typeface="+mj-ea"/>
              <a:ea typeface="+mj-ea"/>
            </a:endParaRPr>
          </a:p>
          <a:p>
            <a:pPr lvl="0"/>
            <a:r>
              <a:rPr lang="en-US" altLang="ko-KR" sz="1200" b="1">
                <a:latin typeface="+mj-ea"/>
                <a:ea typeface="+mj-ea"/>
              </a:rPr>
              <a:t>&lt;/html&gt;</a:t>
            </a:r>
            <a:endParaRPr lang="ko-KR" altLang="en-US" sz="1200" b="1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657648" y="1707021"/>
            <a:ext cx="2867025" cy="2009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749287" y="2126974"/>
            <a:ext cx="665922" cy="1888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컨테이너에서 웹 애플리케이션 실행하기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244064" y="1867908"/>
            <a:ext cx="6300256" cy="3543894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90909"/>
            <a:ext cx="8012716" cy="264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상단 메뉴의 </a:t>
            </a:r>
            <a:r>
              <a:rPr lang="en-US" altLang="ko-KR" sz="1200">
                <a:latin typeface="+mj-ea"/>
                <a:ea typeface="+mj-ea"/>
              </a:rPr>
              <a:t>File &gt; Save</a:t>
            </a:r>
            <a:r>
              <a:rPr lang="ko-KR" altLang="en-US" sz="1200">
                <a:latin typeface="+mj-ea"/>
                <a:ea typeface="+mj-ea"/>
              </a:rPr>
              <a:t>를 선택하고 파일 이름을 </a:t>
            </a:r>
            <a:r>
              <a:rPr lang="en-US" altLang="ko-KR" sz="1200">
                <a:latin typeface="+mj-ea"/>
                <a:ea typeface="+mj-ea"/>
              </a:rPr>
              <a:t>main.html</a:t>
            </a:r>
            <a:r>
              <a:rPr lang="ko-KR" altLang="en-US" sz="1200">
                <a:latin typeface="+mj-ea"/>
                <a:ea typeface="+mj-ea"/>
              </a:rPr>
              <a:t>로 수정한 후 </a:t>
            </a:r>
            <a:r>
              <a:rPr lang="en-US" altLang="ko-KR" sz="1200">
                <a:latin typeface="+mj-ea"/>
                <a:ea typeface="+mj-ea"/>
              </a:rPr>
              <a:t>webShop </a:t>
            </a:r>
            <a:r>
              <a:rPr lang="ko-KR" altLang="en-US" sz="1200">
                <a:latin typeface="+mj-ea"/>
                <a:ea typeface="+mj-ea"/>
              </a:rPr>
              <a:t>폴더에 저장합니다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16425" y="1887786"/>
            <a:ext cx="2812775" cy="19819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16425" y="4560819"/>
            <a:ext cx="516835" cy="1590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컨테이너에서 웹 애플리케이션 실행하기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8" y="1424503"/>
            <a:ext cx="8039113" cy="497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34029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>
                <a:latin typeface="+mj-ea"/>
              </a:rPr>
              <a:t>4.3.2 </a:t>
            </a:r>
            <a:r>
              <a:rPr lang="ko-KR" altLang="en-US" b="1">
                <a:latin typeface="+mj-ea"/>
              </a:rPr>
              <a:t>톰캣 실행하기</a:t>
            </a:r>
            <a:endParaRPr lang="en-US" altLang="ko-KR" b="1" spc="-95">
              <a:latin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435" y="1888734"/>
            <a:ext cx="70667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톰캣을 설치한 루트 디렉터리의 </a:t>
            </a:r>
            <a:r>
              <a:rPr lang="en-US" altLang="ko-KR" sz="1200">
                <a:latin typeface="+mj-ea"/>
                <a:ea typeface="+mj-ea"/>
              </a:rPr>
              <a:t>bin </a:t>
            </a:r>
            <a:r>
              <a:rPr lang="ko-KR" altLang="en-US" sz="1200">
                <a:latin typeface="+mj-ea"/>
                <a:ea typeface="+mj-ea"/>
              </a:rPr>
              <a:t>폴더로 이동합니다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rcRect b="30890"/>
          <a:stretch>
            <a:fillRect/>
          </a:stretch>
        </p:blipFill>
        <p:spPr>
          <a:xfrm>
            <a:off x="1307631" y="2377729"/>
            <a:ext cx="5942330" cy="3076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355574" y="3687417"/>
            <a:ext cx="646043" cy="72555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컨테이너에서 웹 애플리케이션 실행하기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08515"/>
            <a:ext cx="74444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bin </a:t>
            </a:r>
            <a:r>
              <a:rPr lang="ko-KR" altLang="en-US" sz="1200">
                <a:latin typeface="+mj-ea"/>
                <a:ea typeface="+mj-ea"/>
              </a:rPr>
              <a:t>디렉터리의 </a:t>
            </a:r>
            <a:r>
              <a:rPr lang="en-US" altLang="ko-KR" sz="1200">
                <a:latin typeface="+mj-ea"/>
                <a:ea typeface="+mj-ea"/>
              </a:rPr>
              <a:t>Tomcat9.exe</a:t>
            </a:r>
            <a:r>
              <a:rPr lang="ko-KR" altLang="en-US" sz="1200">
                <a:latin typeface="+mj-ea"/>
                <a:ea typeface="+mj-ea"/>
              </a:rPr>
              <a:t>를 더블클릭해 실행합니다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rcRect b="34110"/>
          <a:stretch>
            <a:fillRect/>
          </a:stretch>
        </p:blipFill>
        <p:spPr>
          <a:xfrm>
            <a:off x="1256158" y="1882637"/>
            <a:ext cx="5942330" cy="2933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705519" y="3886200"/>
            <a:ext cx="618003" cy="72555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컨테이너에서 웹 애플리케이션 실행하기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8" y="1533832"/>
            <a:ext cx="8039113" cy="493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34029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4.1.1 </a:t>
            </a:r>
            <a:r>
              <a:rPr lang="ko-KR" altLang="en-US" b="1"/>
              <a:t>웹 애플리케이션 정의</a:t>
            </a:r>
            <a:endParaRPr lang="en-US" altLang="ko-KR" b="1" spc="-95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웹 애플리케이션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5739" y="2013621"/>
            <a:ext cx="7205870" cy="45144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Ø"/>
            </a:pPr>
            <a:r>
              <a:rPr lang="ko-KR" altLang="en-US" sz="1200">
                <a:latin typeface="+mj-ea"/>
                <a:ea typeface="+mj-ea"/>
              </a:rPr>
              <a:t>기존의 정적 웹 애플리케이션 기능을 그대로 사용하면서 서블릿</a:t>
            </a:r>
            <a:r>
              <a:rPr lang="en-US" altLang="ko-KR" sz="1200">
                <a:latin typeface="+mj-ea"/>
                <a:ea typeface="+mj-ea"/>
              </a:rPr>
              <a:t>,JSP, </a:t>
            </a:r>
            <a:r>
              <a:rPr lang="ko-KR" altLang="en-US" sz="1200">
                <a:latin typeface="+mj-ea"/>
                <a:ea typeface="+mj-ea"/>
              </a:rPr>
              <a:t>자바 클래스들을 추가하여 사용자에게 동적인 서비스를 제공하는 프로그램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2858914" y="3970059"/>
            <a:ext cx="815009" cy="43732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10440" y="6117701"/>
            <a:ext cx="46664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쇼핑몰</a:t>
            </a:r>
            <a:r>
              <a:rPr lang="en-US" altLang="ko-KR" sz="1200" b="1">
                <a:latin typeface="+mj-ea"/>
                <a:ea typeface="+mj-ea"/>
              </a:rPr>
              <a:t>, </a:t>
            </a:r>
            <a:r>
              <a:rPr lang="ko-KR" altLang="en-US" sz="1200" b="1">
                <a:latin typeface="+mj-ea"/>
                <a:ea typeface="+mj-ea"/>
              </a:rPr>
              <a:t>구인 구직 사이트 </a:t>
            </a:r>
            <a:r>
              <a:rPr lang="en-US" altLang="ko-KR" sz="1200" b="1">
                <a:latin typeface="+mj-ea"/>
                <a:ea typeface="+mj-ea"/>
              </a:rPr>
              <a:t>... </a:t>
            </a:r>
            <a:endParaRPr lang="ko-KR" altLang="en-US" sz="1200" b="1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3905801" y="2781300"/>
            <a:ext cx="4875700" cy="3152775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  <p:pic>
        <p:nvPicPr>
          <p:cNvPr id="11" name="그림 10" descr="Web design concept in word tag cloud on white background "/>
          <p:cNvPicPr/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16226" y="2961265"/>
            <a:ext cx="1983740" cy="2454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348" y="1540565"/>
            <a:ext cx="7128725" cy="26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콘솔창이 나타나면서 톰캣 컨테이너가 실행됩니다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411489" y="1817564"/>
            <a:ext cx="5792470" cy="3028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컨테이너에서 웹 애플리케이션 실행하기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8" y="1424503"/>
            <a:ext cx="8039113" cy="497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34029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>
                <a:latin typeface="+mj-ea"/>
              </a:rPr>
              <a:t>4.3.3 </a:t>
            </a:r>
            <a:r>
              <a:rPr lang="ko-KR" altLang="en-US" b="1">
                <a:latin typeface="+mj-ea"/>
              </a:rPr>
              <a:t>브라우저에서 웹 애플리케이션 요청</a:t>
            </a:r>
            <a:endParaRPr lang="en-US" altLang="ko-KR" b="1" spc="-95">
              <a:latin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1040" y="1908611"/>
            <a:ext cx="76431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/>
              <a:t>웹 브라우저에서 웹 애플리케이션을 요청하는 방법</a:t>
            </a:r>
            <a:endParaRPr lang="ko-KR" altLang="en-US" sz="1200" b="1"/>
          </a:p>
        </p:txBody>
      </p:sp>
      <p:sp>
        <p:nvSpPr>
          <p:cNvPr id="5" name="TextBox 4"/>
          <p:cNvSpPr txBox="1"/>
          <p:nvPr/>
        </p:nvSpPr>
        <p:spPr>
          <a:xfrm>
            <a:off x="1143000" y="2276061"/>
            <a:ext cx="4770784" cy="33855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/>
              <a:t>http://IP</a:t>
            </a:r>
            <a:r>
              <a:rPr lang="ko-KR" altLang="en-US" sz="1600"/>
              <a:t>주소</a:t>
            </a:r>
            <a:r>
              <a:rPr lang="en-US" altLang="ko-KR" sz="1600"/>
              <a:t>:</a:t>
            </a:r>
            <a:r>
              <a:rPr lang="ko-KR" altLang="en-US" sz="1600"/>
              <a:t>포트번호</a:t>
            </a:r>
            <a:r>
              <a:rPr lang="en-US" altLang="ko-KR" sz="1600"/>
              <a:t>/</a:t>
            </a:r>
            <a:r>
              <a:rPr lang="ko-KR" altLang="en-US" sz="1600"/>
              <a:t>컨텍스트이름</a:t>
            </a:r>
            <a:r>
              <a:rPr lang="en-US" altLang="ko-KR" sz="1600"/>
              <a:t>/</a:t>
            </a:r>
            <a:r>
              <a:rPr lang="ko-KR" altLang="en-US" sz="1600"/>
              <a:t>요청파일이름</a:t>
            </a:r>
            <a:endParaRPr lang="ko-KR" altLang="en-US" sz="1600"/>
          </a:p>
        </p:txBody>
      </p:sp>
      <p:sp>
        <p:nvSpPr>
          <p:cNvPr id="6" name="아래쪽 화살표 5"/>
          <p:cNvSpPr/>
          <p:nvPr/>
        </p:nvSpPr>
        <p:spPr>
          <a:xfrm>
            <a:off x="3125561" y="2832649"/>
            <a:ext cx="309890" cy="31805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47015" y="3309731"/>
            <a:ext cx="3776871" cy="33855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00"/>
              <a:t>http://127.0.0.1:8090/webShop/main.html</a:t>
            </a:r>
            <a:endParaRPr lang="ko-KR" alt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1013791" y="6033052"/>
            <a:ext cx="7176052" cy="26161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100">
                <a:latin typeface="+mj-ea"/>
                <a:ea typeface="+mj-ea"/>
              </a:rPr>
              <a:t>현재는 톰캣이 로컬 </a:t>
            </a:r>
            <a:r>
              <a:rPr lang="en-US" altLang="ko-KR" sz="1100">
                <a:latin typeface="+mj-ea"/>
                <a:ea typeface="+mj-ea"/>
              </a:rPr>
              <a:t>PC</a:t>
            </a:r>
            <a:r>
              <a:rPr lang="ko-KR" altLang="en-US" sz="1100">
                <a:latin typeface="+mj-ea"/>
                <a:ea typeface="+mj-ea"/>
              </a:rPr>
              <a:t>에 설치되어 있기 때문에 </a:t>
            </a:r>
            <a:r>
              <a:rPr lang="en-US" altLang="ko-KR" sz="1100">
                <a:latin typeface="+mj-ea"/>
                <a:ea typeface="+mj-ea"/>
              </a:rPr>
              <a:t>127.0.0.1 </a:t>
            </a:r>
            <a:r>
              <a:rPr lang="ko-KR" altLang="en-US" sz="1100">
                <a:latin typeface="+mj-ea"/>
                <a:ea typeface="+mj-ea"/>
              </a:rPr>
              <a:t>대신 </a:t>
            </a:r>
            <a:r>
              <a:rPr lang="en-US" altLang="ko-KR" sz="1100">
                <a:latin typeface="+mj-ea"/>
                <a:ea typeface="+mj-ea"/>
              </a:rPr>
              <a:t>localhost</a:t>
            </a:r>
            <a:r>
              <a:rPr lang="ko-KR" altLang="en-US" sz="1100">
                <a:latin typeface="+mj-ea"/>
                <a:ea typeface="+mj-ea"/>
              </a:rPr>
              <a:t>라고 입력해도 됩니다</a:t>
            </a:r>
            <a:r>
              <a:rPr lang="en-US" altLang="ko-KR" sz="1100">
                <a:latin typeface="+mj-ea"/>
                <a:ea typeface="+mj-ea"/>
              </a:rPr>
              <a:t>.</a:t>
            </a:r>
            <a:endParaRPr lang="ko-KR" altLang="en-US" sz="1100">
              <a:latin typeface="+mj-ea"/>
              <a:ea typeface="+mj-ea"/>
            </a:endParaRPr>
          </a:p>
        </p:txBody>
      </p:sp>
      <p:pic>
        <p:nvPicPr>
          <p:cNvPr id="11" name="그림 10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675779" y="4020170"/>
            <a:ext cx="3705225" cy="1362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914401" y="5778810"/>
            <a:ext cx="5854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/>
              <a:buChar char="v"/>
            </a:pPr>
            <a:r>
              <a:rPr lang="en-US" altLang="ko-KR" sz="1200" b="1">
                <a:latin typeface="+mj-ea"/>
              </a:rPr>
              <a:t>Tip</a:t>
            </a:r>
            <a:endParaRPr lang="en-US" altLang="ko-KR" sz="1200" b="1"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컨테이너에서 웹 애플리케이션 실행하기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7" y="1424502"/>
            <a:ext cx="8039111" cy="497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34029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>
                <a:latin typeface="+mj-ea"/>
              </a:rPr>
              <a:t>4.3.4 </a:t>
            </a:r>
            <a:r>
              <a:rPr lang="ko-KR" altLang="en-US" b="1">
                <a:latin typeface="+mj-ea"/>
              </a:rPr>
              <a:t>컨텍스트란</a:t>
            </a:r>
            <a:r>
              <a:rPr lang="en-US" altLang="ko-KR" b="1">
                <a:latin typeface="+mj-ea"/>
              </a:rPr>
              <a:t>?</a:t>
            </a:r>
            <a:endParaRPr lang="en-US" altLang="ko-KR" b="1" spc="-95">
              <a:latin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759" y="1868856"/>
            <a:ext cx="7219956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/>
              <a:buChar char="Ø"/>
            </a:pPr>
            <a:r>
              <a:rPr lang="ko-KR" altLang="en-US" sz="1200">
                <a:latin typeface="+mj-ea"/>
                <a:ea typeface="+mj-ea"/>
              </a:rPr>
              <a:t>톰캣의  </a:t>
            </a:r>
            <a:r>
              <a:rPr lang="en-US" altLang="ko-KR" sz="1200">
                <a:latin typeface="+mj-ea"/>
                <a:ea typeface="+mj-ea"/>
              </a:rPr>
              <a:t>server.xml</a:t>
            </a:r>
            <a:r>
              <a:rPr lang="ko-KR" altLang="en-US" sz="1200">
                <a:latin typeface="+mj-ea"/>
                <a:ea typeface="+mj-ea"/>
              </a:rPr>
              <a:t>에 등록하는 웹 애플리케이션을 컨텍스트</a:t>
            </a:r>
            <a:r>
              <a:rPr lang="en-US" altLang="ko-KR" sz="1200">
                <a:latin typeface="+mj-ea"/>
                <a:ea typeface="+mj-ea"/>
              </a:rPr>
              <a:t>(Context)</a:t>
            </a:r>
            <a:r>
              <a:rPr lang="ko-KR" altLang="en-US" sz="1200">
                <a:latin typeface="+mj-ea"/>
                <a:ea typeface="+mj-ea"/>
              </a:rPr>
              <a:t>라 함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en-US" altLang="ko-KR" sz="12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/>
              <a:buChar char="Ø"/>
            </a:pPr>
            <a:r>
              <a:rPr lang="ko-KR" altLang="en-US" sz="1200">
                <a:latin typeface="+mj-ea"/>
                <a:ea typeface="+mj-ea"/>
              </a:rPr>
              <a:t>즉</a:t>
            </a:r>
            <a:r>
              <a:rPr lang="en-US" altLang="ko-KR" sz="1200">
                <a:latin typeface="+mj-ea"/>
                <a:ea typeface="+mj-ea"/>
              </a:rPr>
              <a:t>, </a:t>
            </a:r>
            <a:r>
              <a:rPr lang="ko-KR" altLang="en-US" sz="1200">
                <a:latin typeface="+mj-ea"/>
                <a:ea typeface="+mj-ea"/>
              </a:rPr>
              <a:t>톰캣 입장에서 인식하는 한 개의 웹 애플리케이션임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9759" y="2614303"/>
            <a:ext cx="48602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600" b="1"/>
              <a:t>컨텍스트의 특징</a:t>
            </a:r>
            <a:endParaRPr lang="ko-KR" altLang="en-US" sz="1600" b="1"/>
          </a:p>
        </p:txBody>
      </p:sp>
      <p:sp>
        <p:nvSpPr>
          <p:cNvPr id="6" name="TextBox 5"/>
          <p:cNvSpPr txBox="1"/>
          <p:nvPr/>
        </p:nvSpPr>
        <p:spPr>
          <a:xfrm>
            <a:off x="709758" y="2952856"/>
            <a:ext cx="6810675" cy="173153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/>
              <a:buChar char="Ø"/>
            </a:pPr>
            <a:r>
              <a:rPr lang="ko-KR" altLang="en-US" sz="1200">
                <a:latin typeface="+mj-ea"/>
                <a:ea typeface="+mj-ea"/>
              </a:rPr>
              <a:t> 웹 애플리케이션당 하나의 컨텍스트가 등록됨</a:t>
            </a:r>
            <a:endParaRPr lang="ko-KR" altLang="en-US" sz="12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/>
              <a:buChar char="Ø"/>
            </a:pPr>
            <a:r>
              <a:rPr lang="ko-KR" altLang="en-US" sz="1200">
                <a:latin typeface="+mj-ea"/>
                <a:ea typeface="+mj-ea"/>
              </a:rPr>
              <a:t> 웹 애플리케이션 이름과 같을 수도 있고 다를 수도 있음</a:t>
            </a:r>
            <a:endParaRPr lang="ko-KR" altLang="en-US" sz="12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/>
              <a:buChar char="Ø"/>
            </a:pPr>
            <a:r>
              <a:rPr lang="ko-KR" altLang="en-US" sz="1200">
                <a:latin typeface="+mj-ea"/>
                <a:ea typeface="+mj-ea"/>
              </a:rPr>
              <a:t> 컨텍스트 이름은 중복되면 안됨</a:t>
            </a:r>
            <a:endParaRPr lang="ko-KR" altLang="en-US" sz="12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/>
              <a:buChar char="Ø"/>
            </a:pPr>
            <a:r>
              <a:rPr lang="ko-KR" altLang="en-US" sz="1200">
                <a:latin typeface="+mj-ea"/>
                <a:ea typeface="+mj-ea"/>
              </a:rPr>
              <a:t> 웹 애플리케이션의 의미를 가장 잘 나타낼 수 있는 명사형으로 지정</a:t>
            </a:r>
            <a:endParaRPr lang="ko-KR" altLang="en-US" sz="12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/>
              <a:buChar char="Ø"/>
            </a:pPr>
            <a:r>
              <a:rPr lang="ko-KR" altLang="en-US" sz="1200">
                <a:latin typeface="+mj-ea"/>
                <a:ea typeface="+mj-ea"/>
              </a:rPr>
              <a:t> 대소문자 구분</a:t>
            </a:r>
            <a:endParaRPr lang="ko-KR" altLang="en-US" sz="12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/>
              <a:buChar char="Ø"/>
            </a:pPr>
            <a:r>
              <a:rPr lang="en-US" altLang="ko-KR" sz="1200">
                <a:latin typeface="+mj-ea"/>
                <a:ea typeface="+mj-ea"/>
              </a:rPr>
              <a:t> server.xml</a:t>
            </a:r>
            <a:r>
              <a:rPr lang="ko-KR" altLang="en-US" sz="1200">
                <a:latin typeface="+mj-ea"/>
                <a:ea typeface="+mj-ea"/>
              </a:rPr>
              <a:t>에 등록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컨테이너에서 웹 애플리케이션 실행하기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8" y="1424503"/>
            <a:ext cx="8039113" cy="497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34029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>
                <a:latin typeface="+mj-ea"/>
              </a:rPr>
              <a:t>4.3.5 </a:t>
            </a:r>
            <a:r>
              <a:rPr lang="ko-KR" altLang="en-US" b="1">
                <a:latin typeface="+mj-ea"/>
              </a:rPr>
              <a:t>톰캣 컨테이너에 컨텍스트 등록하기</a:t>
            </a:r>
            <a:endParaRPr lang="en-US" altLang="ko-KR" b="1" spc="-95">
              <a:latin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4522" y="1878795"/>
            <a:ext cx="66890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j-ea"/>
                <a:ea typeface="+mj-ea"/>
              </a:rPr>
              <a:t>톰캣 설치 루트 디렉터리의 </a:t>
            </a:r>
            <a:r>
              <a:rPr lang="en-US" altLang="ko-KR" sz="1200">
                <a:latin typeface="+mj-ea"/>
                <a:ea typeface="+mj-ea"/>
              </a:rPr>
              <a:t>conf </a:t>
            </a:r>
            <a:r>
              <a:rPr lang="ko-KR" altLang="en-US" sz="1200">
                <a:latin typeface="+mj-ea"/>
                <a:ea typeface="+mj-ea"/>
              </a:rPr>
              <a:t>디렉터리의 </a:t>
            </a:r>
            <a:r>
              <a:rPr lang="en-US" altLang="ko-KR" sz="1200">
                <a:latin typeface="+mj-ea"/>
                <a:ea typeface="+mj-ea"/>
              </a:rPr>
              <a:t>server.xml</a:t>
            </a:r>
            <a:r>
              <a:rPr lang="ko-KR" altLang="en-US" sz="1200">
                <a:latin typeface="+mj-ea"/>
                <a:ea typeface="+mj-ea"/>
              </a:rPr>
              <a:t>을 설정합니다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rcRect b="29640"/>
          <a:stretch>
            <a:fillRect/>
          </a:stretch>
        </p:blipFill>
        <p:spPr>
          <a:xfrm>
            <a:off x="1267873" y="2310033"/>
            <a:ext cx="6315683" cy="38124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037521" y="3627783"/>
            <a:ext cx="1928191" cy="1987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05270" y="5198165"/>
            <a:ext cx="616226" cy="15902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컨테이너에서 웹 애플리케이션 실행하기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306" y="1429654"/>
            <a:ext cx="4384933" cy="292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>
                <a:latin typeface="+mj-ea"/>
                <a:ea typeface="+mj-ea"/>
              </a:rPr>
              <a:t>&lt;Context&gt; </a:t>
            </a:r>
            <a:r>
              <a:rPr lang="ko-KR" altLang="en-US" sz="1400" b="1">
                <a:latin typeface="+mj-ea"/>
                <a:ea typeface="+mj-ea"/>
              </a:rPr>
              <a:t>태그란</a:t>
            </a:r>
            <a:r>
              <a:rPr lang="en-US" altLang="ko-KR" sz="1400" b="1">
                <a:latin typeface="+mj-ea"/>
                <a:ea typeface="+mj-ea"/>
              </a:rPr>
              <a:t>?</a:t>
            </a:r>
            <a:endParaRPr lang="ko-KR" altLang="en-US" sz="1400" b="1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6226" y="1769168"/>
            <a:ext cx="7623311" cy="90545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/>
              <a:buChar char="Ø"/>
              <a:defRPr/>
            </a:pPr>
            <a:r>
              <a:rPr lang="ko-KR" altLang="en-US" sz="1200">
                <a:latin typeface="+mj-ea"/>
                <a:ea typeface="+mj-ea"/>
              </a:rPr>
              <a:t>톰캣은 모든 설정 정보를 </a:t>
            </a:r>
            <a:r>
              <a:rPr lang="en-US" altLang="ko-KR" sz="1200">
                <a:latin typeface="+mj-ea"/>
                <a:ea typeface="+mj-ea"/>
              </a:rPr>
              <a:t>XML</a:t>
            </a:r>
            <a:r>
              <a:rPr lang="ko-KR" altLang="en-US" sz="1200">
                <a:latin typeface="+mj-ea"/>
                <a:ea typeface="+mj-ea"/>
              </a:rPr>
              <a:t>로 저장한 후 실행 시 정보를 읽어와 설정대로 실행함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en-US" altLang="ko-KR" sz="12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/>
              <a:buChar char="Ø"/>
              <a:defRPr/>
            </a:pPr>
            <a:r>
              <a:rPr lang="ko-KR" altLang="en-US" sz="1200">
                <a:latin typeface="+mj-ea"/>
                <a:ea typeface="+mj-ea"/>
              </a:rPr>
              <a:t>우리가 만든 웹 애플리케이션도 미리 </a:t>
            </a:r>
            <a:r>
              <a:rPr lang="en-US" altLang="ko-KR" sz="1200">
                <a:latin typeface="+mj-ea"/>
                <a:ea typeface="+mj-ea"/>
              </a:rPr>
              <a:t>&lt;Context&gt; </a:t>
            </a:r>
            <a:r>
              <a:rPr lang="ko-KR" altLang="en-US" sz="1200">
                <a:latin typeface="+mj-ea"/>
                <a:ea typeface="+mj-ea"/>
              </a:rPr>
              <a:t>태그를 이용해서 </a:t>
            </a:r>
            <a:r>
              <a:rPr lang="en-US" altLang="ko-KR" sz="1200" b="1">
                <a:solidFill>
                  <a:srgbClr val="800080"/>
                </a:solidFill>
                <a:latin typeface="+mj-ea"/>
                <a:ea typeface="+mj-ea"/>
              </a:rPr>
              <a:t>server.xml</a:t>
            </a:r>
            <a:r>
              <a:rPr lang="ko-KR" altLang="en-US" sz="1200" b="1">
                <a:solidFill>
                  <a:srgbClr val="800080"/>
                </a:solidFill>
                <a:latin typeface="+mj-ea"/>
                <a:ea typeface="+mj-ea"/>
              </a:rPr>
              <a:t>에 등록해 두어야 톰캣이</a:t>
            </a: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ko-KR" altLang="en-US" sz="1200" b="1">
                <a:solidFill>
                  <a:srgbClr val="800080"/>
                </a:solidFill>
                <a:latin typeface="+mj-ea"/>
                <a:ea typeface="+mj-ea"/>
              </a:rPr>
              <a:t>설정한 대로 웹 애플리케이션을 실행함</a:t>
            </a:r>
            <a:r>
              <a:rPr lang="en-US" altLang="ko-KR" sz="1200" b="1">
                <a:solidFill>
                  <a:srgbClr val="800080"/>
                </a:solidFill>
                <a:latin typeface="+mj-ea"/>
                <a:ea typeface="+mj-ea"/>
              </a:rPr>
              <a:t>.</a:t>
            </a:r>
            <a:endParaRPr lang="ko-KR" altLang="en-US" sz="1200" b="1">
              <a:solidFill>
                <a:srgbClr val="800080"/>
              </a:solidFill>
              <a:latin typeface="+mj-ea"/>
              <a:ea typeface="+mj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16226" y="3596049"/>
          <a:ext cx="7791686" cy="163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148"/>
                <a:gridCol w="6509538"/>
              </a:tblGrid>
              <a:tr h="21063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구성요소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path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>
                        <a:defRPr/>
                      </a:pPr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웹 애플리케이션의 컨텍스트 이름입니다</a:t>
                      </a:r>
                      <a:r>
                        <a:rPr lang="en-US" altLang="ko-KR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웹 애플리케이션 이름과 다를 수도 있으며</a:t>
                      </a:r>
                      <a:r>
                        <a:rPr lang="en-US" altLang="ko-KR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웹 브라우저에서 </a:t>
                      </a:r>
                      <a:r>
                        <a:rPr lang="ko-KR" altLang="en-US" sz="1200" b="1" i="0">
                          <a:solidFill>
                            <a:srgbClr val="800080"/>
                          </a:solidFill>
                          <a:latin typeface="+mj-ea"/>
                          <a:ea typeface="+mj-ea"/>
                          <a:cs typeface="+mn-cs"/>
                        </a:rPr>
                        <a:t>실제 웹 애플리케이션을 요청하는 이름</a:t>
                      </a:r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입니다</a:t>
                      </a:r>
                      <a:r>
                        <a:rPr lang="en-US" altLang="ko-KR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docBase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>
                        <a:defRPr/>
                      </a:pPr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컨텍스트에 대한 실제 웹 애플리케이션이 위치한 경로입니다</a:t>
                      </a:r>
                      <a:r>
                        <a:rPr lang="en-US" altLang="ko-KR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 WEB-INF </a:t>
                      </a:r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상위 폴더까지의 경로를 나타냅니다</a:t>
                      </a:r>
                      <a:r>
                        <a:rPr lang="en-US" altLang="ko-KR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reloadable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>
                        <a:defRPr/>
                      </a:pPr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실행 중 </a:t>
                      </a:r>
                      <a:r>
                        <a:rPr lang="ko-KR" altLang="en-US" sz="1200" b="1" i="0">
                          <a:solidFill>
                            <a:srgbClr val="800080"/>
                          </a:solidFill>
                          <a:latin typeface="+mj-ea"/>
                          <a:ea typeface="+mj-ea"/>
                          <a:cs typeface="+mn-cs"/>
                        </a:rPr>
                        <a:t>소스 코드가 수정될 경우</a:t>
                      </a:r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바로 갱신할지를 설정합니다</a:t>
                      </a:r>
                      <a:r>
                        <a:rPr lang="en-US" altLang="ko-KR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만약 </a:t>
                      </a:r>
                      <a:r>
                        <a:rPr lang="en-US" altLang="ko-KR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false</a:t>
                      </a:r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로 설정하면 톰캣을 다시 실행해야 추가한 소스 코드의 기능이 반영됩니다</a:t>
                      </a:r>
                      <a:r>
                        <a:rPr lang="en-US" altLang="ko-KR" sz="12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7306" y="3286691"/>
            <a:ext cx="4384933" cy="292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>
                <a:latin typeface="+mj-ea"/>
                <a:ea typeface="+mj-ea"/>
              </a:rPr>
              <a:t>&lt;Context&gt; </a:t>
            </a:r>
            <a:r>
              <a:rPr lang="ko-KR" altLang="en-US" sz="1400" b="1">
                <a:latin typeface="+mj-ea"/>
                <a:ea typeface="+mj-ea"/>
              </a:rPr>
              <a:t>태그 구성요소의 기능</a:t>
            </a:r>
            <a:endParaRPr lang="ko-KR" altLang="en-US" sz="1400" b="1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컨테이너에서 웹 애플리케이션 실행하기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8" y="1509164"/>
            <a:ext cx="72199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server.xml</a:t>
            </a:r>
            <a:r>
              <a:rPr lang="ko-KR" altLang="en-US" sz="1200" b="1">
                <a:latin typeface="+mj-ea"/>
                <a:ea typeface="+mj-ea"/>
              </a:rPr>
              <a:t>에 </a:t>
            </a:r>
            <a:r>
              <a:rPr lang="en-US" altLang="ko-KR" sz="1200" b="1">
                <a:latin typeface="+mj-ea"/>
                <a:ea typeface="+mj-ea"/>
              </a:rPr>
              <a:t>&lt;Context&gt; </a:t>
            </a:r>
            <a:r>
              <a:rPr lang="ko-KR" altLang="en-US" sz="1200" b="1">
                <a:latin typeface="+mj-ea"/>
                <a:ea typeface="+mj-ea"/>
              </a:rPr>
              <a:t>태그를 이용해서 등록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0359" y="1782273"/>
            <a:ext cx="6909471" cy="72089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400">
                <a:latin typeface="+mj-ea"/>
                <a:ea typeface="+mj-ea"/>
              </a:rPr>
              <a:t>&lt;Context path="</a:t>
            </a:r>
            <a:r>
              <a:rPr lang="en-US" altLang="ko-KR" sz="1400" b="1">
                <a:solidFill>
                  <a:srgbClr val="c00000"/>
                </a:solidFill>
                <a:latin typeface="+mj-ea"/>
                <a:ea typeface="+mj-ea"/>
              </a:rPr>
              <a:t>/</a:t>
            </a:r>
            <a:r>
              <a:rPr lang="ko-KR" altLang="en-US" sz="1400" b="1">
                <a:solidFill>
                  <a:srgbClr val="c00000"/>
                </a:solidFill>
                <a:latin typeface="+mj-ea"/>
                <a:ea typeface="+mj-ea"/>
              </a:rPr>
              <a:t>컨텍스트 이름</a:t>
            </a:r>
            <a:r>
              <a:rPr lang="en-US" altLang="ko-KR" sz="1400">
                <a:latin typeface="+mj-ea"/>
                <a:ea typeface="+mj-ea"/>
              </a:rPr>
              <a:t>"</a:t>
            </a:r>
            <a:endParaRPr lang="en-US" altLang="ko-KR" sz="1400">
              <a:latin typeface="+mj-ea"/>
              <a:ea typeface="+mj-ea"/>
            </a:endParaRPr>
          </a:p>
          <a:p>
            <a:pPr lvl="0"/>
            <a:r>
              <a:rPr lang="en-US" altLang="ko-KR" sz="1400">
                <a:latin typeface="+mj-ea"/>
                <a:ea typeface="+mj-ea"/>
              </a:rPr>
              <a:t>             docBase="</a:t>
            </a:r>
            <a:r>
              <a:rPr lang="ko-KR" altLang="en-US" sz="1400" b="1">
                <a:solidFill>
                  <a:srgbClr val="c00000"/>
                </a:solidFill>
                <a:latin typeface="+mj-ea"/>
                <a:ea typeface="+mj-ea"/>
              </a:rPr>
              <a:t>실제 웹 애플리케이션의 </a:t>
            </a:r>
            <a:r>
              <a:rPr lang="en-US" altLang="ko-KR" sz="1400" b="1">
                <a:solidFill>
                  <a:srgbClr val="c00000"/>
                </a:solidFill>
                <a:latin typeface="+mj-ea"/>
                <a:ea typeface="+mj-ea"/>
              </a:rPr>
              <a:t>WEB-INF </a:t>
            </a:r>
            <a:r>
              <a:rPr lang="ko-KR" altLang="en-US" sz="1400" b="1">
                <a:solidFill>
                  <a:srgbClr val="c00000"/>
                </a:solidFill>
                <a:latin typeface="+mj-ea"/>
                <a:ea typeface="+mj-ea"/>
              </a:rPr>
              <a:t>디렉터리 위치</a:t>
            </a:r>
            <a:r>
              <a:rPr lang="en-US" altLang="ko-KR" sz="1400">
                <a:latin typeface="+mj-ea"/>
                <a:ea typeface="+mj-ea"/>
              </a:rPr>
              <a:t>"</a:t>
            </a:r>
            <a:endParaRPr lang="en-US" altLang="ko-KR" sz="1400">
              <a:latin typeface="+mj-ea"/>
              <a:ea typeface="+mj-ea"/>
            </a:endParaRPr>
          </a:p>
          <a:p>
            <a:pPr lvl="0"/>
            <a:r>
              <a:rPr lang="en-US" altLang="ko-KR" sz="1400">
                <a:latin typeface="+mj-ea"/>
                <a:ea typeface="+mj-ea"/>
              </a:rPr>
              <a:t>             reloadable="true </a:t>
            </a:r>
            <a:r>
              <a:rPr lang="ko-KR" altLang="en-US" sz="1400">
                <a:latin typeface="+mj-ea"/>
                <a:ea typeface="+mj-ea"/>
              </a:rPr>
              <a:t>또는 </a:t>
            </a:r>
            <a:r>
              <a:rPr lang="en-US" altLang="ko-KR" sz="1400">
                <a:latin typeface="+mj-ea"/>
                <a:ea typeface="+mj-ea"/>
              </a:rPr>
              <a:t>false" /&gt;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3705519" y="2763075"/>
            <a:ext cx="457200" cy="33793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60359" y="3312899"/>
            <a:ext cx="6909471" cy="72379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400">
                <a:latin typeface="+mj-ea"/>
                <a:ea typeface="+mj-ea"/>
              </a:rPr>
              <a:t>&lt;Context path="</a:t>
            </a:r>
            <a:r>
              <a:rPr lang="en-US" altLang="ko-KR" sz="1400" b="1">
                <a:solidFill>
                  <a:srgbClr val="c00000"/>
                </a:solidFill>
                <a:latin typeface="+mj-ea"/>
                <a:ea typeface="+mj-ea"/>
              </a:rPr>
              <a:t>/webMal</a:t>
            </a:r>
            <a:r>
              <a:rPr lang="en-US" altLang="ko-KR" sz="1400">
                <a:latin typeface="+mj-ea"/>
                <a:ea typeface="+mj-ea"/>
              </a:rPr>
              <a:t>"</a:t>
            </a:r>
            <a:endParaRPr lang="en-US" altLang="ko-KR" sz="1400">
              <a:latin typeface="+mj-ea"/>
              <a:ea typeface="+mj-ea"/>
            </a:endParaRPr>
          </a:p>
          <a:p>
            <a:pPr lvl="0"/>
            <a:r>
              <a:rPr lang="en-US" altLang="ko-KR" sz="1400">
                <a:latin typeface="+mj-ea"/>
                <a:ea typeface="+mj-ea"/>
              </a:rPr>
              <a:t>             docBase=" </a:t>
            </a:r>
            <a:r>
              <a:rPr lang="en-US" altLang="ko-KR" sz="1400" b="1">
                <a:solidFill>
                  <a:srgbClr val="c00000"/>
                </a:solidFill>
                <a:latin typeface="+mj-ea"/>
                <a:ea typeface="+mj-ea"/>
              </a:rPr>
              <a:t>C:\webShop</a:t>
            </a:r>
            <a:r>
              <a:rPr lang="en-US" altLang="ko-KR" sz="1400">
                <a:latin typeface="+mj-ea"/>
                <a:ea typeface="+mj-ea"/>
              </a:rPr>
              <a:t>"</a:t>
            </a:r>
            <a:endParaRPr lang="en-US" altLang="ko-KR" sz="1400">
              <a:latin typeface="+mj-ea"/>
              <a:ea typeface="+mj-ea"/>
            </a:endParaRPr>
          </a:p>
          <a:p>
            <a:pPr lvl="0"/>
            <a:r>
              <a:rPr lang="en-US" altLang="ko-KR" sz="1400">
                <a:latin typeface="+mj-ea"/>
                <a:ea typeface="+mj-ea"/>
              </a:rPr>
              <a:t>             reloadable="true" /&gt;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컨테이너에서 웹 애플리케이션 실행하기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0421" y="5615609"/>
            <a:ext cx="3697356" cy="72613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400">
                <a:latin typeface="+mj-ea"/>
                <a:ea typeface="+mj-ea"/>
              </a:rPr>
              <a:t>&lt;Context path = "</a:t>
            </a:r>
            <a:r>
              <a:rPr lang="en-US" altLang="ko-KR" sz="1400" b="1">
                <a:solidFill>
                  <a:srgbClr val="c00000"/>
                </a:solidFill>
                <a:latin typeface="+mj-ea"/>
                <a:ea typeface="+mj-ea"/>
              </a:rPr>
              <a:t>/webMal</a:t>
            </a:r>
            <a:r>
              <a:rPr lang="en-US" altLang="ko-KR" sz="1400">
                <a:latin typeface="+mj-ea"/>
                <a:ea typeface="+mj-ea"/>
              </a:rPr>
              <a:t>"</a:t>
            </a:r>
            <a:endParaRPr lang="en-US" altLang="ko-KR" sz="1400">
              <a:latin typeface="+mj-ea"/>
              <a:ea typeface="+mj-ea"/>
            </a:endParaRPr>
          </a:p>
          <a:p>
            <a:pPr lvl="0"/>
            <a:r>
              <a:rPr lang="en-US" altLang="ko-KR" sz="1400">
                <a:latin typeface="+mj-ea"/>
                <a:ea typeface="+mj-ea"/>
              </a:rPr>
              <a:t>             docBase = "</a:t>
            </a:r>
            <a:r>
              <a:rPr lang="en-US" altLang="ko-KR" sz="1400" b="1">
                <a:solidFill>
                  <a:srgbClr val="c00000"/>
                </a:solidFill>
                <a:latin typeface="+mj-ea"/>
                <a:ea typeface="+mj-ea"/>
              </a:rPr>
              <a:t>C:\webShop</a:t>
            </a:r>
            <a:r>
              <a:rPr lang="en-US" altLang="ko-KR" sz="1400">
                <a:latin typeface="+mj-ea"/>
                <a:ea typeface="+mj-ea"/>
              </a:rPr>
              <a:t>"</a:t>
            </a:r>
            <a:endParaRPr lang="en-US" altLang="ko-KR" sz="1400">
              <a:latin typeface="+mj-ea"/>
              <a:ea typeface="+mj-ea"/>
            </a:endParaRPr>
          </a:p>
          <a:p>
            <a:pPr lvl="0"/>
            <a:r>
              <a:rPr lang="en-US" altLang="ko-KR" sz="1400">
                <a:latin typeface="+mj-ea"/>
                <a:ea typeface="+mj-ea"/>
              </a:rPr>
              <a:t>             reloadable = "true" /&gt;</a:t>
            </a:r>
            <a:endParaRPr lang="ko-KR" altLang="en-US" sz="14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980421" y="1519071"/>
            <a:ext cx="6414292" cy="37685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888435" y="2027583"/>
            <a:ext cx="2299132" cy="5764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컨테이너에서 웹 애플리케이션 실행하기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1723" y="4867581"/>
            <a:ext cx="6530009" cy="264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브라우저에서 </a:t>
            </a:r>
            <a:r>
              <a:rPr lang="en-US" altLang="ko-KR" sz="1200" b="1">
                <a:latin typeface="+mj-ea"/>
                <a:ea typeface="+mj-ea"/>
              </a:rPr>
              <a:t>http://127.0.0.1:8090/webMal/main.html</a:t>
            </a:r>
            <a:r>
              <a:rPr lang="ko-KR" altLang="en-US" sz="1200" b="1">
                <a:latin typeface="+mj-ea"/>
                <a:ea typeface="+mj-ea"/>
              </a:rPr>
              <a:t>로 요청</a:t>
            </a:r>
            <a:endParaRPr lang="ko-KR" altLang="en-US" sz="1200" b="1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rcRect b="46250"/>
          <a:stretch>
            <a:fillRect/>
          </a:stretch>
        </p:blipFill>
        <p:spPr>
          <a:xfrm>
            <a:off x="963588" y="1797686"/>
            <a:ext cx="6530009" cy="27743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63589" y="1520687"/>
            <a:ext cx="70572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ko-KR" sz="1200" b="1">
                <a:latin typeface="+mj-ea"/>
                <a:ea typeface="+mj-ea"/>
              </a:rPr>
              <a:t>첫 번째 톰캣 실행 시 사용한</a:t>
            </a:r>
            <a:r>
              <a:rPr lang="en-US" altLang="ko-KR" sz="1200" b="1">
                <a:latin typeface="+mj-ea"/>
                <a:ea typeface="+mj-ea"/>
              </a:rPr>
              <a:t> main.html</a:t>
            </a:r>
            <a:r>
              <a:rPr lang="ko-KR" altLang="ko-KR" sz="1200" b="1">
                <a:latin typeface="+mj-ea"/>
                <a:ea typeface="+mj-ea"/>
              </a:rPr>
              <a:t>을 복사해서</a:t>
            </a:r>
            <a:r>
              <a:rPr lang="en-US" altLang="ko-KR" sz="1200" b="1">
                <a:latin typeface="+mj-ea"/>
                <a:ea typeface="+mj-ea"/>
              </a:rPr>
              <a:t> C:\webShop </a:t>
            </a:r>
            <a:r>
              <a:rPr lang="ko-KR" altLang="ko-KR" sz="1200" b="1">
                <a:latin typeface="+mj-ea"/>
                <a:ea typeface="+mj-ea"/>
              </a:rPr>
              <a:t>아래에 복사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67339" y="3627782"/>
            <a:ext cx="824948" cy="1888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07057" y="3025817"/>
            <a:ext cx="1671637" cy="1888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717605" y="5216802"/>
            <a:ext cx="3733800" cy="1314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컨테이너에서 웹 애플리케이션 실행하기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315172"/>
            <a:ext cx="8039111" cy="492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34029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>
                <a:latin typeface="+mj-ea"/>
              </a:rPr>
              <a:t>4.3.6 </a:t>
            </a:r>
            <a:r>
              <a:rPr lang="ko-KR" altLang="en-US" b="1">
                <a:latin typeface="+mj-ea"/>
              </a:rPr>
              <a:t>톰캣 컨테이너에서의 웹 애플리케이션 동작 과정</a:t>
            </a:r>
            <a:endParaRPr lang="en-US" altLang="ko-KR" b="1" spc="-95">
              <a:latin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4120661"/>
            <a:ext cx="8166861" cy="145908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>
                <a:latin typeface="+mj-ea"/>
                <a:ea typeface="+mj-ea"/>
              </a:rPr>
              <a:t>웹 브라우저에서 컨텍스트 이름</a:t>
            </a:r>
            <a:r>
              <a:rPr lang="en-US" altLang="ko-KR" sz="1200">
                <a:latin typeface="+mj-ea"/>
                <a:ea typeface="+mj-ea"/>
              </a:rPr>
              <a:t>(webMal)</a:t>
            </a:r>
            <a:r>
              <a:rPr lang="ko-KR" altLang="en-US" sz="1200">
                <a:latin typeface="+mj-ea"/>
                <a:ea typeface="+mj-ea"/>
              </a:rPr>
              <a:t>으로 요청</a:t>
            </a:r>
            <a:endParaRPr lang="ko-KR" altLang="en-US" sz="1200"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>
                <a:latin typeface="+mj-ea"/>
                <a:ea typeface="+mj-ea"/>
              </a:rPr>
              <a:t>요청을 받은 톰캣 컨테이너는 요청한 컨텍스트 이름이 </a:t>
            </a:r>
            <a:r>
              <a:rPr lang="en-US" altLang="ko-KR" sz="1200">
                <a:latin typeface="+mj-ea"/>
                <a:ea typeface="+mj-ea"/>
              </a:rPr>
              <a:t>server.xml</a:t>
            </a:r>
            <a:r>
              <a:rPr lang="ko-KR" altLang="en-US" sz="1200">
                <a:latin typeface="+mj-ea"/>
                <a:ea typeface="+mj-ea"/>
              </a:rPr>
              <a:t>에 있는지 확인</a:t>
            </a:r>
            <a:endParaRPr lang="ko-KR" altLang="en-US" sz="1200"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>
                <a:latin typeface="+mj-ea"/>
                <a:ea typeface="+mj-ea"/>
              </a:rPr>
              <a:t>해당 컨텍스트 이름이 있으면 컨텍스트 이름에 대한 실제 웹 애플리케이션이 있는 경로</a:t>
            </a:r>
            <a:r>
              <a:rPr lang="en-US" altLang="ko-KR" sz="1200">
                <a:latin typeface="+mj-ea"/>
                <a:ea typeface="+mj-ea"/>
              </a:rPr>
              <a:t>(C:\webShop)</a:t>
            </a:r>
            <a:r>
              <a:rPr lang="ko-KR" altLang="en-US" sz="1200">
                <a:latin typeface="+mj-ea"/>
                <a:ea typeface="+mj-ea"/>
              </a:rPr>
              <a:t>로 가서 </a:t>
            </a:r>
            <a:br>
              <a:rPr lang="en-US" altLang="ko-KR" sz="1200">
                <a:latin typeface="+mj-ea"/>
                <a:ea typeface="+mj-ea"/>
              </a:rPr>
            </a:br>
            <a:r>
              <a:rPr lang="ko-KR" altLang="en-US" sz="1200">
                <a:latin typeface="+mj-ea"/>
                <a:ea typeface="+mj-ea"/>
              </a:rPr>
              <a:t>요청한</a:t>
            </a:r>
            <a:r>
              <a:rPr lang="en-US" altLang="ko-KR" sz="1200">
                <a:latin typeface="+mj-ea"/>
                <a:ea typeface="+mj-ea"/>
              </a:rPr>
              <a:t> main.html</a:t>
            </a:r>
            <a:r>
              <a:rPr lang="ko-KR" altLang="en-US" sz="1200">
                <a:latin typeface="+mj-ea"/>
                <a:ea typeface="+mj-ea"/>
              </a:rPr>
              <a:t>을 클라이언트 웹 브라우저로 전송</a:t>
            </a:r>
            <a:endParaRPr lang="ko-KR" altLang="en-US" sz="1200"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>
                <a:latin typeface="+mj-ea"/>
                <a:ea typeface="+mj-ea"/>
              </a:rPr>
              <a:t>웹 브라우저는 전송된 </a:t>
            </a:r>
            <a:r>
              <a:rPr lang="en-US" altLang="ko-KR" sz="1200">
                <a:latin typeface="+mj-ea"/>
                <a:ea typeface="+mj-ea"/>
              </a:rPr>
              <a:t>main.html</a:t>
            </a:r>
            <a:r>
              <a:rPr lang="ko-KR" altLang="en-US" sz="1200">
                <a:latin typeface="+mj-ea"/>
                <a:ea typeface="+mj-ea"/>
              </a:rPr>
              <a:t>을 브라우저에 표시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9" name="그림 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779105" y="5804453"/>
            <a:ext cx="2928610" cy="8933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컨테이너에서 웹 애플리케이션 실행하기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 rot="0">
            <a:off x="1373971" y="1823003"/>
            <a:ext cx="6301407" cy="2182465"/>
            <a:chOff x="1373971" y="1823003"/>
            <a:chExt cx="6301407" cy="2182465"/>
          </a:xfrm>
        </p:grpSpPr>
        <p:pic>
          <p:nvPicPr>
            <p:cNvPr id="8" name="그림 7"/>
            <p:cNvPicPr/>
            <p:nvPr/>
          </p:nvPicPr>
          <p:blipFill rotWithShape="1">
            <a:blip r:embed="rId3">
              <a:alphaModFix/>
              <a:lum/>
            </a:blip>
            <a:stretch>
              <a:fillRect/>
            </a:stretch>
          </p:blipFill>
          <p:spPr>
            <a:xfrm>
              <a:off x="1373971" y="2101298"/>
              <a:ext cx="6301407" cy="190417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466980" y="2101298"/>
              <a:ext cx="477078" cy="2970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400">
                  <a:solidFill>
                    <a:srgbClr val="ff0000"/>
                  </a:solidFill>
                </a:rPr>
                <a:t>①</a:t>
              </a:r>
              <a:endParaRPr lang="ko-KR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97406" y="3363567"/>
              <a:ext cx="477078" cy="2921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400">
                  <a:solidFill>
                    <a:srgbClr val="ff0000"/>
                  </a:solidFill>
                </a:rPr>
                <a:t>③</a:t>
              </a:r>
              <a:endParaRPr lang="ko-KR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54806" y="2667828"/>
              <a:ext cx="477078" cy="2925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400">
                  <a:solidFill>
                    <a:srgbClr val="ff0000"/>
                  </a:solidFill>
                </a:rPr>
                <a:t>②</a:t>
              </a:r>
              <a:endParaRPr lang="ko-KR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15258" y="3671344"/>
              <a:ext cx="47707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400">
                  <a:solidFill>
                    <a:srgbClr val="ff0000"/>
                  </a:solidFill>
                </a:rPr>
                <a:t>④</a:t>
              </a:r>
              <a:endParaRPr lang="ko-KR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53797" y="1823003"/>
              <a:ext cx="455212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200" b="1">
                  <a:solidFill>
                    <a:srgbClr val="00b0f0"/>
                  </a:solidFill>
                  <a:latin typeface="+mj-ea"/>
                  <a:ea typeface="+mj-ea"/>
                </a:rPr>
                <a:t>http://localhost:8090/webMal/main.html</a:t>
              </a:r>
              <a:endParaRPr lang="ko-KR" altLang="ko-KR" sz="1200">
                <a:solidFill>
                  <a:srgbClr val="00b0f0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002419" y="1827502"/>
            <a:ext cx="7105650" cy="257175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1148" y="1550503"/>
            <a:ext cx="6004771" cy="266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ko-KR" altLang="en-US" sz="1200" b="1"/>
              <a:t>등록되지 않은 컨텍스트 이름으로 요청시 오류 발생</a:t>
            </a:r>
            <a:endParaRPr lang="ko-KR" altLang="en-US" sz="1200" b="1"/>
          </a:p>
        </p:txBody>
      </p:sp>
      <p:sp>
        <p:nvSpPr>
          <p:cNvPr id="7" name="TextBox 6"/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컨테이너에서 웹 애플리케이션 실행하기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91394" y="2148840"/>
            <a:ext cx="1316330" cy="3004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웹 애플리케이션의 기본 구조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7622" y="1955703"/>
            <a:ext cx="6708913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Ø"/>
            </a:pPr>
            <a:r>
              <a:rPr lang="ko-KR" altLang="en-US" sz="1200"/>
              <a:t> 톰캣 같은 컨테이너에서 실행되는 웹 애플리케이션은 일정한 디렉토리 구조를 갖추어야 함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505118" y="1533832"/>
            <a:ext cx="8039113" cy="493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34029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ko-KR" altLang="en-US"/>
              <a:t>웹 애플리케이션 기본 구조</a:t>
            </a:r>
            <a:endParaRPr lang="en-US" altLang="ko-KR" spc="-95"/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536323" y="2464227"/>
            <a:ext cx="3191510" cy="26054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이클립스에서 웹 애플리케이션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118" y="1424503"/>
            <a:ext cx="8039113" cy="497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34029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>
                <a:latin typeface="+mj-ea"/>
              </a:rPr>
              <a:t>4.4.1 </a:t>
            </a:r>
            <a:r>
              <a:rPr lang="ko-KR" altLang="en-US" b="1">
                <a:latin typeface="+mj-ea"/>
              </a:rPr>
              <a:t>이클립스에서 웹 프로젝트 생성</a:t>
            </a:r>
            <a:endParaRPr lang="en-US" altLang="ko-KR" b="1" spc="-95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4643" y="1913376"/>
            <a:ext cx="5565914" cy="63741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Wingdings"/>
              <a:buChar char="Ø"/>
            </a:pPr>
            <a:r>
              <a:rPr lang="ko-KR" altLang="en-US" sz="1200">
                <a:latin typeface="+mj-ea"/>
                <a:ea typeface="+mj-ea"/>
              </a:rPr>
              <a:t>이클립스에서는 한 개의 프로젝트가 한 개의 웹 애플리케이션임</a:t>
            </a:r>
            <a:endParaRPr lang="ko-KR" altLang="en-US" sz="12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/>
              <a:buChar char="Ø"/>
            </a:pPr>
            <a:r>
              <a:rPr lang="ko-KR" altLang="en-US" sz="1200">
                <a:latin typeface="+mj-ea"/>
                <a:ea typeface="+mj-ea"/>
              </a:rPr>
              <a:t> 프로젝트 이름이 바로 웹 애플리케이션 이름임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74643" y="2649606"/>
            <a:ext cx="6048375" cy="209550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</p:spTree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659835"/>
            <a:ext cx="82114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이클립스를 열고 </a:t>
            </a:r>
            <a:r>
              <a:rPr lang="en-US" altLang="ko-KR" sz="1200">
                <a:latin typeface="+mj-ea"/>
                <a:ea typeface="+mj-ea"/>
              </a:rPr>
              <a:t>Project Explorer </a:t>
            </a:r>
            <a:r>
              <a:rPr lang="ko-KR" altLang="en-US" sz="1200">
                <a:latin typeface="+mj-ea"/>
                <a:ea typeface="+mj-ea"/>
              </a:rPr>
              <a:t>영역에서 마우스 오른쪽 버튼을 클릭한 후 </a:t>
            </a:r>
            <a:r>
              <a:rPr lang="en-US" altLang="ko-KR" sz="1200">
                <a:latin typeface="+mj-ea"/>
                <a:ea typeface="+mj-ea"/>
              </a:rPr>
              <a:t>New &gt; Dynamic Web Project</a:t>
            </a:r>
            <a:r>
              <a:rPr lang="ko-KR" altLang="en-US" sz="1200">
                <a:latin typeface="+mj-ea"/>
                <a:ea typeface="+mj-ea"/>
              </a:rPr>
              <a:t>를</a:t>
            </a:r>
            <a:endParaRPr lang="ko-KR" altLang="en-US" sz="1200">
              <a:latin typeface="+mj-ea"/>
              <a:ea typeface="+mj-ea"/>
            </a:endParaRP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 선택합니다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930455" y="2121500"/>
            <a:ext cx="5195902" cy="39016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150704" y="4144617"/>
            <a:ext cx="554815" cy="218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88835" y="4661452"/>
            <a:ext cx="1073426" cy="218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이클립스에서 웹 애플리케이션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3963" y="1402713"/>
            <a:ext cx="78139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프로젝트 이름에 </a:t>
            </a:r>
            <a:r>
              <a:rPr lang="en-US" altLang="ko-KR" sz="1200">
                <a:latin typeface="+mj-ea"/>
                <a:ea typeface="+mj-ea"/>
              </a:rPr>
              <a:t>webShop</a:t>
            </a:r>
            <a:r>
              <a:rPr lang="ko-KR" altLang="en-US" sz="1200">
                <a:latin typeface="+mj-ea"/>
                <a:ea typeface="+mj-ea"/>
              </a:rPr>
              <a:t>이라고 입력한 후 </a:t>
            </a:r>
            <a:r>
              <a:rPr lang="en-US" altLang="ko-KR" sz="1200">
                <a:latin typeface="+mj-ea"/>
                <a:ea typeface="+mj-ea"/>
              </a:rPr>
              <a:t>Next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598010" y="1789043"/>
            <a:ext cx="4005837" cy="44920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158867" y="2494722"/>
            <a:ext cx="546652" cy="19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97555" y="6002766"/>
            <a:ext cx="695740" cy="19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이클립스에서 웹 애플리케이션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3780" y="1449899"/>
            <a:ext cx="8001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이클립스에서 지정한 기본값 그대로 두고 </a:t>
            </a:r>
            <a:r>
              <a:rPr lang="en-US" altLang="ko-KR" sz="1200">
                <a:latin typeface="+mj-ea"/>
                <a:ea typeface="+mj-ea"/>
              </a:rPr>
              <a:t>Next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315375" y="1896537"/>
            <a:ext cx="3698240" cy="41979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4293704" y="5834270"/>
            <a:ext cx="526774" cy="1490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이클립스에서 웹 애플리케이션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388" y="1290307"/>
            <a:ext cx="79828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web.xml</a:t>
            </a:r>
            <a:r>
              <a:rPr lang="ko-KR" altLang="en-US" sz="1200">
                <a:latin typeface="+mj-ea"/>
                <a:ea typeface="+mj-ea"/>
              </a:rPr>
              <a:t>을 생성할 것인지 묻는 체크박스에 체크한 후 </a:t>
            </a:r>
            <a:r>
              <a:rPr lang="en-US" altLang="ko-KR" sz="1200">
                <a:latin typeface="+mj-ea"/>
                <a:ea typeface="+mj-ea"/>
              </a:rPr>
              <a:t>Finish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103258" y="1726898"/>
            <a:ext cx="3999368" cy="44850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103258" y="2862470"/>
            <a:ext cx="1743185" cy="1888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840357" y="5923722"/>
            <a:ext cx="616226" cy="1888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이클립스에서 웹 애플리케이션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7403" y="1402064"/>
            <a:ext cx="7714542" cy="262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Project Explorer</a:t>
            </a:r>
            <a:r>
              <a:rPr lang="ko-KR" altLang="en-US" sz="1200">
                <a:latin typeface="+mj-ea"/>
                <a:ea typeface="+mj-ea"/>
              </a:rPr>
              <a:t>에 </a:t>
            </a:r>
            <a:r>
              <a:rPr lang="en-US" altLang="ko-KR" sz="1200">
                <a:latin typeface="+mj-ea"/>
                <a:ea typeface="+mj-ea"/>
              </a:rPr>
              <a:t>webShop </a:t>
            </a:r>
            <a:r>
              <a:rPr lang="ko-KR" altLang="en-US" sz="1200">
                <a:latin typeface="+mj-ea"/>
                <a:ea typeface="+mj-ea"/>
              </a:rPr>
              <a:t>프로젝트가 생성된 것을 확인할 수 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609642" y="1881187"/>
            <a:ext cx="3228975" cy="3095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782957" y="2842591"/>
            <a:ext cx="795130" cy="16896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이클립스에서 웹 애플리케이션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3982582" y="5186889"/>
            <a:ext cx="4536164" cy="29760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400" b="1">
                <a:solidFill>
                  <a:srgbClr val="800080"/>
                </a:solidFill>
                <a:latin typeface="한컴산뜻돋움"/>
                <a:ea typeface="한컴산뜻돋움"/>
              </a:rPr>
              <a:t>WebApp /</a:t>
            </a:r>
            <a:r>
              <a:rPr lang="ko-KR" altLang="en-US" sz="1400" b="1">
                <a:solidFill>
                  <a:srgbClr val="800080"/>
                </a:solidFill>
                <a:latin typeface="한컴산뜻돋움"/>
                <a:ea typeface="한컴산뜻돋움"/>
              </a:rPr>
              <a:t> 이클립스 버전에 따라서 다를 수 있다</a:t>
            </a:r>
            <a:r>
              <a:rPr lang="en-US" altLang="ko-KR" sz="1400" b="1">
                <a:solidFill>
                  <a:srgbClr val="800080"/>
                </a:solidFill>
                <a:latin typeface="한컴산뜻돋움"/>
                <a:ea typeface="한컴산뜻돋움"/>
              </a:rPr>
              <a:t>.</a:t>
            </a:r>
            <a:endParaRPr lang="en-US" altLang="ko-KR" sz="1400" b="1">
              <a:solidFill>
                <a:srgbClr val="800080"/>
              </a:solidFill>
              <a:latin typeface="한컴산뜻돋움"/>
              <a:ea typeface="한컴산뜻돋움"/>
            </a:endParaRPr>
          </a:p>
        </p:txBody>
      </p:sp>
      <p:sp>
        <p:nvSpPr>
          <p:cNvPr id="10" name=""/>
          <p:cNvSpPr/>
          <p:nvPr/>
        </p:nvSpPr>
        <p:spPr>
          <a:xfrm>
            <a:off x="3225389" y="4125873"/>
            <a:ext cx="762122" cy="1239084"/>
          </a:xfrm>
          <a:custGeom>
            <a:avLst/>
            <a:gdLst>
              <a:gd name="connsiteX0" fmla="*/ 68752 w 762122"/>
              <a:gd name="connsiteY0" fmla="*/ -4652 h 1239084"/>
              <a:gd name="connsiteX1" fmla="*/ 40460 w 762122"/>
              <a:gd name="connsiteY1" fmla="*/ 674357 h 1239084"/>
              <a:gd name="connsiteX2" fmla="*/ 59321 w 762122"/>
              <a:gd name="connsiteY2" fmla="*/ 1183614 h 1239084"/>
              <a:gd name="connsiteX3" fmla="*/ 766623 w 762122"/>
              <a:gd name="connsiteY3" fmla="*/ 1230768 h 123908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122" h="1239084">
                <a:moveTo>
                  <a:pt x="68752" y="-4652"/>
                </a:moveTo>
                <a:cubicBezTo>
                  <a:pt x="64036" y="108515"/>
                  <a:pt x="42031" y="476313"/>
                  <a:pt x="40460" y="674357"/>
                </a:cubicBezTo>
                <a:cubicBezTo>
                  <a:pt x="38888" y="872401"/>
                  <a:pt x="-61706" y="1090879"/>
                  <a:pt x="59321" y="1183614"/>
                </a:cubicBezTo>
                <a:cubicBezTo>
                  <a:pt x="180348" y="1276349"/>
                  <a:pt x="648739" y="1222908"/>
                  <a:pt x="766623" y="1230768"/>
                </a:cubicBezTo>
              </a:path>
            </a:pathLst>
          </a:custGeom>
          <a:noFill/>
          <a:ln>
            <a:solidFill>
              <a:srgbClr val="800080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rgbClr val="8000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8" y="1424503"/>
            <a:ext cx="8039113" cy="497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34029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>
                <a:latin typeface="+mj-ea"/>
              </a:rPr>
              <a:t>4.4.2 </a:t>
            </a:r>
            <a:r>
              <a:rPr lang="ko-KR" altLang="en-US" b="1">
                <a:latin typeface="+mj-ea"/>
              </a:rPr>
              <a:t>이클립스에서  </a:t>
            </a:r>
            <a:r>
              <a:rPr lang="en-US" altLang="ko-KR" b="1">
                <a:latin typeface="+mj-ea"/>
              </a:rPr>
              <a:t>HTML </a:t>
            </a:r>
            <a:r>
              <a:rPr lang="ko-KR" altLang="en-US" b="1">
                <a:latin typeface="+mj-ea"/>
              </a:rPr>
              <a:t>파일 생성</a:t>
            </a:r>
            <a:endParaRPr lang="en-US" altLang="ko-KR" b="1" spc="-95">
              <a:latin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2007704"/>
            <a:ext cx="7957822" cy="447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프로젝트 하위 메뉴에서 </a:t>
            </a:r>
            <a:r>
              <a:rPr lang="en-US" altLang="ko-KR" sz="1200">
                <a:latin typeface="+mj-ea"/>
                <a:ea typeface="+mj-ea"/>
              </a:rPr>
              <a:t>WebContent</a:t>
            </a:r>
            <a:r>
              <a:rPr lang="ko-KR" altLang="en-US" sz="1200">
                <a:latin typeface="+mj-ea"/>
                <a:ea typeface="+mj-ea"/>
              </a:rPr>
              <a:t>를 선택하고 마우스 오른쪽 버튼을 클릭한 후 </a:t>
            </a:r>
            <a:r>
              <a:rPr lang="en-US" altLang="ko-KR" sz="1200">
                <a:latin typeface="+mj-ea"/>
                <a:ea typeface="+mj-ea"/>
              </a:rPr>
              <a:t>New &gt;HTML File</a:t>
            </a:r>
            <a:r>
              <a:rPr lang="ko-KR" altLang="en-US" sz="1200">
                <a:latin typeface="+mj-ea"/>
                <a:ea typeface="+mj-ea"/>
              </a:rPr>
              <a:t>을</a:t>
            </a:r>
            <a:endParaRPr lang="ko-KR" altLang="en-US" sz="1200">
              <a:latin typeface="+mj-ea"/>
              <a:ea typeface="+mj-ea"/>
            </a:endParaRP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선택합니다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552874" y="2816625"/>
            <a:ext cx="5943600" cy="33318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703443" y="4144617"/>
            <a:ext cx="636105" cy="19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42382" y="5118651"/>
            <a:ext cx="636105" cy="19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이클립스에서 웹 애플리케이션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5236" y="1442471"/>
            <a:ext cx="7633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파일 이름으로 </a:t>
            </a:r>
            <a:r>
              <a:rPr lang="en-US" altLang="ko-KR" sz="1200">
                <a:latin typeface="+mj-ea"/>
                <a:ea typeface="+mj-ea"/>
              </a:rPr>
              <a:t>main.html</a:t>
            </a:r>
            <a:r>
              <a:rPr lang="ko-KR" altLang="en-US" sz="1200">
                <a:latin typeface="+mj-ea"/>
                <a:ea typeface="+mj-ea"/>
              </a:rPr>
              <a:t>을 입력한 후 </a:t>
            </a:r>
            <a:r>
              <a:rPr lang="en-US" altLang="ko-KR" sz="1200">
                <a:latin typeface="+mj-ea"/>
                <a:ea typeface="+mj-ea"/>
              </a:rPr>
              <a:t>Finish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550661" y="1939897"/>
            <a:ext cx="3919855" cy="3952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061252" y="4919869"/>
            <a:ext cx="556591" cy="228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949687" y="5536095"/>
            <a:ext cx="705678" cy="228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이클립스에서 웹 애플리케이션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3537" y="1531922"/>
            <a:ext cx="7603432" cy="266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main.html </a:t>
            </a:r>
            <a:r>
              <a:rPr lang="ko-KR" altLang="en-US" sz="1200">
                <a:latin typeface="+mj-ea"/>
                <a:ea typeface="+mj-ea"/>
              </a:rPr>
              <a:t>파일에 다음과 같이 간단한 </a:t>
            </a:r>
            <a:r>
              <a:rPr lang="en-US" altLang="ko-KR" sz="1200">
                <a:latin typeface="+mj-ea"/>
                <a:ea typeface="+mj-ea"/>
              </a:rPr>
              <a:t>HTML </a:t>
            </a:r>
            <a:r>
              <a:rPr lang="ko-KR" altLang="en-US" sz="1200">
                <a:latin typeface="+mj-ea"/>
                <a:ea typeface="+mj-ea"/>
              </a:rPr>
              <a:t>코드를 작성한 후   </a:t>
            </a:r>
            <a:r>
              <a:rPr lang="en-US" altLang="ko-KR" sz="1200">
                <a:latin typeface="+mj-ea"/>
                <a:ea typeface="+mj-ea"/>
              </a:rPr>
              <a:t>CTRL+S</a:t>
            </a:r>
            <a:r>
              <a:rPr lang="ko-KR" altLang="en-US" sz="1200">
                <a:latin typeface="+mj-ea"/>
                <a:ea typeface="+mj-ea"/>
              </a:rPr>
              <a:t>를 눌러 저장합니다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35036" y="2024062"/>
            <a:ext cx="5943600" cy="2352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649896" y="3438939"/>
            <a:ext cx="715617" cy="188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이클립스에서 웹 애플리케이션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8" y="1424503"/>
            <a:ext cx="8039113" cy="497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34029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>
                <a:latin typeface="+mj-ea"/>
              </a:rPr>
              <a:t>4.4.3 </a:t>
            </a:r>
            <a:r>
              <a:rPr lang="ko-KR" altLang="en-US" b="1">
                <a:latin typeface="+mj-ea"/>
              </a:rPr>
              <a:t>이클립스와 톰캣 연동</a:t>
            </a:r>
            <a:endParaRPr lang="en-US" altLang="ko-KR" b="1" spc="-95">
              <a:latin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878795"/>
            <a:ext cx="80391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이클립스 하단의 </a:t>
            </a:r>
            <a:r>
              <a:rPr lang="en-US" altLang="ko-KR" sz="1200">
                <a:latin typeface="+mj-ea"/>
                <a:ea typeface="+mj-ea"/>
              </a:rPr>
              <a:t>Servers </a:t>
            </a:r>
            <a:r>
              <a:rPr lang="ko-KR" altLang="en-US" sz="1200">
                <a:latin typeface="+mj-ea"/>
                <a:ea typeface="+mj-ea"/>
              </a:rPr>
              <a:t>탭을 선택하고 마우스 오른쪽 버튼을 클릭한 후 </a:t>
            </a:r>
            <a:r>
              <a:rPr lang="en-US" altLang="ko-KR" sz="1200">
                <a:latin typeface="+mj-ea"/>
                <a:ea typeface="+mj-ea"/>
              </a:rPr>
              <a:t>New &gt; Server</a:t>
            </a:r>
            <a:r>
              <a:rPr lang="ko-KR" altLang="en-US" sz="1200">
                <a:latin typeface="+mj-ea"/>
                <a:ea typeface="+mj-ea"/>
              </a:rPr>
              <a:t>를 선택합니다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671789" y="2278807"/>
            <a:ext cx="4786630" cy="16046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518452" y="3081129"/>
            <a:ext cx="546652" cy="18884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27982" y="3110946"/>
            <a:ext cx="546652" cy="18884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이클립스에서 웹 애플리케이션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웹 애플리케이션의 기본 구조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118" y="1533832"/>
            <a:ext cx="8039113" cy="493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34029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ko-KR" altLang="en-US" spc="-95"/>
              <a:t>윈도 탐색기로 웹 애플리케이션 만들기</a:t>
            </a:r>
            <a:endParaRPr lang="en-US" altLang="ko-KR" spc="-95"/>
          </a:p>
        </p:txBody>
      </p:sp>
      <p:sp>
        <p:nvSpPr>
          <p:cNvPr id="3" name="TextBox 2"/>
          <p:cNvSpPr txBox="1"/>
          <p:nvPr/>
        </p:nvSpPr>
        <p:spPr>
          <a:xfrm>
            <a:off x="844826" y="1959306"/>
            <a:ext cx="6170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 b="1">
                <a:latin typeface="+mj-ea"/>
                <a:ea typeface="+mj-ea"/>
              </a:rPr>
              <a:t>윈도 </a:t>
            </a:r>
            <a:r>
              <a:rPr lang="ko-KR" altLang="en-US" sz="1200">
                <a:latin typeface="+mj-ea"/>
                <a:ea typeface="+mj-ea"/>
              </a:rPr>
              <a:t>탐색기로 </a:t>
            </a:r>
            <a:r>
              <a:rPr lang="en-US" altLang="ko-KR" sz="1200">
                <a:latin typeface="+mj-ea"/>
                <a:ea typeface="+mj-ea"/>
              </a:rPr>
              <a:t>C </a:t>
            </a:r>
            <a:r>
              <a:rPr lang="ko-KR" altLang="en-US" sz="1200">
                <a:latin typeface="+mj-ea"/>
                <a:ea typeface="+mj-ea"/>
              </a:rPr>
              <a:t>드라이브에 </a:t>
            </a:r>
            <a:r>
              <a:rPr lang="en-US" altLang="ko-KR" sz="1200">
                <a:latin typeface="+mj-ea"/>
                <a:ea typeface="+mj-ea"/>
              </a:rPr>
              <a:t>webShop </a:t>
            </a:r>
            <a:r>
              <a:rPr lang="ko-KR" altLang="en-US" sz="1200">
                <a:latin typeface="+mj-ea"/>
                <a:ea typeface="+mj-ea"/>
              </a:rPr>
              <a:t>폴더를 생성합니다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rcRect b="39290"/>
          <a:stretch>
            <a:fillRect/>
          </a:stretch>
        </p:blipFill>
        <p:spPr>
          <a:xfrm>
            <a:off x="1324274" y="2276123"/>
            <a:ext cx="6380287" cy="33195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460554" y="4522241"/>
            <a:ext cx="481159" cy="51683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374" y="1449897"/>
            <a:ext cx="81003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서버 설정창의 </a:t>
            </a:r>
            <a:r>
              <a:rPr lang="en-US" altLang="ko-KR" sz="1200">
                <a:latin typeface="+mj-ea"/>
                <a:ea typeface="+mj-ea"/>
              </a:rPr>
              <a:t>Apache </a:t>
            </a:r>
            <a:r>
              <a:rPr lang="ko-KR" altLang="en-US" sz="1200">
                <a:latin typeface="+mj-ea"/>
                <a:ea typeface="+mj-ea"/>
              </a:rPr>
              <a:t>항목에서 </a:t>
            </a:r>
            <a:r>
              <a:rPr lang="en-US" altLang="ko-KR" sz="1200">
                <a:latin typeface="+mj-ea"/>
                <a:ea typeface="+mj-ea"/>
              </a:rPr>
              <a:t>Tomcat v9.0 Server</a:t>
            </a:r>
            <a:r>
              <a:rPr lang="ko-KR" altLang="en-US" sz="1200">
                <a:latin typeface="+mj-ea"/>
                <a:ea typeface="+mj-ea"/>
              </a:rPr>
              <a:t>를 선택한 후 </a:t>
            </a:r>
            <a:r>
              <a:rPr lang="en-US" altLang="ko-KR" sz="1200">
                <a:latin typeface="+mj-ea"/>
                <a:ea typeface="+mj-ea"/>
              </a:rPr>
              <a:t>Next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226775" y="1820916"/>
            <a:ext cx="4392686" cy="48134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405269" y="2862469"/>
            <a:ext cx="487017" cy="1888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05269" y="4731026"/>
            <a:ext cx="854766" cy="1888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이클립스에서 웹 애플리케이션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25152"/>
            <a:ext cx="8211498" cy="44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톰캣 설치 디렉터리를 설정하기 위해 </a:t>
            </a:r>
            <a:r>
              <a:rPr lang="en-US" altLang="ko-KR" sz="1200">
                <a:latin typeface="+mj-ea"/>
                <a:ea typeface="+mj-ea"/>
              </a:rPr>
              <a:t>Browse...</a:t>
            </a:r>
            <a:r>
              <a:rPr lang="ko-KR" altLang="en-US" sz="1200">
                <a:latin typeface="+mj-ea"/>
                <a:ea typeface="+mj-ea"/>
              </a:rPr>
              <a:t>를 클릭하여 톰캣 홈 디렉터리</a:t>
            </a:r>
            <a:r>
              <a:rPr lang="en-US" altLang="ko-KR" sz="1200">
                <a:latin typeface="+mj-ea"/>
                <a:ea typeface="+mj-ea"/>
              </a:rPr>
              <a:t>(C:\tomcat9) </a:t>
            </a:r>
            <a:r>
              <a:rPr lang="ko-KR" altLang="en-US" sz="1200">
                <a:latin typeface="+mj-ea"/>
                <a:ea typeface="+mj-ea"/>
              </a:rPr>
              <a:t>경로를 선택한 후 폴더</a:t>
            </a:r>
            <a:endParaRPr lang="ko-KR" altLang="en-US" sz="1200">
              <a:latin typeface="+mj-ea"/>
              <a:ea typeface="+mj-ea"/>
            </a:endParaRP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선택을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605082" y="1838863"/>
            <a:ext cx="3395345" cy="45319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5039139" y="2981739"/>
            <a:ext cx="874644" cy="1789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이클립스에서 웹 애플리케이션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그림 4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608813" y="1596388"/>
            <a:ext cx="5676569" cy="44962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673626" y="2097157"/>
            <a:ext cx="2017644" cy="14908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705061" y="5526157"/>
            <a:ext cx="685800" cy="1689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이클립스에서 웹 애플리케이션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4571" y="1449899"/>
            <a:ext cx="74163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설정 경로를 한 번 더 확인하고 </a:t>
            </a:r>
            <a:r>
              <a:rPr lang="en-US" altLang="ko-KR" sz="1200">
                <a:latin typeface="+mj-ea"/>
                <a:ea typeface="+mj-ea"/>
              </a:rPr>
              <a:t>Finish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437304" y="1828799"/>
            <a:ext cx="3730901" cy="492980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37304" y="3081130"/>
            <a:ext cx="723339" cy="17890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73609" y="6490252"/>
            <a:ext cx="723339" cy="17890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이클립스에서 웹 애플리케이션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0429" y="1412005"/>
            <a:ext cx="75853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이클립스 하단의 </a:t>
            </a:r>
            <a:r>
              <a:rPr lang="en-US" altLang="ko-KR" sz="1200">
                <a:latin typeface="+mj-ea"/>
                <a:ea typeface="+mj-ea"/>
              </a:rPr>
              <a:t>Servers </a:t>
            </a:r>
            <a:r>
              <a:rPr lang="ko-KR" altLang="en-US" sz="1200">
                <a:latin typeface="+mj-ea"/>
                <a:ea typeface="+mj-ea"/>
              </a:rPr>
              <a:t>탭을 보면 다음과 같이 표시됩니다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749534" y="1799890"/>
            <a:ext cx="4899743" cy="17022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908312" y="2090831"/>
            <a:ext cx="2484783" cy="178904"/>
          </a:xfrm>
          <a:prstGeom prst="rect">
            <a:avLst/>
          </a:prstGeom>
          <a:noFill/>
          <a:ln w="19050">
            <a:solidFill>
              <a:srgbClr val="b8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이클립스에서 웹 애플리케이션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7443" y="1459838"/>
            <a:ext cx="7981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이클립스에서 톰캣 컨테이너를 추가하면 다음과 같이 프로젝트 탐색기에 </a:t>
            </a:r>
            <a:r>
              <a:rPr lang="en-US" altLang="ko-KR" sz="1200">
                <a:latin typeface="+mj-ea"/>
                <a:ea typeface="+mj-ea"/>
              </a:rPr>
              <a:t>Servers </a:t>
            </a:r>
            <a:r>
              <a:rPr lang="ko-KR" altLang="en-US" sz="1200">
                <a:latin typeface="+mj-ea"/>
                <a:ea typeface="+mj-ea"/>
              </a:rPr>
              <a:t>항목이 추가되면서 톰캣과</a:t>
            </a:r>
            <a:endParaRPr lang="ko-KR" altLang="en-US" sz="1200">
              <a:latin typeface="+mj-ea"/>
              <a:ea typeface="+mj-ea"/>
            </a:endParaRP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관련된 </a:t>
            </a:r>
            <a:r>
              <a:rPr lang="en-US" altLang="ko-KR" sz="1200">
                <a:latin typeface="+mj-ea"/>
                <a:ea typeface="+mj-ea"/>
              </a:rPr>
              <a:t>xml </a:t>
            </a:r>
            <a:r>
              <a:rPr lang="ko-KR" altLang="en-US" sz="1200">
                <a:latin typeface="+mj-ea"/>
                <a:ea typeface="+mj-ea"/>
              </a:rPr>
              <a:t>파일들이 나타납니다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451238" y="2074379"/>
            <a:ext cx="3486150" cy="3524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534478" y="2295939"/>
            <a:ext cx="2693505" cy="1341783"/>
          </a:xfrm>
          <a:prstGeom prst="rect">
            <a:avLst/>
          </a:prstGeom>
          <a:noFill/>
          <a:ln w="19050">
            <a:solidFill>
              <a:srgbClr val="b8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이클립스에서 웹 애플리케이션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8" y="1424503"/>
            <a:ext cx="8039113" cy="497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34029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>
                <a:latin typeface="+mj-ea"/>
              </a:rPr>
              <a:t>4.4.4 </a:t>
            </a:r>
            <a:r>
              <a:rPr lang="ko-KR" altLang="en-US" b="1">
                <a:latin typeface="+mj-ea"/>
              </a:rPr>
              <a:t>이클립스와 연동한 톰캣에 프로젝트 등록</a:t>
            </a:r>
            <a:endParaRPr lang="en-US" altLang="ko-KR" b="1" spc="-95">
              <a:latin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5617" y="1932334"/>
            <a:ext cx="8001000" cy="447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Servers </a:t>
            </a:r>
            <a:r>
              <a:rPr lang="ko-KR" altLang="en-US" sz="1200">
                <a:latin typeface="+mj-ea"/>
                <a:ea typeface="+mj-ea"/>
              </a:rPr>
              <a:t>탭 아래에 등록된 톰캣 서버 </a:t>
            </a:r>
            <a:r>
              <a:rPr lang="en-US" altLang="ko-KR" sz="1200">
                <a:latin typeface="+mj-ea"/>
                <a:ea typeface="+mj-ea"/>
              </a:rPr>
              <a:t>Tomcat v9.0 Server at localhost [Stopped]</a:t>
            </a:r>
            <a:r>
              <a:rPr lang="ko-KR" altLang="en-US" sz="1200">
                <a:latin typeface="+mj-ea"/>
                <a:ea typeface="+mj-ea"/>
              </a:rPr>
              <a:t>를 선택한 후 마우스 오른쪽</a:t>
            </a:r>
            <a:endParaRPr lang="ko-KR" altLang="en-US" sz="1200">
              <a:latin typeface="+mj-ea"/>
              <a:ea typeface="+mj-ea"/>
            </a:endParaRP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버튼을 클릭하여 </a:t>
            </a:r>
            <a:r>
              <a:rPr lang="en-US" altLang="ko-KR" sz="1200">
                <a:latin typeface="+mj-ea"/>
                <a:ea typeface="+mj-ea"/>
              </a:rPr>
              <a:t>Add and Remove</a:t>
            </a:r>
            <a:r>
              <a:rPr lang="ko-KR" altLang="en-US" sz="1200">
                <a:latin typeface="+mj-ea"/>
                <a:ea typeface="+mj-ea"/>
              </a:rPr>
              <a:t>를 선택합니다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806257" y="2393999"/>
            <a:ext cx="5099662" cy="40366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806257" y="6221896"/>
            <a:ext cx="2139578" cy="2087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25348" y="5237922"/>
            <a:ext cx="1292087" cy="1789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이클립스에서 웹 애플리케이션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7687" y="1570383"/>
            <a:ext cx="8378685" cy="447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추가할 프로젝트</a:t>
            </a:r>
            <a:r>
              <a:rPr lang="en-US" altLang="ko-KR" sz="1200">
                <a:latin typeface="+mj-ea"/>
                <a:ea typeface="+mj-ea"/>
              </a:rPr>
              <a:t>, </a:t>
            </a:r>
            <a:r>
              <a:rPr lang="ko-KR" altLang="en-US" sz="1200">
                <a:latin typeface="+mj-ea"/>
                <a:ea typeface="+mj-ea"/>
              </a:rPr>
              <a:t>즉 여기서는 </a:t>
            </a:r>
            <a:r>
              <a:rPr lang="en-US" altLang="ko-KR" sz="1200">
                <a:latin typeface="+mj-ea"/>
                <a:ea typeface="+mj-ea"/>
              </a:rPr>
              <a:t>webShop</a:t>
            </a:r>
            <a:r>
              <a:rPr lang="ko-KR" altLang="en-US" sz="1200">
                <a:latin typeface="+mj-ea"/>
                <a:ea typeface="+mj-ea"/>
              </a:rPr>
              <a:t>을 선택한 후 </a:t>
            </a:r>
            <a:r>
              <a:rPr lang="en-US" altLang="ko-KR" sz="1200">
                <a:latin typeface="+mj-ea"/>
                <a:ea typeface="+mj-ea"/>
              </a:rPr>
              <a:t>Add</a:t>
            </a:r>
            <a:r>
              <a:rPr lang="ko-KR" altLang="en-US" sz="1200">
                <a:latin typeface="+mj-ea"/>
                <a:ea typeface="+mj-ea"/>
              </a:rPr>
              <a:t>를 클릭해 톰캣에 추가</a:t>
            </a:r>
            <a:r>
              <a:rPr lang="en-US" altLang="ko-KR" sz="1200">
                <a:latin typeface="+mj-ea"/>
                <a:ea typeface="+mj-ea"/>
              </a:rPr>
              <a:t>(</a:t>
            </a:r>
            <a:r>
              <a:rPr lang="ko-KR" altLang="en-US" sz="1200">
                <a:latin typeface="+mj-ea"/>
                <a:ea typeface="+mj-ea"/>
              </a:rPr>
              <a:t>등록</a:t>
            </a:r>
            <a:r>
              <a:rPr lang="en-US" altLang="ko-KR" sz="1200">
                <a:latin typeface="+mj-ea"/>
                <a:ea typeface="+mj-ea"/>
              </a:rPr>
              <a:t>)</a:t>
            </a:r>
            <a:r>
              <a:rPr lang="ko-KR" altLang="en-US" sz="1200">
                <a:latin typeface="+mj-ea"/>
                <a:ea typeface="+mj-ea"/>
              </a:rPr>
              <a:t>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이어서 </a:t>
            </a:r>
            <a:r>
              <a:rPr lang="en-US" altLang="ko-KR" sz="1200">
                <a:latin typeface="+mj-ea"/>
                <a:ea typeface="+mj-ea"/>
              </a:rPr>
              <a:t>Finish</a:t>
            </a:r>
            <a:r>
              <a:rPr lang="ko-KR" altLang="en-US" sz="1200">
                <a:latin typeface="+mj-ea"/>
                <a:ea typeface="+mj-ea"/>
              </a:rPr>
              <a:t>를</a:t>
            </a:r>
            <a:endParaRPr lang="ko-KR" altLang="en-US" sz="1200">
              <a:latin typeface="+mj-ea"/>
              <a:ea typeface="+mj-ea"/>
            </a:endParaRP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클릭하여 등록을 마칩니다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124805" y="2032049"/>
            <a:ext cx="2759710" cy="28981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642525" y="2032048"/>
            <a:ext cx="2741295" cy="28809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285999" y="3013981"/>
            <a:ext cx="477078" cy="15902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311347" y="4683755"/>
            <a:ext cx="477078" cy="15902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이클립스에서 웹 애플리케이션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729" y="1448602"/>
            <a:ext cx="7714542" cy="263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톰캣 서버에 </a:t>
            </a:r>
            <a:r>
              <a:rPr lang="en-US" altLang="ko-KR" sz="1200">
                <a:latin typeface="+mj-ea"/>
                <a:ea typeface="+mj-ea"/>
              </a:rPr>
              <a:t>webShop </a:t>
            </a:r>
            <a:r>
              <a:rPr lang="ko-KR" altLang="en-US" sz="1200">
                <a:latin typeface="+mj-ea"/>
                <a:ea typeface="+mj-ea"/>
              </a:rPr>
              <a:t>프로젝트가 등록된 것을 확인할 수 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550504" y="1725601"/>
            <a:ext cx="5438140" cy="13792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864304" y="2206489"/>
            <a:ext cx="834887" cy="2087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이클립스에서 웹 애플리케이션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4267" y="1402714"/>
            <a:ext cx="76747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>
                <a:latin typeface="+mj-ea"/>
                <a:ea typeface="+mj-ea"/>
              </a:rPr>
              <a:t>4.server.xml</a:t>
            </a:r>
            <a:r>
              <a:rPr lang="ko-KR" altLang="en-US" sz="1200">
                <a:latin typeface="+mj-ea"/>
                <a:ea typeface="+mj-ea"/>
              </a:rPr>
              <a:t>을 클릭해서 프로젝트에 대한 컨텍스트가 자동으로 추가된 것을 확인합니다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4242" y="5398533"/>
            <a:ext cx="6091445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/>
              <a:t>프로젝트 이름 </a:t>
            </a:r>
            <a:r>
              <a:rPr lang="en-US" altLang="ko-KR"/>
              <a:t>= </a:t>
            </a:r>
            <a:r>
              <a:rPr lang="ko-KR" altLang="en-US"/>
              <a:t>컨텍스트 이름</a:t>
            </a:r>
            <a:endParaRPr lang="ko-KR" altLang="en-US"/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805067" y="1767868"/>
            <a:ext cx="6920005" cy="32844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985216" y="2408515"/>
            <a:ext cx="674619" cy="13914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63687" y="3760237"/>
            <a:ext cx="4701209" cy="188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이클립스에서 웹 애플리케이션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웹 애플리케이션의 기본 구조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469" y="1660483"/>
            <a:ext cx="65697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webShop </a:t>
            </a:r>
            <a:r>
              <a:rPr lang="ko-KR" altLang="en-US" sz="1200">
                <a:latin typeface="+mj-ea"/>
                <a:ea typeface="+mj-ea"/>
              </a:rPr>
              <a:t>폴더 안에 </a:t>
            </a:r>
            <a:r>
              <a:rPr lang="en-US" altLang="ko-KR" sz="1200">
                <a:latin typeface="+mj-ea"/>
                <a:ea typeface="+mj-ea"/>
              </a:rPr>
              <a:t>WEB-INF </a:t>
            </a:r>
            <a:r>
              <a:rPr lang="ko-KR" altLang="en-US" sz="1200">
                <a:latin typeface="+mj-ea"/>
                <a:ea typeface="+mj-ea"/>
              </a:rPr>
              <a:t>폴더를 생성합니다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24274" y="1937482"/>
            <a:ext cx="5943600" cy="44532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315817" y="3389243"/>
            <a:ext cx="983974" cy="16896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8" y="1424503"/>
            <a:ext cx="8039113" cy="497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34029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>
                <a:latin typeface="+mj-ea"/>
              </a:rPr>
              <a:t>4.4.5 </a:t>
            </a:r>
            <a:r>
              <a:rPr lang="ko-KR" altLang="en-US" b="1">
                <a:latin typeface="+mj-ea"/>
              </a:rPr>
              <a:t>웹 브라우저에서 요청하기</a:t>
            </a:r>
            <a:endParaRPr lang="en-US" altLang="ko-KR" b="1" spc="-95">
              <a:latin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5434" y="1878794"/>
            <a:ext cx="79180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Servers </a:t>
            </a:r>
            <a:r>
              <a:rPr lang="ko-KR" altLang="en-US" sz="1200">
                <a:latin typeface="+mj-ea"/>
                <a:ea typeface="+mj-ea"/>
              </a:rPr>
              <a:t>탭 오른쪽에 있는 녹색 실행</a:t>
            </a: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버튼을 클릭해 서버를 실행합니다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5434" y="3411714"/>
            <a:ext cx="6860370" cy="263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다음과 같은 보안 경고창이 나타나면 액세스 허용을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170817" y="2280409"/>
            <a:ext cx="2533650" cy="885825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  <p:sp>
        <p:nvSpPr>
          <p:cNvPr id="7" name="직사각형 6"/>
          <p:cNvSpPr/>
          <p:nvPr/>
        </p:nvSpPr>
        <p:spPr>
          <a:xfrm>
            <a:off x="3617843" y="2280409"/>
            <a:ext cx="308114" cy="2838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907915" y="3866321"/>
            <a:ext cx="4036083" cy="27142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이클립스에서 웹 애플리케이션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이클립스에서 웹 애플리케이션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5126" name="직사각형 5125"/>
          <p:cNvSpPr/>
          <p:nvPr/>
        </p:nvSpPr>
        <p:spPr>
          <a:xfrm>
            <a:off x="125015" y="6481958"/>
            <a:ext cx="2369343" cy="22621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sp>
      <p:sp>
        <p:nvSpPr>
          <p:cNvPr id="5127" name="직사각형 5126"/>
          <p:cNvSpPr/>
          <p:nvPr/>
        </p:nvSpPr>
        <p:spPr>
          <a:xfrm>
            <a:off x="4018359" y="2386208"/>
            <a:ext cx="3869530" cy="39290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sp>
      <p:sp>
        <p:nvSpPr>
          <p:cNvPr id="5128" name="직사각형 5127"/>
          <p:cNvSpPr txBox="1"/>
          <p:nvPr/>
        </p:nvSpPr>
        <p:spPr>
          <a:xfrm>
            <a:off x="5459015" y="4148333"/>
            <a:ext cx="2488406" cy="421762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p>
            <a:pPr/>
            <a:r>
              <a:rPr lang="ko-KR" altLang="en-US" sz="1100"/>
              <a:t>1. 더블  클릭</a:t>
            </a:r>
            <a:endParaRPr lang="ko-KR" altLang="en-US" sz="1100"/>
          </a:p>
          <a:p>
            <a:pPr/>
            <a:r>
              <a:rPr lang="ko-KR" altLang="en-US" sz="1100"/>
              <a:t>2. </a:t>
            </a:r>
            <a:r>
              <a:rPr lang="en-US" altLang="ko-KR" sz="1100"/>
              <a:t>port </a:t>
            </a:r>
            <a:r>
              <a:rPr lang="ko-KR" altLang="en-US" sz="1100"/>
              <a:t>체크</a:t>
            </a:r>
            <a:endParaRPr lang="ko-KR" altLang="en-US" sz="1100"/>
          </a:p>
        </p:txBody>
      </p:sp>
      <p:sp>
        <p:nvSpPr>
          <p:cNvPr id="5129" name="자유형 5128"/>
          <p:cNvSpPr/>
          <p:nvPr/>
        </p:nvSpPr>
        <p:spPr>
          <a:xfrm>
            <a:off x="2269868" y="4135018"/>
            <a:ext cx="3196815" cy="2358153"/>
          </a:xfrm>
          <a:custGeom>
            <a:avLst/>
            <a:gdLst>
              <a:gd name="connsiteX0" fmla="*/ 3201053 w 3196815"/>
              <a:gd name="connsiteY0" fmla="*/ 120471 h 2358153"/>
              <a:gd name="connsiteX1" fmla="*/ 2629553 w 3196815"/>
              <a:gd name="connsiteY1" fmla="*/ 180002 h 2358153"/>
              <a:gd name="connsiteX2" fmla="*/ -1727 w 3196815"/>
              <a:gd name="connsiteY2" fmla="*/ 2358846 h 235815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6815" h="2358153">
                <a:moveTo>
                  <a:pt x="3201053" y="120471"/>
                </a:moveTo>
                <a:cubicBezTo>
                  <a:pt x="3105803" y="130392"/>
                  <a:pt x="3163350" y="-193060"/>
                  <a:pt x="2629553" y="180002"/>
                </a:cubicBezTo>
                <a:cubicBezTo>
                  <a:pt x="2095756" y="553065"/>
                  <a:pt x="436818" y="1995705"/>
                  <a:pt x="-1727" y="2358846"/>
                </a:cubicBezTo>
              </a:path>
            </a:pathLst>
          </a:custGeom>
          <a:ln>
            <a:solidFill>
              <a:schemeClr val="accent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5130" name="자유형 5129"/>
          <p:cNvSpPr/>
          <p:nvPr/>
        </p:nvSpPr>
        <p:spPr>
          <a:xfrm>
            <a:off x="6366110" y="2819501"/>
            <a:ext cx="1372358" cy="1626151"/>
          </a:xfrm>
          <a:custGeom>
            <a:avLst/>
            <a:gdLst>
              <a:gd name="connsiteX0" fmla="*/ -2219 w 1372358"/>
              <a:gd name="connsiteY0" fmla="*/ 1626487 h 1626151"/>
              <a:gd name="connsiteX1" fmla="*/ 1224124 w 1372358"/>
              <a:gd name="connsiteY1" fmla="*/ 816863 h 1626151"/>
              <a:gd name="connsiteX2" fmla="*/ 1366999 w 1372358"/>
              <a:gd name="connsiteY2" fmla="*/ -4668 h 162615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2358" h="1626151">
                <a:moveTo>
                  <a:pt x="-2219" y="1626487"/>
                </a:moveTo>
                <a:cubicBezTo>
                  <a:pt x="202171" y="1491549"/>
                  <a:pt x="995921" y="1088722"/>
                  <a:pt x="1224124" y="816863"/>
                </a:cubicBezTo>
                <a:cubicBezTo>
                  <a:pt x="1452327" y="545003"/>
                  <a:pt x="1343186" y="132253"/>
                  <a:pt x="1366999" y="-4668"/>
                </a:cubicBezTo>
              </a:path>
            </a:pathLst>
          </a:custGeom>
          <a:ln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grpSp>
        <p:nvGrpSpPr>
          <p:cNvPr id="5132" name="그룹 5131"/>
          <p:cNvGrpSpPr/>
          <p:nvPr/>
        </p:nvGrpSpPr>
        <p:grpSpPr>
          <a:xfrm rot="0">
            <a:off x="0" y="1248233"/>
            <a:ext cx="9144000" cy="5411755"/>
            <a:chOff x="0" y="1248233"/>
            <a:chExt cx="9144000" cy="5411755"/>
          </a:xfrm>
        </p:grpSpPr>
        <p:pic>
          <p:nvPicPr>
            <p:cNvPr id="5125" name="그림 5124"/>
            <p:cNvPicPr/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0" y="1248233"/>
              <a:ext cx="9144000" cy="5411755"/>
            </a:xfrm>
            <a:prstGeom prst="rect">
              <a:avLst/>
            </a:prstGeom>
            <a:ln w="9525" cap="flat" cmpd="sng">
              <a:solidFill>
                <a:srgbClr val="ff0000"/>
              </a:solidFill>
              <a:prstDash val="solid"/>
              <a:round/>
            </a:ln>
          </p:spPr>
        </p:pic>
        <p:sp>
          <p:nvSpPr>
            <p:cNvPr id="5131" name="직사각형 5130"/>
            <p:cNvSpPr/>
            <p:nvPr/>
          </p:nvSpPr>
          <p:spPr>
            <a:xfrm>
              <a:off x="0" y="5279427"/>
              <a:ext cx="3018234" cy="369093"/>
            </a:xfrm>
            <a:prstGeom prst="rect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3">
              <a:schemeClr val="accent6"/>
            </a:effectRef>
            <a:fontRef idx="minor">
              <a:schemeClr val="dk1"/>
            </a:fontRef>
          </p:style>
        </p:sp>
      </p:grpSp>
    </p:spTree>
  </p:cSld>
  <p:clrMapOvr>
    <a:masterClrMapping/>
  </p:clrMapOvr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이클립스에서 웹 애플리케이션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20080" y="1391133"/>
            <a:ext cx="2876550" cy="4981575"/>
          </a:xfrm>
          <a:prstGeom prst="rect">
            <a:avLst/>
          </a:prstGeom>
          <a:ln w="9525" cap="flat" cmpd="sng">
            <a:solidFill>
              <a:schemeClr val="bg2">
                <a:lumMod val="50000"/>
              </a:schemeClr>
            </a:solidFill>
            <a:prstDash val="solid"/>
            <a:round/>
          </a:ln>
        </p:spPr>
      </p:pic>
      <p:sp>
        <p:nvSpPr>
          <p:cNvPr id="9" name="직사각형 8"/>
          <p:cNvSpPr txBox="1"/>
          <p:nvPr/>
        </p:nvSpPr>
        <p:spPr>
          <a:xfrm>
            <a:off x="4572000" y="2017114"/>
            <a:ext cx="3565922" cy="1257581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p>
            <a:pPr/>
            <a:r>
              <a:rPr lang="ko-KR" altLang="en-US" sz="1100"/>
              <a:t>1. 프로젝트 </a:t>
            </a:r>
            <a:r>
              <a:rPr lang="en-US" altLang="ko-KR" sz="1100"/>
              <a:t>webShop</a:t>
            </a:r>
            <a:r>
              <a:rPr lang="ko-KR" altLang="en-US" sz="1100"/>
              <a:t>을 선택한 후</a:t>
            </a:r>
            <a:endParaRPr lang="ko-KR" altLang="en-US" sz="1100"/>
          </a:p>
          <a:p>
            <a:pPr/>
            <a:endParaRPr lang="ko-KR" altLang="en-US" sz="1100"/>
          </a:p>
          <a:p>
            <a:pPr/>
            <a:r>
              <a:rPr lang="ko-KR" altLang="en-US" sz="1100"/>
              <a:t>2.         클릭</a:t>
            </a:r>
            <a:endParaRPr lang="ko-KR" altLang="en-US" sz="1100"/>
          </a:p>
          <a:p>
            <a:pPr/>
            <a:endParaRPr lang="ko-KR" altLang="en-US" sz="1100"/>
          </a:p>
          <a:p>
            <a:pPr/>
            <a:r>
              <a:rPr lang="ko-KR" altLang="en-US" sz="1100"/>
              <a:t>3. </a:t>
            </a:r>
            <a:r>
              <a:rPr lang="en-US" altLang="ko-KR" sz="1100"/>
              <a:t>Run on Server </a:t>
            </a:r>
            <a:r>
              <a:rPr lang="ko-KR" altLang="en-US" sz="1100"/>
              <a:t>를 선택 후 </a:t>
            </a:r>
            <a:r>
              <a:rPr lang="en-US" altLang="ko-KR" sz="1100"/>
              <a:t>OK</a:t>
            </a:r>
            <a:endParaRPr lang="en-US" altLang="ko-KR" sz="1100"/>
          </a:p>
          <a:p>
            <a:pPr/>
            <a:endParaRPr lang="en-US" altLang="ko-KR" sz="1100"/>
          </a:p>
          <a:p>
            <a:pPr/>
            <a:r>
              <a:rPr lang="en-US" altLang="ko-KR" sz="1100"/>
              <a:t>4.</a:t>
            </a:r>
            <a:r>
              <a:rPr lang="ko-KR" altLang="en-US" sz="1100"/>
              <a:t> 보안경고창 - 액세스 허용</a:t>
            </a:r>
            <a:endParaRPr lang="ko-KR" altLang="en-US" sz="1100"/>
          </a:p>
        </p:txBody>
      </p:sp>
      <p:pic>
        <p:nvPicPr>
          <p:cNvPr id="10" name="그림 9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802435" y="2363688"/>
            <a:ext cx="238125" cy="2286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</p:spTree>
  </p:cSld>
  <p:clrMapOvr>
    <a:masterClrMapping/>
  </p:clrMapOvr>
</p:sld>
</file>

<file path=ppt/slides/slide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이클립스에서 웹 애플리케이션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pic>
        <p:nvPicPr>
          <p:cNvPr id="11" name="그림 10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247200" y="2908800"/>
            <a:ext cx="4885200" cy="34344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  <p:sp>
        <p:nvSpPr>
          <p:cNvPr id="12" name="직사각형 11"/>
          <p:cNvSpPr/>
          <p:nvPr/>
        </p:nvSpPr>
        <p:spPr>
          <a:xfrm>
            <a:off x="3256359" y="2898177"/>
            <a:ext cx="488156" cy="166687"/>
          </a:xfrm>
          <a:prstGeom prst="rec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375422" y="3100583"/>
            <a:ext cx="869156" cy="166687"/>
          </a:xfrm>
          <a:prstGeom prst="rec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32547" y="4017364"/>
            <a:ext cx="714375" cy="130968"/>
          </a:xfrm>
          <a:prstGeom prst="rec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506391" y="4648396"/>
            <a:ext cx="1202531" cy="166687"/>
          </a:xfrm>
          <a:prstGeom prst="rec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304484" y="4315021"/>
            <a:ext cx="940593" cy="226218"/>
          </a:xfrm>
          <a:prstGeom prst="rec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 txBox="1"/>
          <p:nvPr/>
        </p:nvSpPr>
        <p:spPr>
          <a:xfrm>
            <a:off x="327422" y="1671833"/>
            <a:ext cx="2976561" cy="593212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100"/>
              <a:t>Sarting Tomcat v9.0</a:t>
            </a:r>
            <a:endParaRPr lang="en-US" altLang="ko-KR" sz="1100"/>
          </a:p>
          <a:p>
            <a:pPr>
              <a:defRPr/>
            </a:pPr>
            <a:r>
              <a:rPr lang="en-US" altLang="ko-KR" sz="1100"/>
              <a:t>Server at localhost</a:t>
            </a:r>
            <a:endParaRPr lang="en-US" altLang="ko-KR" sz="1100"/>
          </a:p>
          <a:p>
            <a:pPr>
              <a:defRPr/>
            </a:pPr>
            <a:r>
              <a:rPr lang="en-US" altLang="ko-KR" sz="1100"/>
              <a:t>has encountered a  problem</a:t>
            </a:r>
            <a:endParaRPr lang="en-US" altLang="ko-KR" sz="1100"/>
          </a:p>
        </p:txBody>
      </p:sp>
      <p:sp>
        <p:nvSpPr>
          <p:cNvPr id="18" name="자유형 17"/>
          <p:cNvSpPr/>
          <p:nvPr/>
        </p:nvSpPr>
        <p:spPr>
          <a:xfrm>
            <a:off x="2097278" y="2248050"/>
            <a:ext cx="964894" cy="757558"/>
          </a:xfrm>
          <a:custGeom>
            <a:avLst/>
            <a:gdLst>
              <a:gd name="connsiteX0" fmla="*/ 75612 w 964894"/>
              <a:gd name="connsiteY0" fmla="*/ -4717 h 757558"/>
              <a:gd name="connsiteX1" fmla="*/ 63706 w 964894"/>
              <a:gd name="connsiteY1" fmla="*/ 519157 h 757558"/>
              <a:gd name="connsiteX2" fmla="*/ 968581 w 964894"/>
              <a:gd name="connsiteY2" fmla="*/ 757282 h 7575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894" h="757558">
                <a:moveTo>
                  <a:pt x="75612" y="-4717"/>
                </a:moveTo>
                <a:cubicBezTo>
                  <a:pt x="73627" y="82595"/>
                  <a:pt x="-85122" y="392157"/>
                  <a:pt x="63706" y="519157"/>
                </a:cubicBezTo>
                <a:cubicBezTo>
                  <a:pt x="212534" y="646157"/>
                  <a:pt x="817768" y="717595"/>
                  <a:pt x="968581" y="757282"/>
                </a:cubicBezTo>
              </a:path>
            </a:pathLst>
          </a:custGeom>
          <a:ln w="381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340203" y="3850677"/>
            <a:ext cx="833437" cy="297656"/>
          </a:xfrm>
          <a:prstGeom prst="rec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웹 애플리케이션 서비스하기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470" y="1461701"/>
            <a:ext cx="7245626" cy="269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톰캣 충돌 문제와 타임아웃 에러 문제 처리하기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3" name="그림 12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12068" y="2016224"/>
            <a:ext cx="3958756" cy="2988468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  <p:grpSp>
        <p:nvGrpSpPr>
          <p:cNvPr id="16" name="그룹 15"/>
          <p:cNvGrpSpPr/>
          <p:nvPr/>
        </p:nvGrpSpPr>
        <p:grpSpPr>
          <a:xfrm rot="0">
            <a:off x="4917282" y="2052228"/>
            <a:ext cx="3964780" cy="3239550"/>
            <a:chOff x="4917281" y="2392631"/>
            <a:chExt cx="3964780" cy="3239550"/>
          </a:xfrm>
        </p:grpSpPr>
        <p:pic>
          <p:nvPicPr>
            <p:cNvPr id="14" name="그림 13"/>
            <p:cNvPicPr/>
            <p:nvPr/>
          </p:nvPicPr>
          <p:blipFill rotWithShape="1">
            <a:blip r:embed="rId3">
              <a:alphaModFix/>
              <a:lum/>
            </a:blip>
            <a:stretch>
              <a:fillRect/>
            </a:stretch>
          </p:blipFill>
          <p:spPr>
            <a:xfrm>
              <a:off x="4917281" y="2392631"/>
              <a:ext cx="3964781" cy="3239550"/>
            </a:xfrm>
            <a:prstGeom prst="rect">
              <a:avLst/>
            </a:prstGeom>
            <a:ln w="9525" cap="flat" cmpd="sng">
              <a:solidFill>
                <a:schemeClr val="accent1"/>
              </a:solidFill>
              <a:prstDash val="solid"/>
              <a:round/>
            </a:ln>
          </p:spPr>
        </p:pic>
        <p:sp>
          <p:nvSpPr>
            <p:cNvPr id="15" name="직사각형 14"/>
            <p:cNvSpPr/>
            <p:nvPr/>
          </p:nvSpPr>
          <p:spPr>
            <a:xfrm>
              <a:off x="6316266" y="2880320"/>
              <a:ext cx="2488406" cy="423666"/>
            </a:xfrm>
            <a:prstGeom prst="rect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3">
              <a:schemeClr val="accent6"/>
            </a:effectRef>
            <a:fontRef idx="minor">
              <a:schemeClr val="dk1"/>
            </a:fontRef>
          </p:style>
        </p:sp>
      </p:grpSp>
    </p:spTree>
  </p:cSld>
  <p:clrMapOvr>
    <a:masterClrMapping/>
  </p:clrMapOvr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2190" y="1530626"/>
            <a:ext cx="76449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이클립스 </a:t>
            </a:r>
            <a:r>
              <a:rPr lang="en-US" altLang="ko-KR" sz="1200">
                <a:latin typeface="+mj-ea"/>
                <a:ea typeface="+mj-ea"/>
              </a:rPr>
              <a:t>Console </a:t>
            </a:r>
            <a:r>
              <a:rPr lang="ko-KR" altLang="en-US" sz="1200">
                <a:latin typeface="+mj-ea"/>
                <a:ea typeface="+mj-ea"/>
              </a:rPr>
              <a:t>탭에 로그가 출력되면서 톰캣이 실행됩니다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093304" y="1807625"/>
            <a:ext cx="5943600" cy="19297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이클립스에서 웹 애플리케이션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3962" y="1451113"/>
            <a:ext cx="7734420" cy="642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이제 웹 브라우저에서 다음 주소로 요청하면 브라우저에 메시지가 출력됩니다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en-US" altLang="ko-KR" sz="12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en-US" altLang="ko-KR" sz="1200">
                <a:solidFill>
                  <a:srgbClr val="ff0000"/>
                </a:solidFill>
                <a:latin typeface="+mj-ea"/>
                <a:ea typeface="+mj-ea"/>
              </a:rPr>
              <a:t>•</a:t>
            </a: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>
                <a:solidFill>
                  <a:srgbClr val="ff0000"/>
                </a:solidFill>
                <a:latin typeface="+mj-ea"/>
                <a:ea typeface="+mj-ea"/>
              </a:rPr>
              <a:t>http://localhost:8090/webShop/main.html</a:t>
            </a:r>
            <a:endParaRPr lang="ko-KR" altLang="en-US" sz="120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178471" y="2249141"/>
            <a:ext cx="4010025" cy="1504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이클립스에서 웹 애플리케이션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웹 애플리케이션 서비스하기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252" y="1590261"/>
            <a:ext cx="4929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b="1">
                <a:latin typeface="+mj-ea"/>
              </a:rPr>
              <a:t>배치</a:t>
            </a:r>
            <a:r>
              <a:rPr lang="en-US" altLang="ko-KR" b="1">
                <a:latin typeface="+mj-ea"/>
              </a:rPr>
              <a:t>(Deploy)</a:t>
            </a:r>
            <a:r>
              <a:rPr lang="ko-KR" altLang="en-US" b="1">
                <a:latin typeface="+mj-ea"/>
              </a:rPr>
              <a:t>란</a:t>
            </a:r>
            <a:r>
              <a:rPr lang="en-US" altLang="ko-KR" b="1">
                <a:latin typeface="+mj-ea"/>
              </a:rPr>
              <a:t>?</a:t>
            </a:r>
            <a:endParaRPr lang="ko-KR" altLang="en-US" b="1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252" y="1959593"/>
            <a:ext cx="5655366" cy="26735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j-ea"/>
                <a:ea typeface="+mj-ea"/>
              </a:rPr>
              <a:t>개발이 완료된 웹 애플리케이션을 실제 사용자들에게 서비스하기 위한 작업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117" y="2266753"/>
            <a:ext cx="8039111" cy="493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34029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>
                <a:latin typeface="+mj-ea"/>
              </a:rPr>
              <a:t>4.5.1 </a:t>
            </a:r>
            <a:r>
              <a:rPr lang="ko-KR" altLang="en-US" b="1">
                <a:latin typeface="+mj-ea"/>
              </a:rPr>
              <a:t>톰캣에 배치하기</a:t>
            </a:r>
            <a:endParaRPr lang="en-US" altLang="ko-KR" b="1" spc="-95">
              <a:latin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5252" y="2721045"/>
            <a:ext cx="76630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이클립스 상단 메뉴에서 </a:t>
            </a:r>
            <a:r>
              <a:rPr lang="en-US" altLang="ko-KR" sz="1200">
                <a:latin typeface="+mj-ea"/>
                <a:ea typeface="+mj-ea"/>
              </a:rPr>
              <a:t>File &gt; Export...</a:t>
            </a:r>
            <a:r>
              <a:rPr lang="ko-KR" altLang="en-US" sz="1200">
                <a:latin typeface="+mj-ea"/>
                <a:ea typeface="+mj-ea"/>
              </a:rPr>
              <a:t>를 선택합니다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9" name="그림 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645069" y="2998044"/>
            <a:ext cx="2423888" cy="35997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645069" y="5715000"/>
            <a:ext cx="595087" cy="1789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웹 애플리케이션 서비스하기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7098" y="1402065"/>
            <a:ext cx="7615151" cy="262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Web </a:t>
            </a:r>
            <a:r>
              <a:rPr lang="ko-KR" altLang="en-US" sz="1200">
                <a:latin typeface="+mj-ea"/>
                <a:ea typeface="+mj-ea"/>
              </a:rPr>
              <a:t>항목의 </a:t>
            </a:r>
            <a:r>
              <a:rPr lang="en-US" altLang="ko-KR" sz="1200">
                <a:latin typeface="+mj-ea"/>
                <a:ea typeface="+mj-ea"/>
              </a:rPr>
              <a:t>WAR file</a:t>
            </a:r>
            <a:r>
              <a:rPr lang="ko-KR" altLang="en-US" sz="1200">
                <a:latin typeface="+mj-ea"/>
                <a:ea typeface="+mj-ea"/>
              </a:rPr>
              <a:t>을 선택한 후 </a:t>
            </a:r>
            <a:r>
              <a:rPr lang="en-US" altLang="ko-KR" sz="1200">
                <a:latin typeface="+mj-ea"/>
                <a:ea typeface="+mj-ea"/>
              </a:rPr>
              <a:t>Next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089329" y="1849878"/>
            <a:ext cx="4291592" cy="39148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206487" y="4244009"/>
            <a:ext cx="1093304" cy="31805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웹 애플리케이션 서비스하기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5155" y="1412004"/>
            <a:ext cx="73964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Browse...</a:t>
            </a:r>
            <a:r>
              <a:rPr lang="ko-KR" altLang="en-US" sz="1200">
                <a:latin typeface="+mj-ea"/>
                <a:ea typeface="+mj-ea"/>
              </a:rPr>
              <a:t>를 클릭해 </a:t>
            </a:r>
            <a:r>
              <a:rPr lang="en-US" altLang="ko-KR" sz="1200">
                <a:latin typeface="+mj-ea"/>
                <a:ea typeface="+mj-ea"/>
              </a:rPr>
              <a:t>war </a:t>
            </a:r>
            <a:r>
              <a:rPr lang="ko-KR" altLang="en-US" sz="1200">
                <a:latin typeface="+mj-ea"/>
                <a:ea typeface="+mj-ea"/>
              </a:rPr>
              <a:t>파일을 저장할 위치를 지정합니다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046584" y="1705596"/>
            <a:ext cx="4593631" cy="39225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5994172" y="2914802"/>
            <a:ext cx="566530" cy="25841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웹 애플리케이션의 기본 구조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30626"/>
            <a:ext cx="6400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WEB-INF </a:t>
            </a:r>
            <a:r>
              <a:rPr lang="ko-KR" altLang="en-US" sz="1200">
                <a:latin typeface="+mj-ea"/>
                <a:ea typeface="+mj-ea"/>
              </a:rPr>
              <a:t>폴더에 </a:t>
            </a:r>
            <a:r>
              <a:rPr lang="en-US" altLang="ko-KR" sz="1200">
                <a:latin typeface="+mj-ea"/>
                <a:ea typeface="+mj-ea"/>
              </a:rPr>
              <a:t>classes</a:t>
            </a:r>
            <a:r>
              <a:rPr lang="ko-KR" altLang="en-US" sz="1200">
                <a:latin typeface="+mj-ea"/>
                <a:ea typeface="+mj-ea"/>
              </a:rPr>
              <a:t>와 </a:t>
            </a:r>
            <a:r>
              <a:rPr lang="en-US" altLang="ko-KR" sz="1200">
                <a:latin typeface="+mj-ea"/>
                <a:ea typeface="+mj-ea"/>
              </a:rPr>
              <a:t>lib </a:t>
            </a:r>
            <a:r>
              <a:rPr lang="ko-KR" altLang="en-US" sz="1200">
                <a:latin typeface="+mj-ea"/>
                <a:ea typeface="+mj-ea"/>
              </a:rPr>
              <a:t>폴더를 각각 생성합니다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rcRect b="45710"/>
          <a:stretch>
            <a:fillRect/>
          </a:stretch>
        </p:blipFill>
        <p:spPr>
          <a:xfrm>
            <a:off x="1324274" y="1807625"/>
            <a:ext cx="5942330" cy="2416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385391" y="3309730"/>
            <a:ext cx="1320128" cy="2782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38536" y="1827503"/>
            <a:ext cx="6772275" cy="468630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웹 애플리케이션 서비스하기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50504"/>
            <a:ext cx="7694664" cy="266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톰캣 폴더의 </a:t>
            </a:r>
            <a:r>
              <a:rPr lang="en-US" altLang="ko-KR" sz="1200">
                <a:latin typeface="+mj-ea"/>
                <a:ea typeface="+mj-ea"/>
              </a:rPr>
              <a:t>webapps </a:t>
            </a:r>
            <a:r>
              <a:rPr lang="ko-KR" altLang="en-US" sz="1200">
                <a:latin typeface="+mj-ea"/>
                <a:ea typeface="+mj-ea"/>
              </a:rPr>
              <a:t>디렉터리를 지정하고 </a:t>
            </a:r>
            <a:r>
              <a:rPr lang="en-US" altLang="ko-KR" sz="1200">
                <a:latin typeface="+mj-ea"/>
                <a:ea typeface="+mj-ea"/>
              </a:rPr>
              <a:t>webShop.war</a:t>
            </a:r>
            <a:r>
              <a:rPr lang="ko-KR" altLang="en-US" sz="1200">
                <a:latin typeface="+mj-ea"/>
                <a:ea typeface="+mj-ea"/>
              </a:rPr>
              <a:t>라는 파일 이름으로 저장합니다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15209" y="2186609"/>
            <a:ext cx="2299295" cy="1987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310784" y="5525640"/>
            <a:ext cx="705678" cy="1689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612572" y="1865432"/>
            <a:ext cx="4105646" cy="4356187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웹 애플리케이션 서비스하기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3221" y="1471639"/>
            <a:ext cx="78835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지정한 </a:t>
            </a:r>
            <a:r>
              <a:rPr lang="en-US" altLang="ko-KR" sz="1200">
                <a:latin typeface="+mj-ea"/>
                <a:ea typeface="+mj-ea"/>
              </a:rPr>
              <a:t>war </a:t>
            </a:r>
            <a:r>
              <a:rPr lang="ko-KR" altLang="en-US" sz="1200">
                <a:latin typeface="+mj-ea"/>
                <a:ea typeface="+mj-ea"/>
              </a:rPr>
              <a:t>파일의 경로를 최종 확인한 후 </a:t>
            </a:r>
            <a:r>
              <a:rPr lang="en-US" altLang="ko-KR" sz="1200">
                <a:latin typeface="+mj-ea"/>
                <a:ea typeface="+mj-ea"/>
              </a:rPr>
              <a:t>Finish</a:t>
            </a:r>
            <a:r>
              <a:rPr lang="ko-KR" altLang="en-US" sz="1200">
                <a:latin typeface="+mj-ea"/>
                <a:ea typeface="+mj-ea"/>
              </a:rPr>
              <a:t>를 클릭해 </a:t>
            </a:r>
            <a:r>
              <a:rPr lang="en-US" altLang="ko-KR" sz="1200">
                <a:latin typeface="+mj-ea"/>
                <a:ea typeface="+mj-ea"/>
              </a:rPr>
              <a:t>war </a:t>
            </a:r>
            <a:r>
              <a:rPr lang="ko-KR" altLang="en-US" sz="1200">
                <a:latin typeface="+mj-ea"/>
                <a:ea typeface="+mj-ea"/>
              </a:rPr>
              <a:t>파일을 내보냅니다</a:t>
            </a:r>
            <a:r>
              <a:rPr lang="en-US" altLang="ko-KR" sz="1200">
                <a:latin typeface="+mj-ea"/>
                <a:ea typeface="+mj-ea"/>
              </a:rPr>
              <a:t>(export).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79913" y="2977868"/>
            <a:ext cx="2047461" cy="23853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64568" y="5890547"/>
            <a:ext cx="715618" cy="2087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웹 애플리케이션 서비스하기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60441"/>
            <a:ext cx="7635027" cy="266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톰캣 디렉터리의 </a:t>
            </a:r>
            <a:r>
              <a:rPr lang="en-US" altLang="ko-KR" sz="1200">
                <a:latin typeface="+mj-ea"/>
                <a:ea typeface="+mj-ea"/>
              </a:rPr>
              <a:t>webapps </a:t>
            </a:r>
            <a:r>
              <a:rPr lang="ko-KR" altLang="en-US" sz="1200">
                <a:latin typeface="+mj-ea"/>
                <a:ea typeface="+mj-ea"/>
              </a:rPr>
              <a:t>폴더를 보면 </a:t>
            </a:r>
            <a:r>
              <a:rPr lang="en-US" altLang="ko-KR" sz="1200">
                <a:latin typeface="+mj-ea"/>
                <a:ea typeface="+mj-ea"/>
              </a:rPr>
              <a:t>war </a:t>
            </a:r>
            <a:r>
              <a:rPr lang="ko-KR" altLang="en-US" sz="1200">
                <a:latin typeface="+mj-ea"/>
                <a:ea typeface="+mj-ea"/>
              </a:rPr>
              <a:t>파일이 생긴 것을 확인할 수 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24274" y="1977528"/>
            <a:ext cx="5943600" cy="30619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156791" y="3339548"/>
            <a:ext cx="2554357" cy="23853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516217" y="3677478"/>
            <a:ext cx="775253" cy="9044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웹 애플리케이션 서비스하기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20687"/>
            <a:ext cx="77542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ko-KR" altLang="en-US" sz="1200">
                <a:latin typeface="+mj-ea"/>
                <a:ea typeface="+mj-ea"/>
              </a:rPr>
              <a:t>톰캣 루트 디렉터리 하위의 </a:t>
            </a:r>
            <a:r>
              <a:rPr lang="en-US" altLang="ko-KR" sz="1200">
                <a:latin typeface="+mj-ea"/>
                <a:ea typeface="+mj-ea"/>
              </a:rPr>
              <a:t>bin </a:t>
            </a:r>
            <a:r>
              <a:rPr lang="ko-KR" altLang="en-US" sz="1200">
                <a:latin typeface="+mj-ea"/>
                <a:ea typeface="+mj-ea"/>
              </a:rPr>
              <a:t>폴더에서 </a:t>
            </a:r>
            <a:r>
              <a:rPr lang="en-US" altLang="ko-KR" sz="1200">
                <a:latin typeface="+mj-ea"/>
                <a:ea typeface="+mj-ea"/>
              </a:rPr>
              <a:t>Tomcat9.exe</a:t>
            </a:r>
            <a:r>
              <a:rPr lang="ko-KR" altLang="en-US" sz="1200">
                <a:latin typeface="+mj-ea"/>
                <a:ea typeface="+mj-ea"/>
              </a:rPr>
              <a:t>를 더블클릭하여 실행합니다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24273" y="1797685"/>
            <a:ext cx="6229465" cy="4135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166730" y="3260035"/>
            <a:ext cx="2504661" cy="218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1391" y="4542183"/>
            <a:ext cx="914400" cy="94421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웹 애플리케이션 서비스하기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41821"/>
            <a:ext cx="78835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8. </a:t>
            </a:r>
            <a:r>
              <a:rPr lang="ko-KR" altLang="en-US" sz="1200">
                <a:latin typeface="+mj-ea"/>
                <a:ea typeface="+mj-ea"/>
              </a:rPr>
              <a:t>톰캣은 </a:t>
            </a:r>
            <a:r>
              <a:rPr lang="en-US" altLang="ko-KR" sz="1200">
                <a:latin typeface="+mj-ea"/>
                <a:ea typeface="+mj-ea"/>
              </a:rPr>
              <a:t>webapps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war </a:t>
            </a:r>
            <a:r>
              <a:rPr lang="ko-KR" altLang="en-US" sz="1200">
                <a:latin typeface="+mj-ea"/>
                <a:ea typeface="+mj-ea"/>
              </a:rPr>
              <a:t>파일 압축을 해제함과 동시에 자동으로 컨텍스트로 등록합니다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4274" y="5347540"/>
            <a:ext cx="6400800" cy="4308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100">
                <a:latin typeface="+mj-ea"/>
                <a:ea typeface="+mj-ea"/>
              </a:rPr>
              <a:t>webShop.war</a:t>
            </a:r>
            <a:r>
              <a:rPr lang="ko-KR" altLang="en-US" sz="1100">
                <a:latin typeface="+mj-ea"/>
                <a:ea typeface="+mj-ea"/>
              </a:rPr>
              <a:t>를 배치하면 </a:t>
            </a:r>
            <a:r>
              <a:rPr lang="en-US" altLang="ko-KR" sz="1100">
                <a:latin typeface="+mj-ea"/>
                <a:ea typeface="+mj-ea"/>
              </a:rPr>
              <a:t>webShop </a:t>
            </a:r>
            <a:r>
              <a:rPr lang="ko-KR" altLang="en-US" sz="1100">
                <a:latin typeface="+mj-ea"/>
                <a:ea typeface="+mj-ea"/>
              </a:rPr>
              <a:t>폴더가 생성되므로 </a:t>
            </a:r>
            <a:r>
              <a:rPr lang="en-US" altLang="ko-KR" sz="1100">
                <a:latin typeface="+mj-ea"/>
                <a:ea typeface="+mj-ea"/>
              </a:rPr>
              <a:t>4.3</a:t>
            </a:r>
            <a:r>
              <a:rPr lang="ko-KR" altLang="en-US" sz="1100">
                <a:latin typeface="+mj-ea"/>
                <a:ea typeface="+mj-ea"/>
              </a:rPr>
              <a:t>절에서 수동으로 생성한 </a:t>
            </a:r>
            <a:r>
              <a:rPr lang="en-US" altLang="ko-KR" sz="1100">
                <a:latin typeface="+mj-ea"/>
                <a:ea typeface="+mj-ea"/>
              </a:rPr>
              <a:t>webShop</a:t>
            </a:r>
            <a:endParaRPr lang="en-US" altLang="ko-KR" sz="1100">
              <a:latin typeface="+mj-ea"/>
              <a:ea typeface="+mj-ea"/>
            </a:endParaRPr>
          </a:p>
          <a:p>
            <a:pPr lvl="0"/>
            <a:r>
              <a:rPr lang="ko-KR" altLang="en-US" sz="1100">
                <a:latin typeface="+mj-ea"/>
                <a:ea typeface="+mj-ea"/>
              </a:rPr>
              <a:t>폴더는 삭제해야 합니다</a:t>
            </a:r>
            <a:r>
              <a:rPr lang="en-US" altLang="ko-KR" sz="1100">
                <a:latin typeface="+mj-ea"/>
                <a:ea typeface="+mj-ea"/>
              </a:rPr>
              <a:t>.</a:t>
            </a:r>
            <a:endParaRPr lang="ko-KR" altLang="en-US" sz="11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155309" y="1814333"/>
            <a:ext cx="5943600" cy="29311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5019261" y="3399183"/>
            <a:ext cx="805069" cy="8845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08476" y="5067659"/>
            <a:ext cx="573664" cy="264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/>
              <a:buChar char="v"/>
            </a:pPr>
            <a:r>
              <a:rPr lang="en-US" altLang="ko-KR" sz="1200" b="1">
                <a:latin typeface="+mj-ea"/>
              </a:rPr>
              <a:t>Tip</a:t>
            </a:r>
            <a:endParaRPr lang="en-US" altLang="ko-KR" sz="1200" b="1">
              <a:latin typeface="+mj-ea"/>
            </a:endParaRPr>
          </a:p>
        </p:txBody>
      </p:sp>
    </p:spTree>
  </p:cSld>
  <p:clrMapOvr>
    <a:masterClrMapping/>
  </p:clrMapOvr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웹 애플리케이션 서비스하기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490870"/>
            <a:ext cx="844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9. </a:t>
            </a:r>
            <a:r>
              <a:rPr lang="ko-KR" altLang="en-US" sz="1200">
                <a:latin typeface="+mj-ea"/>
                <a:ea typeface="+mj-ea"/>
              </a:rPr>
              <a:t>압축을 해제한 </a:t>
            </a:r>
            <a:r>
              <a:rPr lang="en-US" altLang="ko-KR" sz="1200">
                <a:latin typeface="+mj-ea"/>
                <a:ea typeface="+mj-ea"/>
              </a:rPr>
              <a:t>webShop </a:t>
            </a:r>
            <a:r>
              <a:rPr lang="ko-KR" altLang="en-US" sz="1200">
                <a:latin typeface="+mj-ea"/>
                <a:ea typeface="+mj-ea"/>
              </a:rPr>
              <a:t>폴더를 확인해 보면 이클립스에서 생성한 </a:t>
            </a:r>
            <a:r>
              <a:rPr lang="en-US" altLang="ko-KR" sz="1200">
                <a:latin typeface="+mj-ea"/>
                <a:ea typeface="+mj-ea"/>
              </a:rPr>
              <a:t>WEB-INF </a:t>
            </a:r>
            <a:r>
              <a:rPr lang="ko-KR" altLang="en-US" sz="1200">
                <a:latin typeface="+mj-ea"/>
                <a:ea typeface="+mj-ea"/>
              </a:rPr>
              <a:t>폴더와 </a:t>
            </a:r>
            <a:r>
              <a:rPr lang="en-US" altLang="ko-KR" sz="1200">
                <a:latin typeface="+mj-ea"/>
                <a:ea typeface="+mj-ea"/>
              </a:rPr>
              <a:t>main.html </a:t>
            </a:r>
            <a:r>
              <a:rPr lang="ko-KR" altLang="en-US" sz="1200">
                <a:latin typeface="+mj-ea"/>
                <a:ea typeface="+mj-ea"/>
              </a:rPr>
              <a:t>파일이 보입니다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24273" y="1940532"/>
            <a:ext cx="5980987" cy="34067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653748" y="4104861"/>
            <a:ext cx="765313" cy="59634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웹 애플리케이션 서비스하기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30626"/>
            <a:ext cx="8370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10. </a:t>
            </a:r>
            <a:r>
              <a:rPr lang="ko-KR" altLang="en-US" sz="1200">
                <a:latin typeface="+mj-ea"/>
                <a:ea typeface="+mj-ea"/>
              </a:rPr>
              <a:t>이제 웹 브라우저에서 다음과 같이 컨텍스트 이름으로 요청하면 앞의 이클립스에서 실습한 것과 동일한 메시지가</a:t>
            </a:r>
            <a:endParaRPr lang="ko-KR" altLang="en-US" sz="1200">
              <a:latin typeface="+mj-ea"/>
              <a:ea typeface="+mj-ea"/>
            </a:endParaRPr>
          </a:p>
          <a:p>
            <a:pPr lvl="0"/>
            <a:r>
              <a:rPr lang="en-US" altLang="ko-KR" sz="1200">
                <a:latin typeface="+mj-ea"/>
                <a:ea typeface="+mj-ea"/>
              </a:rPr>
              <a:t>    </a:t>
            </a:r>
            <a:r>
              <a:rPr lang="ko-KR" altLang="en-US" sz="1200">
                <a:latin typeface="+mj-ea"/>
                <a:ea typeface="+mj-ea"/>
              </a:rPr>
              <a:t> 출력됩니다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en-US" altLang="ko-KR" sz="1200">
              <a:latin typeface="+mj-ea"/>
              <a:ea typeface="+mj-ea"/>
            </a:endParaRPr>
          </a:p>
          <a:p>
            <a:pPr lvl="0"/>
            <a:r>
              <a:rPr lang="en-US" altLang="ko-KR" sz="1200">
                <a:solidFill>
                  <a:srgbClr val="ff0000"/>
                </a:solidFill>
                <a:latin typeface="+mj-ea"/>
                <a:ea typeface="+mj-ea"/>
              </a:rPr>
              <a:t>   • http://localhost:8090/webShop/main.html</a:t>
            </a:r>
            <a:endParaRPr lang="ko-KR" altLang="en-US" sz="120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139605" y="2338594"/>
            <a:ext cx="4010025" cy="1504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웹 애플리케이션 서비스하기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4631" y="1443404"/>
            <a:ext cx="6859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/>
              <a:t>이클립스에서 </a:t>
            </a:r>
            <a:r>
              <a:rPr lang="en-US" altLang="ko-KR"/>
              <a:t>HTML</a:t>
            </a:r>
            <a:r>
              <a:rPr lang="ko-KR" altLang="en-US"/>
              <a:t>과 </a:t>
            </a:r>
            <a:r>
              <a:rPr lang="en-US" altLang="ko-KR"/>
              <a:t>JSP </a:t>
            </a:r>
            <a:r>
              <a:rPr lang="ko-KR" altLang="en-US"/>
              <a:t>파일 한글 이코딩 </a:t>
            </a:r>
            <a:r>
              <a:rPr lang="en-US" altLang="ko-KR"/>
              <a:t>UTF-8</a:t>
            </a:r>
            <a:r>
              <a:rPr lang="ko-KR" altLang="en-US"/>
              <a:t>로 설정하기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4145" y="1846731"/>
            <a:ext cx="6700750" cy="265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이클립스 상단 메뉴의 </a:t>
            </a:r>
            <a:r>
              <a:rPr lang="en-US" altLang="ko-KR" sz="1200">
                <a:latin typeface="+mj-ea"/>
                <a:ea typeface="+mj-ea"/>
              </a:rPr>
              <a:t>Window &gt; Preference</a:t>
            </a:r>
            <a:r>
              <a:rPr lang="ko-KR" altLang="en-US" sz="1200">
                <a:latin typeface="+mj-ea"/>
                <a:ea typeface="+mj-ea"/>
              </a:rPr>
              <a:t>를 클릭하여 속성창을 엽니다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503150" y="2123730"/>
            <a:ext cx="3585845" cy="29946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웹 애플리케이션 서비스하기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860" y="1431883"/>
            <a:ext cx="74543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속성창 왼쪽 메뉴에 있는 </a:t>
            </a:r>
            <a:r>
              <a:rPr lang="en-US" altLang="ko-KR" sz="1200">
                <a:latin typeface="+mj-ea"/>
                <a:ea typeface="+mj-ea"/>
              </a:rPr>
              <a:t>Web &gt; HTML Files</a:t>
            </a:r>
            <a:r>
              <a:rPr lang="ko-KR" altLang="en-US" sz="1200">
                <a:latin typeface="+mj-ea"/>
                <a:ea typeface="+mj-ea"/>
              </a:rPr>
              <a:t>를 선택한 후 </a:t>
            </a:r>
            <a:r>
              <a:rPr lang="en-US" altLang="ko-KR" sz="1200">
                <a:latin typeface="+mj-ea"/>
                <a:ea typeface="+mj-ea"/>
              </a:rPr>
              <a:t>Encoding</a:t>
            </a:r>
            <a:r>
              <a:rPr lang="ko-KR" altLang="en-US" sz="1200">
                <a:latin typeface="+mj-ea"/>
                <a:ea typeface="+mj-ea"/>
              </a:rPr>
              <a:t>을 </a:t>
            </a:r>
            <a:r>
              <a:rPr lang="en-US" altLang="ko-KR" sz="1200">
                <a:latin typeface="+mj-ea"/>
                <a:ea typeface="+mj-ea"/>
              </a:rPr>
              <a:t>UTF-8</a:t>
            </a:r>
            <a:r>
              <a:rPr lang="ko-KR" altLang="en-US" sz="1200">
                <a:latin typeface="+mj-ea"/>
                <a:ea typeface="+mj-ea"/>
              </a:rPr>
              <a:t>로 변경합니다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970667" y="1944287"/>
            <a:ext cx="4864735" cy="4062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4114800" y="2882348"/>
            <a:ext cx="1709530" cy="2087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70667" y="4333461"/>
            <a:ext cx="1040890" cy="4472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웹 애플리케이션 서비스하기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8" y="1520686"/>
            <a:ext cx="77940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마찬가지로 </a:t>
            </a:r>
            <a:r>
              <a:rPr lang="en-US" altLang="ko-KR" sz="1200">
                <a:latin typeface="+mj-ea"/>
                <a:ea typeface="+mj-ea"/>
              </a:rPr>
              <a:t>JSP Files</a:t>
            </a:r>
            <a:r>
              <a:rPr lang="ko-KR" altLang="en-US" sz="1200">
                <a:latin typeface="+mj-ea"/>
                <a:ea typeface="+mj-ea"/>
              </a:rPr>
              <a:t>을 선택한 후 </a:t>
            </a:r>
            <a:r>
              <a:rPr lang="en-US" altLang="ko-KR" sz="1200">
                <a:latin typeface="+mj-ea"/>
                <a:ea typeface="+mj-ea"/>
              </a:rPr>
              <a:t>Encoding</a:t>
            </a:r>
            <a:r>
              <a:rPr lang="ko-KR" altLang="en-US" sz="1200">
                <a:latin typeface="+mj-ea"/>
                <a:ea typeface="+mj-ea"/>
              </a:rPr>
              <a:t>을 </a:t>
            </a:r>
            <a:r>
              <a:rPr lang="en-US" altLang="ko-KR" sz="1200">
                <a:latin typeface="+mj-ea"/>
                <a:ea typeface="+mj-ea"/>
              </a:rPr>
              <a:t>UTF-8</a:t>
            </a:r>
            <a:r>
              <a:rPr lang="ko-KR" altLang="en-US" sz="1200">
                <a:latin typeface="+mj-ea"/>
                <a:ea typeface="+mj-ea"/>
              </a:rPr>
              <a:t>로 변경하고 </a:t>
            </a:r>
            <a:r>
              <a:rPr lang="en-US" altLang="ko-KR" sz="1200">
                <a:latin typeface="+mj-ea"/>
                <a:ea typeface="+mj-ea"/>
              </a:rPr>
              <a:t>Apply and Close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056185" y="1936197"/>
            <a:ext cx="4722302" cy="40173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4094922" y="2812774"/>
            <a:ext cx="2564295" cy="2782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66122" y="4850296"/>
            <a:ext cx="566530" cy="13914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웹 애플리케이션의 기본 구조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4815" y="1401418"/>
            <a:ext cx="7595272" cy="444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WEB-INF </a:t>
            </a:r>
            <a:r>
              <a:rPr lang="ko-KR" altLang="en-US" sz="1200">
                <a:latin typeface="+mj-ea"/>
                <a:ea typeface="+mj-ea"/>
              </a:rPr>
              <a:t>폴더를 선택하고 마우스 오른쪽 버튼을 클릭한 후 새로 만들기 </a:t>
            </a:r>
            <a:r>
              <a:rPr lang="en-US" altLang="ko-KR" sz="1200">
                <a:latin typeface="+mj-ea"/>
                <a:ea typeface="+mj-ea"/>
              </a:rPr>
              <a:t>&gt; </a:t>
            </a:r>
            <a:r>
              <a:rPr lang="ko-KR" altLang="en-US" sz="1200">
                <a:latin typeface="+mj-ea"/>
                <a:ea typeface="+mj-ea"/>
              </a:rPr>
              <a:t>텍스트 문서를 선택해 텍스트</a:t>
            </a:r>
            <a:endParaRPr lang="ko-KR" altLang="en-US" sz="1200">
              <a:latin typeface="+mj-ea"/>
              <a:ea typeface="+mj-ea"/>
            </a:endParaRP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파일을 생성하고 이름을 </a:t>
            </a:r>
            <a:r>
              <a:rPr lang="en-US" altLang="ko-KR" sz="1200">
                <a:latin typeface="+mj-ea"/>
                <a:ea typeface="+mj-ea"/>
              </a:rPr>
              <a:t>web.xml</a:t>
            </a:r>
            <a:r>
              <a:rPr lang="ko-KR" altLang="en-US" sz="1200">
                <a:latin typeface="+mj-ea"/>
                <a:ea typeface="+mj-ea"/>
              </a:rPr>
              <a:t>로 변경합니다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80651" y="1863083"/>
            <a:ext cx="5943600" cy="4432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190461" y="5893904"/>
            <a:ext cx="715617" cy="188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02410" y="5605669"/>
            <a:ext cx="715617" cy="188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웹 애플리케이션 서비스하기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470" y="1461701"/>
            <a:ext cx="72456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프로젝트에서 </a:t>
            </a:r>
            <a:r>
              <a:rPr lang="en-US" altLang="ko-KR" sz="1200">
                <a:latin typeface="+mj-ea"/>
                <a:ea typeface="+mj-ea"/>
              </a:rPr>
              <a:t>test.html</a:t>
            </a:r>
            <a:r>
              <a:rPr lang="ko-KR" altLang="en-US" sz="1200">
                <a:latin typeface="+mj-ea"/>
                <a:ea typeface="+mj-ea"/>
              </a:rPr>
              <a:t>을 생성하면 </a:t>
            </a:r>
            <a:r>
              <a:rPr lang="en-US" altLang="ko-KR" sz="1200">
                <a:latin typeface="+mj-ea"/>
                <a:ea typeface="+mj-ea"/>
              </a:rPr>
              <a:t>charset</a:t>
            </a:r>
            <a:r>
              <a:rPr lang="ko-KR" altLang="en-US" sz="1200">
                <a:latin typeface="+mj-ea"/>
                <a:ea typeface="+mj-ea"/>
              </a:rPr>
              <a:t>이 </a:t>
            </a:r>
            <a:r>
              <a:rPr lang="en-US" altLang="ko-KR" sz="1200">
                <a:latin typeface="+mj-ea"/>
                <a:ea typeface="+mj-ea"/>
              </a:rPr>
              <a:t>UTF-8</a:t>
            </a:r>
            <a:r>
              <a:rPr lang="ko-KR" altLang="en-US" sz="1200">
                <a:latin typeface="+mj-ea"/>
                <a:ea typeface="+mj-ea"/>
              </a:rPr>
              <a:t>로 설정된 것을 확인할 수 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552874" y="2144077"/>
            <a:ext cx="5943600" cy="21126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987826" y="3925957"/>
            <a:ext cx="626165" cy="1888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웹 애플리케이션의 기본 구조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pic>
        <p:nvPicPr>
          <p:cNvPr id="5" name="그림 4"/>
          <p:cNvPicPr/>
          <p:nvPr/>
        </p:nvPicPr>
        <p:blipFill rotWithShape="1">
          <a:blip r:embed="rId2">
            <a:alphaModFix/>
            <a:lum/>
          </a:blip>
          <a:srcRect b="45000"/>
          <a:stretch>
            <a:fillRect/>
          </a:stretch>
        </p:blipFill>
        <p:spPr>
          <a:xfrm>
            <a:off x="1044244" y="1638190"/>
            <a:ext cx="5942330" cy="24485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087217" y="3359426"/>
            <a:ext cx="685800" cy="1789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62319" y="3213347"/>
            <a:ext cx="6909558" cy="2413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웹 애플리케이션 이해하기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4.2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웹 애플리케이션의 기본 구조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7443" y="1540565"/>
            <a:ext cx="8328991" cy="44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VS Code</a:t>
            </a:r>
            <a:r>
              <a:rPr lang="ko-KR" altLang="en-US" sz="1200">
                <a:latin typeface="+mj-ea"/>
                <a:ea typeface="+mj-ea"/>
              </a:rPr>
              <a:t>로 </a:t>
            </a:r>
            <a:r>
              <a:rPr lang="en-US" altLang="ko-KR" sz="1200">
                <a:latin typeface="+mj-ea"/>
                <a:ea typeface="+mj-ea"/>
              </a:rPr>
              <a:t>web.xml </a:t>
            </a:r>
            <a:r>
              <a:rPr lang="ko-KR" altLang="en-US" sz="1200">
                <a:latin typeface="+mj-ea"/>
                <a:ea typeface="+mj-ea"/>
              </a:rPr>
              <a:t>파일을 열고 다음 코드를 작성합니다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단</a:t>
            </a:r>
            <a:r>
              <a:rPr lang="en-US" altLang="ko-KR" sz="1200">
                <a:latin typeface="+mj-ea"/>
                <a:ea typeface="+mj-ea"/>
              </a:rPr>
              <a:t>, </a:t>
            </a:r>
            <a:r>
              <a:rPr lang="ko-KR" altLang="en-US" sz="1200">
                <a:latin typeface="+mj-ea"/>
                <a:ea typeface="+mj-ea"/>
              </a:rPr>
              <a:t>오타 방지를 위해 이 책과 함께 제공하는 파일에서</a:t>
            </a:r>
            <a:endParaRPr lang="ko-KR" altLang="en-US" sz="1200">
              <a:latin typeface="+mj-ea"/>
              <a:ea typeface="+mj-ea"/>
            </a:endParaRP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 복사하여 붙여 넣으세요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4887" y="6126555"/>
            <a:ext cx="7285383" cy="4308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100">
                <a:latin typeface="+mj-ea"/>
                <a:ea typeface="+mj-ea"/>
              </a:rPr>
              <a:t>톰캣 </a:t>
            </a:r>
            <a:r>
              <a:rPr lang="en-US" altLang="ko-KR" sz="1100">
                <a:latin typeface="+mj-ea"/>
                <a:ea typeface="+mj-ea"/>
              </a:rPr>
              <a:t>8 </a:t>
            </a:r>
            <a:r>
              <a:rPr lang="ko-KR" altLang="en-US" sz="1100">
                <a:latin typeface="+mj-ea"/>
                <a:ea typeface="+mj-ea"/>
              </a:rPr>
              <a:t>버전까지는 이 코드를 추가하지 않아도 자동으로 생성이 되었습니다</a:t>
            </a:r>
            <a:r>
              <a:rPr lang="en-US" altLang="ko-KR" sz="1100">
                <a:latin typeface="+mj-ea"/>
                <a:ea typeface="+mj-ea"/>
              </a:rPr>
              <a:t>. </a:t>
            </a:r>
            <a:r>
              <a:rPr lang="ko-KR" altLang="en-US" sz="1100">
                <a:latin typeface="+mj-ea"/>
                <a:ea typeface="+mj-ea"/>
              </a:rPr>
              <a:t>하지만 톰캣 </a:t>
            </a:r>
            <a:r>
              <a:rPr lang="en-US" altLang="ko-KR" sz="1100">
                <a:latin typeface="+mj-ea"/>
                <a:ea typeface="+mj-ea"/>
              </a:rPr>
              <a:t>9 </a:t>
            </a:r>
            <a:r>
              <a:rPr lang="ko-KR" altLang="en-US" sz="1100">
                <a:latin typeface="+mj-ea"/>
                <a:ea typeface="+mj-ea"/>
              </a:rPr>
              <a:t>버전부터는 </a:t>
            </a:r>
            <a:r>
              <a:rPr lang="en-US" altLang="ko-KR" sz="1100">
                <a:latin typeface="+mj-ea"/>
                <a:ea typeface="+mj-ea"/>
              </a:rPr>
              <a:t>xml</a:t>
            </a:r>
            <a:r>
              <a:rPr lang="ko-KR" altLang="en-US" sz="1100">
                <a:latin typeface="+mj-ea"/>
                <a:ea typeface="+mj-ea"/>
              </a:rPr>
              <a:t>을</a:t>
            </a:r>
            <a:endParaRPr lang="ko-KR" altLang="en-US" sz="1100">
              <a:latin typeface="+mj-ea"/>
              <a:ea typeface="+mj-ea"/>
            </a:endParaRPr>
          </a:p>
          <a:p>
            <a:pPr lvl="0"/>
            <a:r>
              <a:rPr lang="ko-KR" altLang="en-US" sz="1100">
                <a:latin typeface="+mj-ea"/>
                <a:ea typeface="+mj-ea"/>
              </a:rPr>
              <a:t>추가해야 합니다</a:t>
            </a:r>
            <a:r>
              <a:rPr lang="en-US" altLang="ko-KR" sz="1100">
                <a:latin typeface="+mj-ea"/>
                <a:ea typeface="+mj-ea"/>
              </a:rPr>
              <a:t>.</a:t>
            </a:r>
            <a:endParaRPr lang="ko-KR" altLang="en-US" sz="1100"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21345" y="3617843"/>
            <a:ext cx="264203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62319" y="2022107"/>
            <a:ext cx="5943600" cy="9963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765314" y="5896369"/>
            <a:ext cx="678676" cy="26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/>
              <a:buChar char="v"/>
            </a:pPr>
            <a:r>
              <a:rPr lang="en-US" altLang="ko-KR" sz="1200" b="1">
                <a:latin typeface="+mj-ea"/>
              </a:rPr>
              <a:t>Note</a:t>
            </a:r>
            <a:endParaRPr lang="en-US" altLang="ko-KR" sz="1200" b="1">
              <a:latin typeface="+mj-ea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1934</ep:Words>
  <ep:PresentationFormat/>
  <ep:Paragraphs>316</ep:Paragraphs>
  <ep:Slides>70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ep:HeadingPairs>
  <ep:TitlesOfParts>
    <vt:vector size="7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2018-08-29T04:30:46.000</dcterms:created>
  <dc:creator>SSEN Kim</dc:creator>
  <cp:lastModifiedBy>daewo</cp:lastModifiedBy>
  <dcterms:modified xsi:type="dcterms:W3CDTF">2021-12-09T09:04:21.151</dcterms:modified>
  <cp:revision>703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