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6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316" r:id="rId29"/>
    <p:sldId id="322" r:id="rId30"/>
    <p:sldId id="284" r:id="rId31"/>
    <p:sldId id="285" r:id="rId32"/>
    <p:sldId id="286" r:id="rId33"/>
    <p:sldId id="287" r:id="rId34"/>
    <p:sldId id="31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18" r:id="rId48"/>
    <p:sldId id="300" r:id="rId49"/>
    <p:sldId id="319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20" r:id="rId64"/>
    <p:sldId id="321" r:id="rId65"/>
    <p:sldId id="314" r:id="rId66"/>
    <p:sldId id="315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6">
          <p15:clr>
            <a:srgbClr val="A4A3A4"/>
          </p15:clr>
        </p15:guide>
        <p15:guide id="2" pos="380">
          <p15:clr>
            <a:srgbClr val="A4A3A4"/>
          </p15:clr>
        </p15:guide>
        <p15:guide id="3" pos="5374">
          <p15:clr>
            <a:srgbClr val="A4A3A4"/>
          </p15:clr>
        </p15:guide>
        <p15:guide id="4" pos="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2"/>
    <p:restoredTop sz="94660"/>
  </p:normalViewPr>
  <p:slideViewPr>
    <p:cSldViewPr snapToGrid="0">
      <p:cViewPr varScale="1">
        <p:scale>
          <a:sx n="105" d="100"/>
          <a:sy n="105" d="100"/>
        </p:scale>
        <p:origin x="1340" y="72"/>
      </p:cViewPr>
      <p:guideLst>
        <p:guide orient="horz" pos="1066"/>
        <p:guide pos="380"/>
        <p:guide pos="5374"/>
        <p:guide pos="5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xzio.tistory.com/124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5</a:t>
            </a:r>
            <a:r>
              <a:rPr lang="ko-KR" altLang="en-US" sz="2800"/>
              <a:t>장</a:t>
            </a:r>
            <a:r>
              <a:rPr lang="en-US" altLang="ko-KR" sz="2800"/>
              <a:t>  </a:t>
            </a:r>
            <a:r>
              <a:rPr lang="ko-KR" altLang="en-US" sz="2800"/>
              <a:t>서블릿 이해하기</a:t>
            </a:r>
            <a:endParaRPr lang="ko-KR" altLang="en-US" sz="2800" spc="-89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3108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1">
                    <a:lumMod val="85000"/>
                  </a:schemeClr>
                </a:solidFill>
              </a:rPr>
              <a:t>5.1</a:t>
            </a: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서블릿이란</a:t>
            </a:r>
            <a:r>
              <a:rPr lang="en-US" altLang="ko-KR" sz="2000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1">
                    <a:lumMod val="85000"/>
                  </a:schemeClr>
                </a:solidFill>
              </a:rPr>
              <a:t>5.2  </a:t>
            </a: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서블릿 </a:t>
            </a:r>
            <a:r>
              <a:rPr lang="en-US" altLang="ko-KR" sz="2000">
                <a:solidFill>
                  <a:schemeClr val="bg1">
                    <a:lumMod val="85000"/>
                  </a:schemeClr>
                </a:solidFill>
              </a:rPr>
              <a:t>API </a:t>
            </a: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계층 구조와 기능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1">
                    <a:lumMod val="85000"/>
                  </a:schemeClr>
                </a:solidFill>
              </a:rPr>
              <a:t>5.3 </a:t>
            </a: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서블릿의 생명 주기 메서드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1">
                    <a:lumMod val="85000"/>
                  </a:schemeClr>
                </a:solidFill>
              </a:rPr>
              <a:t>5.4  FirstServlet</a:t>
            </a: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을 이용한 실습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1">
                    <a:lumMod val="85000"/>
                  </a:schemeClr>
                </a:solidFill>
              </a:rPr>
              <a:t>5.5 </a:t>
            </a: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서블릿 동작 과정</a:t>
            </a:r>
          </a:p>
          <a:p>
            <a:pPr>
              <a:lnSpc>
                <a:spcPct val="165000"/>
              </a:lnSpc>
            </a:pPr>
            <a:r>
              <a:rPr lang="en-US" altLang="ko-KR" sz="2000">
                <a:solidFill>
                  <a:schemeClr val="bg1">
                    <a:lumMod val="85000"/>
                  </a:schemeClr>
                </a:solidFill>
              </a:rPr>
              <a:t>5.6 </a:t>
            </a:r>
            <a:r>
              <a:rPr lang="ko-KR" altLang="en-US" sz="2000">
                <a:solidFill>
                  <a:schemeClr val="bg1">
                    <a:lumMod val="85000"/>
                  </a:schemeClr>
                </a:solidFill>
              </a:rPr>
              <a:t>애너테이션을 이용한 서블릿 매핑</a:t>
            </a:r>
            <a:endParaRPr lang="en-US" altLang="ko-KR" sz="200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344989"/>
            <a:ext cx="8039111" cy="500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spc="-95"/>
              <a:t>5.4.1 </a:t>
            </a:r>
            <a:r>
              <a:rPr lang="ko-KR" altLang="en-US" b="1" spc="-95"/>
              <a:t>사용자 정의 서블릿 만들기</a:t>
            </a:r>
            <a:endParaRPr lang="en-US" altLang="ko-KR" b="1" spc="-95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18148" y="1879946"/>
            <a:ext cx="6962775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818148" y="6239181"/>
            <a:ext cx="6851075" cy="26448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init(), doGet() </a:t>
            </a:r>
            <a:r>
              <a:rPr lang="ko-KR" altLang="en-US" sz="1200" b="1">
                <a:latin typeface="+mj-ea"/>
                <a:ea typeface="+mj-ea"/>
              </a:rPr>
              <a:t>또는 </a:t>
            </a:r>
            <a:r>
              <a:rPr lang="en-US" altLang="ko-KR" sz="1200" b="1">
                <a:latin typeface="+mj-ea"/>
                <a:ea typeface="+mj-ea"/>
              </a:rPr>
              <a:t>doPost(), destroy() </a:t>
            </a:r>
            <a:r>
              <a:rPr lang="ko-KR" altLang="en-US" sz="1200" b="1">
                <a:latin typeface="+mj-ea"/>
                <a:ea typeface="+mj-ea"/>
              </a:rPr>
              <a:t>메서드를 오버라이딩해서 구현합니다</a:t>
            </a:r>
            <a:r>
              <a:rPr lang="en-US" altLang="ko-KR" sz="1200" b="1">
                <a:latin typeface="+mj-ea"/>
                <a:ea typeface="+mj-ea"/>
              </a:rPr>
              <a:t>.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4029995" y="5832821"/>
            <a:ext cx="303465" cy="30956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162878" y="3727174"/>
            <a:ext cx="5267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069" y="3594773"/>
            <a:ext cx="9541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solidFill>
                  <a:srgbClr val="FF0000"/>
                </a:solidFill>
                <a:latin typeface="+mj-ea"/>
                <a:ea typeface="+mj-ea"/>
              </a:rPr>
              <a:t>protected</a:t>
            </a:r>
            <a:endParaRPr lang="ko-KR" altLang="en-US" sz="11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4422913" y="1461050"/>
            <a:ext cx="1898374" cy="556591"/>
          </a:xfrm>
          <a:prstGeom prst="wedgeRectCallout">
            <a:avLst>
              <a:gd name="adj1" fmla="val -47652"/>
              <a:gd name="adj2" fmla="val 8214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spc="-101">
                <a:solidFill>
                  <a:schemeClr val="tx1"/>
                </a:solidFill>
                <a:latin typeface="+mj-ea"/>
                <a:ea typeface="+mj-ea"/>
              </a:rPr>
              <a:t>반드시 </a:t>
            </a:r>
            <a:r>
              <a:rPr lang="en-US" altLang="ko-KR" sz="1200" spc="-101">
                <a:solidFill>
                  <a:schemeClr val="tx1"/>
                </a:solidFill>
                <a:latin typeface="+mj-ea"/>
                <a:ea typeface="+mj-ea"/>
              </a:rPr>
              <a:t>HttpServlet</a:t>
            </a:r>
            <a:r>
              <a:rPr lang="ko-KR" altLang="en-US" sz="1200" spc="-101">
                <a:solidFill>
                  <a:schemeClr val="tx1"/>
                </a:solidFill>
                <a:latin typeface="+mj-ea"/>
                <a:ea typeface="+mj-ea"/>
              </a:rPr>
              <a:t> 클래스를 상속받아야 합니다</a:t>
            </a:r>
            <a:r>
              <a:rPr lang="en-US" altLang="ko-KR" sz="1200" spc="-101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spc="-10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82348" y="2236304"/>
            <a:ext cx="1451112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4102" name="그림 4101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438400" y="1728192"/>
            <a:ext cx="4267200" cy="1257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4103" name="직사각형 4102"/>
          <p:cNvSpPr txBox="1"/>
          <p:nvPr/>
        </p:nvSpPr>
        <p:spPr>
          <a:xfrm>
            <a:off x="887016" y="3429000"/>
            <a:ext cx="4024312" cy="25527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 sz="1100"/>
              <a:t>Shift + Ctrl + O  </a:t>
            </a:r>
            <a:r>
              <a:rPr lang="ko-KR" altLang="en-US" sz="1100"/>
              <a:t>눌러서 </a:t>
            </a:r>
            <a:r>
              <a:rPr lang="en-US" altLang="ko-KR" sz="1100"/>
              <a:t>import </a:t>
            </a:r>
            <a:r>
              <a:rPr lang="ko-KR" altLang="en-US" sz="1100"/>
              <a:t>문  자동 표시 </a:t>
            </a:r>
          </a:p>
        </p:txBody>
      </p:sp>
      <p:sp>
        <p:nvSpPr>
          <p:cNvPr id="4104" name="자유형 4103"/>
          <p:cNvSpPr/>
          <p:nvPr/>
        </p:nvSpPr>
        <p:spPr>
          <a:xfrm>
            <a:off x="1677576" y="2208162"/>
            <a:ext cx="741761" cy="1187535"/>
          </a:xfrm>
          <a:custGeom>
            <a:avLst/>
            <a:gdLst>
              <a:gd name="connsiteX0" fmla="*/ 364346 w 741761"/>
              <a:gd name="connsiteY0" fmla="*/ 1190077 h 1187535"/>
              <a:gd name="connsiteX1" fmla="*/ 7158 w 741761"/>
              <a:gd name="connsiteY1" fmla="*/ 237577 h 1187535"/>
              <a:gd name="connsiteX2" fmla="*/ 745346 w 741761"/>
              <a:gd name="connsiteY2" fmla="*/ -547 h 1187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761" h="1187535">
                <a:moveTo>
                  <a:pt x="364346" y="1190077"/>
                </a:moveTo>
                <a:cubicBezTo>
                  <a:pt x="304814" y="1031327"/>
                  <a:pt x="-56341" y="436014"/>
                  <a:pt x="7158" y="237577"/>
                </a:cubicBezTo>
                <a:cubicBezTo>
                  <a:pt x="70658" y="39140"/>
                  <a:pt x="622314" y="39140"/>
                  <a:pt x="745346" y="-547"/>
                </a:cubicBezTo>
              </a:path>
            </a:pathLst>
          </a:cu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4107" name="자유형 4106"/>
          <p:cNvSpPr/>
          <p:nvPr/>
        </p:nvSpPr>
        <p:spPr>
          <a:xfrm>
            <a:off x="4092887" y="2828358"/>
            <a:ext cx="1066891" cy="593790"/>
          </a:xfrm>
          <a:custGeom>
            <a:avLst/>
            <a:gdLst>
              <a:gd name="connsiteX0" fmla="*/ 1068472 w 1066891"/>
              <a:gd name="connsiteY0" fmla="*/ -1618 h 593790"/>
              <a:gd name="connsiteX1" fmla="*/ 663660 w 1066891"/>
              <a:gd name="connsiteY1" fmla="*/ 331756 h 593790"/>
              <a:gd name="connsiteX2" fmla="*/ -3090 w 1066891"/>
              <a:gd name="connsiteY2" fmla="*/ 593694 h 59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91" h="593790">
                <a:moveTo>
                  <a:pt x="1068472" y="-1618"/>
                </a:moveTo>
                <a:cubicBezTo>
                  <a:pt x="1001003" y="53944"/>
                  <a:pt x="842253" y="232537"/>
                  <a:pt x="663660" y="331756"/>
                </a:cubicBezTo>
                <a:cubicBezTo>
                  <a:pt x="485065" y="430975"/>
                  <a:pt x="108034" y="550037"/>
                  <a:pt x="-3090" y="593694"/>
                </a:cubicBezTo>
              </a:path>
            </a:pathLst>
          </a:custGeom>
          <a:ln w="25400">
            <a:solidFill>
              <a:schemeClr val="accent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pic>
        <p:nvPicPr>
          <p:cNvPr id="4108" name="그림 410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864976" y="3942878"/>
            <a:ext cx="5219700" cy="260985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</p:pic>
      <p:sp>
        <p:nvSpPr>
          <p:cNvPr id="4109" name="직사각형 4108"/>
          <p:cNvSpPr txBox="1"/>
          <p:nvPr/>
        </p:nvSpPr>
        <p:spPr>
          <a:xfrm>
            <a:off x="6423422" y="3993552"/>
            <a:ext cx="2428875" cy="595593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 sz="1100"/>
              <a:t>xml</a:t>
            </a:r>
            <a:r>
              <a:rPr lang="ko-KR" altLang="en-US" sz="1100"/>
              <a:t>파일에서 각종 &lt; &gt;</a:t>
            </a:r>
            <a:r>
              <a:rPr lang="en-US" altLang="ko-KR" sz="1100"/>
              <a:t> </a:t>
            </a:r>
            <a:r>
              <a:rPr lang="ko-KR" altLang="en-US" sz="1100"/>
              <a:t>자동생성은</a:t>
            </a:r>
          </a:p>
          <a:p>
            <a:r>
              <a:rPr lang="en-US" altLang="ko-KR" sz="1100"/>
              <a:t>CTRL + Space bar </a:t>
            </a:r>
            <a:r>
              <a:rPr lang="ko-KR" altLang="en-US" sz="1100"/>
              <a:t>눌러 해당 </a:t>
            </a:r>
            <a:r>
              <a:rPr lang="en-US" altLang="ko-KR" sz="1100"/>
              <a:t>&lt;</a:t>
            </a:r>
            <a:r>
              <a:rPr lang="ko-KR" altLang="en-US" sz="1100"/>
              <a:t> </a:t>
            </a:r>
            <a:r>
              <a:rPr lang="en-US" altLang="ko-KR" sz="1100"/>
              <a:t>&gt; </a:t>
            </a:r>
            <a:r>
              <a:rPr lang="ko-KR" altLang="en-US" sz="1100"/>
              <a:t>첫글자</a:t>
            </a:r>
          </a:p>
          <a:p>
            <a:r>
              <a:rPr lang="ko-KR" altLang="en-US" sz="1100"/>
              <a:t>타이핑해서 해당 &lt; &gt;클릭</a:t>
            </a:r>
          </a:p>
        </p:txBody>
      </p:sp>
      <p:sp>
        <p:nvSpPr>
          <p:cNvPr id="4111" name="자유형 4110"/>
          <p:cNvSpPr/>
          <p:nvPr/>
        </p:nvSpPr>
        <p:spPr>
          <a:xfrm>
            <a:off x="1927173" y="4339236"/>
            <a:ext cx="4479756" cy="321444"/>
          </a:xfrm>
          <a:custGeom>
            <a:avLst/>
            <a:gdLst>
              <a:gd name="connsiteX0" fmla="*/ 4484342 w 4479756"/>
              <a:gd name="connsiteY0" fmla="*/ -402 h 321444"/>
              <a:gd name="connsiteX1" fmla="*/ 2615061 w 4479756"/>
              <a:gd name="connsiteY1" fmla="*/ 82941 h 321444"/>
              <a:gd name="connsiteX2" fmla="*/ -4313 w 4479756"/>
              <a:gd name="connsiteY2" fmla="*/ 321066 h 32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9756" h="321444">
                <a:moveTo>
                  <a:pt x="4484342" y="-402"/>
                </a:moveTo>
                <a:cubicBezTo>
                  <a:pt x="4172794" y="13488"/>
                  <a:pt x="3363170" y="29363"/>
                  <a:pt x="2615061" y="82941"/>
                </a:cubicBezTo>
                <a:cubicBezTo>
                  <a:pt x="1866951" y="136519"/>
                  <a:pt x="432248" y="281379"/>
                  <a:pt x="-4313" y="321066"/>
                </a:cubicBezTo>
              </a:path>
            </a:pathLst>
          </a:custGeom>
          <a:ln w="25400">
            <a:solidFill>
              <a:schemeClr val="accent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4029995" y="5832821"/>
            <a:ext cx="303465" cy="30956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82348" y="2236304"/>
            <a:ext cx="1451112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4099" name="그림 409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52492" y="1375200"/>
            <a:ext cx="6476400" cy="4942800"/>
          </a:xfrm>
          <a:prstGeom prst="rect">
            <a:avLst/>
          </a:prstGeom>
          <a:ln w="952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</p:spPr>
      </p:pic>
      <p:sp>
        <p:nvSpPr>
          <p:cNvPr id="4100" name="직사각형 4099"/>
          <p:cNvSpPr txBox="1"/>
          <p:nvPr/>
        </p:nvSpPr>
        <p:spPr>
          <a:xfrm>
            <a:off x="288032" y="2968803"/>
            <a:ext cx="2857500" cy="753567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ko-KR" altLang="en-US" sz="1100"/>
              <a:t>자동입력 기능</a:t>
            </a:r>
          </a:p>
          <a:p>
            <a:r>
              <a:rPr lang="ko-KR" altLang="en-US" sz="1100"/>
              <a:t>1. 마우스 오른쪽  클릭</a:t>
            </a:r>
          </a:p>
          <a:p>
            <a:r>
              <a:rPr lang="ko-KR" altLang="en-US" sz="1100"/>
              <a:t>2. </a:t>
            </a:r>
            <a:r>
              <a:rPr lang="en-US" altLang="ko-KR" sz="1100"/>
              <a:t>Source  - Override/Implement Methods</a:t>
            </a:r>
          </a:p>
          <a:p>
            <a:r>
              <a:rPr lang="en-US" altLang="ko-KR" sz="1100"/>
              <a:t>    [v] doGet  </a:t>
            </a:r>
            <a:r>
              <a:rPr lang="ko-KR" altLang="en-US" sz="1100"/>
              <a:t>체크</a:t>
            </a:r>
          </a:p>
        </p:txBody>
      </p:sp>
      <p:sp>
        <p:nvSpPr>
          <p:cNvPr id="4101" name="자유형 4100"/>
          <p:cNvSpPr/>
          <p:nvPr/>
        </p:nvSpPr>
        <p:spPr>
          <a:xfrm>
            <a:off x="1231104" y="1625061"/>
            <a:ext cx="558051" cy="1329103"/>
          </a:xfrm>
          <a:custGeom>
            <a:avLst/>
            <a:gdLst>
              <a:gd name="connsiteX0" fmla="*/ 167880 w 558051"/>
              <a:gd name="connsiteY0" fmla="*/ 1332647 h 1329103"/>
              <a:gd name="connsiteX1" fmla="*/ 13098 w 558051"/>
              <a:gd name="connsiteY1" fmla="*/ 308709 h 1329103"/>
              <a:gd name="connsiteX2" fmla="*/ 560786 w 558051"/>
              <a:gd name="connsiteY2" fmla="*/ -852 h 132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051" h="1329103">
                <a:moveTo>
                  <a:pt x="167880" y="1332647"/>
                </a:moveTo>
                <a:cubicBezTo>
                  <a:pt x="142083" y="1161991"/>
                  <a:pt x="-52385" y="530959"/>
                  <a:pt x="13098" y="308709"/>
                </a:cubicBezTo>
                <a:cubicBezTo>
                  <a:pt x="78582" y="86460"/>
                  <a:pt x="469504" y="50741"/>
                  <a:pt x="560786" y="-852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344989"/>
            <a:ext cx="8039111" cy="500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spc="-95"/>
              <a:t>5.4.2 </a:t>
            </a:r>
            <a:r>
              <a:rPr lang="ko-KR" altLang="en-US" b="1" spc="-95"/>
              <a:t> 톰캣의 </a:t>
            </a:r>
            <a:r>
              <a:rPr lang="en-US" altLang="ko-KR" b="1" spc="-95"/>
              <a:t>servlet-api.jar </a:t>
            </a:r>
            <a:r>
              <a:rPr lang="ko-KR" altLang="en-US" b="1" spc="-95"/>
              <a:t>클래스 패스 설정하기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894522" y="1800435"/>
            <a:ext cx="7295321" cy="26458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서블릿 </a:t>
            </a:r>
            <a:r>
              <a:rPr lang="en-US" altLang="ko-KR" sz="1200">
                <a:latin typeface="+mj-ea"/>
                <a:ea typeface="+mj-ea"/>
              </a:rPr>
              <a:t>API</a:t>
            </a:r>
            <a:r>
              <a:rPr lang="ko-KR" altLang="en-US" sz="1200">
                <a:latin typeface="+mj-ea"/>
                <a:ea typeface="+mj-ea"/>
              </a:rPr>
              <a:t>는 톰캣의 </a:t>
            </a:r>
            <a:r>
              <a:rPr lang="en-US" altLang="ko-KR" sz="1200">
                <a:latin typeface="+mj-ea"/>
                <a:ea typeface="+mj-ea"/>
              </a:rPr>
              <a:t>servlet-api.jar </a:t>
            </a:r>
            <a:r>
              <a:rPr lang="ko-KR" altLang="en-US" sz="1200">
                <a:latin typeface="+mj-ea"/>
                <a:ea typeface="+mj-ea"/>
              </a:rPr>
              <a:t>라이브러리로 제공되므로 클래스 패스를 설정해야 사용 할수 있음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287" y="2276060"/>
            <a:ext cx="6947452" cy="26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이클립스 상단의 </a:t>
            </a:r>
            <a:r>
              <a:rPr lang="en-US" altLang="ko-KR" sz="1200">
                <a:latin typeface="+mj-ea"/>
                <a:ea typeface="+mj-ea"/>
              </a:rPr>
              <a:t>New </a:t>
            </a:r>
            <a:r>
              <a:rPr lang="ko-KR" altLang="en-US" sz="1200">
                <a:latin typeface="+mj-ea"/>
                <a:ea typeface="+mj-ea"/>
              </a:rPr>
              <a:t>아이콘을 클릭한 후 </a:t>
            </a:r>
            <a:r>
              <a:rPr lang="en-US" altLang="ko-KR" sz="1200">
                <a:latin typeface="+mj-ea"/>
                <a:ea typeface="+mj-ea"/>
              </a:rPr>
              <a:t>Dynamic Web Project</a:t>
            </a:r>
            <a:r>
              <a:rPr lang="ko-KR" altLang="en-US" sz="1200">
                <a:latin typeface="+mj-ea"/>
                <a:ea typeface="+mj-ea"/>
              </a:rPr>
              <a:t>를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67438" y="2553059"/>
            <a:ext cx="2425149" cy="3937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867438" y="3389243"/>
            <a:ext cx="1416327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571" y="1412003"/>
            <a:ext cx="7386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프로젝트 이름을 </a:t>
            </a:r>
            <a:r>
              <a:rPr lang="en-US" altLang="ko-KR" sz="1200">
                <a:latin typeface="+mj-ea"/>
                <a:ea typeface="+mj-ea"/>
              </a:rPr>
              <a:t>pro05</a:t>
            </a:r>
            <a:r>
              <a:rPr lang="ko-KR" altLang="en-US" sz="1200">
                <a:latin typeface="+mj-ea"/>
                <a:ea typeface="+mj-ea"/>
              </a:rPr>
              <a:t>로 입력한 후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79789" y="1767399"/>
            <a:ext cx="3770630" cy="4277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43200" y="2266121"/>
            <a:ext cx="387626" cy="1689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5104" y="5784573"/>
            <a:ext cx="556591" cy="1689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 txBox="1"/>
          <p:nvPr/>
        </p:nvSpPr>
        <p:spPr>
          <a:xfrm>
            <a:off x="6366295" y="3100583"/>
            <a:ext cx="2202657" cy="593212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 sz="1100"/>
              <a:t>tomcat9.0</a:t>
            </a:r>
          </a:p>
          <a:p>
            <a:endParaRPr lang="en-US" altLang="ko-KR" sz="1100"/>
          </a:p>
          <a:p>
            <a:r>
              <a:rPr lang="en-US" altLang="ko-KR" sz="1100"/>
              <a:t>4.0</a:t>
            </a:r>
          </a:p>
        </p:txBody>
      </p:sp>
      <p:sp>
        <p:nvSpPr>
          <p:cNvPr id="14" name="자유형 13"/>
          <p:cNvSpPr/>
          <p:nvPr/>
        </p:nvSpPr>
        <p:spPr>
          <a:xfrm>
            <a:off x="4615122" y="3005731"/>
            <a:ext cx="1756713" cy="226152"/>
          </a:xfrm>
          <a:custGeom>
            <a:avLst/>
            <a:gdLst>
              <a:gd name="connsiteX0" fmla="*/ 1760674 w 1756713"/>
              <a:gd name="connsiteY0" fmla="*/ 225821 h 226152"/>
              <a:gd name="connsiteX1" fmla="*/ 331924 w 1756713"/>
              <a:gd name="connsiteY1" fmla="*/ -398 h 226152"/>
              <a:gd name="connsiteX2" fmla="*/ -1450 w 1756713"/>
              <a:gd name="connsiteY2" fmla="*/ 190102 h 22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6713" h="226152">
                <a:moveTo>
                  <a:pt x="1760674" y="225821"/>
                </a:moveTo>
                <a:cubicBezTo>
                  <a:pt x="1522549" y="188117"/>
                  <a:pt x="625611" y="5555"/>
                  <a:pt x="331924" y="-398"/>
                </a:cubicBezTo>
                <a:cubicBezTo>
                  <a:pt x="38237" y="-6351"/>
                  <a:pt x="54111" y="158351"/>
                  <a:pt x="-1450" y="190102"/>
                </a:cubicBezTo>
              </a:path>
            </a:pathLst>
          </a:custGeom>
          <a:ln w="25400">
            <a:solidFill>
              <a:schemeClr val="accent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5" name="자유형 14"/>
          <p:cNvSpPr/>
          <p:nvPr/>
        </p:nvSpPr>
        <p:spPr>
          <a:xfrm>
            <a:off x="4772037" y="3351012"/>
            <a:ext cx="1576660" cy="225985"/>
          </a:xfrm>
          <a:custGeom>
            <a:avLst/>
            <a:gdLst>
              <a:gd name="connsiteX0" fmla="*/ 1579947 w 1576660"/>
              <a:gd name="connsiteY0" fmla="*/ 225821 h 225985"/>
              <a:gd name="connsiteX1" fmla="*/ 794134 w 1576660"/>
              <a:gd name="connsiteY1" fmla="*/ -397 h 225985"/>
              <a:gd name="connsiteX2" fmla="*/ -3584 w 1576660"/>
              <a:gd name="connsiteY2" fmla="*/ 178196 h 22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6660" h="225985">
                <a:moveTo>
                  <a:pt x="1579947" y="225821"/>
                </a:moveTo>
                <a:cubicBezTo>
                  <a:pt x="1448978" y="188118"/>
                  <a:pt x="1058056" y="7539"/>
                  <a:pt x="794134" y="-397"/>
                </a:cubicBezTo>
                <a:cubicBezTo>
                  <a:pt x="530212" y="-8335"/>
                  <a:pt x="129368" y="148430"/>
                  <a:pt x="-3584" y="178196"/>
                </a:cubicBezTo>
              </a:path>
            </a:pathLst>
          </a:custGeom>
          <a:ln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598" y="1412004"/>
            <a:ext cx="61523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경로를 확인한 후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419323" y="1864235"/>
            <a:ext cx="3812512" cy="45763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325579" y="6162261"/>
            <a:ext cx="614169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693" y="1421943"/>
            <a:ext cx="76449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Generate web.xml deployment descriptor </a:t>
            </a:r>
            <a:r>
              <a:rPr lang="ko-KR" altLang="en-US" sz="1200">
                <a:latin typeface="+mj-ea"/>
                <a:ea typeface="+mj-ea"/>
              </a:rPr>
              <a:t>옵션의 체크박스에 체크한 후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69794" y="1698942"/>
            <a:ext cx="4042161" cy="4562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69794" y="2643809"/>
            <a:ext cx="235476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042" y="1449170"/>
            <a:ext cx="7923264" cy="263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프로젝트 이름을 선택하고 마우스 오른쪽 버튼을 클릭한 후 </a:t>
            </a:r>
            <a:r>
              <a:rPr lang="en-US" altLang="ko-KR" sz="1200">
                <a:latin typeface="+mj-ea"/>
                <a:ea typeface="+mj-ea"/>
              </a:rPr>
              <a:t>Build Path &gt; Configure BuildPath...</a:t>
            </a:r>
            <a:r>
              <a:rPr lang="ko-KR" altLang="en-US" sz="1200">
                <a:latin typeface="+mj-ea"/>
                <a:ea typeface="+mj-ea"/>
              </a:rPr>
              <a:t>를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55306" y="1875154"/>
            <a:ext cx="4818380" cy="3107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05878" y="4204252"/>
            <a:ext cx="844826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38530" y="4234070"/>
            <a:ext cx="964096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46708"/>
            <a:ext cx="7853690" cy="265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설정창에서 </a:t>
            </a:r>
            <a:r>
              <a:rPr lang="en-US" altLang="ko-KR" sz="1200">
                <a:latin typeface="+mj-ea"/>
                <a:ea typeface="+mj-ea"/>
              </a:rPr>
              <a:t>Libraries </a:t>
            </a:r>
            <a:r>
              <a:rPr lang="ko-KR" altLang="en-US" sz="1200">
                <a:latin typeface="+mj-ea"/>
                <a:ea typeface="+mj-ea"/>
              </a:rPr>
              <a:t>탭을 클릭하고 </a:t>
            </a:r>
            <a:r>
              <a:rPr lang="en-US" altLang="ko-KR" sz="1200">
                <a:latin typeface="+mj-ea"/>
                <a:ea typeface="+mj-ea"/>
              </a:rPr>
              <a:t>Classpath</a:t>
            </a:r>
            <a:r>
              <a:rPr lang="ko-KR" altLang="en-US" sz="1200">
                <a:latin typeface="+mj-ea"/>
                <a:ea typeface="+mj-ea"/>
              </a:rPr>
              <a:t>를 선택한 후 </a:t>
            </a:r>
            <a:r>
              <a:rPr lang="en-US" altLang="ko-KR" sz="1200">
                <a:latin typeface="+mj-ea"/>
                <a:ea typeface="+mj-ea"/>
              </a:rPr>
              <a:t>Add External JARs...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61448" y="1943017"/>
            <a:ext cx="5024755" cy="3608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200400" y="2663687"/>
            <a:ext cx="805070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6095" y="2758108"/>
            <a:ext cx="1250108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383" y="1560443"/>
            <a:ext cx="7921486" cy="26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en-US" altLang="ko-KR" sz="1200">
                <a:latin typeface="+mj-ea"/>
                <a:ea typeface="+mj-ea"/>
              </a:rPr>
              <a:t>CATALINA_HOME(</a:t>
            </a:r>
            <a:r>
              <a:rPr lang="ko-KR" altLang="en-US" sz="1200">
                <a:latin typeface="+mj-ea"/>
                <a:ea typeface="+mj-ea"/>
              </a:rPr>
              <a:t>톰캣 루트 디렉터리</a:t>
            </a:r>
            <a:r>
              <a:rPr lang="en-US" altLang="ko-KR" sz="1200">
                <a:latin typeface="+mj-ea"/>
                <a:ea typeface="+mj-ea"/>
              </a:rPr>
              <a:t>)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lib </a:t>
            </a:r>
            <a:r>
              <a:rPr lang="ko-KR" altLang="en-US" sz="1200">
                <a:latin typeface="+mj-ea"/>
                <a:ea typeface="+mj-ea"/>
              </a:rPr>
              <a:t>디렉터리에 있는 </a:t>
            </a:r>
            <a:r>
              <a:rPr lang="en-US" altLang="ko-KR" sz="1200">
                <a:latin typeface="+mj-ea"/>
                <a:ea typeface="+mj-ea"/>
              </a:rPr>
              <a:t>servlet-api.jar</a:t>
            </a:r>
            <a:r>
              <a:rPr lang="ko-KR" altLang="en-US" sz="1200">
                <a:latin typeface="+mj-ea"/>
                <a:ea typeface="+mj-ea"/>
              </a:rPr>
              <a:t>을 선택한 후 열기를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58696" y="1966304"/>
            <a:ext cx="5531955" cy="34902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484782" y="2231335"/>
            <a:ext cx="2385391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41983" y="3786809"/>
            <a:ext cx="763536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6888351" y="5493635"/>
            <a:ext cx="2047636" cy="125150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503914" y="5259586"/>
            <a:ext cx="942579" cy="215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b="1">
                <a:solidFill>
                  <a:srgbClr val="800080"/>
                </a:solidFill>
              </a:rPr>
              <a:t>서블릿</a:t>
            </a:r>
            <a:r>
              <a:rPr lang="en-US" altLang="ko-KR" sz="900" b="1">
                <a:solidFill>
                  <a:srgbClr val="800080"/>
                </a:solidFill>
              </a:rPr>
              <a:t> API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533832"/>
            <a:ext cx="8039113" cy="493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ko-KR" altLang="en-US" spc="-95"/>
              <a:t>서블릿이란</a:t>
            </a:r>
            <a:r>
              <a:rPr lang="en-US" altLang="ko-KR" spc="-95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서블릿이란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617" y="1989278"/>
            <a:ext cx="7335079" cy="26624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ko-KR" altLang="en-US" sz="1200"/>
              <a:t>서버 쪽에서 실행되면서 클라이언트의 요청에 따라 동적으로 서비스를 제공하는 자바 클래스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119" y="2358780"/>
            <a:ext cx="8039111" cy="49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ko-KR" altLang="en-US" spc="-95"/>
              <a:t>서블릿 동작 과정</a:t>
            </a:r>
            <a:endParaRPr lang="en-US" altLang="ko-KR" spc="-95"/>
          </a:p>
        </p:txBody>
      </p:sp>
      <p:grpSp>
        <p:nvGrpSpPr>
          <p:cNvPr id="5" name="그룹 4"/>
          <p:cNvGrpSpPr/>
          <p:nvPr/>
        </p:nvGrpSpPr>
        <p:grpSpPr>
          <a:xfrm>
            <a:off x="1093304" y="2886577"/>
            <a:ext cx="6448425" cy="2854007"/>
            <a:chOff x="1093304" y="2805139"/>
            <a:chExt cx="6448425" cy="2854007"/>
          </a:xfrm>
        </p:grpSpPr>
        <p:pic>
          <p:nvPicPr>
            <p:cNvPr id="10" name="그림 9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1093304" y="3130894"/>
              <a:ext cx="5943600" cy="2365375"/>
            </a:xfrm>
            <a:prstGeom prst="rect">
              <a:avLst/>
            </a:prstGeom>
          </p:spPr>
        </p:pic>
        <p:sp>
          <p:nvSpPr>
            <p:cNvPr id="11" name="Text Box 176"/>
            <p:cNvSpPr txBox="1"/>
            <p:nvPr/>
          </p:nvSpPr>
          <p:spPr>
            <a:xfrm>
              <a:off x="2695869" y="4476458"/>
              <a:ext cx="1009650" cy="3257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spcAft>
                  <a:spcPct val="3000"/>
                </a:spcAft>
              </a:pPr>
              <a:r>
                <a:rPr lang="ko-KR" altLang="en-US" sz="1000" b="1">
                  <a:solidFill>
                    <a:srgbClr val="FF0000"/>
                  </a:solidFill>
                  <a:cs typeface="Times New Roman"/>
                </a:rPr>
                <a:t>①요청</a:t>
              </a:r>
              <a:endParaRPr lang="ko-KR" altLang="en-US" sz="1000">
                <a:cs typeface="Times New Roman"/>
              </a:endParaRPr>
            </a:p>
          </p:txBody>
        </p:sp>
        <p:sp>
          <p:nvSpPr>
            <p:cNvPr id="13" name="Text Box 177"/>
            <p:cNvSpPr txBox="1"/>
            <p:nvPr/>
          </p:nvSpPr>
          <p:spPr>
            <a:xfrm>
              <a:off x="4643228" y="4460428"/>
              <a:ext cx="1009650" cy="3257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spcAft>
                  <a:spcPct val="3000"/>
                </a:spcAft>
              </a:pPr>
              <a:r>
                <a:rPr lang="ko-KR" altLang="en-US" sz="900" b="1">
                  <a:solidFill>
                    <a:srgbClr val="FF0000"/>
                  </a:solidFill>
                  <a:cs typeface="Times New Roman"/>
                </a:rPr>
                <a:t>②위임</a:t>
              </a:r>
              <a:endParaRPr lang="ko-KR" altLang="en-US" sz="900">
                <a:cs typeface="Times New Roman"/>
              </a:endParaRPr>
            </a:p>
          </p:txBody>
        </p:sp>
        <p:sp>
          <p:nvSpPr>
            <p:cNvPr id="14" name="Text Box 179"/>
            <p:cNvSpPr txBox="1"/>
            <p:nvPr/>
          </p:nvSpPr>
          <p:spPr>
            <a:xfrm>
              <a:off x="5255728" y="4150703"/>
              <a:ext cx="1009650" cy="3257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spcAft>
                  <a:spcPct val="3000"/>
                </a:spcAft>
              </a:pPr>
              <a:r>
                <a:rPr lang="ko-KR" altLang="en-US" sz="900" b="1">
                  <a:solidFill>
                    <a:srgbClr val="FF0000"/>
                  </a:solidFill>
                  <a:cs typeface="Times New Roman"/>
                </a:rPr>
                <a:t>③호출</a:t>
              </a:r>
              <a:endParaRPr lang="ko-KR" altLang="en-US" sz="900">
                <a:cs typeface="Times New Roman"/>
              </a:endParaRPr>
            </a:p>
          </p:txBody>
        </p:sp>
        <p:sp>
          <p:nvSpPr>
            <p:cNvPr id="15" name="Text Box 180"/>
            <p:cNvSpPr txBox="1"/>
            <p:nvPr/>
          </p:nvSpPr>
          <p:spPr>
            <a:xfrm>
              <a:off x="5760553" y="2805139"/>
              <a:ext cx="1009650" cy="3257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spcAft>
                  <a:spcPct val="3000"/>
                </a:spcAft>
              </a:pPr>
              <a:r>
                <a:rPr lang="ko-KR" altLang="en-US" sz="900" b="1">
                  <a:solidFill>
                    <a:srgbClr val="FF0000"/>
                  </a:solidFill>
                  <a:cs typeface="Times New Roman"/>
                </a:rPr>
                <a:t>④실행</a:t>
              </a:r>
              <a:endParaRPr lang="ko-KR" altLang="en-US" sz="900">
                <a:cs typeface="Times New Roman"/>
              </a:endParaRPr>
            </a:p>
          </p:txBody>
        </p:sp>
        <p:sp>
          <p:nvSpPr>
            <p:cNvPr id="16" name="Text Box 181"/>
            <p:cNvSpPr txBox="1"/>
            <p:nvPr/>
          </p:nvSpPr>
          <p:spPr>
            <a:xfrm>
              <a:off x="6532079" y="4146851"/>
              <a:ext cx="1009650" cy="3257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spcAft>
                  <a:spcPct val="3000"/>
                </a:spcAft>
              </a:pPr>
              <a:r>
                <a:rPr lang="ko-KR" altLang="en-US" sz="900" b="1">
                  <a:solidFill>
                    <a:srgbClr val="FF0000"/>
                  </a:solidFill>
                  <a:cs typeface="Times New Roman"/>
                </a:rPr>
                <a:t>⑤결과</a:t>
              </a:r>
              <a:endParaRPr lang="ko-KR" altLang="en-US" sz="900">
                <a:cs typeface="Times New Roman"/>
              </a:endParaRPr>
            </a:p>
          </p:txBody>
        </p:sp>
        <p:sp>
          <p:nvSpPr>
            <p:cNvPr id="17" name="Text Box 181"/>
            <p:cNvSpPr txBox="1"/>
            <p:nvPr/>
          </p:nvSpPr>
          <p:spPr>
            <a:xfrm>
              <a:off x="4643228" y="5333391"/>
              <a:ext cx="1009650" cy="3257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spcAft>
                  <a:spcPct val="3000"/>
                </a:spcAft>
              </a:pPr>
              <a:r>
                <a:rPr lang="ko-KR" altLang="en-US" sz="900" b="1">
                  <a:solidFill>
                    <a:srgbClr val="FF0000"/>
                  </a:solidFill>
                  <a:cs typeface="Times New Roman"/>
                </a:rPr>
                <a:t>⑤결과</a:t>
              </a:r>
              <a:endParaRPr lang="ko-KR" altLang="en-US" sz="900">
                <a:cs typeface="Times New Roman"/>
              </a:endParaRPr>
            </a:p>
          </p:txBody>
        </p:sp>
        <p:sp>
          <p:nvSpPr>
            <p:cNvPr id="18" name="Text Box 185"/>
            <p:cNvSpPr txBox="1"/>
            <p:nvPr/>
          </p:nvSpPr>
          <p:spPr>
            <a:xfrm>
              <a:off x="2695869" y="5333390"/>
              <a:ext cx="1009650" cy="3257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spcAft>
                  <a:spcPct val="3000"/>
                </a:spcAft>
              </a:pPr>
              <a:r>
                <a:rPr lang="ko-KR" altLang="en-US" sz="900" b="1">
                  <a:solidFill>
                    <a:srgbClr val="FF0000"/>
                  </a:solidFill>
                  <a:cs typeface="Times New Roman"/>
                </a:rPr>
                <a:t>⑥결과 응답</a:t>
              </a:r>
              <a:endParaRPr lang="ko-KR" altLang="en-US" sz="900"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31882"/>
            <a:ext cx="8112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en-US" altLang="ko-KR" sz="1200">
                <a:latin typeface="+mj-ea"/>
                <a:ea typeface="+mj-ea"/>
              </a:rPr>
              <a:t>servlet-api.jar </a:t>
            </a:r>
            <a:r>
              <a:rPr lang="ko-KR" altLang="en-US" sz="1200">
                <a:latin typeface="+mj-ea"/>
                <a:ea typeface="+mj-ea"/>
              </a:rPr>
              <a:t>클래스의 패스 설정을 확인한 후 </a:t>
            </a:r>
            <a:r>
              <a:rPr lang="en-US" altLang="ko-KR" sz="1200">
                <a:latin typeface="+mj-ea"/>
                <a:ea typeface="+mj-ea"/>
              </a:rPr>
              <a:t>Apply and Close</a:t>
            </a:r>
            <a:r>
              <a:rPr lang="ko-KR" altLang="en-US" sz="1200">
                <a:latin typeface="+mj-ea"/>
                <a:ea typeface="+mj-ea"/>
              </a:rPr>
              <a:t>를 클릭해 종료합니다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03178" y="1900152"/>
            <a:ext cx="5144135" cy="3693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130826" y="2951922"/>
            <a:ext cx="1560444" cy="119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344989"/>
            <a:ext cx="8039112" cy="500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spc="-95"/>
              <a:t>5.4.3 </a:t>
            </a:r>
            <a:r>
              <a:rPr lang="ko-KR" altLang="en-US" b="1" spc="-95"/>
              <a:t> 첫번째 서블릿 만들기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665922" y="1800435"/>
            <a:ext cx="7722704" cy="445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pro05 </a:t>
            </a:r>
            <a:r>
              <a:rPr lang="ko-KR" altLang="en-US" sz="1200">
                <a:latin typeface="+mj-ea"/>
                <a:ea typeface="+mj-ea"/>
              </a:rPr>
              <a:t>프로젝트의 </a:t>
            </a:r>
            <a:r>
              <a:rPr lang="en-US" altLang="ko-KR" sz="1200">
                <a:latin typeface="+mj-ea"/>
                <a:ea typeface="+mj-ea"/>
              </a:rPr>
              <a:t>Java Resources </a:t>
            </a:r>
            <a:r>
              <a:rPr lang="ko-KR" altLang="en-US" sz="1200">
                <a:latin typeface="+mj-ea"/>
                <a:ea typeface="+mj-ea"/>
              </a:rPr>
              <a:t>디렉터리 하위의 </a:t>
            </a:r>
            <a:r>
              <a:rPr lang="en-US" altLang="ko-KR" sz="1200">
                <a:latin typeface="+mj-ea"/>
                <a:ea typeface="+mj-ea"/>
              </a:rPr>
              <a:t>src</a:t>
            </a:r>
            <a:r>
              <a:rPr lang="ko-KR" altLang="en-US" sz="1200">
                <a:latin typeface="+mj-ea"/>
                <a:ea typeface="+mj-ea"/>
              </a:rPr>
              <a:t>를 선택하고 마우스 오른쪽 버튼을 클릭한 후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New &gt; Package</a:t>
            </a:r>
            <a:r>
              <a:rPr lang="ko-KR" altLang="en-US" sz="1200">
                <a:latin typeface="+mj-ea"/>
                <a:ea typeface="+mj-ea"/>
              </a:rPr>
              <a:t>를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46763" y="2450395"/>
            <a:ext cx="5231724" cy="3393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276061" y="3637722"/>
            <a:ext cx="685800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77678" y="4651514"/>
            <a:ext cx="685800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7406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sec01.ex01</a:t>
            </a:r>
            <a:r>
              <a:rPr lang="ko-KR" altLang="en-US" sz="1200">
                <a:latin typeface="+mj-ea"/>
                <a:ea typeface="+mj-ea"/>
              </a:rPr>
              <a:t>이라는 이름으로 패키지를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91843" y="1900678"/>
            <a:ext cx="3888105" cy="3016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53748" y="2852530"/>
            <a:ext cx="695739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649896"/>
            <a:ext cx="7664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Project Explorer</a:t>
            </a:r>
            <a:r>
              <a:rPr lang="ko-KR" altLang="en-US" sz="1200">
                <a:latin typeface="+mj-ea"/>
                <a:ea typeface="+mj-ea"/>
              </a:rPr>
              <a:t>에서 </a:t>
            </a:r>
            <a:r>
              <a:rPr lang="en-US" altLang="ko-KR" sz="1200">
                <a:latin typeface="+mj-ea"/>
                <a:ea typeface="+mj-ea"/>
              </a:rPr>
              <a:t>src </a:t>
            </a:r>
            <a:r>
              <a:rPr lang="ko-KR" altLang="en-US" sz="1200">
                <a:latin typeface="+mj-ea"/>
                <a:ea typeface="+mj-ea"/>
              </a:rPr>
              <a:t>하위에 </a:t>
            </a:r>
            <a:r>
              <a:rPr lang="en-US" altLang="ko-KR" sz="1200">
                <a:latin typeface="+mj-ea"/>
                <a:ea typeface="+mj-ea"/>
              </a:rPr>
              <a:t>sec01.ex01</a:t>
            </a:r>
            <a:r>
              <a:rPr lang="ko-KR" altLang="en-US" sz="1200">
                <a:latin typeface="+mj-ea"/>
                <a:ea typeface="+mj-ea"/>
              </a:rPr>
              <a:t>이라는 패지지가 생긴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401583" y="2114384"/>
            <a:ext cx="2123091" cy="21097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011557" y="3071192"/>
            <a:ext cx="864704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80322"/>
            <a:ext cx="7903385" cy="26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이 패키지 이름 위에서 마우스 오른쪽 버튼을 클릭한 후 </a:t>
            </a:r>
            <a:r>
              <a:rPr lang="en-US" altLang="ko-KR" sz="1200">
                <a:latin typeface="+mj-ea"/>
                <a:ea typeface="+mj-ea"/>
              </a:rPr>
              <a:t>New &gt; Class</a:t>
            </a:r>
            <a:r>
              <a:rPr lang="ko-KR" altLang="en-US" sz="1200">
                <a:latin typeface="+mj-ea"/>
                <a:ea typeface="+mj-ea"/>
              </a:rPr>
              <a:t>를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42165" y="1951741"/>
            <a:ext cx="5484192" cy="3137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92896" y="3419061"/>
            <a:ext cx="785191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44817" y="3836505"/>
            <a:ext cx="785191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311" y="1313262"/>
            <a:ext cx="7684724" cy="265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클래스 이름으로 </a:t>
            </a:r>
            <a:r>
              <a:rPr lang="en-US" altLang="ko-KR" sz="1200">
                <a:latin typeface="+mj-ea"/>
                <a:ea typeface="+mj-ea"/>
              </a:rPr>
              <a:t>FirstServlet</a:t>
            </a:r>
            <a:r>
              <a:rPr lang="ko-KR" altLang="en-US" sz="1200">
                <a:latin typeface="+mj-ea"/>
                <a:ea typeface="+mj-ea"/>
              </a:rPr>
              <a:t>을 입력한 후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01243" y="1730706"/>
            <a:ext cx="3967480" cy="4509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991678" y="3130826"/>
            <a:ext cx="713841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74" y="1303323"/>
            <a:ext cx="6969700" cy="266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FirstServlet.java</a:t>
            </a:r>
            <a:r>
              <a:rPr lang="ko-KR" altLang="en-US" sz="1200">
                <a:latin typeface="+mj-ea"/>
                <a:ea typeface="+mj-ea"/>
              </a:rPr>
              <a:t>가 생성된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91895" y="1738052"/>
            <a:ext cx="4627245" cy="2211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17035" y="3091070"/>
            <a:ext cx="735495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65337" y="1234455"/>
            <a:ext cx="5521871" cy="56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9459" name="TextBox 19458"/>
          <p:cNvSpPr txBox="1"/>
          <p:nvPr/>
        </p:nvSpPr>
        <p:spPr>
          <a:xfrm>
            <a:off x="380002" y="1439664"/>
            <a:ext cx="8304612" cy="42924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package sec01.ex01;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java.io.IOException;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javax.servlet.ServletException;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javax.servlet.http.HttpServletRequest;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javax.servlet.http.HttpServletResponse;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public class FirstServlet  extends HttpServlet{ 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public void init() throws ServletException {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System.out.println("init 메서드 호출");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protected void doGet(HttpServletRequest req, HttpServletResponse resp) throws  ServletException, IOException {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System.out.println("doGet 메서드 호출");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} 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public void destroy() {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   System.out.println("destroy 메서드 호출");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19459" name="TextBox 19458"/>
          <p:cNvSpPr txBox="1"/>
          <p:nvPr/>
        </p:nvSpPr>
        <p:spPr>
          <a:xfrm>
            <a:off x="1104298" y="1767085"/>
            <a:ext cx="3467702" cy="222198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latin typeface="한컴산뜻돋움"/>
                <a:ea typeface="한컴산뜻돋움"/>
              </a:rPr>
              <a:t>프로젝트 에러가 발생했을 때</a:t>
            </a:r>
            <a:r>
              <a:rPr lang="en-US" altLang="ko-KR" sz="1400" b="1">
                <a:latin typeface="한컴산뜻돋움"/>
                <a:ea typeface="한컴산뜻돋움"/>
              </a:rPr>
              <a:t>:</a:t>
            </a:r>
          </a:p>
          <a:p>
            <a:pPr>
              <a:defRPr/>
            </a:pPr>
            <a:endParaRPr lang="en-US" altLang="ko-KR" sz="14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400" b="1">
                <a:latin typeface="한컴산뜻돋움"/>
                <a:ea typeface="한컴산뜻돋움"/>
                <a:hlinkClick r:id="rId2"/>
              </a:rPr>
              <a:t>https://xzio.tistory.com/1243</a:t>
            </a:r>
            <a:endParaRPr lang="en-US" altLang="ko-KR" sz="14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400" b="1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4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400" b="1">
                <a:latin typeface="한컴산뜻돋움"/>
                <a:ea typeface="한컴산뜻돋움"/>
              </a:rPr>
              <a:t>https://developer-joe.tistory.com/159</a:t>
            </a:r>
          </a:p>
          <a:p>
            <a:pPr>
              <a:defRPr/>
            </a:pPr>
            <a:r>
              <a:rPr lang="en-US" altLang="ko-KR" sz="1400" b="1">
                <a:latin typeface="한컴산뜻돋움"/>
                <a:ea typeface="한컴산뜻돋움"/>
              </a:rPr>
              <a:t>https://developer-joe.tistory.com/231</a:t>
            </a:r>
          </a:p>
          <a:p>
            <a:pPr>
              <a:defRPr/>
            </a:pPr>
            <a:r>
              <a:rPr lang="en-US" altLang="ko-KR" sz="1400" b="1">
                <a:latin typeface="한컴산뜻돋움"/>
                <a:ea typeface="한컴산뜻돋움"/>
              </a:rPr>
              <a:t>https://java119.tistory.com/98</a:t>
            </a:r>
          </a:p>
          <a:p>
            <a:pPr>
              <a:defRPr/>
            </a:pPr>
            <a:r>
              <a:rPr lang="en-US" altLang="ko-KR" sz="1400" b="1">
                <a:latin typeface="한컴산뜻돋움"/>
                <a:ea typeface="한컴산뜻돋움"/>
              </a:rPr>
              <a:t>https://knowhoon.tistory.com/53</a:t>
            </a:r>
          </a:p>
          <a:p>
            <a:pPr>
              <a:defRPr/>
            </a:pPr>
            <a:endParaRPr lang="en-US" altLang="ko-KR" sz="1400" b="1">
              <a:latin typeface="한컴산뜻돋움"/>
              <a:ea typeface="한컴산뜻돋움"/>
            </a:endParaRPr>
          </a:p>
        </p:txBody>
      </p:sp>
      <p:pic>
        <p:nvPicPr>
          <p:cNvPr id="19460" name="그림 194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6385" y="1760775"/>
            <a:ext cx="2270760" cy="117348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5.1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서블릿이란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117" y="1504015"/>
            <a:ext cx="8039111" cy="494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ko-KR" altLang="en-US" spc="-95"/>
              <a:t>서블릿 특징</a:t>
            </a:r>
            <a:endParaRPr lang="en-US" altLang="ko-KR" spc="-95"/>
          </a:p>
        </p:txBody>
      </p:sp>
      <p:sp>
        <p:nvSpPr>
          <p:cNvPr id="5" name="TextBox 4"/>
          <p:cNvSpPr txBox="1"/>
          <p:nvPr/>
        </p:nvSpPr>
        <p:spPr>
          <a:xfrm>
            <a:off x="745435" y="1976437"/>
            <a:ext cx="7305261" cy="227933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서버 쪽에서 실행되면서 기능을 수행함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기존의 정적인 웹 프로그램의 문제점을 보완하여 동적인 여러 가지 기능을 제공함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스레드 방식으로 실행됨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자바로 만들어져 자바의 특징</a:t>
            </a:r>
            <a:r>
              <a:rPr lang="en-US" altLang="ko-KR" sz="1200">
                <a:latin typeface="+mj-ea"/>
                <a:ea typeface="+mj-ea"/>
              </a:rPr>
              <a:t>( </a:t>
            </a:r>
            <a:r>
              <a:rPr lang="ko-KR" altLang="en-US" sz="1200">
                <a:latin typeface="+mj-ea"/>
                <a:ea typeface="+mj-ea"/>
              </a:rPr>
              <a:t>객체 지향</a:t>
            </a:r>
            <a:r>
              <a:rPr lang="en-US" altLang="ko-KR" sz="1200">
                <a:latin typeface="+mj-ea"/>
                <a:ea typeface="+mj-ea"/>
              </a:rPr>
              <a:t>)</a:t>
            </a:r>
            <a:r>
              <a:rPr lang="ko-KR" altLang="en-US" sz="1200">
                <a:latin typeface="+mj-ea"/>
                <a:ea typeface="+mj-ea"/>
              </a:rPr>
              <a:t>을 가짐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컨테이너에서 실행됨</a:t>
            </a:r>
            <a:r>
              <a:rPr lang="en-US" altLang="ko-KR" sz="1200">
                <a:latin typeface="+mj-ea"/>
                <a:ea typeface="+mj-ea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컨테이너 종류에 상관없이 실행됨</a:t>
            </a:r>
            <a:r>
              <a:rPr lang="en-US" altLang="ko-KR" sz="1200">
                <a:latin typeface="+mj-ea"/>
                <a:ea typeface="+mj-ea"/>
              </a:rPr>
              <a:t>( </a:t>
            </a:r>
            <a:r>
              <a:rPr lang="ko-KR" altLang="en-US" sz="1200">
                <a:latin typeface="+mj-ea"/>
                <a:ea typeface="+mj-ea"/>
              </a:rPr>
              <a:t>플랫폼 독립적</a:t>
            </a:r>
            <a:r>
              <a:rPr lang="en-US" altLang="ko-KR" sz="1200">
                <a:latin typeface="+mj-ea"/>
                <a:ea typeface="+mj-ea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보안 기능을 적용하기 쉬움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웹 브라우저에서 요청 시 기능을 수행함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435" y="4969566"/>
            <a:ext cx="7305261" cy="1048328"/>
          </a:xfrm>
          <a:prstGeom prst="rect">
            <a:avLst/>
          </a:prstGeom>
          <a:noFill/>
          <a:ln w="19050">
            <a:solidFill>
              <a:srgbClr val="B8301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50">
                <a:latin typeface="+mj-ea"/>
                <a:ea typeface="+mj-ea"/>
              </a:rPr>
              <a:t>이 책에서는 </a:t>
            </a:r>
            <a:r>
              <a:rPr lang="en-US" altLang="ko-KR" sz="1050">
                <a:latin typeface="+mj-ea"/>
                <a:ea typeface="+mj-ea"/>
              </a:rPr>
              <a:t>JSP/Servlet </a:t>
            </a:r>
            <a:r>
              <a:rPr lang="ko-KR" altLang="en-US" sz="1050">
                <a:latin typeface="+mj-ea"/>
                <a:ea typeface="+mj-ea"/>
              </a:rPr>
              <a:t>컨테이너로 자바 기반 오픈 소스로 제공되는 톰캣을 사용합니다</a:t>
            </a:r>
            <a:r>
              <a:rPr lang="en-US" altLang="ko-KR" sz="1050">
                <a:latin typeface="+mj-ea"/>
                <a:ea typeface="+mj-ea"/>
              </a:rPr>
              <a:t>. </a:t>
            </a:r>
            <a:r>
              <a:rPr lang="ko-KR" altLang="en-US" sz="1050">
                <a:latin typeface="+mj-ea"/>
                <a:ea typeface="+mj-ea"/>
              </a:rPr>
              <a:t>그 외 자바 기반의 </a:t>
            </a:r>
            <a:r>
              <a:rPr lang="en-US" altLang="ko-KR" sz="1050">
                <a:latin typeface="+mj-ea"/>
                <a:ea typeface="+mj-ea"/>
              </a:rPr>
              <a:t>JEUS</a:t>
            </a:r>
            <a:r>
              <a:rPr lang="ko-KR" altLang="en-US" sz="1050">
                <a:latin typeface="+mj-ea"/>
                <a:ea typeface="+mj-ea"/>
              </a:rPr>
              <a:t>와 </a:t>
            </a:r>
            <a:r>
              <a:rPr lang="en-US" altLang="ko-KR" sz="1050">
                <a:latin typeface="+mj-ea"/>
                <a:ea typeface="+mj-ea"/>
              </a:rPr>
              <a:t>WebLogic, </a:t>
            </a:r>
            <a:r>
              <a:rPr lang="ko-KR" altLang="en-US" sz="1050">
                <a:latin typeface="+mj-ea"/>
                <a:ea typeface="+mj-ea"/>
              </a:rPr>
              <a:t>웹스피어</a:t>
            </a:r>
            <a:r>
              <a:rPr lang="en-US" altLang="ko-KR" sz="1050">
                <a:latin typeface="+mj-ea"/>
                <a:ea typeface="+mj-ea"/>
              </a:rPr>
              <a:t>( WebShpere)</a:t>
            </a:r>
            <a:r>
              <a:rPr lang="ko-KR" altLang="en-US" sz="1050">
                <a:latin typeface="+mj-ea"/>
                <a:ea typeface="+mj-ea"/>
              </a:rPr>
              <a:t>는 </a:t>
            </a:r>
            <a:r>
              <a:rPr lang="en-US" altLang="ko-KR" sz="1050">
                <a:latin typeface="+mj-ea"/>
                <a:ea typeface="+mj-ea"/>
              </a:rPr>
              <a:t>IBM </a:t>
            </a:r>
            <a:r>
              <a:rPr lang="ko-KR" altLang="en-US" sz="1050">
                <a:latin typeface="+mj-ea"/>
                <a:ea typeface="+mj-ea"/>
              </a:rPr>
              <a:t>등 특정 소프트웨어 회사가 개발해서 유료로 제공하는 </a:t>
            </a:r>
            <a:r>
              <a:rPr lang="en-US" altLang="ko-KR" sz="1050">
                <a:latin typeface="+mj-ea"/>
                <a:ea typeface="+mj-ea"/>
              </a:rPr>
              <a:t>JSP/Servlet </a:t>
            </a:r>
            <a:r>
              <a:rPr lang="ko-KR" altLang="en-US" sz="1050">
                <a:latin typeface="+mj-ea"/>
                <a:ea typeface="+mj-ea"/>
              </a:rPr>
              <a:t>컨테이너도 있습니다</a:t>
            </a:r>
            <a:r>
              <a:rPr lang="en-US" altLang="ko-KR" sz="1050">
                <a:latin typeface="+mj-ea"/>
                <a:ea typeface="+mj-ea"/>
              </a:rPr>
              <a:t>. </a:t>
            </a:r>
            <a:r>
              <a:rPr lang="ko-KR" altLang="en-US" sz="1050">
                <a:latin typeface="+mj-ea"/>
                <a:ea typeface="+mj-ea"/>
              </a:rPr>
              <a:t>또 다른 자바 기반 오픈 소스 </a:t>
            </a:r>
            <a:r>
              <a:rPr lang="en-US" altLang="ko-KR" sz="1050">
                <a:latin typeface="+mj-ea"/>
                <a:ea typeface="+mj-ea"/>
              </a:rPr>
              <a:t>JSP/Servlet </a:t>
            </a:r>
            <a:r>
              <a:rPr lang="ko-KR" altLang="en-US" sz="1050">
                <a:latin typeface="+mj-ea"/>
                <a:ea typeface="+mj-ea"/>
              </a:rPr>
              <a:t>컨테이너로 </a:t>
            </a:r>
            <a:r>
              <a:rPr lang="en-US" altLang="ko-KR" sz="1050">
                <a:latin typeface="+mj-ea"/>
                <a:ea typeface="+mj-ea"/>
              </a:rPr>
              <a:t>JBOSS</a:t>
            </a:r>
            <a:r>
              <a:rPr lang="ko-KR" altLang="en-US" sz="1050">
                <a:latin typeface="+mj-ea"/>
                <a:ea typeface="+mj-ea"/>
              </a:rPr>
              <a:t>는 지금은 거의 사용하지 않는 </a:t>
            </a:r>
            <a:r>
              <a:rPr lang="en-US" altLang="ko-KR" sz="1050">
                <a:latin typeface="+mj-ea"/>
                <a:ea typeface="+mj-ea"/>
              </a:rPr>
              <a:t>EJB </a:t>
            </a:r>
            <a:r>
              <a:rPr lang="ko-KR" altLang="en-US" sz="1050">
                <a:latin typeface="+mj-ea"/>
                <a:ea typeface="+mj-ea"/>
              </a:rPr>
              <a:t>컨테이너 기능도 제공합니다</a:t>
            </a:r>
            <a:r>
              <a:rPr lang="en-US" altLang="ko-KR" sz="1050">
                <a:latin typeface="+mj-ea"/>
                <a:ea typeface="+mj-ea"/>
              </a:rPr>
              <a:t>.</a:t>
            </a:r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230" y="4681331"/>
            <a:ext cx="12920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v"/>
              <a:defRPr/>
            </a:pPr>
            <a:r>
              <a:rPr lang="en-US" altLang="ko-KR" sz="1200" b="1">
                <a:latin typeface="+mj-ea"/>
                <a:ea typeface="+mj-ea"/>
              </a:rPr>
              <a:t>Note</a:t>
            </a:r>
            <a:endParaRPr lang="ko-KR" altLang="en-US" sz="1200" b="1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315172"/>
            <a:ext cx="8039112" cy="49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spc="-95"/>
              <a:t>5.4.4 </a:t>
            </a:r>
            <a:r>
              <a:rPr lang="ko-KR" altLang="en-US" b="1" spc="-95"/>
              <a:t> 서블릿 매핑하기</a:t>
            </a:r>
            <a:endParaRPr lang="en-US" altLang="ko-KR" b="1" spc="-95"/>
          </a:p>
        </p:txBody>
      </p:sp>
      <p:sp>
        <p:nvSpPr>
          <p:cNvPr id="3" name="아래쪽 화살표 2"/>
          <p:cNvSpPr/>
          <p:nvPr/>
        </p:nvSpPr>
        <p:spPr>
          <a:xfrm>
            <a:off x="4246378" y="5399434"/>
            <a:ext cx="288235" cy="3230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66667" y="4601818"/>
            <a:ext cx="3916017" cy="63502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클래스 이름이 길어지면 불편함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클래스 이름을 사용하면 보안에도 좋지않음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389" y="5923722"/>
            <a:ext cx="4172571" cy="26562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서블릿 클래스에 대응하는 서블릿 매핑 이름으로 요청함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307621" y="1820415"/>
            <a:ext cx="6165748" cy="2223931"/>
            <a:chOff x="827584" y="476672"/>
            <a:chExt cx="6912768" cy="288032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827584" y="476672"/>
              <a:ext cx="6912768" cy="792088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6557" y="718826"/>
              <a:ext cx="6552728" cy="383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>
                  <a:latin typeface="+mj-ea"/>
                  <a:ea typeface="+mj-ea"/>
                </a:rPr>
                <a:t>http://</a:t>
              </a:r>
              <a:r>
                <a:rPr lang="ko-KR" altLang="en-US" sz="1400" b="1">
                  <a:latin typeface="+mj-ea"/>
                  <a:ea typeface="+mj-ea"/>
                </a:rPr>
                <a:t>주소</a:t>
              </a:r>
              <a:r>
                <a:rPr lang="en-US" altLang="ko-KR" sz="1400" b="1">
                  <a:latin typeface="+mj-ea"/>
                  <a:ea typeface="+mj-ea"/>
                </a:rPr>
                <a:t>:</a:t>
              </a:r>
              <a:r>
                <a:rPr lang="ko-KR" altLang="en-US" sz="1400" b="1">
                  <a:latin typeface="+mj-ea"/>
                  <a:ea typeface="+mj-ea"/>
                </a:rPr>
                <a:t>포트번호</a:t>
              </a:r>
              <a:r>
                <a:rPr lang="en-US" altLang="ko-KR" sz="1400" b="1">
                  <a:latin typeface="+mj-ea"/>
                  <a:ea typeface="+mj-ea"/>
                </a:rPr>
                <a:t>/</a:t>
              </a:r>
              <a:r>
                <a:rPr lang="ko-KR" altLang="en-US" sz="1400" b="1">
                  <a:latin typeface="+mj-ea"/>
                  <a:ea typeface="+mj-ea"/>
                </a:rPr>
                <a:t>프로젝트명</a:t>
              </a:r>
              <a:r>
                <a:rPr lang="en-US" altLang="ko-KR" sz="1400" b="1">
                  <a:latin typeface="+mj-ea"/>
                  <a:ea typeface="+mj-ea"/>
                </a:rPr>
                <a:t>/</a:t>
              </a:r>
              <a:r>
                <a:rPr lang="ko-KR" altLang="en-US" sz="1400" b="1">
                  <a:solidFill>
                    <a:srgbClr val="FF0000"/>
                  </a:solidFill>
                  <a:latin typeface="+mj-ea"/>
                  <a:ea typeface="+mj-ea"/>
                </a:rPr>
                <a:t>패키지명이 포함된 클래스명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827584" y="2564904"/>
              <a:ext cx="6912768" cy="792088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6557" y="2807059"/>
              <a:ext cx="6552728" cy="379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>
                  <a:latin typeface="+mj-ea"/>
                  <a:ea typeface="+mj-ea"/>
                </a:rPr>
                <a:t>http://127.0.0.1:8090/pro05/</a:t>
              </a:r>
              <a:r>
                <a:rPr lang="en-US" altLang="ko-KR" sz="1400" b="1">
                  <a:solidFill>
                    <a:srgbClr val="FF0000"/>
                  </a:solidFill>
                  <a:latin typeface="+mj-ea"/>
                  <a:ea typeface="+mj-ea"/>
                </a:rPr>
                <a:t>sec01.ex01.FirstServlet</a:t>
              </a:r>
              <a:endParaRPr lang="ko-KR" altLang="en-US" sz="1400" b="1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아래쪽 화살표 22"/>
            <p:cNvSpPr/>
            <p:nvPr/>
          </p:nvSpPr>
          <p:spPr>
            <a:xfrm>
              <a:off x="4139952" y="1610164"/>
              <a:ext cx="288032" cy="50405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1400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7" y="1541805"/>
            <a:ext cx="8039112" cy="44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</a:pPr>
            <a:r>
              <a:rPr lang="ko-KR" altLang="en-US" sz="1600" spc="-101">
                <a:latin typeface="+mj-ea"/>
                <a:ea typeface="+mj-ea"/>
              </a:rPr>
              <a:t>서블릿 매핑 방법</a:t>
            </a:r>
            <a:endParaRPr lang="en-US" altLang="ko-KR" sz="1600" spc="-101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977888"/>
            <a:ext cx="7832033" cy="90628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각 프로젝트에 있는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에서 설정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&lt;servlet&gt; </a:t>
            </a:r>
            <a:r>
              <a:rPr lang="ko-KR" altLang="en-US" sz="1200">
                <a:latin typeface="+mj-ea"/>
                <a:ea typeface="+mj-ea"/>
              </a:rPr>
              <a:t>태그와 </a:t>
            </a:r>
            <a:r>
              <a:rPr lang="en-US" altLang="ko-KR" sz="1200">
                <a:latin typeface="+mj-ea"/>
                <a:ea typeface="+mj-ea"/>
              </a:rPr>
              <a:t>&lt;servlet-mapping&gt; </a:t>
            </a:r>
            <a:r>
              <a:rPr lang="ko-KR" altLang="en-US" sz="1200">
                <a:latin typeface="+mj-ea"/>
                <a:ea typeface="+mj-ea"/>
              </a:rPr>
              <a:t>태그를 이용함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여러 개의 서블릿 매핑 시에는 </a:t>
            </a:r>
            <a:r>
              <a:rPr lang="en-US" altLang="ko-KR" sz="1200">
                <a:latin typeface="+mj-ea"/>
                <a:ea typeface="+mj-ea"/>
              </a:rPr>
              <a:t>&lt;servlet&gt; </a:t>
            </a:r>
            <a:r>
              <a:rPr lang="ko-KR" altLang="en-US" sz="1200">
                <a:latin typeface="+mj-ea"/>
                <a:ea typeface="+mj-ea"/>
              </a:rPr>
              <a:t>태그를 먼저 정의하고 </a:t>
            </a:r>
            <a:r>
              <a:rPr lang="en-US" altLang="ko-KR" sz="1200">
                <a:latin typeface="+mj-ea"/>
                <a:ea typeface="+mj-ea"/>
              </a:rPr>
              <a:t>&lt;servlet-mapping&gt; </a:t>
            </a:r>
            <a:r>
              <a:rPr lang="ko-KR" altLang="en-US" sz="1200">
                <a:latin typeface="+mj-ea"/>
                <a:ea typeface="+mj-ea"/>
              </a:rPr>
              <a:t>태그를 정의함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90561" y="3577879"/>
            <a:ext cx="68484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626" y="1560443"/>
            <a:ext cx="8438322" cy="26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pro05 </a:t>
            </a:r>
            <a:r>
              <a:rPr lang="ko-KR" altLang="en-US" sz="1200">
                <a:latin typeface="+mj-ea"/>
                <a:ea typeface="+mj-ea"/>
              </a:rPr>
              <a:t>프로젝트의 </a:t>
            </a:r>
            <a:r>
              <a:rPr lang="en-US" altLang="ko-KR" sz="1200">
                <a:latin typeface="+mj-ea"/>
                <a:ea typeface="+mj-ea"/>
              </a:rPr>
              <a:t>WebContent &gt; WEB-INF </a:t>
            </a:r>
            <a:r>
              <a:rPr lang="ko-KR" altLang="en-US" sz="1200">
                <a:latin typeface="+mj-ea"/>
                <a:ea typeface="+mj-ea"/>
              </a:rPr>
              <a:t>폴더를 클릭한 후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을 선택하여 엽니다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466947" y="1973939"/>
            <a:ext cx="1983740" cy="2592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961861" y="4393096"/>
            <a:ext cx="743658" cy="1729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382" y="1560444"/>
            <a:ext cx="7921486" cy="26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에 </a:t>
            </a:r>
            <a:r>
              <a:rPr lang="en-US" altLang="ko-KR" sz="1200">
                <a:latin typeface="+mj-ea"/>
                <a:ea typeface="+mj-ea"/>
              </a:rPr>
              <a:t>&lt;web-app&gt; </a:t>
            </a:r>
            <a:r>
              <a:rPr lang="ko-KR" altLang="en-US" sz="1200">
                <a:latin typeface="+mj-ea"/>
                <a:ea typeface="+mj-ea"/>
              </a:rPr>
              <a:t>태그의 하위 태그를 지우고 다음과 같이 서블릿 매핑을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39880" y="1997559"/>
            <a:ext cx="64579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1507" name="TextBox 21506"/>
          <p:cNvSpPr txBox="1"/>
          <p:nvPr/>
        </p:nvSpPr>
        <p:spPr>
          <a:xfrm>
            <a:off x="672702" y="1466909"/>
            <a:ext cx="7798596" cy="44747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&lt;?xml version="1.0" encoding="UTF-8"?&gt;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&lt;web-app xmlns:xsi="http://www.w3.org/2001/XMLSchema-instance" xmlns="http://java.sun.com/xml/ns/javaee" xsi:schemaLocation="http://java.sun.com/xml/ns/javaee http://java.sun.com/xml/ns/javaee/web-app_3_0.xsd" id="WebApp_ID" version="3.0"&gt;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&lt;servlet&gt;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&lt;servlet-name&gt;aaa&lt;/servlet-name&gt;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&lt;servlet-class&gt;sec01.ex01.FirstServlet&lt;/servlet-class&gt;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&lt;/servlet&gt;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&lt;servlet-mapping&gt;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&lt;servlet-name&gt;aaa&lt;/servlet-name&gt;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&lt;url-pattern&gt;/first&lt;/url-pattern&gt;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&lt;/servlet-mapping&gt;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&lt;/web-app&gt;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315172"/>
            <a:ext cx="8039112" cy="49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spc="-95"/>
              <a:t>5.4.5 </a:t>
            </a:r>
            <a:r>
              <a:rPr lang="ko-KR" altLang="en-US" b="1" spc="-95"/>
              <a:t> 톰캣 프로젝트 실행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655983" y="1888435"/>
            <a:ext cx="7504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톰캣 서버를 선택하고 마우스 오른쪽 버튼을 클릭한 후 </a:t>
            </a:r>
            <a:r>
              <a:rPr lang="en-US" altLang="ko-KR" sz="1200">
                <a:latin typeface="+mj-ea"/>
                <a:ea typeface="+mj-ea"/>
              </a:rPr>
              <a:t>Add and Remove...</a:t>
            </a:r>
            <a:r>
              <a:rPr lang="ko-KR" altLang="en-US" sz="1200">
                <a:latin typeface="+mj-ea"/>
                <a:ea typeface="+mj-ea"/>
              </a:rPr>
              <a:t>를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2242183"/>
            <a:ext cx="5820106" cy="2896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431235" y="4432852"/>
            <a:ext cx="2803092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55165" y="3190461"/>
            <a:ext cx="1500809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510748"/>
            <a:ext cx="76928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pro05 </a:t>
            </a:r>
            <a:r>
              <a:rPr lang="ko-KR" altLang="en-US" sz="1200">
                <a:latin typeface="+mj-ea"/>
                <a:ea typeface="+mj-ea"/>
              </a:rPr>
              <a:t>프로젝트를 선택한 후 </a:t>
            </a:r>
            <a:r>
              <a:rPr lang="en-US" altLang="ko-KR" sz="1200">
                <a:latin typeface="+mj-ea"/>
                <a:ea typeface="+mj-ea"/>
              </a:rPr>
              <a:t>Add</a:t>
            </a:r>
            <a:r>
              <a:rPr lang="ko-KR" altLang="en-US" sz="1200">
                <a:latin typeface="+mj-ea"/>
                <a:ea typeface="+mj-ea"/>
              </a:rPr>
              <a:t>를 클릭하여 추가하고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53598" y="2176668"/>
            <a:ext cx="3023272" cy="29022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680249" y="2117117"/>
            <a:ext cx="3044825" cy="3021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977887" y="3011557"/>
            <a:ext cx="556591" cy="1391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27623" y="2852532"/>
            <a:ext cx="556591" cy="1391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540565"/>
            <a:ext cx="7692886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톰캣에 정상적으로 새 프로젝트가 등록된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90482" y="1995487"/>
            <a:ext cx="5008880" cy="955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818861" y="2395330"/>
            <a:ext cx="874643" cy="3279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315172"/>
            <a:ext cx="8039112" cy="49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spc="-95"/>
              <a:t>5.4.6 </a:t>
            </a:r>
            <a:r>
              <a:rPr lang="ko-KR" altLang="en-US" b="1" spc="-95"/>
              <a:t> 브라우저에서 서블릿 요청하기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795130" y="1926399"/>
            <a:ext cx="5138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/>
              <a:t>브라우저에서 서블릿 요청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36304"/>
            <a:ext cx="6530009" cy="72406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400" b="1">
                <a:latin typeface="+mj-ea"/>
                <a:ea typeface="+mj-ea"/>
              </a:rPr>
              <a:t>http://IP</a:t>
            </a:r>
            <a:r>
              <a:rPr lang="ko-KR" altLang="en-US" sz="1400" b="1">
                <a:latin typeface="+mj-ea"/>
                <a:ea typeface="+mj-ea"/>
              </a:rPr>
              <a:t>주소</a:t>
            </a:r>
            <a:r>
              <a:rPr lang="en-US" altLang="ko-KR" sz="1400" b="1">
                <a:latin typeface="+mj-ea"/>
                <a:ea typeface="+mj-ea"/>
              </a:rPr>
              <a:t>:</a:t>
            </a:r>
            <a:r>
              <a:rPr lang="ko-KR" altLang="en-US" sz="1400" b="1">
                <a:latin typeface="+mj-ea"/>
                <a:ea typeface="+mj-ea"/>
              </a:rPr>
              <a:t>포트번호</a:t>
            </a:r>
            <a:r>
              <a:rPr lang="en-US" altLang="ko-KR" sz="1400" b="1">
                <a:latin typeface="+mj-ea"/>
                <a:ea typeface="+mj-ea"/>
              </a:rPr>
              <a:t>/</a:t>
            </a:r>
            <a:r>
              <a:rPr lang="ko-KR" altLang="en-US" sz="1400" b="1">
                <a:latin typeface="+mj-ea"/>
                <a:ea typeface="+mj-ea"/>
              </a:rPr>
              <a:t>프로젝트이름</a:t>
            </a:r>
            <a:r>
              <a:rPr lang="en-US" altLang="ko-KR" sz="1400" b="1">
                <a:latin typeface="+mj-ea"/>
                <a:ea typeface="+mj-ea"/>
              </a:rPr>
              <a:t>(</a:t>
            </a:r>
            <a:r>
              <a:rPr lang="ko-KR" altLang="en-US" sz="1400" b="1">
                <a:latin typeface="+mj-ea"/>
                <a:ea typeface="+mj-ea"/>
              </a:rPr>
              <a:t>컨텍스트이름</a:t>
            </a:r>
            <a:r>
              <a:rPr lang="en-US" altLang="ko-KR" sz="1400" b="1">
                <a:latin typeface="+mj-ea"/>
                <a:ea typeface="+mj-ea"/>
              </a:rPr>
              <a:t>)</a:t>
            </a:r>
            <a:r>
              <a:rPr lang="en-US" altLang="ko-KR" sz="1400" b="1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ko-KR" altLang="en-US" sz="1400" b="1">
                <a:solidFill>
                  <a:srgbClr val="FF0000"/>
                </a:solidFill>
                <a:latin typeface="+mj-ea"/>
                <a:ea typeface="+mj-ea"/>
              </a:rPr>
              <a:t>서블릿매핑이름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400" b="1">
                <a:latin typeface="+mj-ea"/>
                <a:ea typeface="+mj-ea"/>
              </a:rPr>
              <a:t> </a:t>
            </a:r>
            <a:r>
              <a:rPr lang="ko-KR" altLang="en-US" sz="1400" b="1">
                <a:latin typeface="+mj-ea"/>
                <a:ea typeface="+mj-ea"/>
              </a:rPr>
              <a:t>요청 예</a:t>
            </a:r>
            <a:r>
              <a:rPr lang="en-US" altLang="ko-KR" sz="1400" b="1">
                <a:latin typeface="+mj-ea"/>
                <a:ea typeface="+mj-ea"/>
              </a:rPr>
              <a:t>: http://127.0.0.1:8090/pro05</a:t>
            </a:r>
            <a:r>
              <a:rPr lang="en-US" altLang="ko-KR" sz="1400" b="1">
                <a:solidFill>
                  <a:srgbClr val="FF0000"/>
                </a:solidFill>
                <a:latin typeface="+mj-ea"/>
                <a:ea typeface="+mj-ea"/>
              </a:rPr>
              <a:t>/first</a:t>
            </a:r>
            <a:endParaRPr lang="ko-KR" altLang="en-US" sz="14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732287"/>
            <a:ext cx="6530009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j-ea"/>
                <a:ea typeface="+mj-ea"/>
              </a:rPr>
              <a:t>톰캣이 로컬 </a:t>
            </a:r>
            <a:r>
              <a:rPr lang="en-US" altLang="ko-KR" sz="1200">
                <a:latin typeface="+mj-ea"/>
                <a:ea typeface="+mj-ea"/>
              </a:rPr>
              <a:t>PC</a:t>
            </a:r>
            <a:r>
              <a:rPr lang="ko-KR" altLang="en-US" sz="1200">
                <a:latin typeface="+mj-ea"/>
                <a:ea typeface="+mj-ea"/>
              </a:rPr>
              <a:t>에 설치된 경우에는 다음과 같이 입력해도 됩니다</a:t>
            </a:r>
            <a:r>
              <a:rPr lang="en-US" altLang="ko-KR" sz="1200">
                <a:latin typeface="+mj-ea"/>
                <a:ea typeface="+mj-ea"/>
              </a:rPr>
              <a:t>.    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j-ea"/>
                <a:ea typeface="+mj-ea"/>
              </a:rPr>
              <a:t>    </a:t>
            </a:r>
            <a:r>
              <a:rPr lang="en-US" altLang="ko-KR" sz="1200" b="1">
                <a:latin typeface="+mj-ea"/>
                <a:ea typeface="+mj-ea"/>
              </a:rPr>
              <a:t>http://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localhost</a:t>
            </a:r>
            <a:r>
              <a:rPr lang="en-US" altLang="ko-KR" sz="1200" b="1">
                <a:latin typeface="+mj-ea"/>
                <a:ea typeface="+mj-ea"/>
              </a:rPr>
              <a:t>:8090/pro05/first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130" y="3483312"/>
            <a:ext cx="5138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Wingdings"/>
              <a:buChar char="v"/>
            </a:pPr>
            <a:r>
              <a:rPr lang="en-US" altLang="ko-KR" sz="1200" b="1"/>
              <a:t>Note</a:t>
            </a:r>
            <a:endParaRPr lang="ko-KR" altLang="en-US" sz="1200" b="1"/>
          </a:p>
        </p:txBody>
      </p:sp>
      <p:sp>
        <p:nvSpPr>
          <p:cNvPr id="9" name="TextBox 8"/>
          <p:cNvSpPr txBox="1"/>
          <p:nvPr/>
        </p:nvSpPr>
        <p:spPr>
          <a:xfrm>
            <a:off x="914400" y="4903808"/>
            <a:ext cx="6530009" cy="2663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/>
              <a:t>자신의 </a:t>
            </a:r>
            <a:r>
              <a:rPr lang="en-US" altLang="ko-KR" sz="1200"/>
              <a:t>IP </a:t>
            </a:r>
            <a:r>
              <a:rPr lang="ko-KR" altLang="en-US" sz="1200"/>
              <a:t>주소를 확인하려면 명령 프롬프트창에서 </a:t>
            </a:r>
            <a:r>
              <a:rPr lang="en-US" altLang="ko-KR" sz="1200"/>
              <a:t>ipconfig </a:t>
            </a:r>
            <a:r>
              <a:rPr lang="ko-KR" altLang="en-US" sz="1200"/>
              <a:t>명령을 입력하면 됩니다</a:t>
            </a:r>
            <a:r>
              <a:rPr lang="en-US" altLang="ko-KR" sz="1200"/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130" y="4654833"/>
            <a:ext cx="5138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en-US" altLang="ko-KR" sz="1200" b="1"/>
              <a:t>Tip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6" y="1630017"/>
            <a:ext cx="5804452" cy="26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이클립스에서 톰캣을 다시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557" y="3528391"/>
            <a:ext cx="56156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브라우저에서 서블릿 매핑 이름으로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83157" y="2110243"/>
            <a:ext cx="5943600" cy="967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6341165" y="2110243"/>
            <a:ext cx="198783" cy="245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324274" y="3864376"/>
            <a:ext cx="377190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705519" y="4293704"/>
            <a:ext cx="439098" cy="313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API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계층 구조와 기능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4035" y="5733597"/>
            <a:ext cx="6430617" cy="63672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 GenericServlet </a:t>
            </a:r>
            <a:r>
              <a:rPr lang="ko-KR" altLang="en-US" sz="1200">
                <a:latin typeface="+mj-ea"/>
                <a:ea typeface="+mj-ea"/>
              </a:rPr>
              <a:t>추상클래스는 </a:t>
            </a:r>
            <a:r>
              <a:rPr lang="en-US" altLang="ko-KR" sz="1200">
                <a:latin typeface="+mj-ea"/>
                <a:ea typeface="+mj-ea"/>
              </a:rPr>
              <a:t>Servlet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ServletConfig </a:t>
            </a:r>
            <a:r>
              <a:rPr lang="ko-KR" altLang="en-US" sz="1200">
                <a:latin typeface="+mj-ea"/>
                <a:ea typeface="+mj-ea"/>
              </a:rPr>
              <a:t>인터페이스를 구현함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HttpServlet</a:t>
            </a:r>
            <a:r>
              <a:rPr lang="ko-KR" altLang="en-US" sz="1200">
                <a:latin typeface="+mj-ea"/>
                <a:ea typeface="+mj-ea"/>
              </a:rPr>
              <a:t>은 </a:t>
            </a:r>
            <a:r>
              <a:rPr lang="en-US" altLang="ko-KR" sz="1200">
                <a:latin typeface="+mj-ea"/>
                <a:ea typeface="+mj-ea"/>
              </a:rPr>
              <a:t>GenericServlet </a:t>
            </a:r>
            <a:r>
              <a:rPr lang="ko-KR" altLang="en-US" sz="1200">
                <a:latin typeface="+mj-ea"/>
                <a:ea typeface="+mj-ea"/>
              </a:rPr>
              <a:t>추상클래스를 상속받음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6242" y="1357027"/>
            <a:ext cx="3041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altLang="en-US" sz="1200" b="1">
                <a:latin typeface="+mj-ea"/>
                <a:ea typeface="+mj-ea"/>
              </a:rPr>
              <a:t>서블릿 클래스 계층 구조</a:t>
            </a: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76242" y="1634026"/>
            <a:ext cx="4418965" cy="3285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50504"/>
            <a:ext cx="7774177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/first</a:t>
            </a:r>
            <a:r>
              <a:rPr lang="ko-KR" altLang="en-US" sz="1200">
                <a:latin typeface="+mj-ea"/>
                <a:ea typeface="+mj-ea"/>
              </a:rPr>
              <a:t>로 웹 브라우저에서 요청하면 이클립스 콘솔에 각각의 메서드가 호출되면서 메시지가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74793" y="1919329"/>
            <a:ext cx="3601720" cy="1329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74793" y="2792896"/>
            <a:ext cx="1452990" cy="3677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66515" y="3488633"/>
            <a:ext cx="4257720" cy="1555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389" y="1606610"/>
            <a:ext cx="7565453" cy="14585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다음은 </a:t>
            </a:r>
            <a:r>
              <a:rPr lang="en-US" altLang="ko-KR" sz="1200"/>
              <a:t>web.xml</a:t>
            </a:r>
            <a:r>
              <a:rPr lang="ko-KR" altLang="en-US" sz="1200"/>
              <a:t>에 서블릿 매핑을 잘못한 상태에서 톰캣을 실행했을 때 나타난 오류 메시지입니다</a:t>
            </a:r>
            <a:r>
              <a:rPr lang="en-US" altLang="ko-KR" sz="1200"/>
              <a:t>. </a:t>
            </a:r>
            <a:r>
              <a:rPr lang="ko-KR" altLang="en-US" sz="1200"/>
              <a:t>오류가 발생한 상태에서 웹 브라우저에 요청하면 정상적으로 실행되지 않습니다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web.xml</a:t>
            </a:r>
            <a:r>
              <a:rPr lang="ko-KR" altLang="en-US" sz="1200"/>
              <a:t>에 서블릿 매핑을 할 경우에는 문법이나 태그의 철자가 틀리지 않도록 대소문자까지 주의해서 입력해야 합니다</a:t>
            </a:r>
            <a:r>
              <a:rPr lang="en-US" altLang="ko-KR" sz="1200"/>
              <a:t>. </a:t>
            </a:r>
            <a:r>
              <a:rPr lang="ko-KR" altLang="en-US" sz="1200"/>
              <a:t>톰캣을 실행할 때는 어떤 오류도 발생하면 안 됩니다</a:t>
            </a:r>
            <a:r>
              <a:rPr lang="en-US" altLang="ko-KR" sz="1200"/>
              <a:t>. </a:t>
            </a:r>
            <a:r>
              <a:rPr lang="ko-KR" altLang="en-US" sz="1200"/>
              <a:t>오류가 발생하면 그 원인을 찾아 바로 수정한 후 다시 실행해야 합니다</a:t>
            </a:r>
            <a:r>
              <a:rPr lang="en-US" altLang="ko-KR" sz="1200"/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389" y="1357635"/>
            <a:ext cx="5138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en-US" altLang="ko-KR" sz="1200" b="1">
                <a:latin typeface="+mj-ea"/>
                <a:ea typeface="+mj-ea"/>
              </a:rPr>
              <a:t> Note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7423" y="4296017"/>
            <a:ext cx="3341323" cy="29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 b="1">
                <a:solidFill>
                  <a:srgbClr val="FF0000"/>
                </a:solidFill>
              </a:rPr>
              <a:t>&lt;servlet&gt;</a:t>
            </a:r>
            <a:r>
              <a:rPr lang="ko-KR" altLang="en-US" sz="1400" b="1">
                <a:solidFill>
                  <a:srgbClr val="FF0000"/>
                </a:solidFill>
              </a:rPr>
              <a:t>을 </a:t>
            </a:r>
            <a:r>
              <a:rPr lang="en-US" altLang="ko-KR" sz="1400" b="1">
                <a:solidFill>
                  <a:srgbClr val="FF0000"/>
                </a:solidFill>
              </a:rPr>
              <a:t>&lt;sevlet&gt;</a:t>
            </a:r>
            <a:r>
              <a:rPr lang="ko-KR" altLang="en-US" sz="1400" b="1">
                <a:solidFill>
                  <a:srgbClr val="FF0000"/>
                </a:solidFill>
              </a:rPr>
              <a:t>로 잘못입력한 경우</a:t>
            </a:r>
          </a:p>
        </p:txBody>
      </p:sp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666515" y="5205454"/>
            <a:ext cx="4759067" cy="1553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162878" y="4499600"/>
            <a:ext cx="2246244" cy="1538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9" y="1315172"/>
            <a:ext cx="8039112" cy="49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spc="-95"/>
              <a:t>5.4.7 </a:t>
            </a:r>
            <a:r>
              <a:rPr lang="ko-KR" altLang="en-US" b="1" spc="-95"/>
              <a:t> 다수의 서블릿 매핑하기</a:t>
            </a:r>
            <a:endParaRPr lang="en-US" altLang="ko-KR" b="1" spc="-95"/>
          </a:p>
        </p:txBody>
      </p:sp>
      <p:sp>
        <p:nvSpPr>
          <p:cNvPr id="4" name="TextBox 3"/>
          <p:cNvSpPr txBox="1"/>
          <p:nvPr/>
        </p:nvSpPr>
        <p:spPr>
          <a:xfrm>
            <a:off x="765313" y="1768438"/>
            <a:ext cx="6758609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일반적인 웹 애플리케이션은 각 기능에 대한 서블릿을 따로 만들어서 서비스를 제공함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983" y="2494722"/>
            <a:ext cx="7176052" cy="26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패키지 </a:t>
            </a:r>
            <a:r>
              <a:rPr lang="en-US" altLang="ko-KR" sz="1200">
                <a:latin typeface="+mj-ea"/>
                <a:ea typeface="+mj-ea"/>
              </a:rPr>
              <a:t>sec01.ex01</a:t>
            </a:r>
            <a:r>
              <a:rPr lang="ko-KR" altLang="en-US" sz="1200">
                <a:latin typeface="+mj-ea"/>
                <a:ea typeface="+mj-ea"/>
              </a:rPr>
              <a:t>을 선택하고 마우스 오른쪽 버튼을 클릭한 후 </a:t>
            </a:r>
            <a:r>
              <a:rPr lang="en-US" altLang="ko-KR" sz="1200">
                <a:latin typeface="+mj-ea"/>
                <a:ea typeface="+mj-ea"/>
              </a:rPr>
              <a:t>New &gt; Class</a:t>
            </a:r>
            <a:r>
              <a:rPr lang="ko-KR" altLang="en-US" sz="1200">
                <a:latin typeface="+mj-ea"/>
                <a:ea typeface="+mj-ea"/>
              </a:rPr>
              <a:t>를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21664" y="2905829"/>
            <a:ext cx="5184255" cy="2948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991678" y="4134678"/>
            <a:ext cx="546652" cy="1490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75243" y="4552122"/>
            <a:ext cx="546652" cy="1490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208810" y="1718173"/>
            <a:ext cx="4278848" cy="5103882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267" y="1441174"/>
            <a:ext cx="75853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클래스 이름으로 </a:t>
            </a:r>
            <a:r>
              <a:rPr lang="en-US" altLang="ko-KR" sz="1200">
                <a:latin typeface="+mj-ea"/>
                <a:ea typeface="+mj-ea"/>
              </a:rPr>
              <a:t>SecondServlet</a:t>
            </a:r>
            <a:r>
              <a:rPr lang="ko-KR" altLang="en-US" sz="1200">
                <a:latin typeface="+mj-ea"/>
                <a:ea typeface="+mj-ea"/>
              </a:rPr>
              <a:t>을 입력하고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4473" y="3482052"/>
            <a:ext cx="703902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70769" y="6510258"/>
            <a:ext cx="703902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220" y="1540566"/>
            <a:ext cx="7654906" cy="267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Project Explorer</a:t>
            </a:r>
            <a:r>
              <a:rPr lang="ko-KR" altLang="en-US" sz="1200">
                <a:latin typeface="+mj-ea"/>
                <a:ea typeface="+mj-ea"/>
              </a:rPr>
              <a:t>에 </a:t>
            </a:r>
            <a:r>
              <a:rPr lang="en-US" altLang="ko-KR" sz="1200">
                <a:latin typeface="+mj-ea"/>
                <a:ea typeface="+mj-ea"/>
              </a:rPr>
              <a:t>SecondServlet.java</a:t>
            </a:r>
            <a:r>
              <a:rPr lang="ko-KR" altLang="en-US" sz="1200">
                <a:latin typeface="+mj-ea"/>
                <a:ea typeface="+mj-ea"/>
              </a:rPr>
              <a:t>가 생성된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52754" y="1977514"/>
            <a:ext cx="5225733" cy="25249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36304" y="3627783"/>
            <a:ext cx="1152939" cy="2087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768" y="1470990"/>
            <a:ext cx="7833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또 다른 서블릿 기능을 하는 </a:t>
            </a:r>
            <a:r>
              <a:rPr lang="en-US" altLang="ko-KR" sz="1200">
                <a:latin typeface="+mj-ea"/>
                <a:ea typeface="+mj-ea"/>
              </a:rPr>
              <a:t>SecondServlet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4274" y="1747989"/>
            <a:ext cx="6221067" cy="421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11597" y="1667157"/>
            <a:ext cx="6842469" cy="2929766"/>
            <a:chOff x="641694" y="1568519"/>
            <a:chExt cx="8258175" cy="380627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936348" y="1568519"/>
              <a:ext cx="6953250" cy="2886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641694" y="4593742"/>
              <a:ext cx="8258175" cy="781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052" name="TextBox 2051"/>
          <p:cNvSpPr txBox="1"/>
          <p:nvPr/>
        </p:nvSpPr>
        <p:spPr>
          <a:xfrm>
            <a:off x="394890" y="1506596"/>
            <a:ext cx="8354220" cy="4103311"/>
          </a:xfrm>
          <a:prstGeom prst="rect">
            <a:avLst/>
          </a:prstGeom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sec01.ex01;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java.io.IOException;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javax.servlet.ServletException;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javax.servlet.http.HttpServletRequest;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javax.servlet.http.HttpServletResponse;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SecondServlet  extends HttpServlet{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public void init() throws ServletException {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System.out.println("init 메서드 호출&gt;&gt;&gt;&gt;");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}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protected void doGet(HttpServletRequest req, HttpServletResponse resp) throws  ServletException, IOException {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System.out.println("doGet 메서드 호출&gt;&gt;&gt;&gt;");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}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public void destroy() {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System.out.println("destroy 메서드 호출&gt;&gt;&gt;&gt;");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}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73269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다시 </a:t>
            </a:r>
            <a:r>
              <a:rPr lang="en-US" altLang="ko-KR" sz="1200">
                <a:latin typeface="+mj-ea"/>
                <a:ea typeface="+mj-ea"/>
              </a:rPr>
              <a:t>SeocndServlet.java</a:t>
            </a:r>
            <a:r>
              <a:rPr lang="ko-KR" altLang="en-US" sz="1200">
                <a:latin typeface="+mj-ea"/>
                <a:ea typeface="+mj-ea"/>
              </a:rPr>
              <a:t>를 </a:t>
            </a: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에 매핑을 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70992" y="1787747"/>
            <a:ext cx="5916152" cy="499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4819" name="TextBox 34818"/>
          <p:cNvSpPr txBox="1"/>
          <p:nvPr/>
        </p:nvSpPr>
        <p:spPr>
          <a:xfrm>
            <a:off x="394890" y="1535170"/>
            <a:ext cx="8354220" cy="4835150"/>
          </a:xfrm>
          <a:prstGeom prst="rect">
            <a:avLst/>
          </a:prstGeom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&lt;?xml version="1.0" encoding="UTF-8"?&gt;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&lt;web-app xmlns:xsi="http://www.w3.org/2001/XMLSchema-instance" xmlns="http://java.sun.com/xml/ns/javaee" xsi:schemaLocation="http://java.sun.com/xml/ns/javaee http://java.sun.com/xml/ns/javaee/web-app_3_0.xsd" id="WebApp_ID" version="3.0"&gt;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&lt;servlet&gt;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&lt;servlet-name&gt;aaa&lt;/servlet-name&gt;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&lt;servlet-class&gt;sec01.ex01.FirstServlet&lt;/servlet-class&gt;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&lt;/servlet&gt;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&lt;servlet&gt;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&lt;servlet-name&gt;bbb&lt;/servlet-name&gt;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&lt;servlet-class&gt;sec01.ex01.SecondServlet&lt;/servlet-class&gt;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&lt;/servlet&gt;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&lt;servlet-mapping&gt;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&lt;servlet-name&gt;aaa&lt;/servlet-name&gt;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&lt;url-pattern&gt;/first&lt;/url-pattern&gt;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&lt;/servlet-mapping&gt;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&lt;servlet-mapping&gt;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&lt;servlet-name&gt;bbb&lt;/servlet-name&gt;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  &lt;url-pattern&gt;/second&lt;/url-pattern&gt;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  &lt;/servlet-mapping&gt;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&lt;/web-app&gt;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API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계층 구조와 기능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6242" y="1357027"/>
            <a:ext cx="3041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</a:pPr>
            <a:r>
              <a:rPr lang="en-US" altLang="ko-KR" sz="1200" b="1">
                <a:latin typeface="+mj-ea"/>
                <a:ea typeface="+mj-ea"/>
              </a:rPr>
              <a:t> JAVA EE8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0" y="1709862"/>
            <a:ext cx="9144000" cy="4759200"/>
            <a:chOff x="0" y="1901540"/>
            <a:chExt cx="9144000" cy="4759200"/>
          </a:xfrm>
        </p:grpSpPr>
        <p:pic>
          <p:nvPicPr>
            <p:cNvPr id="13" name="그림 12"/>
            <p:cNvPicPr/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0" y="1901540"/>
              <a:ext cx="9144000" cy="4759200"/>
            </a:xfrm>
            <a:prstGeom prst="rect">
              <a:avLst/>
            </a:prstGeom>
            <a:ln w="9525" cap="flat" cmpd="sng">
              <a:solidFill>
                <a:schemeClr val="tx1"/>
              </a:solidFill>
              <a:prstDash val="solid"/>
              <a:round/>
            </a:ln>
          </p:spPr>
        </p:pic>
        <p:sp>
          <p:nvSpPr>
            <p:cNvPr id="14" name="직사각형 13"/>
            <p:cNvSpPr/>
            <p:nvPr/>
          </p:nvSpPr>
          <p:spPr>
            <a:xfrm>
              <a:off x="0" y="2783083"/>
              <a:ext cx="519906" cy="103187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0" y="4902396"/>
              <a:ext cx="313531" cy="111124"/>
            </a:xfrm>
            <a:prstGeom prst="rec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3">
              <a:schemeClr val="accent6"/>
            </a:effectRef>
            <a:fontRef idx="minor">
              <a:schemeClr val="dk1"/>
            </a:fontRef>
          </p:style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80322"/>
            <a:ext cx="8052472" cy="446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프로젝트의 </a:t>
            </a:r>
            <a:r>
              <a:rPr lang="en-US" altLang="ko-KR" sz="1200">
                <a:latin typeface="+mj-ea"/>
                <a:ea typeface="+mj-ea"/>
              </a:rPr>
              <a:t>web.xml </a:t>
            </a:r>
            <a:r>
              <a:rPr lang="ko-KR" altLang="en-US" sz="1200">
                <a:latin typeface="+mj-ea"/>
                <a:ea typeface="+mj-ea"/>
              </a:rPr>
              <a:t>변경 사항을 반영하려면 톰캣을 재실행해야 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Severs</a:t>
            </a:r>
            <a:r>
              <a:rPr lang="ko-KR" altLang="en-US" sz="1200">
                <a:latin typeface="+mj-ea"/>
                <a:ea typeface="+mj-ea"/>
              </a:rPr>
              <a:t>의 빨간색 버튼을 클릭해 톰캣을 종료한 후 다시 녹색 버튼을 클릭해 톰캣을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70481" y="2173932"/>
            <a:ext cx="3390900" cy="113347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4" name="직사각형 3"/>
          <p:cNvSpPr/>
          <p:nvPr/>
        </p:nvSpPr>
        <p:spPr>
          <a:xfrm>
            <a:off x="3168806" y="2173931"/>
            <a:ext cx="260194" cy="263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62319" y="4075374"/>
            <a:ext cx="5943600" cy="894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6370094" y="4075374"/>
            <a:ext cx="218661" cy="2184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649896"/>
            <a:ext cx="8052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다음은 브라우저에서 </a:t>
            </a:r>
            <a:r>
              <a:rPr lang="en-US" altLang="ko-KR" sz="1200">
                <a:latin typeface="+mj-ea"/>
                <a:ea typeface="+mj-ea"/>
              </a:rPr>
              <a:t>/second</a:t>
            </a:r>
            <a:r>
              <a:rPr lang="ko-KR" altLang="en-US" sz="1200">
                <a:latin typeface="+mj-ea"/>
                <a:ea typeface="+mj-ea"/>
              </a:rPr>
              <a:t>라는 매핑 이름으로 요청했을 때의 결과입니다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이번에는 </a:t>
            </a:r>
            <a:r>
              <a:rPr lang="en-US" altLang="ko-KR" sz="1200">
                <a:latin typeface="+mj-ea"/>
                <a:ea typeface="+mj-ea"/>
              </a:rPr>
              <a:t>SecondServlet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클래스들의 메서드가 호출되어 메시지를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19356" y="2654783"/>
            <a:ext cx="3629025" cy="1190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5129144" y="2679230"/>
            <a:ext cx="3060700" cy="1141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729409" y="3110948"/>
            <a:ext cx="2186608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29144" y="3359426"/>
            <a:ext cx="1776775" cy="3776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 동작 과정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98108" y="1864661"/>
            <a:ext cx="6676726" cy="3691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 동작 과정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739" y="1610139"/>
            <a:ext cx="47509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sz="1100" b="1"/>
              <a:t>스레드로 기능을 수행하는 서블릿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4274" y="5116060"/>
            <a:ext cx="6750446" cy="26366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ü"/>
            </a:pPr>
            <a:r>
              <a:rPr lang="ko-KR" altLang="en-US" sz="1200"/>
              <a:t>브라우저에서 최초 요청 시 한 번만  </a:t>
            </a:r>
            <a:r>
              <a:rPr lang="en-US" altLang="ko-KR" sz="1200"/>
              <a:t>init()</a:t>
            </a:r>
            <a:r>
              <a:rPr lang="ko-KR" altLang="en-US" sz="1200"/>
              <a:t> 메서드가 호출되며 재 요청 시 </a:t>
            </a:r>
            <a:r>
              <a:rPr lang="en-US" altLang="ko-KR" sz="1200"/>
              <a:t>doXXX() </a:t>
            </a:r>
            <a:r>
              <a:rPr lang="ko-KR" altLang="en-US" sz="1200"/>
              <a:t>메서드만 호출됨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1871749"/>
            <a:ext cx="41910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324274" y="3705059"/>
            <a:ext cx="3076575" cy="1177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324274" y="4174435"/>
            <a:ext cx="1329474" cy="198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애너테이션을 이용한 서블릿 매핑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656" y="1782705"/>
            <a:ext cx="7116418" cy="9014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web.xml</a:t>
            </a:r>
            <a:r>
              <a:rPr lang="ko-KR" altLang="en-US" sz="1200">
                <a:latin typeface="+mj-ea"/>
                <a:ea typeface="+mj-ea"/>
              </a:rPr>
              <a:t>에 여러 서블릿 매핑 설정 시 복잡해짐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따라서 서블릿 클래스에 직접 애너테이션으로 서블릿명을 설정하면 가독성이 좋아짐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@WebServlet</a:t>
            </a:r>
            <a:r>
              <a:rPr lang="ko-KR" altLang="en-US" sz="1200">
                <a:latin typeface="+mj-ea"/>
                <a:ea typeface="+mj-ea"/>
              </a:rPr>
              <a:t>을 이용해서 서블릿 매핑을 구현함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315172"/>
            <a:ext cx="8039112" cy="49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spc="-95"/>
              <a:t>5.6.1 </a:t>
            </a:r>
            <a:r>
              <a:rPr lang="ko-KR" altLang="en-US" b="1" spc="-95"/>
              <a:t> 애너테이션을 이용한 서블릿 매핑</a:t>
            </a:r>
            <a:endParaRPr lang="en-US" altLang="ko-KR" b="1" spc="-95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08656" y="3150498"/>
            <a:ext cx="68675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애너테이션을 이용한 서블릿 매핑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60443"/>
            <a:ext cx="7625090" cy="26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sec01.ex01 </a:t>
            </a:r>
            <a:r>
              <a:rPr lang="ko-KR" altLang="en-US" sz="1200">
                <a:latin typeface="+mj-ea"/>
                <a:ea typeface="+mj-ea"/>
              </a:rPr>
              <a:t>패키지를 선택하고 마우스 오른쪽 버튼을 클릭한 후 </a:t>
            </a:r>
            <a:r>
              <a:rPr lang="en-US" altLang="ko-KR" sz="1200">
                <a:latin typeface="+mj-ea"/>
                <a:ea typeface="+mj-ea"/>
              </a:rPr>
              <a:t>New &gt; Servlet</a:t>
            </a:r>
            <a:r>
              <a:rPr lang="ko-KR" altLang="en-US" sz="1200">
                <a:latin typeface="+mj-ea"/>
                <a:ea typeface="+mj-ea"/>
              </a:rPr>
              <a:t>을 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99751" y="1920323"/>
            <a:ext cx="5506168" cy="3536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504661" y="3155673"/>
            <a:ext cx="725556" cy="19381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85791" y="5083864"/>
            <a:ext cx="725556" cy="19381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애너테이션을 이용한 서블릿 매핑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50504"/>
            <a:ext cx="7644968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클래스 이름으로 </a:t>
            </a:r>
            <a:r>
              <a:rPr lang="en-US" altLang="ko-KR" sz="1200">
                <a:latin typeface="+mj-ea"/>
                <a:ea typeface="+mj-ea"/>
              </a:rPr>
              <a:t>ThirdServlet</a:t>
            </a:r>
            <a:r>
              <a:rPr lang="ko-KR" altLang="en-US" sz="1200">
                <a:latin typeface="+mj-ea"/>
                <a:ea typeface="+mj-ea"/>
              </a:rPr>
              <a:t>을 입력하고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76701" y="1961335"/>
            <a:ext cx="4335256" cy="31076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13991" y="3515146"/>
            <a:ext cx="765313" cy="1822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애너테이션을 이용한 서블릿 매핑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70991"/>
            <a:ext cx="76847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우선 기본 </a:t>
            </a:r>
            <a:r>
              <a:rPr lang="en-US" altLang="ko-KR" sz="1200">
                <a:latin typeface="+mj-ea"/>
                <a:ea typeface="+mj-ea"/>
              </a:rPr>
              <a:t>URL mapping </a:t>
            </a:r>
            <a:r>
              <a:rPr lang="ko-KR" altLang="en-US" sz="1200">
                <a:latin typeface="+mj-ea"/>
                <a:ea typeface="+mj-ea"/>
              </a:rPr>
              <a:t>이름을 선택한 후 매핑 이름을 수정하기 위해 </a:t>
            </a:r>
            <a:r>
              <a:rPr lang="en-US" altLang="ko-KR" sz="1200">
                <a:latin typeface="+mj-ea"/>
                <a:ea typeface="+mj-ea"/>
              </a:rPr>
              <a:t>Edit...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38690" y="1960231"/>
            <a:ext cx="4072049" cy="3764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435087" y="4403035"/>
            <a:ext cx="665922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04453" y="4621695"/>
            <a:ext cx="526774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애너테이션을 이용한 서블릿 매핑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383" y="1540565"/>
            <a:ext cx="7832033" cy="2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서블릿 매핑 이름을 </a:t>
            </a:r>
            <a:r>
              <a:rPr lang="en-US" altLang="ko-KR" sz="1200">
                <a:latin typeface="+mj-ea"/>
                <a:ea typeface="+mj-ea"/>
              </a:rPr>
              <a:t>third</a:t>
            </a:r>
            <a:r>
              <a:rPr lang="ko-KR" altLang="en-US" sz="1200">
                <a:latin typeface="+mj-ea"/>
                <a:ea typeface="+mj-ea"/>
              </a:rPr>
              <a:t>로 수정하고 </a:t>
            </a:r>
            <a:r>
              <a:rPr lang="en-US" altLang="ko-KR" sz="1200">
                <a:latin typeface="+mj-ea"/>
                <a:ea typeface="+mj-ea"/>
              </a:rPr>
              <a:t>OK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9" y="3260683"/>
            <a:ext cx="63230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매핑 이름이 수정된 것을 확인한 후 </a:t>
            </a:r>
            <a:r>
              <a:rPr lang="en-US" altLang="ko-KR" sz="1200">
                <a:latin typeface="+mj-ea"/>
                <a:ea typeface="+mj-ea"/>
              </a:rPr>
              <a:t>Next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70480" y="1991112"/>
            <a:ext cx="2210242" cy="1159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912165" y="2315817"/>
            <a:ext cx="606287" cy="2550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288181" y="3537682"/>
            <a:ext cx="3514090" cy="3348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288181" y="5685183"/>
            <a:ext cx="425202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32625" y="6619462"/>
            <a:ext cx="425202" cy="159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애너테이션을 이용한 서블릿 매핑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510748"/>
            <a:ext cx="8112109" cy="449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Constructors from superclass </a:t>
            </a:r>
            <a:r>
              <a:rPr lang="ko-KR" altLang="en-US" sz="1200">
                <a:latin typeface="+mj-ea"/>
                <a:ea typeface="+mj-ea"/>
              </a:rPr>
              <a:t>옵션 체크박스의 체크를 해제한 후 오버라이딩할 생명주기 메서드를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기본값으로 설정된 상태에서 </a:t>
            </a:r>
            <a:r>
              <a:rPr lang="en-US" altLang="ko-KR" sz="1200">
                <a:latin typeface="+mj-ea"/>
                <a:ea typeface="+mj-ea"/>
              </a:rPr>
              <a:t>init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destroy, doGet</a:t>
            </a:r>
            <a:r>
              <a:rPr lang="ko-KR" altLang="en-US" sz="1200">
                <a:latin typeface="+mj-ea"/>
                <a:ea typeface="+mj-ea"/>
              </a:rPr>
              <a:t>,</a:t>
            </a:r>
            <a:r>
              <a:rPr lang="en-US" altLang="ko-KR" sz="1200">
                <a:latin typeface="+mj-ea"/>
                <a:ea typeface="+mj-ea"/>
              </a:rPr>
              <a:t>doPost</a:t>
            </a:r>
            <a:r>
              <a:rPr lang="ko-KR" altLang="en-US" sz="1200">
                <a:latin typeface="+mj-ea"/>
                <a:ea typeface="+mj-ea"/>
              </a:rPr>
              <a:t>에 체크하고 </a:t>
            </a:r>
            <a:r>
              <a:rPr lang="en-US" altLang="ko-KR" sz="1200">
                <a:latin typeface="+mj-ea"/>
                <a:ea typeface="+mj-ea"/>
              </a:rPr>
              <a:t>Finish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91575" y="2087134"/>
            <a:ext cx="4227886" cy="43832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23930" y="4651513"/>
            <a:ext cx="168966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3930" y="5049078"/>
            <a:ext cx="168966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66370" y="5054048"/>
            <a:ext cx="168966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24674" y="5257801"/>
            <a:ext cx="168966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7"/>
          <p:cNvSpPr/>
          <p:nvPr/>
        </p:nvSpPr>
        <p:spPr>
          <a:xfrm>
            <a:off x="2628292" y="5439972"/>
            <a:ext cx="168966" cy="188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BFEB3E-7B59-54CA-1E73-127017E79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685" y="5378799"/>
            <a:ext cx="234962" cy="298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API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계층 구조와 기능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9" y="1344989"/>
            <a:ext cx="8039111" cy="500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 spc="-95"/>
              <a:t>5.2.1 </a:t>
            </a:r>
            <a:r>
              <a:rPr lang="ko-KR" altLang="en-US" b="1" spc="-95"/>
              <a:t>서블릿 </a:t>
            </a:r>
            <a:r>
              <a:rPr lang="en-US" altLang="ko-KR" b="1" spc="-95"/>
              <a:t>API  </a:t>
            </a:r>
            <a:r>
              <a:rPr lang="ko-KR" altLang="en-US" b="1" spc="-95"/>
              <a:t>기능</a:t>
            </a:r>
            <a:endParaRPr lang="en-US" altLang="ko-KR" b="1" spc="-95"/>
          </a:p>
        </p:txBody>
      </p:sp>
      <p:sp>
        <p:nvSpPr>
          <p:cNvPr id="4" name="TextBox 3"/>
          <p:cNvSpPr txBox="1"/>
          <p:nvPr/>
        </p:nvSpPr>
        <p:spPr>
          <a:xfrm>
            <a:off x="795131" y="1784110"/>
            <a:ext cx="42539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서블릿 </a:t>
            </a:r>
            <a:r>
              <a:rPr lang="en-US" altLang="ko-KR" sz="1200" b="1">
                <a:latin typeface="+mj-ea"/>
                <a:ea typeface="+mj-ea"/>
              </a:rPr>
              <a:t>API </a:t>
            </a:r>
            <a:r>
              <a:rPr lang="ko-KR" altLang="en-US" sz="1200" b="1">
                <a:latin typeface="+mj-ea"/>
                <a:ea typeface="+mj-ea"/>
              </a:rPr>
              <a:t>구성 요소 특징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58687" y="2069596"/>
          <a:ext cx="7391400" cy="3494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서블릿 구성요소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Servlet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인터페이스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javax.servlet 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패키지에 선언되어 있습니다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Servlet 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관련 추상 메서드를 선언합니다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228600" indent="-228600">
                        <a:buFont typeface="Arial"/>
                        <a:buChar char="•"/>
                      </a:pP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init(), service(), destroy(), getServletInfo(), getServletConfig()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선언합니다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ServletConfig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인터페이스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javax.servlet 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패키지에 선언되어 있습니다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Servlet 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기능 관련 추상 메서드가 선언되어 있습니다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getInitParameter(), getInitParameterNames(), getServletContext(), getServletName()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 선언되어 있습니다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GenericServlet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javax.servlet 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패키지에 선언되어 있습니다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상위 두 인터페이스를 구현하여 일반적인 서블릿 기능을 구현한 클래스입니다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GenericServlet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상속받아 구현한 사용자 서블릿은 사용되는 프로토콜에 따라 각각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service()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오버라이딩해서 구현합니다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8877">
                <a:tc>
                  <a:txBody>
                    <a:bodyPr/>
                    <a:lstStyle/>
                    <a:p>
                      <a:pPr marL="0" indent="0" algn="l" defTabSz="1440180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HttpServlet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</a:p>
                    <a:p>
                      <a:pPr defTabSz="1440180" latinLnBrk="1"/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javax.servlet.http 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패키지에 선언되어 있습니다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GenericServlet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상속받아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HTTP 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프로토콜을 사용하는 웹 브라우저에서 서블릿 기능을 수행합니다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웹 브라우저 기반 서비스를 제공하는 서블릿을 만들 때 상속받아 사용합니다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 시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service()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가 호출되면서 요청 방식에 따라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doGet()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이나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doPost()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가 차례 대로 호출됩니다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5119" y="5715000"/>
            <a:ext cx="7754298" cy="63627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GenericServlet </a:t>
            </a:r>
            <a:r>
              <a:rPr lang="ko-KR" altLang="en-US" sz="1200">
                <a:latin typeface="+mj-ea"/>
                <a:ea typeface="+mj-ea"/>
              </a:rPr>
              <a:t>클래스는 여러 통신 프로토콜에 대한 서블릿 기능을 구현하는함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GenericServlet </a:t>
            </a:r>
            <a:r>
              <a:rPr lang="ko-KR" altLang="en-US" sz="1200">
                <a:latin typeface="+mj-ea"/>
                <a:ea typeface="+mj-ea"/>
              </a:rPr>
              <a:t>클래스를 상속받는 </a:t>
            </a:r>
            <a:r>
              <a:rPr lang="en-US" altLang="ko-KR" sz="1200">
                <a:latin typeface="+mj-ea"/>
                <a:ea typeface="+mj-ea"/>
              </a:rPr>
              <a:t>HttpServlet </a:t>
            </a:r>
            <a:r>
              <a:rPr lang="ko-KR" altLang="en-US" sz="1200">
                <a:latin typeface="+mj-ea"/>
                <a:ea typeface="+mj-ea"/>
              </a:rPr>
              <a:t>클래스는 </a:t>
            </a:r>
            <a:r>
              <a:rPr lang="en-US" altLang="ko-KR" sz="1200">
                <a:latin typeface="+mj-ea"/>
                <a:ea typeface="+mj-ea"/>
              </a:rPr>
              <a:t>HTTP</a:t>
            </a:r>
            <a:r>
              <a:rPr lang="ko-KR" altLang="en-US" sz="1200">
                <a:latin typeface="+mj-ea"/>
                <a:ea typeface="+mj-ea"/>
              </a:rPr>
              <a:t>프로토콜을 사용하는 서블릿 기능을 수행함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애너테이션을 이용한 서블릿 매핑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0687"/>
            <a:ext cx="7505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애너테이션에 수정한 매핑 이름이 추가된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63312" y="1912565"/>
            <a:ext cx="4989434" cy="3633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878496" y="3061252"/>
            <a:ext cx="1639956" cy="1789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애너테이션을 이용한 서블릿 매핑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55594" y="1522690"/>
            <a:ext cx="6438900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애너테이션을 이용한 서블릿 매핑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pic>
        <p:nvPicPr>
          <p:cNvPr id="47109" name="그림 4710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1565830"/>
            <a:ext cx="9144000" cy="4086797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애너테이션을 이용한 서블릿 매핑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7110" name="TextBox 47109"/>
          <p:cNvSpPr txBox="1"/>
          <p:nvPr/>
        </p:nvSpPr>
        <p:spPr>
          <a:xfrm>
            <a:off x="935633" y="1509117"/>
            <a:ext cx="7044531" cy="42924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package sec01.ex01;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java.io.IOException;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javax.servlet.ServletConfig;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javax.servlet.ServletException;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javax.servlet.annotation.WebServlet;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javax.servlet.http.HttpServletRequest;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javax.servlet.http.HttpServletResponse;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/**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* Servlet implementation class ThirdServlet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 */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@WebServlet("/third")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public class ThirdServlet extends HttpServlet {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private static final long serialVersionUID = 1L;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/**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 * @see Servlet#init(ServletConfig)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 */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public void init(ServletConfig config) throws ServletException {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System.out.println("ThirdServlet init 메소드 호출");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애너테이션을 이용한 서블릿 매핑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7110" name="TextBox 47109"/>
          <p:cNvSpPr txBox="1"/>
          <p:nvPr/>
        </p:nvSpPr>
        <p:spPr>
          <a:xfrm>
            <a:off x="647898" y="1489273"/>
            <a:ext cx="7332264" cy="3600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	/**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	 * @see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HttpServlet#doGet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,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)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	 */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protected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void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doGet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,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)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throws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ServletException</a:t>
            </a:r>
            <a:r>
              <a:rPr lang="ko-KR" altLang="en-US" sz="1200" b="1" dirty="0">
                <a:latin typeface="한컴산뜻돋움"/>
                <a:ea typeface="한컴산뜻돋움"/>
              </a:rPr>
              <a:t>,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IOException</a:t>
            </a:r>
            <a:r>
              <a:rPr lang="ko-KR" altLang="en-US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System.out.println</a:t>
            </a:r>
            <a:r>
              <a:rPr lang="ko-KR" altLang="en-US" sz="1200" b="1" dirty="0">
                <a:latin typeface="한컴산뜻돋움"/>
                <a:ea typeface="한컴산뜻돋움"/>
              </a:rPr>
              <a:t>("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ThirdServlet</a:t>
            </a:r>
            <a:r>
              <a:rPr lang="ko-KR" altLang="en-US" sz="1200" b="1" dirty="0">
                <a:latin typeface="한컴산뜻돋움"/>
                <a:ea typeface="한컴산뜻돋움"/>
              </a:rPr>
              <a:t> 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doGet</a:t>
            </a:r>
            <a:r>
              <a:rPr lang="ko-KR" altLang="en-US" sz="1200" b="1" dirty="0">
                <a:latin typeface="한컴산뜻돋움"/>
                <a:ea typeface="한컴산뜻돋움"/>
              </a:rPr>
              <a:t> 메소드 호출");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	/**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	 * @see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HttpServlet#doPost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,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)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	 */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protected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void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doPost</a:t>
            </a:r>
            <a:r>
              <a:rPr lang="ko-KR" altLang="en-US" sz="1200" b="1" dirty="0"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request</a:t>
            </a:r>
            <a:r>
              <a:rPr lang="ko-KR" altLang="en-US" sz="1200" b="1" dirty="0">
                <a:latin typeface="한컴산뜻돋움"/>
                <a:ea typeface="한컴산뜻돋움"/>
              </a:rPr>
              <a:t>,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response</a:t>
            </a:r>
            <a:r>
              <a:rPr lang="ko-KR" altLang="en-US" sz="1200" b="1" dirty="0">
                <a:latin typeface="한컴산뜻돋움"/>
                <a:ea typeface="한컴산뜻돋움"/>
              </a:rPr>
              <a:t>)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throws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ServletException</a:t>
            </a:r>
            <a:r>
              <a:rPr lang="ko-KR" altLang="en-US" sz="1200" b="1" dirty="0">
                <a:latin typeface="한컴산뜻돋움"/>
                <a:ea typeface="한컴산뜻돋움"/>
              </a:rPr>
              <a:t>,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IOException</a:t>
            </a:r>
            <a:r>
              <a:rPr lang="ko-KR" altLang="en-US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		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System.out.println</a:t>
            </a:r>
            <a:r>
              <a:rPr lang="ko-KR" altLang="en-US" sz="1200" b="1" dirty="0">
                <a:latin typeface="한컴산뜻돋움"/>
                <a:ea typeface="한컴산뜻돋움"/>
              </a:rPr>
              <a:t>("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ThirdServlet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doPost</a:t>
            </a:r>
            <a:r>
              <a:rPr lang="ko-KR" altLang="en-US" sz="1200" b="1" dirty="0">
                <a:latin typeface="한컴산뜻돋움"/>
                <a:ea typeface="한컴산뜻돋움"/>
              </a:rPr>
              <a:t> 메소드 호출");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ko-KR" altLang="en-US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}</a:t>
            </a:r>
          </a:p>
          <a:p>
            <a:pPr>
              <a:defRPr/>
            </a:pPr>
            <a:endParaRPr lang="ko-KR" altLang="en-US" sz="1200" b="1" dirty="0"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애너테이션을 이용한 서블릿 매핑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383" y="1590261"/>
            <a:ext cx="8189843" cy="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ko-KR" altLang="en-US" sz="1200">
                <a:latin typeface="+mj-ea"/>
                <a:ea typeface="+mj-ea"/>
              </a:rPr>
              <a:t>이클립스에서 애너테이션을 이용하여 서블릿 매핑을 설정했으니 톰캣을 중지했다가 재실행한 다음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</a:t>
            </a:r>
            <a:r>
              <a:rPr lang="ko-KR" altLang="en-US" sz="1200">
                <a:latin typeface="+mj-ea"/>
                <a:ea typeface="+mj-ea"/>
              </a:rPr>
              <a:t>웹 브라우저에서 서블릿 매핑 이름으로 요청해 보겠습니다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en-US" altLang="ko-KR" sz="1200">
                <a:solidFill>
                  <a:srgbClr val="FF0000"/>
                </a:solidFill>
                <a:latin typeface="+mj-ea"/>
                <a:ea typeface="+mj-ea"/>
              </a:rPr>
              <a:t>• http://localhost:8090/pro05/third</a:t>
            </a:r>
            <a:endParaRPr lang="ko-KR" altLang="en-US" sz="120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97801" y="2584477"/>
            <a:ext cx="3115945" cy="715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97801" y="2941982"/>
            <a:ext cx="2601582" cy="3575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5.6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애너테이션을 이용한 서블릿 매핑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50504"/>
            <a:ext cx="6492028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sz="1200"/>
              <a:t>애너테이션으로 설정한 매핑명을 다른 매핑명과 중복되면 안됩니다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14699" y="1827503"/>
            <a:ext cx="5943600" cy="2532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914699" y="2673626"/>
            <a:ext cx="1520388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4699" y="4668796"/>
            <a:ext cx="5943600" cy="1496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5.2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API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계층 구조와 기능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15598"/>
            <a:ext cx="4253948" cy="263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HttpServlet</a:t>
            </a:r>
            <a:r>
              <a:rPr lang="ko-KR" altLang="en-US" sz="1200" b="1">
                <a:latin typeface="+mj-ea"/>
                <a:ea typeface="+mj-ea"/>
              </a:rPr>
              <a:t> 클래스의 여러 가지 메서드 기능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5119" y="1781093"/>
          <a:ext cx="7391400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protected doDelete(HttpServletRequest req,</a:t>
                      </a:r>
                    </a:p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             HttpServletResponse resp)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서블릿이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DELETE request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수행하기 위해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service()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통해서 호출됩니다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protected doGet(HttpServletRequest req,</a:t>
                      </a:r>
                    </a:p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                     HttpServletResponse resp)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서블릿이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 request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수행하기 위해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service()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통해서 호출됩니다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302"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protected doHead(HttpServletRequest req,</a:t>
                      </a:r>
                    </a:p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                     HttpServletResponse resp)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서블릿이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HEAD request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수행하기 위해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service()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통해서 호출됩니다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protected doPost(HttpServletRequest req,</a:t>
                      </a:r>
                    </a:p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                     HttpServletResponse resp)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서블릿이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POST request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수행하기 위해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service()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통해서 호출됩니다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protected service (HttpServletRequest req,</a:t>
                      </a:r>
                    </a:p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                     HttpServletResponse resp)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표준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HTTP request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public service()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에서 전달받아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doXXX() 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메서드를 호출합니다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public service (HttpServletRequest req,</a:t>
                      </a:r>
                    </a:p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                     HttpServletResponse resp)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클라이언트의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request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protected service()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에게 전달합니다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9817" y="5396045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클라이언트 요청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3436" y="5396044"/>
            <a:ext cx="17013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/>
              <a:t>public service() </a:t>
            </a:r>
            <a:r>
              <a:rPr lang="ko-KR" altLang="en-US" sz="1200" b="1"/>
              <a:t>호출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9861" y="5396043"/>
            <a:ext cx="18697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/>
              <a:t>protected service()  </a:t>
            </a:r>
            <a:r>
              <a:rPr lang="ko-KR" altLang="en-US" sz="1200" b="1"/>
              <a:t>호출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05558" y="5396041"/>
            <a:ext cx="1134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/>
              <a:t>doXXX() </a:t>
            </a:r>
            <a:r>
              <a:rPr lang="ko-KR" altLang="en-US" sz="1200" b="1"/>
              <a:t>호출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1731417" y="5396045"/>
            <a:ext cx="375317" cy="27699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/>
          </a:p>
        </p:txBody>
      </p:sp>
      <p:sp>
        <p:nvSpPr>
          <p:cNvPr id="13" name="오른쪽 화살표 12"/>
          <p:cNvSpPr/>
          <p:nvPr/>
        </p:nvSpPr>
        <p:spPr>
          <a:xfrm>
            <a:off x="4054804" y="5396048"/>
            <a:ext cx="375317" cy="27699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/>
          </a:p>
        </p:txBody>
      </p:sp>
      <p:sp>
        <p:nvSpPr>
          <p:cNvPr id="14" name="오른쪽 화살표 13"/>
          <p:cNvSpPr/>
          <p:nvPr/>
        </p:nvSpPr>
        <p:spPr>
          <a:xfrm>
            <a:off x="6439602" y="5396041"/>
            <a:ext cx="375317" cy="27699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/>
          </a:p>
        </p:txBody>
      </p:sp>
      <p:sp>
        <p:nvSpPr>
          <p:cNvPr id="15" name="직사각형 14"/>
          <p:cNvSpPr/>
          <p:nvPr/>
        </p:nvSpPr>
        <p:spPr>
          <a:xfrm>
            <a:off x="359817" y="5296653"/>
            <a:ext cx="7680578" cy="52677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5.3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생명주기 메서드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9" y="1344989"/>
            <a:ext cx="8039111" cy="500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ko-KR" altLang="en-US" spc="-95"/>
              <a:t>서블릿 생명주기</a:t>
            </a:r>
            <a:r>
              <a:rPr lang="en-US" altLang="ko-KR" spc="-95"/>
              <a:t>(Life Cycle) </a:t>
            </a:r>
            <a:r>
              <a:rPr lang="ko-KR" altLang="en-US" spc="-95"/>
              <a:t>메서드</a:t>
            </a:r>
            <a:endParaRPr lang="en-US" altLang="ko-KR" spc="-95"/>
          </a:p>
        </p:txBody>
      </p:sp>
      <p:sp>
        <p:nvSpPr>
          <p:cNvPr id="4" name="TextBox 3"/>
          <p:cNvSpPr txBox="1"/>
          <p:nvPr/>
        </p:nvSpPr>
        <p:spPr>
          <a:xfrm>
            <a:off x="735496" y="1800435"/>
            <a:ext cx="7384774" cy="26458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ko-KR" altLang="en-US" sz="1200"/>
              <a:t>서블릿 실행 단계마다 호출되어 기능을 수행하는 콜백 메서드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389" y="2322880"/>
            <a:ext cx="4253948" cy="266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서블릿의 생명 주기 메서드 기능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00644" y="2588375"/>
          <a:ext cx="7315145" cy="153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8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생명 주기 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호출 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초기화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init()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 요청 시 맨 처음 한 번만 호출됩니다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 생성 시 초기화 작업을 주로 수행합니다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작업 수행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doGet()</a:t>
                      </a:r>
                    </a:p>
                    <a:p>
                      <a:pPr lvl="0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doPost()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 요청 시 매번 호출됩니다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실제로 클라이언트가 요청하는 작업을 수행합니다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302"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destroy()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서블릿이 기능을 수행하고 메모리에서 소멸될 때 호출됩니다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서블릿의 마무리 작업을 주로 수행합니다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93734" y="4938451"/>
            <a:ext cx="5468297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200" b="1"/>
              <a:t>init() </a:t>
            </a:r>
            <a:r>
              <a:rPr lang="ko-KR" altLang="en-US" sz="1200" b="1"/>
              <a:t>와 </a:t>
            </a:r>
            <a:r>
              <a:rPr lang="en-US" altLang="ko-KR" sz="1200" b="1"/>
              <a:t>destroy() </a:t>
            </a:r>
            <a:r>
              <a:rPr lang="ko-KR" altLang="en-US" sz="1200" b="1"/>
              <a:t>메서드는 생략 가능하나 </a:t>
            </a:r>
            <a:r>
              <a:rPr lang="en-US" altLang="ko-KR" sz="1200" b="1"/>
              <a:t>doXXX() </a:t>
            </a:r>
            <a:r>
              <a:rPr lang="ko-KR" altLang="en-US" sz="1200" b="1"/>
              <a:t>메서드는 반드시 구현해야함</a:t>
            </a:r>
            <a:r>
              <a:rPr lang="en-US" altLang="ko-KR" sz="1200" b="1"/>
              <a:t>.</a:t>
            </a:r>
            <a:endParaRPr lang="ko-KR" altLang="en-US" sz="1200" b="1"/>
          </a:p>
        </p:txBody>
      </p:sp>
      <p:sp>
        <p:nvSpPr>
          <p:cNvPr id="7" name="아래쪽 화살표 6"/>
          <p:cNvSpPr/>
          <p:nvPr/>
        </p:nvSpPr>
        <p:spPr>
          <a:xfrm>
            <a:off x="4035287" y="4393095"/>
            <a:ext cx="298174" cy="29817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이해하기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5.4 FirstServlet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을 이용한 실습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344989"/>
            <a:ext cx="8039111" cy="453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340292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ko-KR" altLang="en-US" sz="1600" spc="-101"/>
              <a:t>서블릿 생성 과정</a:t>
            </a:r>
            <a:endParaRPr lang="en-US" altLang="ko-KR" sz="1600" spc="-101"/>
          </a:p>
        </p:txBody>
      </p:sp>
      <p:grpSp>
        <p:nvGrpSpPr>
          <p:cNvPr id="6" name="그룹 5"/>
          <p:cNvGrpSpPr/>
          <p:nvPr/>
        </p:nvGrpSpPr>
        <p:grpSpPr>
          <a:xfrm>
            <a:off x="1612509" y="1952207"/>
            <a:ext cx="5824331" cy="3887856"/>
            <a:chOff x="1612509" y="1858617"/>
            <a:chExt cx="5824331" cy="388785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612509" y="1858617"/>
              <a:ext cx="5824330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</a:rPr>
                <a:t>사용자 정의 서블릿 클래스 만들기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12510" y="3081130"/>
              <a:ext cx="5824330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</a:rPr>
                <a:t>서블릿 생명주기 메서드 구현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612510" y="4219160"/>
              <a:ext cx="5824330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</a:rPr>
                <a:t>서블릿 매핑 작업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12510" y="5279334"/>
              <a:ext cx="5824330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</a:rPr>
                <a:t>웹 브라우저에서 서블릿 매핑 이름으로 요청하기</a:t>
              </a:r>
            </a:p>
          </p:txBody>
        </p:sp>
        <p:sp>
          <p:nvSpPr>
            <p:cNvPr id="5" name="아래쪽 화살표 4"/>
            <p:cNvSpPr/>
            <p:nvPr/>
          </p:nvSpPr>
          <p:spPr>
            <a:xfrm>
              <a:off x="4385992" y="2529502"/>
              <a:ext cx="248479" cy="24847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아래쪽 화살표 10"/>
            <p:cNvSpPr/>
            <p:nvPr/>
          </p:nvSpPr>
          <p:spPr>
            <a:xfrm>
              <a:off x="4385992" y="3777901"/>
              <a:ext cx="248479" cy="24847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b="1"/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4385992" y="4810535"/>
              <a:ext cx="248479" cy="24847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3120</Words>
  <Application>Microsoft Office PowerPoint</Application>
  <PresentationFormat>화면 슬라이드 쇼(4:3)</PresentationFormat>
  <Paragraphs>460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2" baseType="lpstr">
      <vt:lpstr>맑은 고딕</vt:lpstr>
      <vt:lpstr>한컴산뜻돋움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박 대원</cp:lastModifiedBy>
  <cp:revision>613</cp:revision>
  <dcterms:created xsi:type="dcterms:W3CDTF">2018-08-29T04:30:46Z</dcterms:created>
  <dcterms:modified xsi:type="dcterms:W3CDTF">2022-12-01T01:32:47Z</dcterms:modified>
  <cp:version/>
</cp:coreProperties>
</file>