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9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28" r:id="rId24"/>
    <p:sldId id="329" r:id="rId25"/>
    <p:sldId id="279" r:id="rId26"/>
    <p:sldId id="280" r:id="rId27"/>
    <p:sldId id="281" r:id="rId28"/>
    <p:sldId id="330" r:id="rId29"/>
    <p:sldId id="331" r:id="rId30"/>
    <p:sldId id="332" r:id="rId31"/>
    <p:sldId id="282" r:id="rId32"/>
    <p:sldId id="333" r:id="rId33"/>
    <p:sldId id="334" r:id="rId34"/>
    <p:sldId id="283" r:id="rId35"/>
    <p:sldId id="284" r:id="rId36"/>
    <p:sldId id="285" r:id="rId37"/>
    <p:sldId id="286" r:id="rId38"/>
    <p:sldId id="287" r:id="rId39"/>
    <p:sldId id="335" r:id="rId40"/>
    <p:sldId id="336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37" r:id="rId58"/>
    <p:sldId id="338" r:id="rId59"/>
    <p:sldId id="304" r:id="rId60"/>
    <p:sldId id="305" r:id="rId61"/>
    <p:sldId id="306" r:id="rId62"/>
    <p:sldId id="307" r:id="rId63"/>
    <p:sldId id="339" r:id="rId64"/>
    <p:sldId id="340" r:id="rId65"/>
    <p:sldId id="308" r:id="rId66"/>
    <p:sldId id="309" r:id="rId67"/>
    <p:sldId id="341" r:id="rId68"/>
    <p:sldId id="342" r:id="rId69"/>
    <p:sldId id="310" r:id="rId70"/>
    <p:sldId id="311" r:id="rId71"/>
    <p:sldId id="343" r:id="rId72"/>
    <p:sldId id="312" r:id="rId73"/>
    <p:sldId id="313" r:id="rId74"/>
    <p:sldId id="314" r:id="rId75"/>
    <p:sldId id="344" r:id="rId76"/>
    <p:sldId id="345" r:id="rId77"/>
    <p:sldId id="315" r:id="rId78"/>
    <p:sldId id="346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  <p:sldId id="324" r:id="rId88"/>
    <p:sldId id="325" r:id="rId89"/>
    <p:sldId id="326" r:id="rId90"/>
    <p:sldId id="327" r:id="rId91"/>
    <p:sldId id="347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2"/>
    <p:restoredTop sz="94660"/>
  </p:normalViewPr>
  <p:slideViewPr>
    <p:cSldViewPr snapToGrid="0">
      <p:cViewPr>
        <p:scale>
          <a:sx n="125" d="100"/>
          <a:sy n="125" d="100"/>
        </p:scale>
        <p:origin x="90" y="-3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2023-02-03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java/java_io_stream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ikidocs.net/207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7</a:t>
            </a:r>
            <a:r>
              <a:rPr lang="ko-KR" altLang="en-US" sz="2800"/>
              <a:t>장</a:t>
            </a:r>
            <a:r>
              <a:rPr lang="en-US" altLang="ko-KR" sz="2800"/>
              <a:t>  </a:t>
            </a:r>
            <a:r>
              <a:rPr lang="ko-KR" altLang="en-US" sz="2800"/>
              <a:t>서블릿 비즈니스 로직 처리</a:t>
            </a:r>
            <a:endParaRPr lang="ko-KR" altLang="en-US" sz="2800" spc="-88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2603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7.1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</a:rPr>
              <a:t>서블릿의 비즈니스 로직 처리 방법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7.2 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</a:rPr>
              <a:t>서블릿의 데이터베이스 연동하기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7.3  DataSource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</a:rPr>
              <a:t>이용해 데이터베이스 연동하기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7.4  DataSource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</a:rPr>
              <a:t>이용해 회원 정보 등록하기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7.5 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</a:rPr>
              <a:t>회원 정보 삭제하기</a:t>
            </a:r>
            <a:endParaRPr lang="en-US" altLang="ko-KR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30626"/>
            <a:ext cx="7784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왼쪽 메뉴의 </a:t>
            </a:r>
            <a:r>
              <a:rPr lang="en-US" altLang="ko-KR" sz="1200">
                <a:latin typeface="+mj-ea"/>
                <a:ea typeface="+mj-ea"/>
              </a:rPr>
              <a:t>+</a:t>
            </a:r>
            <a:r>
              <a:rPr lang="ko-KR" altLang="en-US" sz="1200">
                <a:latin typeface="+mj-ea"/>
                <a:ea typeface="+mj-ea"/>
              </a:rPr>
              <a:t>를 클릭한 후 새 접속</a:t>
            </a:r>
            <a:r>
              <a:rPr lang="en-US" altLang="ko-KR" sz="1200">
                <a:latin typeface="+mj-ea"/>
                <a:ea typeface="+mj-ea"/>
              </a:rPr>
              <a:t>...</a:t>
            </a:r>
            <a:r>
              <a:rPr lang="ko-KR" altLang="en-US" sz="1200">
                <a:latin typeface="+mj-ea"/>
                <a:ea typeface="+mj-ea"/>
              </a:rPr>
              <a:t>을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45896" y="1807625"/>
            <a:ext cx="6502561" cy="3778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145896" y="2743200"/>
            <a:ext cx="275400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3596" y="2922104"/>
            <a:ext cx="912952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60443"/>
            <a:ext cx="7714542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왼쪽 메뉴에서 미리 만들어 놓은 접속 이름을 클릭하거나 직접 연결 정보를 입력한 후 접속을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84899" y="1967601"/>
            <a:ext cx="5950788" cy="3051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5367130" y="4770783"/>
            <a:ext cx="874644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94774" y="2030015"/>
            <a:ext cx="1600398" cy="100258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자신의 계정을 기재</a:t>
            </a:r>
          </a:p>
          <a:p>
            <a:pPr>
              <a:defRPr/>
            </a:pPr>
            <a:endParaRPr lang="ko-KR" altLang="en-US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(</a:t>
            </a:r>
            <a:r>
              <a:rPr lang="ko-KR" altLang="en-US" sz="1200">
                <a:latin typeface="한컴산뜻돋움"/>
                <a:ea typeface="한컴산뜻돋움"/>
              </a:rPr>
              <a:t>예</a:t>
            </a:r>
            <a:r>
              <a:rPr lang="en-US" altLang="ko-KR" sz="1200">
                <a:latin typeface="한컴산뜻돋움"/>
                <a:ea typeface="한컴산뜻돋움"/>
              </a:rPr>
              <a:t>)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system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12345</a:t>
            </a:r>
          </a:p>
        </p:txBody>
      </p:sp>
      <p:sp>
        <p:nvSpPr>
          <p:cNvPr id="14" name="자유형 13"/>
          <p:cNvSpPr/>
          <p:nvPr/>
        </p:nvSpPr>
        <p:spPr>
          <a:xfrm>
            <a:off x="5492073" y="1815701"/>
            <a:ext cx="1918935" cy="521278"/>
          </a:xfrm>
          <a:custGeom>
            <a:avLst/>
            <a:gdLst>
              <a:gd name="connsiteX0" fmla="*/ -2300 w 1918935"/>
              <a:gd name="connsiteY0" fmla="*/ 521892 h 521278"/>
              <a:gd name="connsiteX1" fmla="*/ 841060 w 1918935"/>
              <a:gd name="connsiteY1" fmla="*/ 5955 h 521278"/>
              <a:gd name="connsiteX2" fmla="*/ 1922544 w 1918935"/>
              <a:gd name="connsiteY2" fmla="*/ 234158 h 5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8935" h="521278">
                <a:moveTo>
                  <a:pt x="-2300" y="521892"/>
                </a:moveTo>
                <a:cubicBezTo>
                  <a:pt x="138259" y="435902"/>
                  <a:pt x="520252" y="53910"/>
                  <a:pt x="841060" y="5955"/>
                </a:cubicBezTo>
                <a:cubicBezTo>
                  <a:pt x="1161867" y="-42000"/>
                  <a:pt x="1742296" y="196124"/>
                  <a:pt x="1922544" y="234158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1113"/>
            <a:ext cx="7863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접속한 후 생성되는 워크시트에 다음과 같은 테이블 생성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문을 입력합니다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11114" y="1728112"/>
            <a:ext cx="5975696" cy="48154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4651" y="2277300"/>
            <a:ext cx="27655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디벨로퍼에서</a:t>
            </a:r>
            <a:r>
              <a:rPr lang="ko-KR" altLang="en-US" sz="1000" dirty="0" smtClean="0"/>
              <a:t> 회원정보를 추가해주면</a:t>
            </a:r>
            <a:endParaRPr lang="en-US" altLang="ko-KR" sz="1000" dirty="0" smtClean="0"/>
          </a:p>
          <a:p>
            <a:r>
              <a:rPr lang="ko-KR" altLang="en-US" sz="1000" dirty="0" smtClean="0"/>
              <a:t> 반드시 </a:t>
            </a:r>
            <a:r>
              <a:rPr lang="ko-KR" altLang="en-US" sz="1000" dirty="0" err="1" smtClean="0"/>
              <a:t>커밋을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해줘야함</a:t>
            </a:r>
            <a:endParaRPr lang="en-US" altLang="ko-KR" sz="1000" dirty="0" smtClean="0"/>
          </a:p>
          <a:p>
            <a:r>
              <a:rPr lang="ko-KR" altLang="en-US" sz="1000" dirty="0" smtClean="0"/>
              <a:t>안해주면 회원정보는 메모리에 임시로 로드 된</a:t>
            </a:r>
            <a:endParaRPr lang="en-US" altLang="ko-KR" sz="1000" dirty="0" smtClean="0"/>
          </a:p>
          <a:p>
            <a:r>
              <a:rPr lang="ko-KR" altLang="en-US" sz="1000" dirty="0" smtClean="0"/>
              <a:t>테이블에 추가가  된 것이기 때문에</a:t>
            </a:r>
            <a:endParaRPr lang="en-US" altLang="ko-KR" sz="1000" dirty="0"/>
          </a:p>
          <a:p>
            <a:r>
              <a:rPr lang="en-US" altLang="ko-KR" sz="1000" dirty="0" smtClean="0"/>
              <a:t>PC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리부팅하고</a:t>
            </a:r>
            <a:r>
              <a:rPr lang="ko-KR" altLang="en-US" sz="1000" dirty="0" smtClean="0"/>
              <a:t> 실행하면 </a:t>
            </a:r>
            <a:endParaRPr lang="en-US" altLang="ko-KR" sz="1000" dirty="0" smtClean="0"/>
          </a:p>
          <a:p>
            <a:r>
              <a:rPr lang="ko-KR" altLang="en-US" sz="1000" dirty="0" smtClean="0"/>
              <a:t>조회가 안됨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정보가 사라짐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영구 반영하기 위해서 </a:t>
            </a:r>
            <a:r>
              <a:rPr lang="ko-KR" altLang="en-US" sz="1000" dirty="0" err="1" smtClean="0"/>
              <a:t>커밋을</a:t>
            </a:r>
            <a:r>
              <a:rPr lang="ko-KR" altLang="en-US" sz="1000" dirty="0" smtClean="0"/>
              <a:t>  </a:t>
            </a:r>
            <a:r>
              <a:rPr lang="ko-KR" altLang="en-US" sz="1000" dirty="0" err="1" smtClean="0"/>
              <a:t>해줘야함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95900" y="2266892"/>
            <a:ext cx="3744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CREATE </a:t>
            </a:r>
            <a:r>
              <a:rPr lang="ko-KR" altLang="en-US" sz="1000" dirty="0"/>
              <a:t>문에서 테이블을 생성할 때 </a:t>
            </a:r>
            <a:endParaRPr lang="en-US" altLang="ko-KR" sz="1000" dirty="0" smtClean="0"/>
          </a:p>
          <a:p>
            <a:r>
              <a:rPr lang="ko-KR" altLang="en-US" sz="1000" dirty="0" smtClean="0"/>
              <a:t>다음과 </a:t>
            </a:r>
            <a:r>
              <a:rPr lang="ko-KR" altLang="en-US" sz="1000" dirty="0"/>
              <a:t>같이 제약 조건을 설정할 수 </a:t>
            </a:r>
            <a:r>
              <a:rPr lang="ko-KR" altLang="en-US" sz="1000" dirty="0" smtClean="0"/>
              <a:t>있다</a:t>
            </a:r>
            <a:r>
              <a:rPr lang="en-US" altLang="ko-KR" sz="1000" dirty="0"/>
              <a:t>. </a:t>
            </a:r>
            <a:endParaRPr lang="en-US" altLang="ko-KR" sz="1000" dirty="0" smtClean="0"/>
          </a:p>
          <a:p>
            <a:r>
              <a:rPr lang="en-US" altLang="ko-KR" sz="1000" dirty="0" smtClean="0"/>
              <a:t>CREATE </a:t>
            </a:r>
            <a:r>
              <a:rPr lang="ko-KR" altLang="en-US" sz="1000" dirty="0"/>
              <a:t>문으로 테이블을 생성할 때 해당 필드의 타입 뒤에 </a:t>
            </a:r>
            <a:endParaRPr lang="en-US" altLang="ko-KR" sz="1000" dirty="0" smtClean="0"/>
          </a:p>
          <a:p>
            <a:r>
              <a:rPr lang="en-US" altLang="ko-KR" sz="1000" dirty="0" smtClean="0"/>
              <a:t>DEFAULT</a:t>
            </a:r>
            <a:r>
              <a:rPr lang="ko-KR" altLang="en-US" sz="1000" dirty="0"/>
              <a:t>를 명시하면</a:t>
            </a:r>
            <a:r>
              <a:rPr lang="en-US" altLang="ko-KR" sz="1000" dirty="0"/>
              <a:t>, </a:t>
            </a:r>
            <a:r>
              <a:rPr lang="ko-KR" altLang="en-US" sz="1000" dirty="0"/>
              <a:t>해당 필드의 기본값을 설정할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784116" cy="449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마우스 포인터를 각각의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문에 위치시킨 후 왼쪽 상단 녹색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버튼을 클릭해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문을 실행하여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테이블을 생성합니다</a:t>
            </a:r>
            <a:r>
              <a:rPr lang="en-US" altLang="ko-KR" sz="1200">
                <a:latin typeface="+mj-ea"/>
                <a:ea typeface="+mj-ea"/>
              </a:rPr>
              <a:t>. insert</a:t>
            </a:r>
            <a:r>
              <a:rPr lang="ko-KR" altLang="en-US" sz="1200">
                <a:latin typeface="+mj-ea"/>
                <a:ea typeface="+mj-ea"/>
              </a:rPr>
              <a:t>문에 대해서도 동일하게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57545" y="2156957"/>
            <a:ext cx="3392805" cy="2385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557545" y="2355574"/>
            <a:ext cx="185655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700"/>
            <a:ext cx="7653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커밋이 완료됐다는 메시지가 나타나고 </a:t>
            </a:r>
            <a:r>
              <a:rPr lang="en-US" altLang="ko-KR" sz="1200">
                <a:latin typeface="+mj-ea"/>
                <a:ea typeface="+mj-ea"/>
              </a:rPr>
              <a:t>select</a:t>
            </a:r>
            <a:r>
              <a:rPr lang="ko-KR" altLang="en-US" sz="1200">
                <a:latin typeface="+mj-ea"/>
                <a:ea typeface="+mj-ea"/>
              </a:rPr>
              <a:t>문으로 조회 시 회원 정보가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524674" y="2000250"/>
            <a:ext cx="3768725" cy="744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971964" y="2000250"/>
            <a:ext cx="31051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700"/>
            <a:ext cx="7653131" cy="365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  JDBC(Java DataBase Connectivity)</a:t>
            </a:r>
          </a:p>
        </p:txBody>
      </p:sp>
      <p:sp>
        <p:nvSpPr>
          <p:cNvPr id="5123" name="내용 개체 틀 2"/>
          <p:cNvSpPr>
            <a:spLocks noGrp="1"/>
          </p:cNvSpPr>
          <p:nvPr/>
        </p:nvSpPr>
        <p:spPr>
          <a:xfrm>
            <a:off x="703943" y="2052228"/>
            <a:ext cx="7288894" cy="1666136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/>
          <a:lstStyle/>
          <a:p>
            <a:pPr marL="685800" lvl="1" indent="-228600" algn="l" latinLnBrk="1" hangingPunct="1">
              <a:lnSpc>
                <a:spcPct val="150000"/>
              </a:lnSpc>
              <a:spcBef>
                <a:spcPct val="13000"/>
              </a:spcBef>
              <a:buFont typeface="Arial"/>
              <a:buChar char="•"/>
              <a:defRPr/>
            </a:pPr>
            <a:r>
              <a:rPr lang="ko-KR" altLang="en-US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관계형 데이터베이스에 접속하여 </a:t>
            </a: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SQL</a:t>
            </a:r>
            <a:r>
              <a:rPr lang="ko-KR" altLang="en-US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문 수행 처리하는 표준</a:t>
            </a: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SQL </a:t>
            </a:r>
            <a:r>
              <a:rPr lang="ko-KR" altLang="en-US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인터페이스 </a:t>
            </a: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API. </a:t>
            </a:r>
          </a:p>
          <a:p>
            <a:pPr lvl="2" algn="l" latinLnBrk="1" hangingPunct="1">
              <a:lnSpc>
                <a:spcPct val="150000"/>
              </a:lnSpc>
              <a:spcBef>
                <a:spcPct val="13000"/>
              </a:spcBef>
              <a:buFont typeface="Arial"/>
              <a:buChar char="•"/>
              <a:defRPr/>
            </a:pP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Java SE</a:t>
            </a:r>
            <a:r>
              <a:rPr lang="ko-KR" altLang="en-US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지원함</a:t>
            </a: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. (java.sql  </a:t>
            </a:r>
            <a:r>
              <a:rPr lang="ko-KR" altLang="en-US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패키지 객체구성</a:t>
            </a: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)</a:t>
            </a:r>
          </a:p>
          <a:p>
            <a:pPr marL="685800" lvl="1" indent="-228600" algn="l" latinLnBrk="1" hangingPunct="1">
              <a:lnSpc>
                <a:spcPct val="150000"/>
              </a:lnSpc>
              <a:spcBef>
                <a:spcPct val="13000"/>
              </a:spcBef>
              <a:buFont typeface="Arial"/>
              <a:buChar char="•"/>
              <a:defRPr/>
            </a:pPr>
            <a:r>
              <a:rPr lang="ko-KR" altLang="en-US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접속하려는 </a:t>
            </a: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DBMS sever</a:t>
            </a:r>
            <a:r>
              <a:rPr lang="ko-KR" altLang="en-US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에 따라서 </a:t>
            </a: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JDBC driver </a:t>
            </a:r>
            <a:r>
              <a:rPr lang="ko-KR" altLang="en-US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가 필요</a:t>
            </a: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.</a:t>
            </a:r>
          </a:p>
          <a:p>
            <a:pPr lvl="2" algn="l" latinLnBrk="1" hangingPunct="1">
              <a:lnSpc>
                <a:spcPct val="150000"/>
              </a:lnSpc>
              <a:spcBef>
                <a:spcPct val="13000"/>
              </a:spcBef>
              <a:buFont typeface="Arial"/>
              <a:buChar char="•"/>
              <a:defRPr/>
            </a:pP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예</a:t>
            </a: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) JDBC interface: </a:t>
            </a:r>
            <a:r>
              <a:rPr lang="en-US" altLang="ko-KR" sz="1200" b="1" i="0" spc="5">
                <a:solidFill>
                  <a:srgbClr val="800080"/>
                </a:solidFill>
                <a:latin typeface="함초롬돋움"/>
                <a:ea typeface="함초롬돋움"/>
              </a:rPr>
              <a:t>java.sql</a:t>
            </a:r>
            <a:endParaRPr lang="en-US" altLang="ko-KR" sz="1200" b="0" i="0" spc="5">
              <a:solidFill>
                <a:schemeClr val="tx1"/>
              </a:solidFill>
              <a:latin typeface="함초롬돋움"/>
              <a:ea typeface="함초롬돋움"/>
            </a:endParaRP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0" i="0" spc="5">
                <a:solidFill>
                  <a:schemeClr val="tx1"/>
                </a:solidFill>
                <a:latin typeface="함초롬돋움"/>
                <a:ea typeface="함초롬돋움"/>
              </a:rPr>
              <a:t>                       JDBC driver: </a:t>
            </a:r>
            <a:r>
              <a:rPr lang="en-US" altLang="ko-KR" sz="1200" b="1" i="0" spc="5">
                <a:solidFill>
                  <a:srgbClr val="FF0000"/>
                </a:solidFill>
                <a:latin typeface="함초롬돋움"/>
                <a:ea typeface="함초롬돋움"/>
              </a:rPr>
              <a:t>ojdbc6.jar </a:t>
            </a:r>
          </a:p>
        </p:txBody>
      </p:sp>
      <p:sp>
        <p:nvSpPr>
          <p:cNvPr id="5125" name="직사각형 5124"/>
          <p:cNvSpPr txBox="1"/>
          <p:nvPr/>
        </p:nvSpPr>
        <p:spPr>
          <a:xfrm>
            <a:off x="727710" y="3954780"/>
            <a:ext cx="7292194" cy="1186815"/>
          </a:xfrm>
          <a:prstGeom prst="rect">
            <a:avLst/>
          </a:prstGeom>
          <a:ln w="9525" cap="flat" cmpd="sng">
            <a:solidFill>
              <a:srgbClr val="FF0000"/>
            </a:solidFill>
            <a:prstDash val="sysDash"/>
            <a:rou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z="1200">
                <a:latin typeface="함초롬돋움"/>
                <a:ea typeface="함초롬돋움"/>
              </a:rPr>
              <a:t>JDBC </a:t>
            </a:r>
            <a:r>
              <a:rPr lang="ko-KR" altLang="en-US" sz="1200">
                <a:latin typeface="함초롬돋움"/>
                <a:ea typeface="함초롬돋움"/>
              </a:rPr>
              <a:t>프로그래밍 작업을 할 때, </a:t>
            </a:r>
            <a:r>
              <a:rPr lang="en-US" altLang="ko-KR" sz="1200" b="1">
                <a:solidFill>
                  <a:srgbClr val="FF0000"/>
                </a:solidFill>
                <a:latin typeface="함초롬돋움"/>
                <a:ea typeface="함초롬돋움"/>
              </a:rPr>
              <a:t>java.sql</a:t>
            </a:r>
            <a:r>
              <a:rPr lang="ko-KR" altLang="en-US" sz="1200" b="1">
                <a:solidFill>
                  <a:srgbClr val="FF0000"/>
                </a:solidFill>
                <a:latin typeface="함초롬돋움"/>
                <a:ea typeface="함초롬돋움"/>
              </a:rPr>
              <a:t> 패키지의 인터페이스들</a:t>
            </a:r>
            <a:r>
              <a:rPr lang="ko-KR" altLang="en-US" sz="1200">
                <a:latin typeface="함초롬돋움"/>
                <a:ea typeface="함초롬돋움"/>
              </a:rPr>
              <a:t>로 작업을 하게 되는데, 본래 인터페이스란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200">
                <a:latin typeface="함초롬돋움"/>
                <a:ea typeface="함초롬돋움"/>
              </a:rPr>
              <a:t>메소드의 몸체는 없고 메소드의 선언부만 있는 객체를 의미한다. 따라서 인터페이스는 실제 작업을 할 수 있는 기능이 구현되어 있지 않아서, </a:t>
            </a:r>
            <a:r>
              <a:rPr lang="en-US" altLang="ko-KR" sz="1200">
                <a:latin typeface="함초롬돋움"/>
                <a:ea typeface="함초롬돋움"/>
              </a:rPr>
              <a:t>java.sql </a:t>
            </a:r>
            <a:r>
              <a:rPr lang="ko-KR" altLang="en-US" sz="1200">
                <a:latin typeface="함초롬돋움"/>
                <a:ea typeface="함초롬돋움"/>
              </a:rPr>
              <a:t>의 인터페이스들을 상속하여 메소드들을 구현한 클래스 파일들이 필요하다. 이 파일들을 </a:t>
            </a:r>
            <a:r>
              <a:rPr lang="en-US" altLang="ko-KR" sz="1200" b="1">
                <a:solidFill>
                  <a:srgbClr val="FF0000"/>
                </a:solidFill>
                <a:latin typeface="함초롬돋움"/>
                <a:ea typeface="함초롬돋움"/>
              </a:rPr>
              <a:t>JDBC </a:t>
            </a:r>
            <a:r>
              <a:rPr lang="ko-KR" altLang="en-US" sz="1200" b="1">
                <a:solidFill>
                  <a:srgbClr val="FF0000"/>
                </a:solidFill>
                <a:latin typeface="함초롬돋움"/>
                <a:ea typeface="함초롬돋움"/>
              </a:rPr>
              <a:t>드라이버</a:t>
            </a:r>
            <a:r>
              <a:rPr lang="ko-KR" altLang="en-US" sz="1200">
                <a:latin typeface="함초롬돋움"/>
                <a:ea typeface="함초롬돋움"/>
              </a:rPr>
              <a:t>라고 하며, 사용하는 </a:t>
            </a:r>
            <a:r>
              <a:rPr lang="en-US" altLang="ko-KR" sz="1200">
                <a:latin typeface="함초롬돋움"/>
                <a:ea typeface="함초롬돋움"/>
              </a:rPr>
              <a:t>DB</a:t>
            </a:r>
            <a:r>
              <a:rPr lang="ko-KR" altLang="en-US" sz="1200">
                <a:latin typeface="함초롬돋움"/>
                <a:ea typeface="함초롬돋움"/>
              </a:rPr>
              <a:t>벤더사에서 내려받아 사용하면 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700"/>
            <a:ext cx="7653131" cy="365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   JDBC(Java DataBase Connectivity)</a:t>
            </a:r>
          </a:p>
        </p:txBody>
      </p:sp>
      <p:pic>
        <p:nvPicPr>
          <p:cNvPr id="5124" name="그림 512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73200" y="1821600"/>
            <a:ext cx="7370841" cy="4660417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5125" name="직사각형 5124"/>
          <p:cNvSpPr/>
          <p:nvPr/>
        </p:nvSpPr>
        <p:spPr>
          <a:xfrm>
            <a:off x="589294" y="2566503"/>
            <a:ext cx="795494" cy="146538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  <p:sp>
        <p:nvSpPr>
          <p:cNvPr id="5126" name="직사각형 5125"/>
          <p:cNvSpPr/>
          <p:nvPr/>
        </p:nvSpPr>
        <p:spPr>
          <a:xfrm>
            <a:off x="631162" y="5350734"/>
            <a:ext cx="669890" cy="136071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  <p:sp>
        <p:nvSpPr>
          <p:cNvPr id="5127" name="직사각형 5126"/>
          <p:cNvSpPr/>
          <p:nvPr/>
        </p:nvSpPr>
        <p:spPr>
          <a:xfrm>
            <a:off x="589294" y="5156516"/>
            <a:ext cx="1433983" cy="136071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  <p:pic>
        <p:nvPicPr>
          <p:cNvPr id="5128" name="그림 512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496154" y="3792834"/>
            <a:ext cx="2421443" cy="1847221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</p:pic>
      <p:sp>
        <p:nvSpPr>
          <p:cNvPr id="5129" name="직사각형 5128"/>
          <p:cNvSpPr/>
          <p:nvPr/>
        </p:nvSpPr>
        <p:spPr>
          <a:xfrm>
            <a:off x="6492701" y="4136558"/>
            <a:ext cx="889697" cy="146538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  <p:sp>
        <p:nvSpPr>
          <p:cNvPr id="5130" name="자유형 5129"/>
          <p:cNvSpPr/>
          <p:nvPr/>
        </p:nvSpPr>
        <p:spPr>
          <a:xfrm>
            <a:off x="2254597" y="4542829"/>
            <a:ext cx="4160558" cy="1915296"/>
          </a:xfrm>
          <a:custGeom>
            <a:avLst/>
            <a:gdLst>
              <a:gd name="connsiteX0" fmla="*/ -1045 w 4160558"/>
              <a:gd name="connsiteY0" fmla="*/ 1917409 h 1915296"/>
              <a:gd name="connsiteX1" fmla="*/ 480438 w 4160558"/>
              <a:gd name="connsiteY1" fmla="*/ 1331256 h 1915296"/>
              <a:gd name="connsiteX2" fmla="*/ 3432141 w 4160558"/>
              <a:gd name="connsiteY2" fmla="*/ 127547 h 1915296"/>
              <a:gd name="connsiteX3" fmla="*/ 4164834 w 4160558"/>
              <a:gd name="connsiteY3" fmla="*/ 22876 h 191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558" h="1915296">
                <a:moveTo>
                  <a:pt x="-1045" y="1917409"/>
                </a:moveTo>
                <a:cubicBezTo>
                  <a:pt x="79202" y="1819717"/>
                  <a:pt x="-91759" y="1629566"/>
                  <a:pt x="480438" y="1331256"/>
                </a:cubicBezTo>
                <a:cubicBezTo>
                  <a:pt x="1052636" y="1032945"/>
                  <a:pt x="2818075" y="345610"/>
                  <a:pt x="3432141" y="127547"/>
                </a:cubicBezTo>
                <a:cubicBezTo>
                  <a:pt x="4046207" y="-90516"/>
                  <a:pt x="4042718" y="40321"/>
                  <a:pt x="4164834" y="22876"/>
                </a:cubicBezTo>
              </a:path>
            </a:pathLst>
          </a:custGeom>
          <a:ln w="25400">
            <a:solidFill>
              <a:schemeClr val="accent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5131" name="직사각형 5130"/>
          <p:cNvSpPr/>
          <p:nvPr/>
        </p:nvSpPr>
        <p:spPr>
          <a:xfrm>
            <a:off x="1897673" y="1802409"/>
            <a:ext cx="2909835" cy="251208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110" y="1459230"/>
            <a:ext cx="765048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</a:rPr>
              <a:t>     JDBC </a:t>
            </a:r>
            <a:r>
              <a:rPr lang="ko-KR" altLang="en-US">
                <a:latin typeface="함초롬돋움"/>
                <a:ea typeface="함초롬돋움"/>
              </a:rPr>
              <a:t>프로그래밍 순서</a:t>
            </a:r>
          </a:p>
        </p:txBody>
      </p:sp>
      <p:sp>
        <p:nvSpPr>
          <p:cNvPr id="5124" name="내용 개체 틀 2"/>
          <p:cNvSpPr>
            <a:spLocks noGrp="1"/>
          </p:cNvSpPr>
          <p:nvPr/>
        </p:nvSpPr>
        <p:spPr>
          <a:xfrm>
            <a:off x="787076" y="1908212"/>
            <a:ext cx="7125606" cy="1765649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/>
          <a:lstStyle/>
          <a:p>
            <a:pPr marL="228600" lvl="0" indent="-22860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1. JDBC </a:t>
            </a:r>
            <a:r>
              <a:rPr lang="ko-KR" altLang="en-US" sz="12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드라이버 로딩하기</a:t>
            </a:r>
          </a:p>
          <a:p>
            <a:pPr marL="228600" lvl="0" indent="-22860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2. DBMS </a:t>
            </a:r>
            <a:r>
              <a:rPr lang="ko-KR" altLang="en-US" sz="12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서버와 접속하기</a:t>
            </a:r>
          </a:p>
          <a:p>
            <a:pPr marL="228600" lvl="0" indent="-22860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3. Statement </a:t>
            </a:r>
            <a:r>
              <a:rPr lang="ko-KR" altLang="en-US" sz="12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혹은 </a:t>
            </a:r>
            <a:r>
              <a:rPr lang="en-US" altLang="ko-KR" sz="12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PreparedStatement </a:t>
            </a:r>
            <a:r>
              <a:rPr lang="ko-KR" altLang="en-US" sz="12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객체생성하기</a:t>
            </a:r>
          </a:p>
          <a:p>
            <a:pPr marL="228600" lvl="0" indent="-22860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4. SQL</a:t>
            </a:r>
            <a:r>
              <a:rPr lang="ko-KR" altLang="en-US" sz="12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문 실행하기</a:t>
            </a:r>
          </a:p>
          <a:p>
            <a:pPr marL="228600" lvl="0" indent="-22860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5. 자원 해제하기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368152"/>
            <a:ext cx="7653131" cy="365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    JDBC </a:t>
            </a:r>
            <a:r>
              <a:rPr lang="ko-KR" altLang="en-US"/>
              <a:t>관련 클래스와 프로그래밍 순서</a:t>
            </a:r>
          </a:p>
        </p:txBody>
      </p:sp>
      <p:sp>
        <p:nvSpPr>
          <p:cNvPr id="5124" name="내용 개체 틀 2"/>
          <p:cNvSpPr>
            <a:spLocks noGrp="1"/>
          </p:cNvSpPr>
          <p:nvPr/>
        </p:nvSpPr>
        <p:spPr>
          <a:xfrm>
            <a:off x="350513" y="1800200"/>
            <a:ext cx="8467044" cy="476602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/>
          <a:lstStyle/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1. java.lang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패키지의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Class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클래스의 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forName()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메소드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: JDBC driver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사용할 수 있도록 메모리 준비 작업 메소드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                                                       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        </a:t>
            </a:r>
            <a:r>
              <a:rPr lang="ko-KR" altLang="en-US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private static final String driver = "oracle.jdbc.driver.OracleDriver";</a:t>
            </a: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         Class.forName(driver);    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// forName()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메소드는 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static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으로 선언되어 있어서 사용할 땐 "클래스.메소드" 형식으로 사용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2. DriverManager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클래스의 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getConnection():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 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DBMS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서버접속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       </a:t>
            </a:r>
            <a:r>
              <a:rPr lang="en-US" altLang="ko-KR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 con = DriverManager.getConnection(url, user, pwd);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                url =  "</a:t>
            </a:r>
            <a:r>
              <a:rPr lang="ko-KR" altLang="en-US" sz="1200" b="1" i="0" u="sng" spc="5">
                <a:solidFill>
                  <a:srgbClr val="FF0000"/>
                </a:solidFill>
                <a:latin typeface="한컴산뜻돋움"/>
                <a:ea typeface="한컴산뜻돋움"/>
              </a:rPr>
              <a:t>jdbc:oracle:thin:@</a:t>
            </a:r>
            <a:r>
              <a:rPr lang="ko-KR" altLang="en-US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localhost:</a:t>
            </a:r>
            <a:r>
              <a:rPr lang="ko-KR" altLang="en-US" sz="1200" b="1" i="0" u="sng" spc="5">
                <a:solidFill>
                  <a:srgbClr val="FF0000"/>
                </a:solidFill>
                <a:latin typeface="한컴산뜻돋움"/>
                <a:ea typeface="한컴산뜻돋움"/>
              </a:rPr>
              <a:t>1521</a:t>
            </a:r>
            <a:r>
              <a:rPr lang="ko-KR" altLang="en-US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:XE"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                     </a:t>
            </a:r>
            <a:r>
              <a:rPr lang="ko-KR" altLang="en-US" sz="10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          오라클 프로토콜        서버주소  서버포트  </a:t>
            </a:r>
            <a:r>
              <a:rPr lang="en-US" altLang="ko-KR" sz="10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DB</a:t>
            </a:r>
            <a:r>
              <a:rPr lang="ko-KR" altLang="en-US" sz="10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이름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3. Connection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객체의 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createStatement() statement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생성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: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         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DBMS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서버 측으로 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SQL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문 전송/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자바 프로그램 측으로 처리결과 전달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.</a:t>
            </a:r>
          </a:p>
          <a:p>
            <a:pPr marL="228600" lvl="0" indent="-22860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         </a:t>
            </a:r>
            <a:r>
              <a:rPr lang="ko-KR" altLang="en-US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stmt = con.createStatement();   </a:t>
            </a:r>
            <a:r>
              <a:rPr lang="ko-KR" altLang="en-US" sz="1200" i="0" spc="5">
                <a:solidFill>
                  <a:schemeClr val="tx1"/>
                </a:solidFill>
                <a:latin typeface="한컴산뜻돋움"/>
                <a:ea typeface="한컴산뜻돋움"/>
              </a:rPr>
              <a:t>혹은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 </a:t>
            </a:r>
            <a:r>
              <a:rPr lang="en-US" altLang="ko-KR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pstmt = con.prepareStatement(query);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4. Statement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객체 제공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: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         .executeQuery() </a:t>
            </a:r>
            <a:r>
              <a:rPr lang="en-US" altLang="ko-KR" sz="1200" b="0" i="0" spc="5">
                <a:solidFill>
                  <a:schemeClr val="tx1"/>
                </a:solidFill>
                <a:ea typeface="한컴산뜻돋움"/>
              </a:rPr>
              <a:t>–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ResultSet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저장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후 처리 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/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검색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         .executeUpdate()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-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int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수정된 레코드 수 반환 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/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수정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,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삭제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,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 등록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5. </a:t>
            </a:r>
            <a:r>
              <a:rPr lang="en-US" altLang="ko-KR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close </a:t>
            </a:r>
            <a:r>
              <a:rPr lang="ko-KR" altLang="en-US" sz="1200" b="0" i="0" spc="5">
                <a:solidFill>
                  <a:schemeClr val="tx1"/>
                </a:solidFill>
                <a:latin typeface="한컴산뜻돋움"/>
                <a:ea typeface="한컴산뜻돋움"/>
              </a:rPr>
              <a:t>자원해제: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   </a:t>
            </a:r>
            <a:r>
              <a:rPr lang="ko-KR" altLang="en-US" sz="1200">
                <a:latin typeface="한컴산뜻돋움"/>
                <a:ea typeface="한컴산뜻돋움"/>
              </a:rPr>
              <a:t>    </a:t>
            </a:r>
            <a:r>
              <a:rPr lang="en-US" altLang="ko-KR" sz="1200">
                <a:latin typeface="한컴산뜻돋움"/>
                <a:ea typeface="한컴산뜻돋움"/>
              </a:rPr>
              <a:t>  .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rs.close / stmt.close  /  conn.close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6000"/>
              </a:spcBef>
              <a:buFont typeface="Arial"/>
              <a:buNone/>
              <a:defRPr/>
            </a:pPr>
            <a:endParaRPr lang="en-US" altLang="ko-KR" sz="1200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833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이클립스에서 만든 프로젝트에서 회원 정보를 조회해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pro07</a:t>
            </a:r>
            <a:r>
              <a:rPr lang="ko-KR" altLang="en-US" sz="1200">
                <a:latin typeface="+mj-ea"/>
                <a:ea typeface="+mj-ea"/>
              </a:rPr>
              <a:t>을 생성한 다음 오라클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데이터베이스와 연동하는 데 필요한 드라이버인 </a:t>
            </a:r>
            <a:r>
              <a:rPr lang="en-US" altLang="ko-KR" sz="1200">
                <a:latin typeface="+mj-ea"/>
                <a:ea typeface="+mj-ea"/>
              </a:rPr>
              <a:t>ojdbc6.jar</a:t>
            </a:r>
            <a:r>
              <a:rPr lang="ko-KR" altLang="en-US" sz="1200">
                <a:latin typeface="+mj-ea"/>
                <a:ea typeface="+mj-ea"/>
              </a:rPr>
              <a:t>를 프로젝트의 </a:t>
            </a:r>
            <a:r>
              <a:rPr lang="en-US" altLang="ko-KR" sz="1200">
                <a:latin typeface="+mj-ea"/>
                <a:ea typeface="+mj-ea"/>
              </a:rPr>
              <a:t>/WebContent/WEB-INF/lib </a:t>
            </a:r>
            <a:r>
              <a:rPr lang="ko-KR" altLang="en-US" sz="1200">
                <a:latin typeface="+mj-ea"/>
                <a:ea typeface="+mj-ea"/>
              </a:rPr>
              <a:t>폴더에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복사하여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4889" y="5467143"/>
            <a:ext cx="6134220" cy="4174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100">
                <a:latin typeface="+mj-ea"/>
                <a:ea typeface="+mj-ea"/>
              </a:rPr>
              <a:t>오라클 드라이버는 아래 링크를 클릭해 다운로드할 수 있습니다</a:t>
            </a:r>
            <a:r>
              <a:rPr lang="en-US" altLang="ko-KR" sz="1100">
                <a:latin typeface="+mj-ea"/>
                <a:ea typeface="+mj-ea"/>
              </a:rPr>
              <a:t>.</a:t>
            </a:r>
          </a:p>
          <a:p>
            <a:pPr lvl="0"/>
            <a:r>
              <a:rPr lang="en-US" altLang="ko-KR" sz="1100" b="1">
                <a:solidFill>
                  <a:srgbClr val="FF0000"/>
                </a:solidFill>
                <a:latin typeface="+mj-ea"/>
                <a:ea typeface="+mj-ea"/>
              </a:rPr>
              <a:t>• https://www.oracle.com/technetwork/apps-tech/jdbc-112010-090769.html</a:t>
            </a:r>
            <a:endParaRPr lang="ko-KR" altLang="en-US" sz="11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072" y="5190144"/>
            <a:ext cx="907950" cy="265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altLang="ko-KR" sz="1200" b="1"/>
              <a:t>Tip</a:t>
            </a:r>
            <a:endParaRPr lang="ko-KR" altLang="en-US" sz="1200" b="1"/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168926" y="2308777"/>
            <a:ext cx="2209800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836504" y="4343400"/>
            <a:ext cx="904461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비즈니스 로직 처리 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1418" y="1490869"/>
            <a:ext cx="684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도서 쇼핑몰에서 검색 하기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99146" y="1767868"/>
            <a:ext cx="5406771" cy="4609619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8" name="직사각형 7"/>
          <p:cNvSpPr/>
          <p:nvPr/>
        </p:nvSpPr>
        <p:spPr>
          <a:xfrm>
            <a:off x="3220278" y="1767868"/>
            <a:ext cx="695739" cy="2696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80322"/>
            <a:ext cx="8151864" cy="446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패키지를 만들고 다음과 같이 회원 조회와 관련된 자바 클래스 파일인 </a:t>
            </a:r>
            <a:r>
              <a:rPr lang="en-US" altLang="ko-KR" sz="1200">
                <a:latin typeface="+mj-ea"/>
                <a:ea typeface="+mj-ea"/>
              </a:rPr>
              <a:t>MemberDAO, MemberServelet,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MemberVO </a:t>
            </a:r>
            <a:r>
              <a:rPr lang="ko-KR" altLang="en-US" sz="1200">
                <a:latin typeface="+mj-ea"/>
                <a:ea typeface="+mj-ea"/>
              </a:rPr>
              <a:t>클래스를 각각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40174" y="2150165"/>
            <a:ext cx="2277869" cy="2024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90509" y="1797686"/>
            <a:ext cx="6689449" cy="460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8001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브라우저의 요청을 받는 </a:t>
            </a:r>
            <a:r>
              <a:rPr lang="en-US" altLang="ko-KR" sz="1200">
                <a:latin typeface="+mj-ea"/>
                <a:ea typeface="+mj-ea"/>
              </a:rPr>
              <a:t>MemberServlet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543557" y="3665941"/>
            <a:ext cx="434951" cy="9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4180" y="3535136"/>
            <a:ext cx="8448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 dirty="0">
                <a:solidFill>
                  <a:srgbClr val="FF0000"/>
                </a:solidFill>
              </a:rPr>
              <a:t>protected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8656" y="3796746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Doget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메서드에서 </a:t>
            </a:r>
            <a:r>
              <a:rPr lang="en-US" altLang="ko-KR" sz="1000" dirty="0" smtClean="0"/>
              <a:t>/member</a:t>
            </a:r>
            <a:r>
              <a:rPr lang="ko-KR" altLang="en-US" sz="1000" dirty="0" smtClean="0"/>
              <a:t>를 요청하면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Doget</a:t>
            </a:r>
            <a:r>
              <a:rPr lang="ko-KR" altLang="en-US" sz="1000" dirty="0" smtClean="0"/>
              <a:t>에서 조회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919500" y="4728837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memberDAO</a:t>
            </a:r>
            <a:r>
              <a:rPr lang="ko-KR" altLang="en-US" sz="1000" dirty="0" err="1" smtClean="0"/>
              <a:t>객채</a:t>
            </a:r>
            <a:r>
              <a:rPr lang="ko-KR" altLang="en-US" sz="1000" dirty="0" smtClean="0"/>
              <a:t> 생성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55348" y="5005836"/>
            <a:ext cx="2076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Dao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listMembers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메서드 호출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98843" y="1838739"/>
            <a:ext cx="7051661" cy="3528391"/>
            <a:chOff x="852488" y="1705803"/>
            <a:chExt cx="8652427" cy="4655241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52488" y="1705803"/>
              <a:ext cx="7439025" cy="3028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189590" y="4675119"/>
              <a:ext cx="8315325" cy="1685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6966287" y="2717799"/>
            <a:ext cx="2169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List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리턴된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VO</a:t>
            </a:r>
            <a:r>
              <a:rPr lang="ko-KR" altLang="en-US" sz="1000" dirty="0" smtClean="0"/>
              <a:t>객체를  </a:t>
            </a:r>
            <a:r>
              <a:rPr lang="en-US" altLang="ko-KR" sz="1000" dirty="0" smtClean="0"/>
              <a:t>get</a:t>
            </a:r>
            <a:r>
              <a:rPr lang="ko-KR" altLang="en-US" sz="1000" dirty="0" smtClean="0"/>
              <a:t>에서 </a:t>
            </a:r>
            <a:endParaRPr lang="en-US" altLang="ko-KR" sz="1000" dirty="0" smtClean="0"/>
          </a:p>
          <a:p>
            <a:r>
              <a:rPr lang="ko-KR" altLang="en-US" sz="1000" dirty="0" smtClean="0"/>
              <a:t>첫번째 </a:t>
            </a:r>
            <a:r>
              <a:rPr lang="en-US" altLang="ko-KR" sz="1000" dirty="0" err="1" smtClean="0"/>
              <a:t>vo</a:t>
            </a:r>
            <a:r>
              <a:rPr lang="ko-KR" altLang="en-US" sz="1000" dirty="0" smtClean="0"/>
              <a:t>객체를 가져와서 </a:t>
            </a:r>
            <a:r>
              <a:rPr lang="en-US" altLang="ko-KR" sz="1000" dirty="0" smtClean="0"/>
              <a:t>get</a:t>
            </a:r>
            <a:r>
              <a:rPr lang="ko-KR" altLang="en-US" sz="1000" dirty="0" smtClean="0"/>
              <a:t>을</a:t>
            </a:r>
            <a:endParaRPr lang="en-US" altLang="ko-KR" sz="1000" dirty="0" smtClean="0"/>
          </a:p>
          <a:p>
            <a:r>
              <a:rPr lang="ko-KR" altLang="en-US" sz="1000" dirty="0" smtClean="0"/>
              <a:t>사용해서 값을 가져옴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Out.print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tr</a:t>
            </a:r>
            <a:r>
              <a:rPr lang="ko-KR" altLang="en-US" sz="1000" dirty="0" smtClean="0"/>
              <a:t>태그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행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만들어서</a:t>
            </a:r>
            <a:endParaRPr lang="en-US" altLang="ko-KR" sz="1000" dirty="0" smtClean="0"/>
          </a:p>
          <a:p>
            <a:r>
              <a:rPr lang="ko-KR" altLang="en-US" sz="1000" dirty="0" smtClean="0"/>
              <a:t>브라우저에 출력 </a:t>
            </a:r>
            <a:endParaRPr lang="en-US" altLang="ko-KR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7172" name="TextBox 7171"/>
          <p:cNvSpPr txBox="1"/>
          <p:nvPr/>
        </p:nvSpPr>
        <p:spPr>
          <a:xfrm>
            <a:off x="479226" y="1006931"/>
            <a:ext cx="8185548" cy="484413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package sec01.ex01;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java.io.IOException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java.io.PrintWriter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java.sql.Date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java.util.List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javax.servlet.ServletException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javax.servlet.annotation.WebServlet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javax.servlet.http.HttpServlet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javax.servlet.http.HttpServletRequest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javax.servlet.http.HttpServletResponse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/*</a:t>
            </a:r>
            <a:r>
              <a:rPr lang="en-US" altLang="ko-KR" sz="1200" b="1" dirty="0">
                <a:latin typeface="한컴산뜻돋움"/>
                <a:ea typeface="한컴산뜻돋움"/>
              </a:rPr>
              <a:t>@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WebServlet</a:t>
            </a:r>
            <a:r>
              <a:rPr lang="en-US" altLang="ko-KR" sz="1200" b="1" dirty="0">
                <a:latin typeface="한컴산뜻돋움"/>
                <a:ea typeface="한컴산뜻돋움"/>
              </a:rPr>
              <a:t>("/member")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*/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class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MemberServlet</a:t>
            </a:r>
            <a:r>
              <a:rPr lang="en-US" altLang="ko-KR" sz="1200" b="1" dirty="0">
                <a:latin typeface="한컴산뜻돋움"/>
                <a:ea typeface="한컴산뜻돋움"/>
              </a:rPr>
              <a:t> extends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protected void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doGet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request,HttpServletResponse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response)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                                            throws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ServletException</a:t>
            </a:r>
            <a:r>
              <a:rPr lang="en-US" altLang="ko-KR" sz="1200" b="1" dirty="0">
                <a:latin typeface="한컴산뜻돋움"/>
                <a:ea typeface="한컴산뜻돋움"/>
              </a:rPr>
              <a:t>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IOException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response.setContentType</a:t>
            </a:r>
            <a:r>
              <a:rPr lang="en-US" altLang="ko-KR" sz="1200" b="1" dirty="0">
                <a:latin typeface="한컴산뜻돋움"/>
                <a:ea typeface="한컴산뜻돋움"/>
              </a:rPr>
              <a:t>("text/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html;charset</a:t>
            </a:r>
            <a:r>
              <a:rPr lang="en-US" altLang="ko-KR" sz="1200" b="1" dirty="0">
                <a:latin typeface="한컴산뜻돋움"/>
                <a:ea typeface="한컴산뜻돋움"/>
              </a:rPr>
              <a:t>=utf-8");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PrintWriter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out=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response.getWriter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출력 스트림 객체를 </a:t>
            </a:r>
            <a:r>
              <a:rPr lang="ko-KR" altLang="en-US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반환받음</a:t>
            </a: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dao</a:t>
            </a:r>
            <a:r>
              <a:rPr lang="en-US" altLang="ko-KR" sz="1200" b="1" dirty="0">
                <a:latin typeface="한컴산뜻돋움"/>
                <a:ea typeface="한컴산뜻돋움"/>
              </a:rPr>
              <a:t>=new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List&lt;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&gt; list=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dao.listMembers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인터페이스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List 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구현 클래스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ArrayList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LinkedList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제네릭스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(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객체 포함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)</a:t>
            </a:r>
            <a:endParaRPr lang="en-US" altLang="ko-KR" sz="1200" b="1" dirty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out.print</a:t>
            </a:r>
            <a:r>
              <a:rPr lang="en-US" altLang="ko-KR" sz="1200" b="1" dirty="0">
                <a:latin typeface="한컴산뜻돋움"/>
                <a:ea typeface="한컴산뜻돋움"/>
              </a:rPr>
              <a:t>("&lt;html&gt;&lt;body&gt;");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out.print</a:t>
            </a:r>
            <a:r>
              <a:rPr lang="en-US" altLang="ko-KR" sz="1200" b="1" dirty="0">
                <a:latin typeface="한컴산뜻돋움"/>
                <a:ea typeface="한컴산뜻돋움"/>
              </a:rPr>
              <a:t>("&lt;table  border=1&gt;&lt;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 align='center'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bgcolor</a:t>
            </a:r>
            <a:r>
              <a:rPr lang="en-US" altLang="ko-KR" sz="1200" b="1" dirty="0">
                <a:latin typeface="한컴산뜻돋움"/>
                <a:ea typeface="한컴산뜻돋움"/>
              </a:rPr>
              <a:t>='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lightgreen</a:t>
            </a:r>
            <a:r>
              <a:rPr lang="en-US" altLang="ko-KR" sz="1200" b="1" dirty="0">
                <a:latin typeface="한컴산뜻돋움"/>
                <a:ea typeface="한컴산뜻돋움"/>
              </a:rPr>
              <a:t>'&gt;");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out.print</a:t>
            </a:r>
            <a:r>
              <a:rPr lang="en-US" altLang="ko-KR" sz="1200" b="1" dirty="0">
                <a:latin typeface="한컴산뜻돋움"/>
                <a:ea typeface="한컴산뜻돋움"/>
              </a:rPr>
              <a:t>("&lt;td&gt;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아이디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&lt;/td&gt;&lt;td&gt;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비밀번호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&lt;/td&gt;&lt;td&gt;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이름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&lt;/td&gt;&lt;td&gt;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이메일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&lt;/td&gt;&lt;td&gt;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가입일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&gt;");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</p:txBody>
      </p:sp>
      <p:sp>
        <p:nvSpPr>
          <p:cNvPr id="7173" name="TextBox 7172"/>
          <p:cNvSpPr txBox="1"/>
          <p:nvPr/>
        </p:nvSpPr>
        <p:spPr>
          <a:xfrm>
            <a:off x="4894462" y="5964037"/>
            <a:ext cx="3720703" cy="51145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latin typeface="한컴산뜻돋움"/>
                <a:ea typeface="한컴산뜻돋움"/>
              </a:rPr>
              <a:t>입출력 스트림 </a:t>
            </a:r>
            <a:r>
              <a:rPr lang="en-US" altLang="ko-KR" sz="1400" b="1">
                <a:latin typeface="한컴산뜻돋움"/>
                <a:ea typeface="한컴산뜻돋움"/>
                <a:hlinkClick r:id="rId2"/>
              </a:rPr>
              <a:t>http://tcpschool.com/java/java_io_stream</a:t>
            </a:r>
            <a:endParaRPr lang="en-US" altLang="ko-KR" sz="14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7172" name="TextBox 7171"/>
          <p:cNvSpPr txBox="1"/>
          <p:nvPr/>
        </p:nvSpPr>
        <p:spPr>
          <a:xfrm>
            <a:off x="568523" y="1548804"/>
            <a:ext cx="7580312" cy="338562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for (int i=0; i&lt;list.size();i++){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MemberVO memberVO=(MemberVO)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list.get(i)</a:t>
            </a:r>
            <a:r>
              <a:rPr lang="en-US" altLang="ko-KR" sz="1200" b="1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id=memberVO.getId();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pwd = memberVO.getPwd();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name=memberVO.getName();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email=memberVO.getEmail();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Date joinDate = memberVO.getJoinDate();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out.print("&lt;tr&gt;&lt;td&gt;"+id+"&lt;/td&gt;&lt;td&gt;"+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              pwd+"&lt;/td&gt;&lt;td&gt;"+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              name+"&lt;/td&gt;&lt;td&gt;"+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              email+"&lt;/td&gt;&lt;td&gt;"+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              joinDate+"&lt;/td&gt;&lt;/tr&gt;");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out.print("&lt;/table&gt;&lt;/body&gt;&lt;/html&gt;");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7173" name="TextBox 7172"/>
          <p:cNvSpPr txBox="1"/>
          <p:nvPr/>
        </p:nvSpPr>
        <p:spPr>
          <a:xfrm>
            <a:off x="4934148" y="5031383"/>
            <a:ext cx="2530077" cy="72536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List</a:t>
            </a:r>
          </a:p>
          <a:p>
            <a:pPr>
              <a:defRPr/>
            </a:pPr>
            <a:endParaRPr lang="en-US" altLang="ko-KR" sz="1400" b="1"/>
          </a:p>
          <a:p>
            <a:pPr>
              <a:defRPr/>
            </a:pPr>
            <a:r>
              <a:rPr lang="en-US" altLang="ko-KR" sz="1400" b="1">
                <a:hlinkClick r:id="rId2"/>
              </a:rPr>
              <a:t>https://wikidocs.net/207</a:t>
            </a:r>
            <a:endParaRPr lang="en-US" altLang="ko-KR" sz="1400" b="1"/>
          </a:p>
        </p:txBody>
      </p:sp>
      <p:pic>
        <p:nvPicPr>
          <p:cNvPr id="7174" name="그림 71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2720" y="3726339"/>
            <a:ext cx="861060" cy="1508760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</p:pic>
      <p:sp>
        <p:nvSpPr>
          <p:cNvPr id="7175" name="자유형 7174"/>
          <p:cNvSpPr/>
          <p:nvPr/>
        </p:nvSpPr>
        <p:spPr>
          <a:xfrm>
            <a:off x="4538195" y="2270378"/>
            <a:ext cx="3200686" cy="2051310"/>
          </a:xfrm>
          <a:custGeom>
            <a:avLst/>
            <a:gdLst>
              <a:gd name="connsiteX0" fmla="*/ -922 w 3200686"/>
              <a:gd name="connsiteY0" fmla="*/ -2238 h 2051310"/>
              <a:gd name="connsiteX1" fmla="*/ 842438 w 3200686"/>
              <a:gd name="connsiteY1" fmla="*/ 1198308 h 2051310"/>
              <a:gd name="connsiteX2" fmla="*/ 3203844 w 3200686"/>
              <a:gd name="connsiteY2" fmla="*/ 2051589 h 205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686" h="2051310">
                <a:moveTo>
                  <a:pt x="-922" y="-2238"/>
                </a:moveTo>
                <a:cubicBezTo>
                  <a:pt x="139637" y="197853"/>
                  <a:pt x="308310" y="856004"/>
                  <a:pt x="842438" y="1198308"/>
                </a:cubicBezTo>
                <a:cubicBezTo>
                  <a:pt x="1376565" y="1540613"/>
                  <a:pt x="2810276" y="1909376"/>
                  <a:pt x="3203844" y="2051589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01335"/>
            <a:ext cx="7972959" cy="444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회원 정보 조회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문을 실행하여 조회한 레코드들의 컬럼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  값을 다시 </a:t>
            </a:r>
            <a:r>
              <a:rPr lang="en-US" altLang="ko-KR" sz="1200">
                <a:latin typeface="+mj-ea"/>
                <a:ea typeface="+mj-ea"/>
              </a:rPr>
              <a:t>MemberVO </a:t>
            </a:r>
            <a:r>
              <a:rPr lang="ko-KR" altLang="en-US" sz="1200">
                <a:latin typeface="+mj-ea"/>
                <a:ea typeface="+mj-ea"/>
              </a:rPr>
              <a:t>객체의 속성에 설정한 다음 </a:t>
            </a:r>
            <a:r>
              <a:rPr lang="en-US" altLang="ko-KR" sz="1200">
                <a:latin typeface="+mj-ea"/>
                <a:ea typeface="+mj-ea"/>
              </a:rPr>
              <a:t>ArrayList</a:t>
            </a:r>
            <a:r>
              <a:rPr lang="ko-KR" altLang="en-US" sz="1200">
                <a:latin typeface="+mj-ea"/>
                <a:ea typeface="+mj-ea"/>
              </a:rPr>
              <a:t>에 저장하고 호출한 곳으로 반환합니다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05465" y="1863000"/>
            <a:ext cx="5772265" cy="49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95" name="설명선 1 8194"/>
          <p:cNvSpPr/>
          <p:nvPr/>
        </p:nvSpPr>
        <p:spPr>
          <a:xfrm>
            <a:off x="3895182" y="2160240"/>
            <a:ext cx="5105818" cy="1268760"/>
          </a:xfrm>
          <a:prstGeom prst="borderCallout1">
            <a:avLst>
              <a:gd name="adj1" fmla="val 5437"/>
              <a:gd name="adj2" fmla="val -396"/>
              <a:gd name="adj3" fmla="val 53103"/>
              <a:gd name="adj4" fmla="val -17979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dirty="0" err="1">
                <a:latin typeface="함초롬돋움"/>
                <a:ea typeface="함초롬돋움"/>
              </a:rPr>
              <a:t>private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static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final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String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driver</a:t>
            </a:r>
            <a:r>
              <a:rPr lang="ko-KR" altLang="en-US" sz="1200" dirty="0">
                <a:latin typeface="함초롬돋움"/>
                <a:ea typeface="함초롬돋움"/>
              </a:rPr>
              <a:t> = "</a:t>
            </a:r>
            <a:r>
              <a:rPr lang="ko-KR" altLang="en-US" sz="1200" dirty="0" err="1">
                <a:latin typeface="함초롬돋움"/>
                <a:ea typeface="함초롬돋움"/>
              </a:rPr>
              <a:t>oracle.jdbc.driver.OracleDriver</a:t>
            </a:r>
            <a:r>
              <a:rPr lang="ko-KR" altLang="en-US" sz="1200" dirty="0">
                <a:latin typeface="함초롬돋움"/>
                <a:ea typeface="함초롬돋움"/>
              </a:rPr>
              <a:t>";</a:t>
            </a:r>
          </a:p>
          <a:p>
            <a:r>
              <a:rPr lang="ko-KR" altLang="en-US" sz="1200" dirty="0" err="1">
                <a:latin typeface="함초롬돋움"/>
                <a:ea typeface="함초롬돋움"/>
              </a:rPr>
              <a:t>private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static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final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String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url</a:t>
            </a:r>
            <a:r>
              <a:rPr lang="ko-KR" altLang="en-US" sz="1200" dirty="0">
                <a:latin typeface="함초롬돋움"/>
                <a:ea typeface="함초롬돋움"/>
              </a:rPr>
              <a:t> = "</a:t>
            </a:r>
            <a:r>
              <a:rPr lang="ko-KR" altLang="en-US" sz="1200" dirty="0" err="1">
                <a:latin typeface="함초롬돋움"/>
                <a:ea typeface="함초롬돋움"/>
              </a:rPr>
              <a:t>jdbc:oracle:thin</a:t>
            </a:r>
            <a:r>
              <a:rPr lang="ko-KR" altLang="en-US" sz="1200" dirty="0">
                <a:latin typeface="함초롬돋움"/>
                <a:ea typeface="함초롬돋움"/>
              </a:rPr>
              <a:t>:@localhost:1521:XE";</a:t>
            </a:r>
          </a:p>
          <a:p>
            <a:r>
              <a:rPr lang="ko-KR" altLang="en-US" sz="1200" dirty="0" err="1">
                <a:latin typeface="함초롬돋움"/>
                <a:ea typeface="함초롬돋움"/>
              </a:rPr>
              <a:t>private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static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final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String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user</a:t>
            </a:r>
            <a:r>
              <a:rPr lang="ko-KR" altLang="en-US" sz="1200" dirty="0">
                <a:latin typeface="함초롬돋움"/>
                <a:ea typeface="함초롬돋움"/>
              </a:rPr>
              <a:t> = "</a:t>
            </a:r>
            <a:r>
              <a:rPr lang="ko-KR" altLang="en-US" sz="1200" dirty="0" err="1">
                <a:latin typeface="함초롬돋움"/>
                <a:ea typeface="함초롬돋움"/>
              </a:rPr>
              <a:t>scott</a:t>
            </a:r>
            <a:r>
              <a:rPr lang="ko-KR" altLang="en-US" sz="1200" dirty="0">
                <a:latin typeface="함초롬돋움"/>
                <a:ea typeface="함초롬돋움"/>
              </a:rPr>
              <a:t>";</a:t>
            </a:r>
          </a:p>
          <a:p>
            <a:r>
              <a:rPr lang="ko-KR" altLang="en-US" sz="1200" dirty="0" err="1">
                <a:latin typeface="함초롬돋움"/>
                <a:ea typeface="함초롬돋움"/>
              </a:rPr>
              <a:t>private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static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final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String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pwd</a:t>
            </a:r>
            <a:r>
              <a:rPr lang="ko-KR" altLang="en-US" sz="1200" dirty="0">
                <a:latin typeface="함초롬돋움"/>
                <a:ea typeface="함초롬돋움"/>
              </a:rPr>
              <a:t> = "</a:t>
            </a:r>
            <a:r>
              <a:rPr lang="ko-KR" altLang="en-US" sz="1200" dirty="0" err="1">
                <a:latin typeface="함초롬돋움"/>
                <a:ea typeface="함초롬돋움"/>
              </a:rPr>
              <a:t>tiger</a:t>
            </a:r>
            <a:r>
              <a:rPr lang="ko-KR" altLang="en-US" sz="1200" dirty="0">
                <a:latin typeface="함초롬돋움"/>
                <a:ea typeface="함초롬돋움"/>
              </a:rPr>
              <a:t>";</a:t>
            </a:r>
          </a:p>
          <a:p>
            <a:r>
              <a:rPr lang="ko-KR" altLang="ko-KR" sz="1200" dirty="0" err="1">
                <a:latin typeface="함초롬돋움"/>
                <a:ea typeface="함초롬돋움"/>
              </a:rPr>
              <a:t>private</a:t>
            </a:r>
            <a:r>
              <a:rPr lang="ko-KR" altLang="ko-KR" sz="1200" dirty="0">
                <a:latin typeface="함초롬돋움"/>
                <a:ea typeface="함초롬돋움"/>
              </a:rPr>
              <a:t> </a:t>
            </a:r>
            <a:r>
              <a:rPr lang="ko-KR" altLang="ko-KR" sz="1200" dirty="0" err="1">
                <a:latin typeface="함초롬돋움"/>
                <a:ea typeface="함초롬돋움"/>
              </a:rPr>
              <a:t>Connection</a:t>
            </a:r>
            <a:r>
              <a:rPr lang="ko-KR" altLang="ko-KR" sz="1200" dirty="0">
                <a:latin typeface="함초롬돋움"/>
                <a:ea typeface="함초롬돋움"/>
              </a:rPr>
              <a:t> </a:t>
            </a:r>
            <a:r>
              <a:rPr lang="ko-KR" altLang="ko-KR" sz="1200" dirty="0" err="1">
                <a:latin typeface="함초롬돋움"/>
                <a:ea typeface="함초롬돋움"/>
              </a:rPr>
              <a:t>con</a:t>
            </a:r>
            <a:r>
              <a:rPr lang="ko-KR" altLang="ko-KR" sz="1200" dirty="0">
                <a:latin typeface="함초롬돋움"/>
                <a:ea typeface="함초롬돋움"/>
              </a:rPr>
              <a:t>;</a:t>
            </a:r>
          </a:p>
          <a:p>
            <a:r>
              <a:rPr lang="ko-KR" altLang="ko-KR" sz="1200" dirty="0" err="1">
                <a:latin typeface="함초롬돋움"/>
                <a:ea typeface="함초롬돋움"/>
              </a:rPr>
              <a:t>private</a:t>
            </a:r>
            <a:r>
              <a:rPr lang="ko-KR" altLang="ko-KR" sz="1200" dirty="0">
                <a:latin typeface="함초롬돋움"/>
                <a:ea typeface="함초롬돋움"/>
              </a:rPr>
              <a:t> </a:t>
            </a:r>
            <a:r>
              <a:rPr lang="ko-KR" altLang="ko-KR" sz="1200" dirty="0" err="1">
                <a:latin typeface="함초롬돋움"/>
                <a:ea typeface="함초롬돋움"/>
              </a:rPr>
              <a:t>Statement</a:t>
            </a:r>
            <a:r>
              <a:rPr lang="ko-KR" altLang="ko-KR" sz="1200" dirty="0">
                <a:latin typeface="함초롬돋움"/>
                <a:ea typeface="함초롬돋움"/>
              </a:rPr>
              <a:t> </a:t>
            </a:r>
            <a:r>
              <a:rPr lang="ko-KR" altLang="ko-KR" sz="1200" dirty="0" err="1">
                <a:latin typeface="함초롬돋움"/>
                <a:ea typeface="함초롬돋움"/>
              </a:rPr>
              <a:t>stmt</a:t>
            </a:r>
            <a:r>
              <a:rPr lang="ko-KR" altLang="ko-KR" sz="1200" dirty="0">
                <a:latin typeface="함초롬돋움"/>
                <a:ea typeface="함초롬돋움"/>
              </a:rPr>
              <a:t>;</a:t>
            </a:r>
            <a:endParaRPr lang="ko-KR" altLang="en-US" sz="1200" dirty="0"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152900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connDB</a:t>
            </a:r>
            <a:r>
              <a:rPr lang="en-US" altLang="ko-KR" sz="1000" dirty="0" smtClean="0"/>
              <a:t>()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연결 </a:t>
            </a:r>
            <a:r>
              <a:rPr lang="ko-KR" altLang="en-US" sz="1000" dirty="0" err="1" smtClean="0"/>
              <a:t>메소드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502920" y="4754880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ResultSet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SELECT</a:t>
            </a:r>
            <a:r>
              <a:rPr lang="ko-KR" altLang="en-US" sz="1000" dirty="0" smtClean="0"/>
              <a:t>의 결과를 저장하는 </a:t>
            </a:r>
            <a:r>
              <a:rPr lang="ko-KR" altLang="en-US" sz="1000" dirty="0" err="1" smtClean="0"/>
              <a:t>객채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35127" y="1392514"/>
            <a:ext cx="5841724" cy="3327755"/>
            <a:chOff x="1064195" y="1392514"/>
            <a:chExt cx="5841724" cy="332775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406060" y="1392514"/>
              <a:ext cx="5499859" cy="1908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064195" y="3301497"/>
              <a:ext cx="4163788" cy="14187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1461915"/>
            <a:ext cx="6614400" cy="39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375660" y="1461915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connDB</a:t>
            </a:r>
            <a:r>
              <a:rPr lang="en-US" altLang="ko-KR" sz="1000" dirty="0" smtClean="0"/>
              <a:t>()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연결 </a:t>
            </a:r>
            <a:r>
              <a:rPr lang="ko-KR" altLang="en-US" sz="1000" dirty="0" err="1" smtClean="0"/>
              <a:t>메소드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323532" y="3167571"/>
            <a:ext cx="2523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getConnection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접속에 </a:t>
            </a:r>
            <a:r>
              <a:rPr lang="ko-KR" altLang="en-US" sz="1000" dirty="0"/>
              <a:t>필요한 정보로 구성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</a:t>
            </a:r>
            <a:r>
              <a:rPr lang="en-US" altLang="ko-KR" sz="1000" dirty="0" err="1" smtClean="0"/>
              <a:t>url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오라클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 위치</a:t>
            </a:r>
            <a:r>
              <a:rPr lang="en-US" altLang="ko-KR" sz="1000" dirty="0" smtClean="0"/>
              <a:t>,</a:t>
            </a:r>
            <a:r>
              <a:rPr lang="ko-KR" altLang="en-US" sz="1000" dirty="0">
                <a:latin typeface="함초롬돋움"/>
                <a:ea typeface="함초롬돋움"/>
              </a:rPr>
              <a:t> </a:t>
            </a:r>
            <a:r>
              <a:rPr lang="ko-KR" altLang="en-US" sz="1000" dirty="0" err="1">
                <a:latin typeface="함초롬돋움"/>
                <a:ea typeface="함초롬돋움"/>
              </a:rPr>
              <a:t>localhost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-user(</a:t>
            </a:r>
            <a:r>
              <a:rPr lang="ko-KR" altLang="en-US" sz="1000" dirty="0" smtClean="0"/>
              <a:t>계정</a:t>
            </a:r>
            <a:r>
              <a:rPr lang="en-US" altLang="ko-KR" sz="1000" dirty="0" smtClean="0"/>
              <a:t>,HR)</a:t>
            </a:r>
          </a:p>
          <a:p>
            <a:r>
              <a:rPr lang="en-US" altLang="ko-KR" sz="1000" dirty="0" smtClean="0"/>
              <a:t>-</a:t>
            </a:r>
            <a:r>
              <a:rPr lang="en-US" altLang="ko-KR" sz="1000" dirty="0" err="1" smtClean="0"/>
              <a:t>pwd</a:t>
            </a:r>
            <a:r>
              <a:rPr lang="en-US" altLang="ko-KR" sz="1000" dirty="0" smtClean="0"/>
              <a:t>(12345)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0244" name="TextBox 10243"/>
          <p:cNvSpPr txBox="1"/>
          <p:nvPr/>
        </p:nvSpPr>
        <p:spPr>
          <a:xfrm>
            <a:off x="985242" y="1523999"/>
            <a:ext cx="6439297" cy="356282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sec01.ex01;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java.sql.Connection;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java.sql.Date;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java.sql.DriverManager;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java.sql.ResultSet;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java.sql.Statement;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java.util.ArrayList;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MemberDAO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private static final String driver = "oracle.jdbc.driver.OracleDriver";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private static final String url = "jdbc:oracle:thin:@localhost:1521:XE";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private static final String user = 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scott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";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private static final String pwd = 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tiger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";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private Connection con;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private Statement stmt;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0244" name="TextBox 10243"/>
          <p:cNvSpPr txBox="1"/>
          <p:nvPr/>
        </p:nvSpPr>
        <p:spPr>
          <a:xfrm>
            <a:off x="1163836" y="640714"/>
            <a:ext cx="6300390" cy="557720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List&lt;MemberVO&gt; listMembers()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List&lt;MemberVO&gt; list = new ArrayList&lt;MemberVO&gt;();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connDB();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query = "select * from t_member ";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System.out.println(query);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ResultSet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rs</a:t>
            </a:r>
            <a:r>
              <a:rPr lang="en-US" altLang="ko-KR" sz="1200" b="1">
                <a:latin typeface="한컴산뜻돋움"/>
                <a:ea typeface="한컴산뜻돋움"/>
              </a:rPr>
              <a:t> =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stmt.executeQuery(query);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while (rs.next())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id = rs.getString("id");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pwd = rs.getString("pwd");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name = rs.getString("name");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email = rs.getString("email");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Date joinDate = rs.getDate("joinDate");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MemberVO vo = new MemberVO();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vo.setId(id);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vo.setPwd(pwd);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vo.setName(name);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vo.setEmail(email);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vo.setJoinDate(joinDate);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list.add(vo);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rs.close();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stmt.close();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con.close();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return list;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533832"/>
            <a:ext cx="8039113" cy="49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ko-KR" altLang="en-US" spc="-94"/>
              <a:t>서블릿의 비즈니스 처리 작업</a:t>
            </a:r>
            <a:endParaRPr lang="en-US" altLang="ko-KR" spc="-94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비즈니스 로직 처리 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009" y="1989278"/>
            <a:ext cx="7394711" cy="118064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서블릿이 클라이언트로부터 요청을 받으면 그 요청에 대해 작업을 수행하는 것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웹 프로그램에서 대부분의 비즈니스 처리 작업은 데이터베이스 연동 관련 작업이지만 그 외에 다른 서버와 연동해서 데이터를 얻는 작업도 수행</a:t>
            </a:r>
            <a:r>
              <a:rPr lang="en-US" altLang="ko-KR" sz="1200">
                <a:latin typeface="+mj-ea"/>
                <a:ea typeface="+mj-ea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서블릿의  가장 핵심 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808" y="3372571"/>
            <a:ext cx="8039113" cy="49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ko-KR" altLang="en-US" spc="-94"/>
              <a:t>서블릿의 비즈니스 처리 작업 예</a:t>
            </a:r>
            <a:endParaRPr lang="en-US" altLang="ko-KR" spc="-94"/>
          </a:p>
        </p:txBody>
      </p:sp>
      <p:sp>
        <p:nvSpPr>
          <p:cNvPr id="5" name="TextBox 4"/>
          <p:cNvSpPr txBox="1"/>
          <p:nvPr/>
        </p:nvSpPr>
        <p:spPr>
          <a:xfrm>
            <a:off x="815009" y="3880402"/>
            <a:ext cx="7394711" cy="9087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웹 사이트 회원 등록 요청 처리 작업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웹 사이트 로그인 요청 처리 작업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쇼핑몰 상품 주문 처리 작업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0244" name="TextBox 10243"/>
          <p:cNvSpPr txBox="1"/>
          <p:nvPr/>
        </p:nvSpPr>
        <p:spPr>
          <a:xfrm>
            <a:off x="1044773" y="750092"/>
            <a:ext cx="6439297" cy="26484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void connDB()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Class.forName(driver);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System.out.println("Oracle 드라이버 로딩 성공");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con = DriverManager.getConnection(url, user, pwd);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System.out.println("Connection 생성 성공");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stmt = con.createStatement();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System.out.println("Statement 생성 성공");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3" y="1490869"/>
            <a:ext cx="7345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en-US" altLang="ko-KR" sz="1200">
                <a:latin typeface="+mj-ea"/>
                <a:ea typeface="+mj-ea"/>
              </a:rPr>
              <a:t>MemberVO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635" y="6259994"/>
            <a:ext cx="1928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...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78395" y="1767869"/>
            <a:ext cx="6480313" cy="4106157"/>
            <a:chOff x="954157" y="1767869"/>
            <a:chExt cx="5733636" cy="3614231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954157" y="1767869"/>
              <a:ext cx="5733636" cy="3230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242391" y="4930121"/>
              <a:ext cx="3115917" cy="4519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63" name="직사각형 15362"/>
          <p:cNvSpPr txBox="1"/>
          <p:nvPr/>
        </p:nvSpPr>
        <p:spPr>
          <a:xfrm>
            <a:off x="5175885" y="5097780"/>
            <a:ext cx="3059430" cy="1434465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en-US" sz="1100">
                <a:latin typeface="함초롬바탕"/>
                <a:ea typeface="함초롬바탕"/>
              </a:rPr>
              <a:t>public String getId() {</a:t>
            </a:r>
          </a:p>
          <a:p>
            <a:r>
              <a:rPr lang="en-US" altLang="ko-KR" sz="1100">
                <a:latin typeface="함초롬바탕"/>
                <a:ea typeface="함초롬바탕"/>
              </a:rPr>
              <a:t>     </a:t>
            </a:r>
            <a:r>
              <a:rPr lang="en-US" altLang="en-US" sz="1100">
                <a:latin typeface="함초롬바탕"/>
                <a:ea typeface="함초롬바탕"/>
              </a:rPr>
              <a:t>return id;</a:t>
            </a:r>
          </a:p>
          <a:p>
            <a:r>
              <a:rPr lang="en-US" altLang="en-US" sz="1100">
                <a:latin typeface="함초롬바탕"/>
                <a:ea typeface="함초롬바탕"/>
              </a:rPr>
              <a:t>}</a:t>
            </a:r>
          </a:p>
          <a:p>
            <a:r>
              <a:rPr lang="en-US" altLang="en-US" sz="1100">
                <a:latin typeface="함초롬바탕"/>
                <a:ea typeface="함초롬바탕"/>
              </a:rPr>
              <a:t>  </a:t>
            </a:r>
          </a:p>
          <a:p>
            <a:r>
              <a:rPr lang="en-US" altLang="en-US" sz="1100">
                <a:latin typeface="함초롬바탕"/>
                <a:ea typeface="함초롬바탕"/>
              </a:rPr>
              <a:t>public void setId(String id) {</a:t>
            </a:r>
          </a:p>
          <a:p>
            <a:r>
              <a:rPr lang="en-US" altLang="ko-KR" sz="1100">
                <a:latin typeface="함초롬바탕"/>
                <a:ea typeface="함초롬바탕"/>
              </a:rPr>
              <a:t>    </a:t>
            </a:r>
            <a:r>
              <a:rPr lang="en-US" altLang="en-US" sz="1100">
                <a:latin typeface="함초롬바탕"/>
                <a:ea typeface="함초롬바탕"/>
              </a:rPr>
              <a:t>this.id = id;</a:t>
            </a:r>
          </a:p>
          <a:p>
            <a:r>
              <a:rPr lang="en-US" altLang="en-US" sz="1100">
                <a:latin typeface="함초롬바탕"/>
                <a:ea typeface="함초롬바탕"/>
              </a:rPr>
              <a:t>}</a:t>
            </a:r>
          </a:p>
          <a:p>
            <a:r>
              <a:rPr lang="en-US" altLang="ko-KR" sz="1100">
                <a:latin typeface="함초롬바탕"/>
                <a:ea typeface="함초롬바탕"/>
              </a:rPr>
              <a:t>     :</a:t>
            </a:r>
          </a:p>
        </p:txBody>
      </p:sp>
      <p:cxnSp>
        <p:nvCxnSpPr>
          <p:cNvPr id="15364" name="직선 화살표 연결선 15363"/>
          <p:cNvCxnSpPr>
            <a:stCxn id="15363" idx="1"/>
          </p:cNvCxnSpPr>
          <p:nvPr/>
        </p:nvCxnSpPr>
        <p:spPr>
          <a:xfrm rot="10800000" flipV="1">
            <a:off x="2023277" y="5815012"/>
            <a:ext cx="3152608" cy="456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0244" name="TextBox 10243"/>
          <p:cNvSpPr txBox="1"/>
          <p:nvPr/>
        </p:nvSpPr>
        <p:spPr>
          <a:xfrm>
            <a:off x="1074536" y="642698"/>
            <a:ext cx="6439297" cy="5572603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sec01.ex01;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java.sql.Date;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MemberVO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pwd;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name;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email;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Date joinDate;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MemberVO()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System.out.println("MemberVO 생성자 호출");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String getId()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setId(String id)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this.id =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String getPwd()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pwd;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setPwd(String pwd)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this.pwd = pwd;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0244" name="TextBox 10243"/>
          <p:cNvSpPr txBox="1"/>
          <p:nvPr/>
        </p:nvSpPr>
        <p:spPr>
          <a:xfrm>
            <a:off x="1044770" y="673892"/>
            <a:ext cx="6439297" cy="5020153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String getName()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name;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setName(String name)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this.name = name;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String getEmail()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email;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setEmail(String email)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this.email = email;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Date getJoinDate()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joinDate;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setJoinDate(Date joinDate)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this.joinDate = joinDate;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3" y="1490869"/>
            <a:ext cx="7345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en-US" altLang="ko-KR" sz="1200">
                <a:latin typeface="+mj-ea"/>
                <a:ea typeface="+mj-ea"/>
              </a:rPr>
              <a:t>MemberVO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.(getter and setter </a:t>
            </a:r>
            <a:r>
              <a:rPr lang="ko-KR" altLang="en-US" sz="1200">
                <a:latin typeface="+mj-ea"/>
                <a:ea typeface="+mj-ea"/>
              </a:rPr>
              <a:t>자동생성)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635" y="6259994"/>
            <a:ext cx="1928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...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5365" name="그림 1536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012668" y="2051415"/>
            <a:ext cx="2988661" cy="25931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15366" name="직사각형 15365"/>
          <p:cNvSpPr txBox="1"/>
          <p:nvPr/>
        </p:nvSpPr>
        <p:spPr>
          <a:xfrm>
            <a:off x="6012668" y="4680385"/>
            <a:ext cx="2522555" cy="3945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. </a:t>
            </a:r>
            <a:r>
              <a:rPr lang="ko-KR" altLang="en-US" sz="1000"/>
              <a:t>마우스 오른쪽 클릭</a:t>
            </a:r>
          </a:p>
          <a:p>
            <a:pPr>
              <a:defRPr/>
            </a:pPr>
            <a:r>
              <a:rPr lang="ko-KR" altLang="en-US" sz="1000"/>
              <a:t>   </a:t>
            </a: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Source -</a:t>
            </a:r>
            <a:r>
              <a:rPr lang="ko-KR" altLang="en-US" sz="1000" b="1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Generate Getter and Setter</a:t>
            </a:r>
          </a:p>
        </p:txBody>
      </p:sp>
      <p:pic>
        <p:nvPicPr>
          <p:cNvPr id="15368" name="그림 1536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76064" y="2016224"/>
            <a:ext cx="5143500" cy="21336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15369" name="타원 15368"/>
          <p:cNvSpPr/>
          <p:nvPr/>
        </p:nvSpPr>
        <p:spPr>
          <a:xfrm>
            <a:off x="526492" y="2273426"/>
            <a:ext cx="125604" cy="11513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70" name="직사각형 15369"/>
          <p:cNvSpPr/>
          <p:nvPr/>
        </p:nvSpPr>
        <p:spPr>
          <a:xfrm>
            <a:off x="2316354" y="2733975"/>
            <a:ext cx="2255645" cy="209340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71" name="직사각형 15370"/>
          <p:cNvSpPr txBox="1"/>
          <p:nvPr/>
        </p:nvSpPr>
        <p:spPr>
          <a:xfrm>
            <a:off x="577486" y="4269105"/>
            <a:ext cx="1762774" cy="26289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1. 멤버 하나씩 생성 방법</a:t>
            </a:r>
          </a:p>
        </p:txBody>
      </p:sp>
      <p:sp>
        <p:nvSpPr>
          <p:cNvPr id="15372" name="직사각형 15371"/>
          <p:cNvSpPr txBox="1"/>
          <p:nvPr/>
        </p:nvSpPr>
        <p:spPr>
          <a:xfrm>
            <a:off x="6054697" y="5208898"/>
            <a:ext cx="1794175" cy="26289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2. 멤버들 동시 생성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664846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en-US" altLang="ko-KR" sz="1200">
                <a:latin typeface="+mj-ea"/>
                <a:ea typeface="+mj-ea"/>
              </a:rPr>
              <a:t>http://localhost:8090/pro07/member</a:t>
            </a:r>
            <a:r>
              <a:rPr lang="ko-KR" altLang="en-US" sz="120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회원 정보가 웹 브라우저로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 출력되는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00895" y="2056364"/>
            <a:ext cx="4086225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14563"/>
            <a:ext cx="8039111" cy="498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 spc="-94"/>
              <a:t>7.2.2 PreparedStatement </a:t>
            </a:r>
            <a:r>
              <a:rPr lang="ko-KR" altLang="en-US" b="1" spc="-94"/>
              <a:t>를 이용한 회원 정보 조회 실습</a:t>
            </a:r>
            <a:endParaRPr lang="en-US" altLang="ko-KR" b="1" spc="-94"/>
          </a:p>
        </p:txBody>
      </p:sp>
      <p:sp>
        <p:nvSpPr>
          <p:cNvPr id="3" name="TextBox 2"/>
          <p:cNvSpPr txBox="1"/>
          <p:nvPr/>
        </p:nvSpPr>
        <p:spPr>
          <a:xfrm>
            <a:off x="703902" y="1910882"/>
            <a:ext cx="5667081" cy="29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latin typeface="+mj-ea"/>
                <a:ea typeface="+mj-ea"/>
              </a:rPr>
              <a:t>PreparedStatement </a:t>
            </a:r>
            <a:r>
              <a:rPr lang="ko-KR" altLang="en-US" sz="1400" b="1">
                <a:latin typeface="+mj-ea"/>
                <a:ea typeface="+mj-ea"/>
              </a:rPr>
              <a:t>인터페이스의 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945" y="2218657"/>
            <a:ext cx="8060636" cy="173231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PreparedStatement </a:t>
            </a:r>
            <a:r>
              <a:rPr lang="ko-KR" altLang="en-US" sz="1200">
                <a:latin typeface="+mj-ea"/>
                <a:ea typeface="+mj-ea"/>
              </a:rPr>
              <a:t>인터페이스는 </a:t>
            </a:r>
            <a:r>
              <a:rPr lang="en-US" altLang="ko-KR" sz="1200">
                <a:latin typeface="+mj-ea"/>
                <a:ea typeface="+mj-ea"/>
              </a:rPr>
              <a:t>Statement </a:t>
            </a:r>
            <a:r>
              <a:rPr lang="ko-KR" altLang="en-US" sz="1200">
                <a:latin typeface="+mj-ea"/>
                <a:ea typeface="+mj-ea"/>
              </a:rPr>
              <a:t>인터페이스를 상속하므로 지금까지 사용한 메서드를 그대로 사용함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Statement </a:t>
            </a:r>
            <a:r>
              <a:rPr lang="ko-KR" altLang="en-US" sz="1200">
                <a:latin typeface="+mj-ea"/>
                <a:ea typeface="+mj-ea"/>
              </a:rPr>
              <a:t>인터페이스에 대해서 </a:t>
            </a:r>
            <a:r>
              <a:rPr lang="en-US" altLang="ko-KR" sz="1200">
                <a:latin typeface="+mj-ea"/>
                <a:ea typeface="+mj-ea"/>
              </a:rPr>
              <a:t>PreparedStatement </a:t>
            </a:r>
            <a:r>
              <a:rPr lang="ko-KR" altLang="en-US" sz="1200">
                <a:latin typeface="+mj-ea"/>
                <a:ea typeface="+mj-ea"/>
              </a:rPr>
              <a:t>인터페이스는 </a:t>
            </a:r>
            <a:r>
              <a:rPr lang="ko-KR" altLang="en-US" sz="1200" b="1" u="sng">
                <a:solidFill>
                  <a:srgbClr val="FF0000"/>
                </a:solidFill>
                <a:latin typeface="+mj-ea"/>
                <a:ea typeface="+mj-ea"/>
              </a:rPr>
              <a:t>미리 컴파일된 </a:t>
            </a:r>
            <a:r>
              <a:rPr lang="en-US" altLang="ko-KR" sz="1200" b="1" u="sng">
                <a:solidFill>
                  <a:srgbClr val="FF0000"/>
                </a:solidFill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문을 </a:t>
            </a:r>
            <a:r>
              <a:rPr lang="en-US" altLang="ko-KR" sz="1200">
                <a:latin typeface="+mj-ea"/>
                <a:ea typeface="+mj-ea"/>
              </a:rPr>
              <a:t>DBMS</a:t>
            </a:r>
            <a:r>
              <a:rPr lang="ko-KR" altLang="en-US" sz="1200">
                <a:latin typeface="+mj-ea"/>
                <a:ea typeface="+mj-ea"/>
              </a:rPr>
              <a:t>에 전달하여 성능을 향상시킴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PreparedStatement </a:t>
            </a:r>
            <a:r>
              <a:rPr lang="ko-KR" altLang="en-US" sz="1200">
                <a:latin typeface="+mj-ea"/>
                <a:ea typeface="+mj-ea"/>
              </a:rPr>
              <a:t>인터페이스에서는 실행하려는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문에 ‘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?</a:t>
            </a:r>
            <a:r>
              <a:rPr lang="en-US" altLang="ko-KR" sz="1200">
                <a:latin typeface="+mj-ea"/>
                <a:ea typeface="+mj-ea"/>
              </a:rPr>
              <a:t>’</a:t>
            </a:r>
            <a:r>
              <a:rPr lang="ko-KR" altLang="en-US" sz="1200">
                <a:latin typeface="+mj-ea"/>
                <a:ea typeface="+mj-ea"/>
              </a:rPr>
              <a:t>를 넣을 수 있으므로 ‘</a:t>
            </a:r>
            <a:r>
              <a:rPr lang="en-US" altLang="ko-KR" sz="1200">
                <a:latin typeface="+mj-ea"/>
                <a:ea typeface="+mj-ea"/>
              </a:rPr>
              <a:t>?’</a:t>
            </a:r>
            <a:r>
              <a:rPr lang="ko-KR" altLang="en-US" sz="1200">
                <a:latin typeface="+mj-ea"/>
                <a:ea typeface="+mj-ea"/>
              </a:rPr>
              <a:t>의 값만 바꾸어 손쉽게 설정할 수 있어 </a:t>
            </a:r>
            <a:r>
              <a:rPr lang="en-US" altLang="ko-KR" sz="1200">
                <a:latin typeface="+mj-ea"/>
                <a:ea typeface="+mj-ea"/>
              </a:rPr>
              <a:t>Statement</a:t>
            </a:r>
            <a:r>
              <a:rPr lang="ko-KR" altLang="en-US" sz="1200">
                <a:latin typeface="+mj-ea"/>
                <a:ea typeface="+mj-ea"/>
              </a:rPr>
              <a:t>보다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 작성하기가 더 간단함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4176" y="4035816"/>
            <a:ext cx="7840330" cy="639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1. </a:t>
            </a:r>
            <a:r>
              <a:rPr lang="en-US" altLang="ko-KR" sz="1200">
                <a:latin typeface="한컴산뜻돋움"/>
                <a:ea typeface="한컴산뜻돋움"/>
              </a:rPr>
              <a:t>sec01.ex02 </a:t>
            </a:r>
            <a:r>
              <a:rPr lang="ko-KR" altLang="en-US" sz="1200">
                <a:latin typeface="한컴산뜻돋움"/>
                <a:ea typeface="한컴산뜻돋움"/>
              </a:rPr>
              <a:t>패키지를 만든 후 </a:t>
            </a:r>
            <a:r>
              <a:rPr lang="en-US" altLang="ko-KR" sz="1200" b="1">
                <a:solidFill>
                  <a:srgbClr val="FF6600"/>
                </a:solidFill>
                <a:latin typeface="한컴산뜻돋움"/>
                <a:ea typeface="한컴산뜻돋움"/>
              </a:rPr>
              <a:t>MemberServlet.java</a:t>
            </a:r>
            <a:r>
              <a:rPr lang="ko-KR" altLang="en-US" sz="1200" b="1">
                <a:solidFill>
                  <a:srgbClr val="FF6600"/>
                </a:solidFill>
                <a:latin typeface="한컴산뜻돋움"/>
                <a:ea typeface="한컴산뜻돋움"/>
              </a:rPr>
              <a:t>와 </a:t>
            </a:r>
            <a:r>
              <a:rPr lang="en-US" altLang="ko-KR" sz="1200" b="1">
                <a:solidFill>
                  <a:srgbClr val="FF6600"/>
                </a:solidFill>
                <a:latin typeface="한컴산뜻돋움"/>
                <a:ea typeface="한컴산뜻돋움"/>
              </a:rPr>
              <a:t>MemberVO.java</a:t>
            </a:r>
            <a:r>
              <a:rPr lang="ko-KR" altLang="en-US" sz="1200" b="1">
                <a:solidFill>
                  <a:srgbClr val="FF6600"/>
                </a:solidFill>
                <a:latin typeface="한컴산뜻돋움"/>
                <a:ea typeface="한컴산뜻돋움"/>
              </a:rPr>
              <a:t>는 기존의 것을 복사</a:t>
            </a:r>
            <a:r>
              <a:rPr lang="ko-KR" altLang="en-US" sz="1200">
                <a:latin typeface="한컴산뜻돋움"/>
                <a:ea typeface="한컴산뜻돋움"/>
              </a:rPr>
              <a:t>하여 붙여 넣습니다</a:t>
            </a:r>
            <a:r>
              <a:rPr lang="en-US" altLang="ko-KR" sz="1200">
                <a:latin typeface="한컴산뜻돋움"/>
                <a:ea typeface="한컴산뜻돋움"/>
              </a:rPr>
              <a:t>.</a:t>
            </a:r>
          </a:p>
          <a:p>
            <a:pPr lvl="0"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                                                                  </a:t>
            </a:r>
          </a:p>
          <a:p>
            <a:pPr lvl="0"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                                                                        </a:t>
            </a:r>
            <a:r>
              <a:rPr lang="en-US" altLang="ko-KR" sz="1200" b="1">
                <a:solidFill>
                  <a:srgbClr val="FF6600"/>
                </a:solidFill>
                <a:latin typeface="한컴산뜻돋움"/>
                <a:ea typeface="한컴산뜻돋움"/>
              </a:rPr>
              <a:t>MemberDAO.java</a:t>
            </a:r>
            <a:r>
              <a:rPr lang="en-US" altLang="ko-KR" sz="1200">
                <a:latin typeface="한컴산뜻돋움"/>
                <a:ea typeface="한컴산뜻돋움"/>
              </a:rPr>
              <a:t> </a:t>
            </a:r>
            <a:r>
              <a:rPr lang="ko-KR" altLang="en-US" sz="1200">
                <a:latin typeface="한컴산뜻돋움"/>
                <a:ea typeface="한컴산뜻돋움"/>
              </a:rPr>
              <a:t>는 복사하여 수정하여 코드를 완성합니다</a:t>
            </a:r>
            <a:r>
              <a:rPr lang="en-US" altLang="ko-KR" sz="1200">
                <a:latin typeface="한컴산뜻돋움"/>
                <a:ea typeface="한컴산뜻돋움"/>
              </a:rPr>
              <a:t>.</a:t>
            </a: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87591" y="4330922"/>
            <a:ext cx="2178050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6847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PreparedStatement</a:t>
            </a:r>
            <a:r>
              <a:rPr lang="ko-KR" altLang="en-US" sz="1200">
                <a:latin typeface="+mj-ea"/>
                <a:ea typeface="+mj-ea"/>
              </a:rPr>
              <a:t>를 이용해 데이터베이스와 연동하는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87601" y="1807625"/>
            <a:ext cx="6519760" cy="3778167"/>
          </a:xfrm>
          <a:prstGeom prst="rect">
            <a:avLst/>
          </a:prstGeom>
          <a:noFill/>
          <a:ln>
            <a:noFill/>
          </a:ln>
        </p:spPr>
      </p:pic>
      <p:sp>
        <p:nvSpPr>
          <p:cNvPr id="18435" name="설명선 1 8194"/>
          <p:cNvSpPr/>
          <p:nvPr/>
        </p:nvSpPr>
        <p:spPr>
          <a:xfrm>
            <a:off x="3895182" y="2249542"/>
            <a:ext cx="5105818" cy="1327900"/>
          </a:xfrm>
          <a:prstGeom prst="borderCallout1">
            <a:avLst>
              <a:gd name="adj1" fmla="val 5437"/>
              <a:gd name="adj2" fmla="val -396"/>
              <a:gd name="adj3" fmla="val 53103"/>
              <a:gd name="adj4" fmla="val -17979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>
                <a:latin typeface="함초롬돋움"/>
                <a:ea typeface="함초롬돋움"/>
              </a:rPr>
              <a:t>private static final String driver = "oracle.jdbc.driver.OracleDriver";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private static final String url = "jdbc:oracle:thin:@localhost:1521:XE";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private static final String user = "scott";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private static final String pwd = "tiger";</a:t>
            </a:r>
          </a:p>
          <a:p>
            <a:r>
              <a:rPr lang="ko-KR" altLang="ko-KR" sz="1200">
                <a:latin typeface="함초롬돋움"/>
                <a:ea typeface="함초롬돋움"/>
              </a:rPr>
              <a:t>private Connection con;</a:t>
            </a:r>
          </a:p>
          <a:p>
            <a:r>
              <a:rPr lang="ko-KR" altLang="ko-KR" sz="1200">
                <a:latin typeface="함초롬돋움"/>
                <a:ea typeface="함초롬돋움"/>
              </a:rPr>
              <a:t>private </a:t>
            </a:r>
            <a:r>
              <a:rPr lang="en-US" altLang="ko-KR" sz="1200">
                <a:latin typeface="함초롬돋움"/>
                <a:ea typeface="함초롬돋움"/>
              </a:rPr>
              <a:t>Prepared</a:t>
            </a:r>
            <a:r>
              <a:rPr lang="ko-KR" altLang="ko-KR" sz="1200">
                <a:latin typeface="함초롬돋움"/>
                <a:ea typeface="함초롬돋움"/>
              </a:rPr>
              <a:t>Statement </a:t>
            </a:r>
            <a:r>
              <a:rPr lang="en-US" altLang="ko-KR" sz="1200">
                <a:latin typeface="함초롬돋움"/>
                <a:ea typeface="함초롬돋움"/>
              </a:rPr>
              <a:t>p</a:t>
            </a:r>
            <a:r>
              <a:rPr lang="ko-KR" altLang="ko-KR" sz="1200">
                <a:latin typeface="함초롬돋움"/>
                <a:ea typeface="함초롬돋움"/>
              </a:rPr>
              <a:t>stmt;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53482" y="1352411"/>
            <a:ext cx="5354823" cy="533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0244" name="TextBox 10243"/>
          <p:cNvSpPr txBox="1"/>
          <p:nvPr/>
        </p:nvSpPr>
        <p:spPr>
          <a:xfrm>
            <a:off x="187515" y="1869278"/>
            <a:ext cx="6439297" cy="415498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package sec01.ex02;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: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java.sql.PreparedStatement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;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: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class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:	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:	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private Connection con;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private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PreparedStatement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;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public List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listMembers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() </a:t>
            </a:r>
            <a:r>
              <a:rPr lang="en-US" altLang="ko-KR" sz="1200" b="1" dirty="0" smtClean="0">
                <a:solidFill>
                  <a:srgbClr val="FF0000"/>
                </a:solidFill>
                <a:latin typeface="한컴산뜻돋움"/>
                <a:ea typeface="한컴산뜻돋움"/>
              </a:rPr>
              <a:t>{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한컴산뜻돋움"/>
                <a:ea typeface="한컴산뜻돋움"/>
              </a:rPr>
              <a:t>제네릭생략</a:t>
            </a:r>
            <a:r>
              <a:rPr lang="en-US" altLang="ko-KR" sz="1200" b="1" dirty="0" smtClean="0">
                <a:solidFill>
                  <a:srgbClr val="0000FF"/>
                </a:solidFill>
                <a:latin typeface="한컴산뜻돋움"/>
                <a:ea typeface="한컴산뜻돋움"/>
              </a:rPr>
              <a:t>&lt;&gt;</a:t>
            </a:r>
            <a:endParaRPr lang="en-US" altLang="ko-KR" sz="1200" b="1" dirty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 dirty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	List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list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= new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ArrayList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	try 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connDB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	String query = "select * from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t_member</a:t>
            </a:r>
            <a:r>
              <a:rPr lang="en-US" altLang="ko-KR" sz="1200" b="1" dirty="0">
                <a:latin typeface="한컴산뜻돋움"/>
                <a:ea typeface="한컴산뜻돋움"/>
              </a:rPr>
              <a:t> ";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	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System.out.println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prepareStatememt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: " + query);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	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con.prepareStatement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(query);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	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ResultSet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rs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 =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pstmt.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executeQuery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();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	while 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rs.next</a:t>
            </a:r>
            <a:r>
              <a:rPr lang="en-US" altLang="ko-KR" sz="1200" b="1" dirty="0">
                <a:latin typeface="한컴산뜻돋움"/>
                <a:ea typeface="한컴산뜻돋움"/>
              </a:rPr>
              <a:t>()) 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:</a:t>
            </a:r>
          </a:p>
        </p:txBody>
      </p:sp>
      <p:sp>
        <p:nvSpPr>
          <p:cNvPr id="10245" name="TextBox 10244"/>
          <p:cNvSpPr txBox="1"/>
          <p:nvPr/>
        </p:nvSpPr>
        <p:spPr>
          <a:xfrm>
            <a:off x="3746498" y="563125"/>
            <a:ext cx="4822034" cy="3785652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rgbClr val="4472C4"/>
            </a:solidFill>
            <a:prstDash val="dash"/>
            <a:round/>
            <a:headEnd w="med" len="med"/>
            <a:tailEnd w="med" len="med"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package sec01.ex01;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java.sql.Statement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public class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MemberDAO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	private Connection con;</a:t>
            </a:r>
            <a:endParaRPr kumimoji="0" lang="en-US" altLang="ko-KR" sz="1200" b="1" i="0" u="none" strike="noStrike" kern="1200" cap="none" spc="0" normalizeH="0" baseline="0" dirty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	private Statement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stmt</a:t>
            </a: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FF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 smtClean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public List&lt;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&gt;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listMembers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 </a:t>
            </a: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FF"/>
                </a:solidFill>
                <a:latin typeface="한컴산뜻돋움"/>
                <a:ea typeface="한컴산뜻돋움"/>
              </a:rPr>
              <a:t>{ //</a:t>
            </a:r>
            <a:r>
              <a:rPr kumimoji="0" lang="ko-KR" altLang="en-US" sz="1200" b="1" i="0" u="none" strike="noStrike" kern="1200" cap="none" spc="0" normalizeH="0" baseline="0" dirty="0" err="1" smtClean="0">
                <a:solidFill>
                  <a:srgbClr val="0000FF"/>
                </a:solidFill>
                <a:latin typeface="한컴산뜻돋움"/>
                <a:ea typeface="한컴산뜻돋움"/>
              </a:rPr>
              <a:t>제네릭있음</a:t>
            </a: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0000FF"/>
                </a:solidFill>
                <a:latin typeface="한컴산뜻돋움"/>
                <a:ea typeface="한컴산뜻돋움"/>
              </a:rPr>
              <a:t>&lt;&gt;</a:t>
            </a:r>
            <a:endParaRPr kumimoji="0" lang="en-US" altLang="ko-KR" sz="1200" b="1" i="0" u="none" strike="noStrike" kern="1200" cap="none" spc="0" normalizeH="0" baseline="0" dirty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		List&lt;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&gt; list = 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ArrayList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&gt;();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chemeClr val="dk1"/>
                </a:solidFill>
                <a:latin typeface="한컴산뜻돋움"/>
                <a:ea typeface="한컴산뜻돋움"/>
              </a:rPr>
              <a:t>connDB</a:t>
            </a: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();</a:t>
            </a:r>
            <a:endParaRPr kumimoji="0" lang="en-US" altLang="ko-KR" sz="1200" b="1" i="0" u="none" strike="noStrike" kern="1200" cap="none" spc="0" normalizeH="0" baseline="0" dirty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String query = "select * from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t_member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System.out.println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ResultSet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rs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=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stmt.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executeQuery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while 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chemeClr val="dk1"/>
                </a:solidFill>
                <a:latin typeface="한컴산뜻돋움"/>
                <a:ea typeface="한컴산뜻돋움"/>
              </a:rPr>
              <a:t>rs.next</a:t>
            </a: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()) {</a:t>
            </a:r>
            <a:endParaRPr kumimoji="0" lang="en-US" altLang="ko-KR" sz="1200" b="1" i="0" u="none" strike="noStrike" kern="1200" cap="none" spc="0" normalizeH="0" baseline="0" dirty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10246" name="자유형 10245"/>
          <p:cNvSpPr/>
          <p:nvPr/>
        </p:nvSpPr>
        <p:spPr>
          <a:xfrm>
            <a:off x="6674978" y="4343297"/>
            <a:ext cx="1261142" cy="521589"/>
          </a:xfrm>
          <a:custGeom>
            <a:avLst/>
            <a:gdLst>
              <a:gd name="connsiteX0" fmla="*/ 1166280 w 1261142"/>
              <a:gd name="connsiteY0" fmla="*/ -4262 h 521589"/>
              <a:gd name="connsiteX1" fmla="*/ 1176202 w 1261142"/>
              <a:gd name="connsiteY1" fmla="*/ 432300 h 521589"/>
              <a:gd name="connsiteX2" fmla="*/ -4501 w 1261142"/>
              <a:gd name="connsiteY2" fmla="*/ 521596 h 52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1142" h="521589">
                <a:moveTo>
                  <a:pt x="1166280" y="-4262"/>
                </a:moveTo>
                <a:cubicBezTo>
                  <a:pt x="1167933" y="68497"/>
                  <a:pt x="1371332" y="344656"/>
                  <a:pt x="1176202" y="432300"/>
                </a:cubicBezTo>
                <a:cubicBezTo>
                  <a:pt x="981071" y="519942"/>
                  <a:pt x="192282" y="506713"/>
                  <a:pt x="-4501" y="521596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7406640" y="2202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54488" y="3902775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실행할 때 매개변수가 있음</a:t>
            </a:r>
            <a:r>
              <a:rPr lang="en-US" altLang="ko-KR" sz="1000" dirty="0" smtClean="0"/>
              <a:t>(query)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254386" y="5436715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실행할 때 매개변수가 없음</a:t>
            </a:r>
            <a:r>
              <a:rPr lang="en-US" altLang="ko-KR" sz="1000" dirty="0" smtClean="0"/>
              <a:t>(query)</a:t>
            </a:r>
            <a:endParaRPr lang="ko-KR" alt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비즈니스 로직 처리 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548" y="5096249"/>
            <a:ext cx="7056781" cy="9025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클라이언트로부터 요청을 받습니다</a:t>
            </a:r>
            <a:r>
              <a:rPr lang="en-US" altLang="ko-KR" sz="1200" dirty="0" smtClean="0">
                <a:latin typeface="+mj-ea"/>
                <a:ea typeface="+mj-ea"/>
              </a:rPr>
              <a:t>. (</a:t>
            </a:r>
            <a:r>
              <a:rPr lang="ko-KR" altLang="en-US" sz="1200" dirty="0" smtClean="0">
                <a:latin typeface="+mj-ea"/>
                <a:ea typeface="+mj-ea"/>
              </a:rPr>
              <a:t>클라이언트에서 요청이 오면 </a:t>
            </a:r>
            <a:r>
              <a:rPr lang="ko-KR" altLang="en-US" sz="1200" dirty="0" err="1" smtClean="0">
                <a:latin typeface="+mj-ea"/>
                <a:ea typeface="+mj-ea"/>
              </a:rPr>
              <a:t>서블릿이</a:t>
            </a:r>
            <a:r>
              <a:rPr lang="ko-KR" altLang="en-US" sz="1200" dirty="0" smtClean="0">
                <a:latin typeface="+mj-ea"/>
                <a:ea typeface="+mj-ea"/>
              </a:rPr>
              <a:t> 받음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endParaRPr lang="en-US" altLang="ko-KR" sz="1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데이터베이스 연동과 같은 비즈니스 </a:t>
            </a:r>
            <a:r>
              <a:rPr lang="ko-KR" altLang="en-US" sz="1200" dirty="0" err="1">
                <a:latin typeface="+mj-ea"/>
                <a:ea typeface="+mj-ea"/>
              </a:rPr>
              <a:t>로직을</a:t>
            </a:r>
            <a:r>
              <a:rPr lang="ko-KR" altLang="en-US" sz="1200" dirty="0">
                <a:latin typeface="+mj-ea"/>
                <a:ea typeface="+mj-ea"/>
              </a:rPr>
              <a:t> 처리합니다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처리 결과를 클라이언트에게 돌려줍니다</a:t>
            </a:r>
            <a:r>
              <a:rPr lang="en-US" altLang="ko-KR" sz="1200" dirty="0" smtClean="0">
                <a:latin typeface="+mj-ea"/>
                <a:ea typeface="+mj-ea"/>
              </a:rPr>
              <a:t>.(</a:t>
            </a:r>
            <a:r>
              <a:rPr lang="ko-KR" altLang="en-US" sz="1200" dirty="0" smtClean="0">
                <a:latin typeface="+mj-ea"/>
                <a:ea typeface="+mj-ea"/>
              </a:rPr>
              <a:t>처리결과를 클라이언트에게 </a:t>
            </a:r>
            <a:r>
              <a:rPr lang="ko-KR" altLang="en-US" sz="1200" dirty="0" err="1" smtClean="0">
                <a:latin typeface="+mj-ea"/>
                <a:ea typeface="+mj-ea"/>
              </a:rPr>
              <a:t>응답해줌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122" y="1361915"/>
            <a:ext cx="4403035" cy="26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서블릿의 비즈니스 처리 과정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748963" y="1767995"/>
            <a:ext cx="4596570" cy="2952281"/>
            <a:chOff x="2027582" y="2499758"/>
            <a:chExt cx="4695962" cy="3059605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2027583" y="2499758"/>
              <a:ext cx="4695961" cy="30596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027582" y="4052940"/>
              <a:ext cx="134178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클라이언트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94919" y="4808318"/>
              <a:ext cx="134178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톰캣 컨테이너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20278" y="3150700"/>
              <a:ext cx="485241" cy="278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93474" y="3434757"/>
              <a:ext cx="485239" cy="280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152" y="3704698"/>
              <a:ext cx="485241" cy="277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③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0244" name="TextBox 10243"/>
          <p:cNvSpPr txBox="1"/>
          <p:nvPr/>
        </p:nvSpPr>
        <p:spPr>
          <a:xfrm>
            <a:off x="872125" y="723499"/>
            <a:ext cx="6439297" cy="209756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void connDB()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Class.forName(driver);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System.out.println("Oracle 드라이버 로딩 성공");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con = DriverManager.getConnection(url, user, pwd);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System.out.println("Connection 생성 성공");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10245" name="TextBox 10244"/>
          <p:cNvSpPr txBox="1"/>
          <p:nvPr/>
        </p:nvSpPr>
        <p:spPr>
          <a:xfrm>
            <a:off x="3448841" y="3429000"/>
            <a:ext cx="5536410" cy="2469476"/>
          </a:xfrm>
          <a:prstGeom prst="rect">
            <a:avLst/>
          </a:prstGeom>
          <a:noFill/>
          <a:ln w="9525" cap="flat" cmpd="sng" algn="ctr">
            <a:solidFill>
              <a:srgbClr val="4472C4"/>
            </a:solidFill>
            <a:prstDash val="dash"/>
            <a:round/>
            <a:headEnd w="med" len="med"/>
            <a:tailEnd w="med" len="med"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void connDB()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Class.forName(driver);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System.out.println("Oracle 드라이버 로딩 성공");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 = DriverManager.getConnection(url, user, pwd);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System.out.println("Connection 생성 성공");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stmt = con.createStatement();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System.out.println("Statement 생성 성공");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10246" name="자유형 10245"/>
          <p:cNvSpPr/>
          <p:nvPr/>
        </p:nvSpPr>
        <p:spPr>
          <a:xfrm>
            <a:off x="2602796" y="2807763"/>
            <a:ext cx="828585" cy="1252268"/>
          </a:xfrm>
          <a:custGeom>
            <a:avLst/>
            <a:gdLst>
              <a:gd name="connsiteX0" fmla="*/ 833149 w 828585"/>
              <a:gd name="connsiteY0" fmla="*/ 1206627 h 1252268"/>
              <a:gd name="connsiteX1" fmla="*/ 257680 w 828585"/>
              <a:gd name="connsiteY1" fmla="*/ 1147096 h 1252268"/>
              <a:gd name="connsiteX2" fmla="*/ -288 w 828585"/>
              <a:gd name="connsiteY2" fmla="*/ -3841 h 125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585" h="1252268">
                <a:moveTo>
                  <a:pt x="833149" y="1206627"/>
                </a:moveTo>
                <a:cubicBezTo>
                  <a:pt x="737238" y="1196705"/>
                  <a:pt x="396586" y="1348841"/>
                  <a:pt x="257680" y="1147096"/>
                </a:cubicBezTo>
                <a:cubicBezTo>
                  <a:pt x="118774" y="945351"/>
                  <a:pt x="42706" y="187981"/>
                  <a:pt x="-288" y="-3841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625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http://localhost:8090/pro07/member</a:t>
            </a:r>
            <a:r>
              <a:rPr lang="ko-KR" altLang="en-US" sz="1200" dirty="0">
                <a:latin typeface="+mj-ea"/>
                <a:ea typeface="+mj-ea"/>
              </a:rPr>
              <a:t>로 요청해서 실행 결과를 확인합니다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눈으로 보면 </a:t>
            </a:r>
            <a:r>
              <a:rPr lang="en-US" altLang="ko-KR" sz="1200" dirty="0">
                <a:latin typeface="+mj-ea"/>
                <a:ea typeface="+mj-ea"/>
              </a:rPr>
              <a:t>Statement</a:t>
            </a:r>
            <a:r>
              <a:rPr lang="ko-KR" altLang="en-US" sz="1200" dirty="0">
                <a:latin typeface="+mj-ea"/>
                <a:ea typeface="+mj-ea"/>
              </a:rPr>
              <a:t>를</a:t>
            </a:r>
          </a:p>
          <a:p>
            <a:pPr lvl="0"/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사용했을 때와 결과는 같습니다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하지만 데이터베이스와 연동할 경우 수행 속도가 좀 더 빠르다는 차이가</a:t>
            </a:r>
          </a:p>
          <a:p>
            <a:pPr lvl="0"/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51200" y="2186895"/>
            <a:ext cx="4086225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693" y="1603105"/>
            <a:ext cx="5667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400" b="1">
                <a:latin typeface="+mj-ea"/>
                <a:ea typeface="+mj-ea"/>
              </a:rPr>
              <a:t>ConnectionPool </a:t>
            </a:r>
            <a:r>
              <a:rPr lang="ko-KR" altLang="en-US" sz="1400" b="1">
                <a:latin typeface="+mj-ea"/>
                <a:ea typeface="+mj-ea"/>
              </a:rPr>
              <a:t>등장 배경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96966"/>
            <a:ext cx="7052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/>
              <a:t>기존 데이터베이스 연동 방법의 문제점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74693" y="2366298"/>
            <a:ext cx="7695259" cy="6201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077896" y="3331778"/>
            <a:ext cx="459656" cy="5990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1641" y="4340772"/>
            <a:ext cx="7618311" cy="1387366"/>
          </a:xfrm>
          <a:prstGeom prst="roundRect">
            <a:avLst>
              <a:gd name="adj" fmla="val 1062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4477462"/>
            <a:ext cx="7041931" cy="1149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+mj-ea"/>
                <a:ea typeface="+mj-ea"/>
              </a:rPr>
              <a:t>애플리케이션 실행 시 미리 </a:t>
            </a:r>
            <a:r>
              <a:rPr lang="en-US" altLang="ko-KR" sz="1400" b="1">
                <a:latin typeface="+mj-ea"/>
                <a:ea typeface="+mj-ea"/>
              </a:rPr>
              <a:t>Connection </a:t>
            </a:r>
            <a:r>
              <a:rPr lang="ko-KR" altLang="en-US" sz="1400" b="1">
                <a:latin typeface="+mj-ea"/>
                <a:ea typeface="+mj-ea"/>
              </a:rPr>
              <a:t>객체를 생성한 후</a:t>
            </a:r>
            <a:r>
              <a:rPr lang="en-US" altLang="ko-KR" sz="1400" b="1">
                <a:latin typeface="+mj-ea"/>
                <a:ea typeface="+mj-ea"/>
              </a:rPr>
              <a:t>, </a:t>
            </a:r>
            <a:r>
              <a:rPr lang="ko-KR" altLang="en-US" sz="1400" b="1">
                <a:latin typeface="+mj-ea"/>
                <a:ea typeface="+mj-ea"/>
              </a:rPr>
              <a:t>미리 데이터베이스 연결을 맺는다</a:t>
            </a:r>
            <a:r>
              <a:rPr lang="en-US" altLang="ko-KR" sz="1400" b="1">
                <a:latin typeface="+mj-ea"/>
                <a:ea typeface="+mj-ea"/>
              </a:rPr>
              <a:t>.</a:t>
            </a:r>
            <a:br>
              <a:rPr lang="en-US" altLang="ko-KR" sz="1400" b="1">
                <a:latin typeface="+mj-ea"/>
                <a:ea typeface="+mj-ea"/>
              </a:rPr>
            </a:br>
            <a:endParaRPr lang="en-US" altLang="ko-KR" sz="1400" b="1">
              <a:latin typeface="+mj-ea"/>
              <a:ea typeface="+mj-ea"/>
            </a:endParaRPr>
          </a:p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+mj-ea"/>
                <a:ea typeface="+mj-ea"/>
              </a:rPr>
              <a:t>애플리케이션은 데이터베이스 연동 작업 발생 시 이 </a:t>
            </a:r>
            <a:r>
              <a:rPr lang="en-US" altLang="ko-KR" sz="1400" b="1">
                <a:latin typeface="+mj-ea"/>
                <a:ea typeface="+mj-ea"/>
              </a:rPr>
              <a:t>Connection </a:t>
            </a:r>
            <a:r>
              <a:rPr lang="ko-KR" altLang="en-US" sz="1400" b="1">
                <a:latin typeface="+mj-ea"/>
                <a:ea typeface="+mj-ea"/>
              </a:rPr>
              <a:t>객체를 이용해서 작업을 한다</a:t>
            </a:r>
            <a:r>
              <a:rPr lang="en-US" altLang="ko-KR" sz="1400" b="1">
                <a:latin typeface="+mj-ea"/>
                <a:ea typeface="+mj-ea"/>
              </a:rPr>
              <a:t>.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49" y="2491687"/>
            <a:ext cx="7420301" cy="297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ko-KR" altLang="en-US" sz="1400" b="1">
                <a:latin typeface="+mj-ea"/>
                <a:ea typeface="+mj-ea"/>
              </a:rPr>
              <a:t>애플리케이션에서 데이터베이스 연결 과정에서 시간이 너무 많이 걸린다</a:t>
            </a:r>
            <a:r>
              <a:rPr lang="en-US" altLang="ko-KR" sz="1400" b="1">
                <a:latin typeface="+mj-ea"/>
                <a:ea typeface="+mj-ea"/>
              </a:rPr>
              <a:t>.</a:t>
            </a:r>
            <a:endParaRPr lang="ko-KR" altLang="en-US" sz="14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386198"/>
            <a:ext cx="8039111" cy="497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4"/>
              <a:t>7.3.1 </a:t>
            </a:r>
            <a:r>
              <a:rPr lang="ko-KR" altLang="en-US" b="1" spc="-94"/>
              <a:t>커넥션풀 동작 과정</a:t>
            </a:r>
            <a:endParaRPr lang="en-US" altLang="ko-KR" b="1" spc="-94"/>
          </a:p>
        </p:txBody>
      </p:sp>
      <p:sp>
        <p:nvSpPr>
          <p:cNvPr id="3" name="TextBox 2"/>
          <p:cNvSpPr txBox="1"/>
          <p:nvPr/>
        </p:nvSpPr>
        <p:spPr>
          <a:xfrm>
            <a:off x="745435" y="1841644"/>
            <a:ext cx="69796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톰캣 컨테이너를 실행한 후 응용 프로그램을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21264" y="2118643"/>
            <a:ext cx="5427980" cy="2247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550504"/>
            <a:ext cx="7545577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톰캣 컨테이너 실행 시 </a:t>
            </a:r>
            <a:r>
              <a:rPr lang="en-US" altLang="ko-KR" sz="1200">
                <a:latin typeface="+mj-ea"/>
                <a:ea typeface="+mj-ea"/>
              </a:rPr>
              <a:t>ConnectionPool </a:t>
            </a:r>
            <a:r>
              <a:rPr lang="ko-KR" altLang="en-US" sz="1200">
                <a:latin typeface="+mj-ea"/>
                <a:ea typeface="+mj-ea"/>
              </a:rPr>
              <a:t>객체를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21714" y="1970902"/>
            <a:ext cx="5112385" cy="2757170"/>
          </a:xfrm>
          <a:prstGeom prst="rect">
            <a:avLst/>
          </a:prstGeom>
        </p:spPr>
      </p:pic>
      <p:sp>
        <p:nvSpPr>
          <p:cNvPr id="7" name="Text Box 2909"/>
          <p:cNvSpPr txBox="1"/>
          <p:nvPr/>
        </p:nvSpPr>
        <p:spPr>
          <a:xfrm>
            <a:off x="2552534" y="2548435"/>
            <a:ext cx="1653540" cy="2305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just" latinLnBrk="1">
              <a:spcAft>
                <a:spcPct val="3000"/>
              </a:spcAft>
            </a:pPr>
            <a:r>
              <a:rPr lang="en-US" altLang="en-US" sz="1000" b="1">
                <a:cs typeface="Times New Roman"/>
              </a:rPr>
              <a:t>ConnectionPool </a:t>
            </a:r>
            <a:r>
              <a:rPr lang="ko-KR" altLang="en-US" sz="1000" b="1">
                <a:cs typeface="Times New Roman"/>
              </a:rPr>
              <a:t>객체 생성</a:t>
            </a:r>
            <a:endParaRPr lang="ko-KR" altLang="en-US" sz="1000"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70383"/>
            <a:ext cx="7575394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생성된 커넥션 객체는 </a:t>
            </a:r>
            <a:r>
              <a:rPr lang="en-US" altLang="ko-KR" sz="1200">
                <a:latin typeface="+mj-ea"/>
                <a:ea typeface="+mj-ea"/>
              </a:rPr>
              <a:t>DBMS</a:t>
            </a:r>
            <a:r>
              <a:rPr lang="ko-KR" altLang="en-US" sz="1200">
                <a:latin typeface="+mj-ea"/>
                <a:ea typeface="+mj-ea"/>
              </a:rPr>
              <a:t>와 미리 연결합니다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11467" y="1929876"/>
            <a:ext cx="5247640" cy="27597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Text Box 2914"/>
          <p:cNvSpPr txBox="1"/>
          <p:nvPr/>
        </p:nvSpPr>
        <p:spPr>
          <a:xfrm>
            <a:off x="2788363" y="2230379"/>
            <a:ext cx="1653540" cy="2305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 latinLnBrk="1">
              <a:spcAft>
                <a:spcPct val="3000"/>
              </a:spcAft>
            </a:pPr>
            <a:r>
              <a:rPr lang="en-US" altLang="en-US" sz="1000" b="1">
                <a:latin typeface="+mj-ea"/>
                <a:ea typeface="+mj-ea"/>
                <a:cs typeface="Times New Roman"/>
              </a:rPr>
              <a:t>DBMS </a:t>
            </a:r>
            <a:r>
              <a:rPr lang="ko-KR" altLang="en-US" sz="1000" b="1">
                <a:latin typeface="+mj-ea"/>
                <a:ea typeface="+mj-ea"/>
                <a:cs typeface="Times New Roman"/>
              </a:rPr>
              <a:t>연결</a:t>
            </a:r>
            <a:endParaRPr lang="ko-KR" altLang="en-US" sz="1100">
              <a:latin typeface="+mj-ea"/>
              <a:ea typeface="+mj-ea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90261"/>
            <a:ext cx="7664846" cy="446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데이터베이스와의 연동 작업이 필요할 경우 응용 프로그램은 </a:t>
            </a:r>
            <a:r>
              <a:rPr lang="en-US" altLang="ko-KR" sz="1200">
                <a:latin typeface="+mj-ea"/>
                <a:ea typeface="+mj-ea"/>
              </a:rPr>
              <a:t>ConnectinPool</a:t>
            </a:r>
            <a:r>
              <a:rPr lang="ko-KR" altLang="en-US" sz="1200">
                <a:latin typeface="+mj-ea"/>
                <a:ea typeface="+mj-ea"/>
              </a:rPr>
              <a:t>에서 제공하는 메서드를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호출하여 연동합니다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66668" y="2288333"/>
            <a:ext cx="5056505" cy="249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386198"/>
            <a:ext cx="8039111" cy="497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4"/>
              <a:t>7.3.2 </a:t>
            </a:r>
            <a:r>
              <a:rPr lang="ko-KR" altLang="en-US" b="1" spc="-94"/>
              <a:t> </a:t>
            </a:r>
            <a:r>
              <a:rPr lang="en-US" altLang="ko-KR" b="1" spc="-94"/>
              <a:t>JNDI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922" y="1841644"/>
            <a:ext cx="7404652" cy="4519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JNDI(Java Naming and Directory Interface)</a:t>
            </a:r>
            <a:r>
              <a:rPr lang="ko-KR" altLang="en-US" sz="1200">
                <a:latin typeface="+mj-ea"/>
                <a:ea typeface="+mj-ea"/>
              </a:rPr>
              <a:t>란 필요한 자원을 키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값</a:t>
            </a:r>
            <a:r>
              <a:rPr lang="en-US" altLang="ko-KR" sz="1200">
                <a:latin typeface="+mj-ea"/>
                <a:ea typeface="+mj-ea"/>
              </a:rPr>
              <a:t>(key/value) </a:t>
            </a:r>
            <a:r>
              <a:rPr lang="ko-KR" altLang="en-US" sz="1200">
                <a:latin typeface="+mj-ea"/>
                <a:ea typeface="+mj-ea"/>
              </a:rPr>
              <a:t>쌍으로 저장한 후 필요할</a:t>
            </a:r>
          </a:p>
          <a:p>
            <a:pPr lvl="0"/>
            <a:r>
              <a:rPr lang="ko-KR" altLang="en-US" sz="1200">
                <a:latin typeface="+mj-ea"/>
                <a:ea typeface="+mj-ea"/>
              </a:rPr>
              <a:t>때 키를 이용해 값을 얻는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922" y="2604052"/>
            <a:ext cx="1948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 b="1">
                <a:latin typeface="+mj-ea"/>
                <a:ea typeface="+mj-ea"/>
              </a:rPr>
              <a:t>JNDI</a:t>
            </a:r>
            <a:r>
              <a:rPr lang="ko-KR" altLang="en-US" sz="1400" b="1">
                <a:latin typeface="+mj-ea"/>
                <a:ea typeface="+mj-ea"/>
              </a:rPr>
              <a:t>의 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923" y="2912166"/>
            <a:ext cx="7404652" cy="9054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웹 브라우저에서 </a:t>
            </a:r>
            <a:r>
              <a:rPr lang="en-US" altLang="ko-KR" sz="1200">
                <a:latin typeface="+mj-ea"/>
                <a:ea typeface="+mj-ea"/>
              </a:rPr>
              <a:t>name/value </a:t>
            </a:r>
            <a:r>
              <a:rPr lang="ko-KR" altLang="en-US" sz="1200">
                <a:latin typeface="+mj-ea"/>
                <a:ea typeface="+mj-ea"/>
              </a:rPr>
              <a:t>쌍으로 전송한 후 서블릿에서 </a:t>
            </a:r>
            <a:r>
              <a:rPr lang="en-US" altLang="ko-KR" sz="1200">
                <a:latin typeface="+mj-ea"/>
                <a:ea typeface="+mj-ea"/>
              </a:rPr>
              <a:t>getParameter(name)</a:t>
            </a:r>
            <a:r>
              <a:rPr lang="ko-KR" altLang="en-US" sz="1200">
                <a:latin typeface="+mj-ea"/>
                <a:ea typeface="+mj-ea"/>
              </a:rPr>
              <a:t>로 값을가져올 때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해시맵</a:t>
            </a:r>
            <a:r>
              <a:rPr lang="en-US" altLang="ko-KR" sz="1200">
                <a:latin typeface="+mj-ea"/>
                <a:ea typeface="+mj-ea"/>
              </a:rPr>
              <a:t>(HashMap)</a:t>
            </a:r>
            <a:r>
              <a:rPr lang="ko-KR" altLang="en-US" sz="1200">
                <a:latin typeface="+mj-ea"/>
                <a:ea typeface="+mj-ea"/>
              </a:rPr>
              <a:t>이나 해시테이블</a:t>
            </a:r>
            <a:r>
              <a:rPr lang="en-US" altLang="ko-KR" sz="1200">
                <a:latin typeface="+mj-ea"/>
                <a:ea typeface="+mj-ea"/>
              </a:rPr>
              <a:t>(HashTable)</a:t>
            </a:r>
            <a:r>
              <a:rPr lang="ko-KR" altLang="en-US" sz="1200">
                <a:latin typeface="+mj-ea"/>
                <a:ea typeface="+mj-ea"/>
              </a:rPr>
              <a:t>에 키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값으로 저장한 후 키를 이용해 값을 가져올 때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웹 브라우저에서 도메인 네임으로 </a:t>
            </a:r>
            <a:r>
              <a:rPr lang="en-US" altLang="ko-KR" sz="1200">
                <a:latin typeface="+mj-ea"/>
                <a:ea typeface="+mj-ea"/>
              </a:rPr>
              <a:t>DNS </a:t>
            </a:r>
            <a:r>
              <a:rPr lang="ko-KR" altLang="en-US" sz="1200">
                <a:latin typeface="+mj-ea"/>
                <a:ea typeface="+mj-ea"/>
              </a:rPr>
              <a:t>서버에 요청할 경우 도메인 네임에 대한 </a:t>
            </a:r>
            <a:r>
              <a:rPr lang="en-US" altLang="ko-KR" sz="1200">
                <a:latin typeface="+mj-ea"/>
                <a:ea typeface="+mj-ea"/>
              </a:rPr>
              <a:t>IP </a:t>
            </a:r>
            <a:r>
              <a:rPr lang="ko-KR" altLang="en-US" sz="1200">
                <a:latin typeface="+mj-ea"/>
                <a:ea typeface="+mj-ea"/>
              </a:rPr>
              <a:t>주소를가져올 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923" y="4731026"/>
            <a:ext cx="7404651" cy="90586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톰캣 컨테이너가 </a:t>
            </a:r>
            <a:r>
              <a:rPr lang="en-US" altLang="ko-KR" sz="1200">
                <a:latin typeface="+mj-ea"/>
                <a:ea typeface="+mj-ea"/>
              </a:rPr>
              <a:t>ConnnectionPool </a:t>
            </a:r>
            <a:r>
              <a:rPr lang="ko-KR" altLang="en-US" sz="1200">
                <a:latin typeface="+mj-ea"/>
                <a:ea typeface="+mj-ea"/>
              </a:rPr>
              <a:t>객체를 생성하면 이 객체에 대한 </a:t>
            </a:r>
            <a:r>
              <a:rPr lang="en-US" altLang="ko-KR" sz="1200">
                <a:latin typeface="+mj-ea"/>
                <a:ea typeface="+mj-ea"/>
              </a:rPr>
              <a:t>JNDI </a:t>
            </a:r>
            <a:r>
              <a:rPr lang="ko-KR" altLang="en-US" sz="1200">
                <a:latin typeface="+mj-ea"/>
                <a:ea typeface="+mj-ea"/>
              </a:rPr>
              <a:t>이름</a:t>
            </a:r>
            <a:r>
              <a:rPr lang="en-US" altLang="ko-KR" sz="1200">
                <a:latin typeface="+mj-ea"/>
                <a:ea typeface="+mj-ea"/>
              </a:rPr>
              <a:t>(key)</a:t>
            </a:r>
            <a:r>
              <a:rPr lang="ko-KR" altLang="en-US" sz="1200">
                <a:latin typeface="+mj-ea"/>
                <a:ea typeface="+mj-ea"/>
              </a:rPr>
              <a:t>을 미리 설정해 놓음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그러면 웹 애플리케이션에서 데이터베이스와 연동 작업을 할 때 이 </a:t>
            </a:r>
            <a:r>
              <a:rPr lang="en-US" altLang="ko-KR" sz="1200">
                <a:latin typeface="+mj-ea"/>
                <a:ea typeface="+mj-ea"/>
              </a:rPr>
              <a:t>JNDI </a:t>
            </a:r>
            <a:r>
              <a:rPr lang="ko-KR" altLang="en-US" sz="1200">
                <a:latin typeface="+mj-ea"/>
                <a:ea typeface="+mj-ea"/>
              </a:rPr>
              <a:t>이름</a:t>
            </a:r>
            <a:r>
              <a:rPr lang="en-US" altLang="ko-KR" sz="1200">
                <a:latin typeface="+mj-ea"/>
                <a:ea typeface="+mj-ea"/>
              </a:rPr>
              <a:t>(key)</a:t>
            </a:r>
            <a:r>
              <a:rPr lang="ko-KR" altLang="en-US" sz="1200">
                <a:latin typeface="+mj-ea"/>
                <a:ea typeface="+mj-ea"/>
              </a:rPr>
              <a:t>으로 접근하여 작업을 수행함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923" y="4378187"/>
            <a:ext cx="1948068" cy="296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>
                <a:latin typeface="+mj-ea"/>
                <a:ea typeface="+mj-ea"/>
              </a:rPr>
              <a:t>커넥션풀에 적용하기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386198"/>
            <a:ext cx="8039111" cy="497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4"/>
              <a:t>7.3.3 </a:t>
            </a:r>
            <a:r>
              <a:rPr lang="ko-KR" altLang="en-US" b="1" spc="-94"/>
              <a:t>톰캣의 </a:t>
            </a:r>
            <a:r>
              <a:rPr lang="en-US" altLang="ko-KR" b="1" spc="-94"/>
              <a:t>DataSource </a:t>
            </a:r>
            <a:r>
              <a:rPr lang="ko-KR" altLang="en-US" b="1" spc="-94"/>
              <a:t>설정 및 사용 방법</a:t>
            </a:r>
            <a:endParaRPr lang="en-US" altLang="ko-KR" b="1" spc="-94"/>
          </a:p>
        </p:txBody>
      </p:sp>
      <p:sp>
        <p:nvSpPr>
          <p:cNvPr id="3" name="TextBox 2"/>
          <p:cNvSpPr txBox="1"/>
          <p:nvPr/>
        </p:nvSpPr>
        <p:spPr>
          <a:xfrm>
            <a:off x="1566597" y="1918252"/>
            <a:ext cx="4890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톰캣의 </a:t>
            </a:r>
            <a:r>
              <a:rPr lang="en-US" altLang="ko-KR" sz="1200" b="1"/>
              <a:t>ConnectionPool </a:t>
            </a:r>
            <a:r>
              <a:rPr lang="ko-KR" altLang="en-US" sz="1200" b="1"/>
              <a:t>설정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2939" y="5808607"/>
            <a:ext cx="6659218" cy="523220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altLang="ko-KR" sz="1400" b="1">
                <a:latin typeface="+mj-ea"/>
                <a:ea typeface="+mj-ea"/>
              </a:rPr>
              <a:t>ConnectionPool </a:t>
            </a:r>
            <a:r>
              <a:rPr lang="ko-KR" altLang="en-US" sz="1400" b="1">
                <a:latin typeface="+mj-ea"/>
                <a:ea typeface="+mj-ea"/>
              </a:rPr>
              <a:t>관련 라이브러리 다운로드 받기</a:t>
            </a:r>
          </a:p>
          <a:p>
            <a:pPr lvl="0"/>
            <a:r>
              <a:rPr lang="en-US" altLang="ko-KR" sz="1400" b="1">
                <a:latin typeface="+mj-ea"/>
                <a:ea typeface="+mj-ea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+mj-ea"/>
              </a:rPr>
              <a:t>• </a:t>
            </a:r>
            <a:r>
              <a:rPr lang="en-US" altLang="ko-KR" sz="1100" b="1">
                <a:solidFill>
                  <a:srgbClr val="FF0000"/>
                </a:solidFill>
                <a:latin typeface="+mj-ea"/>
              </a:rPr>
              <a:t>http://www.java2s.com/Code/Jar/t/Downloadtomcatdbcp7030jar.htm</a:t>
            </a:r>
            <a:endParaRPr lang="ko-KR" altLang="en-US" sz="1100" b="1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66597" y="2226029"/>
            <a:ext cx="5021631" cy="31382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386198"/>
            <a:ext cx="8039111" cy="497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4"/>
              <a:t>7.3.4  </a:t>
            </a:r>
            <a:r>
              <a:rPr lang="ko-KR" altLang="en-US" b="1" spc="-94"/>
              <a:t>이클립스에서 톰캣 </a:t>
            </a:r>
            <a:r>
              <a:rPr lang="en-US" altLang="ko-KR" b="1" spc="-94"/>
              <a:t>DataSource </a:t>
            </a:r>
            <a:r>
              <a:rPr lang="ko-KR" altLang="en-US" b="1" spc="-94"/>
              <a:t>설정</a:t>
            </a:r>
            <a:endParaRPr lang="en-US" altLang="ko-KR" b="1" spc="-94"/>
          </a:p>
        </p:txBody>
      </p:sp>
      <p:sp>
        <p:nvSpPr>
          <p:cNvPr id="3" name="TextBox 2"/>
          <p:cNvSpPr txBox="1"/>
          <p:nvPr/>
        </p:nvSpPr>
        <p:spPr>
          <a:xfrm>
            <a:off x="1081380" y="1977887"/>
            <a:ext cx="7009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프로젝트의 </a:t>
            </a:r>
            <a:r>
              <a:rPr lang="en-US" altLang="ko-KR" sz="1200" b="1">
                <a:latin typeface="+mj-ea"/>
                <a:ea typeface="+mj-ea"/>
              </a:rPr>
              <a:t>WEB-INF/lib </a:t>
            </a:r>
            <a:r>
              <a:rPr lang="ko-KR" altLang="en-US" sz="1200" b="1">
                <a:latin typeface="+mj-ea"/>
                <a:ea typeface="+mj-ea"/>
              </a:rPr>
              <a:t>폴더에 드라이버와 </a:t>
            </a:r>
            <a:r>
              <a:rPr lang="en-US" altLang="ko-KR" sz="1200" b="1">
                <a:latin typeface="+mj-ea"/>
                <a:ea typeface="+mj-ea"/>
              </a:rPr>
              <a:t>ConnectionPool</a:t>
            </a:r>
            <a:r>
              <a:rPr lang="ko-KR" altLang="en-US" sz="1200" b="1">
                <a:latin typeface="+mj-ea"/>
                <a:ea typeface="+mj-ea"/>
              </a:rPr>
              <a:t>관련 라이브러리 설치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2422869"/>
            <a:ext cx="2305050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008161" y="2412928"/>
            <a:ext cx="2638425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533832"/>
            <a:ext cx="8039113" cy="49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ko-KR" altLang="en-US" spc="-94"/>
              <a:t>서블릿의 데이터베이스 연동 과정</a:t>
            </a:r>
            <a:endParaRPr lang="en-US" altLang="ko-KR" spc="-94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1357" y="1989278"/>
            <a:ext cx="5078895" cy="266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서블릿의 데이터베이스 연동 과정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11357" y="2386843"/>
            <a:ext cx="5873750" cy="36433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98785" y="6330959"/>
            <a:ext cx="8029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https://cafe.naver.com/standardjava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3" y="6106510"/>
            <a:ext cx="3225591" cy="263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ko-KR" altLang="en-US" sz="1200" b="1"/>
              <a:t>자바 데이터베이스 강좌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3608334"/>
            <a:ext cx="3142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브라우저에서 </a:t>
            </a:r>
            <a:endParaRPr lang="en-US" altLang="ko-KR" dirty="0" smtClean="0"/>
          </a:p>
          <a:p>
            <a:r>
              <a:rPr lang="ko-KR" altLang="en-US" dirty="0" smtClean="0"/>
              <a:t>요청을 하면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자바 클래스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MemberDAO,MemberVO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이용해서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랑 연동 </a:t>
            </a:r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803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context.xml </a:t>
            </a:r>
            <a:r>
              <a:rPr lang="ko-KR" altLang="en-US" sz="1200" b="1">
                <a:latin typeface="+mj-ea"/>
                <a:ea typeface="+mj-ea"/>
              </a:rPr>
              <a:t>파일에 </a:t>
            </a:r>
            <a:r>
              <a:rPr lang="en-US" altLang="ko-KR" sz="1200" b="1">
                <a:latin typeface="+mj-ea"/>
                <a:ea typeface="+mj-ea"/>
              </a:rPr>
              <a:t>&lt;Resource&gt; </a:t>
            </a:r>
            <a:r>
              <a:rPr lang="ko-KR" altLang="en-US" sz="1200" b="1">
                <a:latin typeface="+mj-ea"/>
                <a:ea typeface="+mj-ea"/>
              </a:rPr>
              <a:t>태그를 이용해 톰캣 실행 시 연결할 데이터베이스를 설정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72817" y="1920005"/>
            <a:ext cx="5943600" cy="3296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798983" y="3369365"/>
            <a:ext cx="1381539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7" y="1511396"/>
            <a:ext cx="7843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자바 클래스에서는 </a:t>
            </a:r>
            <a:r>
              <a:rPr lang="en-US" altLang="ko-KR" sz="1200" b="1">
                <a:latin typeface="+mj-ea"/>
                <a:ea typeface="+mj-ea"/>
              </a:rPr>
              <a:t>name </a:t>
            </a:r>
            <a:r>
              <a:rPr lang="ko-KR" altLang="en-US" sz="1200" b="1">
                <a:latin typeface="+mj-ea"/>
                <a:ea typeface="+mj-ea"/>
              </a:rPr>
              <a:t>속성의 </a:t>
            </a:r>
            <a:r>
              <a:rPr lang="en-US" altLang="ko-KR" sz="1200" b="1">
                <a:latin typeface="+mj-ea"/>
                <a:ea typeface="+mj-ea"/>
              </a:rPr>
              <a:t>jdbc/oracle</a:t>
            </a:r>
            <a:r>
              <a:rPr lang="ko-KR" altLang="en-US" sz="1200" b="1">
                <a:latin typeface="+mj-ea"/>
                <a:ea typeface="+mj-ea"/>
              </a:rPr>
              <a:t>로 </a:t>
            </a:r>
            <a:r>
              <a:rPr lang="en-US" altLang="ko-KR" sz="1200" b="1">
                <a:latin typeface="+mj-ea"/>
                <a:ea typeface="+mj-ea"/>
              </a:rPr>
              <a:t>DataSource</a:t>
            </a:r>
            <a:r>
              <a:rPr lang="ko-KR" altLang="en-US" sz="1200" b="1">
                <a:latin typeface="+mj-ea"/>
                <a:ea typeface="+mj-ea"/>
              </a:rPr>
              <a:t>에 접근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93011" y="1788394"/>
            <a:ext cx="682942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28675" name="그림 2867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64196" y="4543928"/>
            <a:ext cx="5526000" cy="20088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05070" y="1837442"/>
          <a:ext cx="731035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name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JNDI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auth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 주체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driverClassName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연결할 데이터베이스 종류에 따른 드라이버 클래스 이름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factory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연결할 데이터베이스 종류에 따른 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ConnectionPool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클래스 이름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maxActive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동시에 최대로 데이터베이스에 연결할 수 있는 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maxIdle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동시에 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idle </a:t>
                      </a:r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상태로 대기할 수 있는 최대 수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maxWait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새로운 연결이 생길 때까지 기다릴 수 있는 최대 시간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user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접속 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password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접속 비밀번호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type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종류별 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url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접속할 데이터베이스 주소와 포트 번호 및 </a:t>
                      </a:r>
                      <a:r>
                        <a:rPr lang="en-US" altLang="ko-KR" sz="12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5070" y="1560443"/>
            <a:ext cx="3975652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/>
              <a:t>ConnectionPool</a:t>
            </a:r>
            <a:r>
              <a:rPr lang="ko-KR" altLang="en-US" sz="1200" b="1"/>
              <a:t>로 연결할 데이터베이스 속성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165" y="5645426"/>
            <a:ext cx="7504043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다른 속성들은 고정적으로 사용되며</a:t>
            </a:r>
            <a:r>
              <a:rPr lang="en-US" altLang="ko-KR" sz="1200"/>
              <a:t>, </a:t>
            </a:r>
            <a:r>
              <a:rPr lang="ko-KR" altLang="en-US" sz="1200"/>
              <a:t>주로 </a:t>
            </a:r>
            <a:r>
              <a:rPr lang="en-US" altLang="ko-KR" sz="1200"/>
              <a:t>driverClassName, user, password, url</a:t>
            </a:r>
            <a:r>
              <a:rPr lang="ko-KR" altLang="en-US" sz="1200"/>
              <a:t>만 변경해서 사용합니다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7" y="1386198"/>
            <a:ext cx="8039111" cy="497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 spc="-94"/>
              <a:t>7.3.5  </a:t>
            </a:r>
            <a:r>
              <a:rPr lang="ko-KR" altLang="en-US" b="1" spc="-94"/>
              <a:t>톰캣의 </a:t>
            </a:r>
            <a:r>
              <a:rPr lang="en-US" altLang="ko-KR" b="1" spc="-94"/>
              <a:t>DataSource</a:t>
            </a:r>
            <a:r>
              <a:rPr lang="ko-KR" altLang="en-US" b="1" spc="-94"/>
              <a:t>로 연동해 회원 정보 조회 실습</a:t>
            </a:r>
            <a:endParaRPr lang="en-US" altLang="ko-KR" b="1" spc="-94"/>
          </a:p>
        </p:txBody>
      </p:sp>
      <p:sp>
        <p:nvSpPr>
          <p:cNvPr id="3" name="TextBox 2"/>
          <p:cNvSpPr txBox="1"/>
          <p:nvPr/>
        </p:nvSpPr>
        <p:spPr>
          <a:xfrm>
            <a:off x="665921" y="1839464"/>
            <a:ext cx="8060633" cy="444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1. </a:t>
            </a:r>
            <a:r>
              <a:rPr lang="en-US" altLang="ko-KR" sz="1200">
                <a:latin typeface="한컴산뜻돋움"/>
                <a:ea typeface="한컴산뜻돋움"/>
              </a:rPr>
              <a:t>sec02.ex01 </a:t>
            </a:r>
            <a:r>
              <a:rPr lang="ko-KR" altLang="en-US" sz="1200">
                <a:latin typeface="한컴산뜻돋움"/>
                <a:ea typeface="한컴산뜻돋움"/>
              </a:rPr>
              <a:t>패키지를 만들고 앞에서 사용한 </a:t>
            </a:r>
            <a:r>
              <a:rPr lang="en-US" altLang="ko-KR" sz="1200" b="1">
                <a:solidFill>
                  <a:srgbClr val="FF6600"/>
                </a:solidFill>
                <a:latin typeface="한컴산뜻돋움"/>
                <a:ea typeface="한컴산뜻돋움"/>
              </a:rPr>
              <a:t>MemberDAO, MemberServlet, MemberVO </a:t>
            </a:r>
            <a:r>
              <a:rPr lang="ko-KR" altLang="en-US" sz="1200" b="1">
                <a:solidFill>
                  <a:srgbClr val="FF6600"/>
                </a:solidFill>
                <a:latin typeface="한컴산뜻돋움"/>
                <a:ea typeface="한컴산뜻돋움"/>
              </a:rPr>
              <a:t>클래스를 복사</a:t>
            </a:r>
            <a:r>
              <a:rPr lang="ko-KR" altLang="en-US" sz="1200">
                <a:latin typeface="한컴산뜻돋움"/>
                <a:ea typeface="한컴산뜻돋움"/>
              </a:rPr>
              <a:t>하여 붙여</a:t>
            </a:r>
          </a:p>
          <a:p>
            <a:pPr lvl="0"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   </a:t>
            </a:r>
            <a:r>
              <a:rPr lang="ko-KR" altLang="en-US" sz="1200">
                <a:latin typeface="한컴산뜻돋움"/>
                <a:ea typeface="한컴산뜻돋움"/>
              </a:rPr>
              <a:t>넣습니다</a:t>
            </a:r>
            <a:r>
              <a:rPr lang="en-US" altLang="ko-KR" sz="1200">
                <a:latin typeface="한컴산뜻돋움"/>
                <a:ea typeface="한컴산뜻돋움"/>
              </a:rPr>
              <a:t>.</a:t>
            </a:r>
            <a:endParaRPr lang="ko-KR" altLang="en-US" sz="1200">
              <a:latin typeface="한컴산뜻돋움"/>
              <a:ea typeface="한컴산뜻돋움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54601" y="2301129"/>
            <a:ext cx="1924050" cy="1871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369365" y="3647661"/>
            <a:ext cx="1326873" cy="5254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8" y="1510747"/>
            <a:ext cx="776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복사한 </a:t>
            </a:r>
            <a:r>
              <a:rPr lang="en-US" altLang="ko-KR" sz="1200">
                <a:latin typeface="+mj-ea"/>
                <a:ea typeface="+mj-ea"/>
              </a:rPr>
              <a:t>MemberServlet </a:t>
            </a:r>
            <a:r>
              <a:rPr lang="ko-KR" altLang="en-US" sz="1200">
                <a:latin typeface="+mj-ea"/>
                <a:ea typeface="+mj-ea"/>
              </a:rPr>
              <a:t>클래스의 서블릿 매핑 이름을 </a:t>
            </a:r>
            <a:r>
              <a:rPr lang="en-US" altLang="ko-KR" sz="1200">
                <a:latin typeface="+mj-ea"/>
                <a:ea typeface="+mj-ea"/>
              </a:rPr>
              <a:t>/member2</a:t>
            </a:r>
            <a:r>
              <a:rPr lang="ko-KR" altLang="en-US" sz="1200">
                <a:latin typeface="+mj-ea"/>
                <a:ea typeface="+mj-ea"/>
              </a:rPr>
              <a:t>로 변경합니다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79754" y="1889124"/>
            <a:ext cx="4562020" cy="1867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78496" y="2037522"/>
            <a:ext cx="1977887" cy="2782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1080120" y="4068451"/>
            <a:ext cx="7340941" cy="1850798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</a:ln>
        </p:spPr>
        <p:txBody>
          <a:bodyPr vert="horz" lIns="91440" tIns="45720" rIns="91440" bIns="45720"/>
          <a:lstStyle/>
          <a:p>
            <a:pPr marL="447675" lvl="1" indent="-257175" algn="l" latinLnBrk="1" hangingPunct="1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/>
            </a:pP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Connection Pool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을 관리하는 목적으로 사용하는 객체</a:t>
            </a:r>
          </a:p>
          <a:p>
            <a:pPr marL="447675" lvl="1" indent="-257175" algn="l" latinLnBrk="1" hangingPunct="1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웹 애플리케이션은 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DataSource 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를 통해 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Connection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을 얻고 반납하는 작업수행</a:t>
            </a:r>
          </a:p>
          <a:p>
            <a:pPr marL="447675" lvl="1" indent="-257175" algn="l" latinLnBrk="1" hangingPunct="1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/>
            </a:pP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DataSource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객체는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 JNDIserver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에 의해 웹 애플리케이션에 전달하는 방식을 따름</a:t>
            </a:r>
          </a:p>
          <a:p>
            <a:pPr marL="447675" lvl="1" indent="-257175" algn="l" latinLnBrk="1" hangingPunct="1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/>
            </a:pP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(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예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) 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  1. </a:t>
            </a:r>
            <a:r>
              <a:rPr lang="en-US" altLang="ko-KR" sz="1100" b="1" i="0" spc="5">
                <a:solidFill>
                  <a:srgbClr val="FF6600"/>
                </a:solidFill>
                <a:latin typeface="한컴산뜻돋움"/>
                <a:ea typeface="한컴산뜻돋움"/>
              </a:rPr>
              <a:t>lookup()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을 통해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 JNDIserver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에서 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DataSource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객체 획득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mn-ea"/>
              <a:buNone/>
              <a:defRPr/>
            </a:pP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                       2. DataSource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객체의 </a:t>
            </a:r>
            <a:r>
              <a:rPr lang="en-US" altLang="ko-KR" sz="1100" b="1" i="0" spc="5">
                <a:solidFill>
                  <a:srgbClr val="FF6600"/>
                </a:solidFill>
                <a:latin typeface="한컴산뜻돋움"/>
                <a:ea typeface="한컴산뜻돋움"/>
              </a:rPr>
              <a:t>getConnection()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을 통해 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Connection Pool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에서 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Free 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상태 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Connection 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획득</a:t>
            </a:r>
          </a:p>
          <a:p>
            <a:pPr marL="0" indent="0" algn="l" latinLnBrk="1" hangingPunct="1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mn-ea"/>
              <a:buNone/>
              <a:defRPr/>
            </a:pP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                       3. Connection 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객체를 통해 </a:t>
            </a:r>
            <a:r>
              <a:rPr lang="en-US" altLang="ko-KR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DBMS </a:t>
            </a:r>
            <a:r>
              <a:rPr lang="ko-KR" altLang="en-US" sz="1100" b="1" i="0" spc="5">
                <a:solidFill>
                  <a:schemeClr val="tx1"/>
                </a:solidFill>
                <a:latin typeface="한컴산뜻돋움"/>
                <a:ea typeface="한컴산뜻돋움"/>
              </a:rPr>
              <a:t>작업수행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71640"/>
            <a:ext cx="7555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DataSource</a:t>
            </a:r>
            <a:r>
              <a:rPr lang="ko-KR" altLang="en-US" sz="1200">
                <a:latin typeface="+mj-ea"/>
                <a:ea typeface="+mj-ea"/>
              </a:rPr>
              <a:t>를 이용해 데이터베이스와 연동하는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클래스를 다음과 같이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08777" y="1748639"/>
            <a:ext cx="5297142" cy="100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702163" y="2754624"/>
            <a:ext cx="5110370" cy="40944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1748" name="직사각형 31747"/>
          <p:cNvSpPr txBox="1"/>
          <p:nvPr/>
        </p:nvSpPr>
        <p:spPr>
          <a:xfrm>
            <a:off x="6471047" y="4874614"/>
            <a:ext cx="1464469" cy="41938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ysDot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resource</a:t>
            </a:r>
            <a:r>
              <a:rPr lang="ko-KR" altLang="en-US" sz="1100"/>
              <a:t>를 관리하는 톰캣 가상디렉토리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98898" y="1449899"/>
            <a:ext cx="5651551" cy="4771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876" y="133350"/>
            <a:ext cx="7362031" cy="649057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package sec02.ex01;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java.sql.Connection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java.sql.Date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java.sql.DriverManager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;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java.sql.PreparedStatement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java.sql.ResultSet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java.util.ArrayList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java.util.List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javax.naming.Context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;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인터페이스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javax.naming.InitialContext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;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 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구현 클래스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-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naming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작동을 위한 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context 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시작 클래스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javax.sql.DataSource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class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/*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	private static final String driver = "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oracle.jdbc.driver.OracleDriver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";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	private static final String 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url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 = "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jdbc:oracle:thin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:@localhost:1521:XE";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	private static final String user = "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scott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";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	private static final String 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pwd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 = "tiger";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	*/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private Connection con;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private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PreparedStatement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pstmt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private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DataSource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dataFactory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;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public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() 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		Context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ctx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= new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InitialContext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		Context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envContext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= (Context)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ctx.lookup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("java:/comp/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env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		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dataFactory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= (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DataSource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)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envContext.lookup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jdbc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/oracle");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} catch (Exception e) 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e.printStackTrace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8" name="자유형 7"/>
          <p:cNvSpPr/>
          <p:nvPr/>
        </p:nvSpPr>
        <p:spPr>
          <a:xfrm>
            <a:off x="5571406" y="2179418"/>
            <a:ext cx="2100982" cy="3114578"/>
          </a:xfrm>
          <a:custGeom>
            <a:avLst/>
            <a:gdLst>
              <a:gd name="connsiteX0" fmla="*/ 1674539 w 2100982"/>
              <a:gd name="connsiteY0" fmla="*/ 49034 h 3114578"/>
              <a:gd name="connsiteX1" fmla="*/ 2001961 w 2100982"/>
              <a:gd name="connsiteY1" fmla="*/ 168096 h 3114578"/>
              <a:gd name="connsiteX2" fmla="*/ 1912664 w 2100982"/>
              <a:gd name="connsiteY2" fmla="*/ 1874659 h 3114578"/>
              <a:gd name="connsiteX3" fmla="*/ -2258 w 2100982"/>
              <a:gd name="connsiteY3" fmla="*/ 3114894 h 311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982" h="3114578">
                <a:moveTo>
                  <a:pt x="1674539" y="49034"/>
                </a:moveTo>
                <a:cubicBezTo>
                  <a:pt x="1729109" y="68878"/>
                  <a:pt x="1962273" y="-136174"/>
                  <a:pt x="2001961" y="168096"/>
                </a:cubicBezTo>
                <a:cubicBezTo>
                  <a:pt x="2041648" y="472367"/>
                  <a:pt x="2246700" y="1383526"/>
                  <a:pt x="1912664" y="1874659"/>
                </a:cubicBezTo>
                <a:cubicBezTo>
                  <a:pt x="1578627" y="2365792"/>
                  <a:pt x="316895" y="2908188"/>
                  <a:pt x="-2258" y="3114894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56061" y="3756422"/>
            <a:ext cx="4975823" cy="100417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데이터 소스 와 같은 기타 아티팩트</a:t>
            </a:r>
            <a:r>
              <a:rPr lang="en-US" altLang="ko-KR" sz="1200" b="1">
                <a:latin typeface="한컴산뜻돋움"/>
                <a:ea typeface="한컴산뜻돋움"/>
              </a:rPr>
              <a:t>(</a:t>
            </a:r>
            <a:r>
              <a:rPr lang="ko-KR" altLang="en-US" sz="1200" b="1">
                <a:latin typeface="한컴산뜻돋움"/>
                <a:ea typeface="한컴산뜻돋움"/>
              </a:rPr>
              <a:t>산출물</a:t>
            </a:r>
            <a:r>
              <a:rPr lang="en-US" altLang="ko-KR" sz="1200" b="1">
                <a:latin typeface="한컴산뜻돋움"/>
                <a:ea typeface="한컴산뜻돋움"/>
              </a:rPr>
              <a:t>)</a:t>
            </a:r>
            <a:r>
              <a:rPr lang="ko-KR" altLang="en-US" sz="1200" b="1">
                <a:latin typeface="한컴산뜻돋움"/>
                <a:ea typeface="한컴산뜻돋움"/>
              </a:rPr>
              <a:t>에 대한 참조는 네임스페이스에 바인드된다. 이러한 오브젝트는 JNDI(Java™ Naming and   Directory Interface)를 통해 확보할 수 있다. JNDI 작업을 수행하려면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초기 컨텍스트</a:t>
            </a:r>
            <a:r>
              <a:rPr lang="ko-KR" altLang="en-US" sz="1200" b="1">
                <a:latin typeface="한컴산뜻돋움"/>
                <a:ea typeface="한컴산뜻돋움"/>
              </a:rPr>
              <a:t>를 가져와야 한다. 초기 컨텍스트를 사용하여 네임 스페이스에 바인드된 오브젝트를 찾아볼 수 있다.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0867" y="4966890"/>
            <a:ext cx="2361407" cy="118435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ko-KR" altLang="en-US" sz="1200" b="1">
                <a:solidFill>
                  <a:schemeClr val="tx1"/>
                </a:solidFill>
                <a:latin typeface="한컴산뜻돋움"/>
                <a:ea typeface="한컴산뜻돋움"/>
              </a:rPr>
              <a:t>DataSource란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Data 저장기능</a:t>
            </a:r>
            <a:r>
              <a:rPr lang="ko-KR" altLang="en-US" sz="1200" b="1">
                <a:solidFill>
                  <a:schemeClr val="tx1"/>
                </a:solidFill>
                <a:latin typeface="한컴산뜻돋움"/>
                <a:ea typeface="한컴산뜻돋움"/>
              </a:rPr>
              <a:t>을 의미한다. 애플리케이션은 Connection으로 DataSource에 접근하는데, 이때 DataSource 객체는 특정 DataSource에 대해 연결되는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Factory</a:t>
            </a:r>
            <a:r>
              <a:rPr lang="ko-KR" altLang="en-US" sz="1200" b="1">
                <a:solidFill>
                  <a:schemeClr val="tx1"/>
                </a:solidFill>
                <a:latin typeface="한컴산뜻돋움"/>
                <a:ea typeface="한컴산뜻돋움"/>
              </a:rPr>
              <a:t>로 취급된다.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876" y="133350"/>
            <a:ext cx="7362031" cy="612267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List listMembers()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 list = new ArrayList();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//connDB();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con=dataFactory.getConnection();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query = "select * from t_member ";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System.out.println("prepareStatememt: " + query);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 = con.prepareStatement(query);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ResultSet rs = pstmt.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executeQuery();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while (rs.next())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id = rs.getString("id");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pwd = rs.getString("pwd");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name = rs.getString("name");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email = rs.getString("email");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Date joinDate = rs.getDate("joinDate");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MemberVO vo = new MemberVO();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vo.setId(id);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vo.setPwd(pwd);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vo.setName(name);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vo.setEmail(email);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vo.setJoinDate(joinDate);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list.add(vo);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rs.close();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pstmt.close();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con.close();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8407" y="4285456"/>
            <a:ext cx="5278437" cy="246586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/*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private void connDB()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Class.forName(driver);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System.out.println("Oracle 드라이버 로딩 성공");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con = DriverManager.getConnection(url, user, pwd);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System.out.println("Connection 생성 성공");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*/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90261"/>
            <a:ext cx="7714542" cy="446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http://localhost:8090/pro07/member2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결과는 앞에서 실습했을 때와 같지만 이번에는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커넥션풀을 이용해서 데이터베이스와 연동했다는 점에서 차이가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72710" y="2111561"/>
            <a:ext cx="4105275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7.3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데이터베이스 연동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533832"/>
            <a:ext cx="8039113" cy="49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4"/>
              <a:t>7.2.1 </a:t>
            </a:r>
            <a:r>
              <a:rPr lang="ko-KR" altLang="en-US" b="1" spc="-94"/>
              <a:t>서블릿으로 회원 정보 테이블의 회원 정보 조회</a:t>
            </a:r>
            <a:endParaRPr lang="en-US" altLang="ko-KR" b="1" spc="-94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6039" y="2107096"/>
            <a:ext cx="395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회원 정보 조회 과정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570461" y="2245595"/>
            <a:ext cx="6340475" cy="4689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1999" y="2884551"/>
            <a:ext cx="288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클라이언트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브라우저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에서 요청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회원 정보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하면 </a:t>
            </a:r>
            <a:r>
              <a:rPr lang="en-US" altLang="ko-KR" sz="1000" dirty="0" smtClean="0"/>
              <a:t>2.</a:t>
            </a:r>
            <a:r>
              <a:rPr lang="ko-KR" altLang="en-US" sz="1000" dirty="0" err="1" smtClean="0"/>
              <a:t>서블릿이</a:t>
            </a:r>
            <a:r>
              <a:rPr lang="ko-KR" altLang="en-US" sz="1000" dirty="0" smtClean="0"/>
              <a:t> 요청을 받아서 </a:t>
            </a:r>
            <a:endParaRPr lang="en-US" altLang="ko-KR" sz="1000" dirty="0" smtClean="0"/>
          </a:p>
          <a:p>
            <a:r>
              <a:rPr lang="en-US" altLang="ko-KR" sz="1000" dirty="0" smtClean="0"/>
              <a:t>&lt;create&gt;(</a:t>
            </a:r>
            <a:r>
              <a:rPr lang="en-US" altLang="ko-KR" sz="1000" dirty="0" err="1" smtClean="0"/>
              <a:t>MembeDAO</a:t>
            </a:r>
            <a:r>
              <a:rPr lang="ko-KR" altLang="en-US" sz="1000" dirty="0" err="1" smtClean="0"/>
              <a:t>객채생성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후 </a:t>
            </a:r>
            <a:r>
              <a:rPr lang="en-US" altLang="ko-KR" sz="1000" dirty="0" err="1" smtClean="0"/>
              <a:t>listMember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메서드를 호출을 해서 </a:t>
            </a:r>
            <a:r>
              <a:rPr lang="en-US" altLang="ko-KR" sz="1000" dirty="0" smtClean="0"/>
              <a:t>3.connDB()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호출에서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랑 연동 후  </a:t>
            </a:r>
            <a:r>
              <a:rPr lang="en-US" altLang="ko-KR" sz="1000" dirty="0" smtClean="0"/>
              <a:t>SQL</a:t>
            </a:r>
            <a:r>
              <a:rPr lang="ko-KR" altLang="en-US" sz="1000" dirty="0" smtClean="0"/>
              <a:t>문을 실행해 회원정보를 조회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8848" y="4886325"/>
            <a:ext cx="253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연동 후 </a:t>
            </a:r>
            <a:r>
              <a:rPr lang="en-US" altLang="ko-KR" sz="1000" dirty="0"/>
              <a:t>DB 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sql</a:t>
            </a:r>
            <a:r>
              <a:rPr lang="ko-KR" altLang="en-US" sz="1000" dirty="0" smtClean="0"/>
              <a:t>를 조회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회원정보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하고</a:t>
            </a:r>
            <a:endParaRPr lang="en-US" altLang="ko-KR" sz="1000" dirty="0" smtClean="0"/>
          </a:p>
          <a:p>
            <a:r>
              <a:rPr lang="en-US" altLang="ko-KR" sz="1000" dirty="0" smtClean="0"/>
              <a:t>4.</a:t>
            </a:r>
            <a:r>
              <a:rPr lang="ko-KR" altLang="en-US" sz="1000" dirty="0" err="1" smtClean="0"/>
              <a:t>리턴되는</a:t>
            </a:r>
            <a:r>
              <a:rPr lang="ko-KR" altLang="en-US" sz="1000" dirty="0" smtClean="0"/>
              <a:t> 회원정보를 </a:t>
            </a:r>
            <a:r>
              <a:rPr lang="en-US" altLang="ko-KR" sz="1000" dirty="0"/>
              <a:t>VO</a:t>
            </a:r>
            <a:r>
              <a:rPr lang="ko-KR" altLang="en-US" sz="1000" dirty="0" err="1"/>
              <a:t>셋팅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후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ArrayList</a:t>
            </a:r>
            <a:r>
              <a:rPr lang="ko-KR" altLang="en-US" sz="1000" dirty="0" smtClean="0"/>
              <a:t>에 회원 개수  만큼 저장하고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5.</a:t>
            </a:r>
            <a:r>
              <a:rPr lang="ko-KR" altLang="en-US" sz="1000" dirty="0" err="1" smtClean="0"/>
              <a:t>리턴해서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MemberServlet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ArrayList</a:t>
            </a:r>
            <a:r>
              <a:rPr lang="ko-KR" altLang="en-US" sz="1000" dirty="0" smtClean="0"/>
              <a:t>에 </a:t>
            </a:r>
            <a:endParaRPr lang="en-US" altLang="ko-KR" sz="1000" dirty="0" smtClean="0"/>
          </a:p>
          <a:p>
            <a:r>
              <a:rPr lang="ko-KR" altLang="en-US" sz="1000" dirty="0" smtClean="0"/>
              <a:t>저장된 회원 정보를 가져와서 </a:t>
            </a:r>
            <a:endParaRPr lang="en-US" altLang="ko-KR" sz="1000" dirty="0" smtClean="0"/>
          </a:p>
          <a:p>
            <a:r>
              <a:rPr lang="en-US" altLang="ko-KR" sz="1000" dirty="0" smtClean="0"/>
              <a:t>6.HTML</a:t>
            </a:r>
            <a:r>
              <a:rPr lang="ko-KR" altLang="en-US" sz="1000" dirty="0" smtClean="0"/>
              <a:t>문자열로 만든 후 </a:t>
            </a:r>
            <a:endParaRPr lang="en-US" altLang="ko-KR" sz="1000" dirty="0" smtClean="0"/>
          </a:p>
          <a:p>
            <a:r>
              <a:rPr lang="ko-KR" altLang="en-US" sz="1000" dirty="0" smtClean="0"/>
              <a:t>브라우저 리스트로 출력하는 과정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610139"/>
            <a:ext cx="7553738" cy="44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sec02.ex02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MemberVO.java</a:t>
            </a:r>
            <a:r>
              <a:rPr lang="ko-KR" altLang="en-US" sz="1200">
                <a:latin typeface="+mj-ea"/>
                <a:ea typeface="+mj-ea"/>
              </a:rPr>
              <a:t>를 복사하여 붙여 넣습니다</a:t>
            </a:r>
            <a:endParaRPr lang="en-US" altLang="ko-KR" sz="12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   </a:t>
            </a:r>
            <a:r>
              <a:rPr lang="en-US" altLang="ko-KR" sz="1200">
                <a:latin typeface="+mj-ea"/>
                <a:ea typeface="+mj-ea"/>
              </a:rPr>
              <a:t>MemberServlet.java</a:t>
            </a:r>
            <a:r>
              <a:rPr lang="ko-KR" altLang="en-US" sz="1200">
                <a:latin typeface="+mj-ea"/>
                <a:ea typeface="+mj-ea"/>
              </a:rPr>
              <a:t> 와 </a:t>
            </a:r>
            <a:r>
              <a:rPr lang="en-US" altLang="ko-KR" sz="1200">
                <a:latin typeface="+mj-ea"/>
                <a:ea typeface="+mj-ea"/>
              </a:rPr>
              <a:t>MemberDAO.java</a:t>
            </a:r>
            <a:r>
              <a:rPr lang="ko-KR" altLang="en-US" sz="1200">
                <a:latin typeface="+mj-ea"/>
                <a:ea typeface="+mj-ea"/>
              </a:rPr>
              <a:t>는 수정보완합니다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r>
              <a:rPr lang="ko-KR" altLang="en-US" sz="1200">
                <a:latin typeface="+mj-ea"/>
                <a:ea typeface="+mj-ea"/>
              </a:rPr>
              <a:t> 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40602" y="2129402"/>
            <a:ext cx="2347623" cy="3422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754298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회원 가입창을 작성하기 위해 다음과 같이 </a:t>
            </a:r>
            <a:r>
              <a:rPr lang="en-US" altLang="ko-KR" sz="1200">
                <a:latin typeface="+mj-ea"/>
                <a:ea typeface="+mj-ea"/>
              </a:rPr>
              <a:t>memberForm.html</a:t>
            </a:r>
            <a:r>
              <a:rPr lang="ko-KR" altLang="en-US" sz="1200">
                <a:latin typeface="+mj-ea"/>
                <a:ea typeface="+mj-ea"/>
              </a:rPr>
              <a:t>을 작성합니다</a:t>
            </a:r>
            <a:r>
              <a:rPr lang="en-US" altLang="ko-KR" sz="1200">
                <a:latin typeface="+mj-ea"/>
                <a:ea typeface="+mj-ea"/>
              </a:rPr>
              <a:t>. &lt;hidden&gt; </a:t>
            </a:r>
            <a:r>
              <a:rPr lang="ko-KR" altLang="en-US" sz="1200">
                <a:latin typeface="+mj-ea"/>
                <a:ea typeface="+mj-ea"/>
              </a:rPr>
              <a:t>태그를 이용해 회원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가입창에서 새 회원 등록 요청을 서블릿에 전달합니다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09408" y="2102243"/>
            <a:ext cx="5778809" cy="30090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24450" y="1449899"/>
            <a:ext cx="5897386" cy="51879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720" y="530225"/>
            <a:ext cx="7362031" cy="612584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&lt;title&gt;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회원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가입창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&lt;script type="text/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javascript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function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fn_sendMember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(){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var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frmMember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document.frmMember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var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id=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frmMember.id.value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var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frmMember.pwd.value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var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name=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frmMember.name.value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var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email=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frmMember.email.value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if(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id.length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==0 ||id==""){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   alert("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아이디는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필수입니다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.");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}else if(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pwd.length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==0 ||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==""){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   alert("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비밀번호는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필수입니다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.");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else if(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name.length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==0 ||name==""){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   alert("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이름은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필수입니다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.");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}else if(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email.length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==0 ||email==""){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   alert("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이메일은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필수입니다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.");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}else{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frmMember.method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="post";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frmMember.action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="member3";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frmMember.submit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  }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}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033" y="569912"/>
            <a:ext cx="7362031" cy="52098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&lt;form name="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frmMember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&lt;table&gt;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   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th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회원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가입창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&lt;/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th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  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&lt;td&gt;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아이디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&lt;td&gt;&lt;input type="text" name="id"&gt;&lt;/td&gt;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  &lt;/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  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&lt;td&gt;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비밀번호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&lt;td&gt;&lt;input type="password" name="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  &lt;/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  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&lt;td&gt;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이름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&lt;td&gt;&lt;input type="text" name="name"&gt;&lt;/td&gt;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  &lt;/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    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&lt;td&gt;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이메일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&lt;td&gt;&lt;input type="text" name="email"&gt;&lt;/td&gt;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  &lt;/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&lt;/table&gt;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type="button" value="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가입하기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onclick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="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fn_sendMember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()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type="reset" value="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다시입력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&lt;input  type="hidden" name="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command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 value="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addMember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 /&gt;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&lt;/form&gt;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4660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MemberServlet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48462" y="1726898"/>
            <a:ext cx="5670481" cy="5057313"/>
            <a:chOff x="865309" y="1800687"/>
            <a:chExt cx="5670481" cy="5057313"/>
          </a:xfrm>
        </p:grpSpPr>
        <p:pic>
          <p:nvPicPr>
            <p:cNvPr id="3584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75248" y="1800687"/>
              <a:ext cx="5660542" cy="6580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44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865309" y="2494884"/>
              <a:ext cx="5541157" cy="4363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5845" name="TextBox 35844"/>
          <p:cNvSpPr txBox="1"/>
          <p:nvPr/>
        </p:nvSpPr>
        <p:spPr>
          <a:xfrm>
            <a:off x="7097117" y="4282281"/>
            <a:ext cx="1270000" cy="64023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0000FF"/>
                </a:solidFill>
                <a:latin typeface="한컴산뜻돋움"/>
                <a:ea typeface="한컴산뜻돋움"/>
              </a:rPr>
              <a:t>추후</a:t>
            </a:r>
            <a:r>
              <a:rPr lang="en-US" altLang="ko-KR" sz="1200">
                <a:solidFill>
                  <a:srgbClr val="0000FF"/>
                </a:solidFill>
                <a:latin typeface="한컴산뜻돋움"/>
                <a:ea typeface="한컴산뜻돋움"/>
              </a:rPr>
              <a:t>,</a:t>
            </a:r>
            <a:r>
              <a:rPr lang="ko-KR" altLang="en-US" sz="1200">
                <a:solidFill>
                  <a:srgbClr val="0000FF"/>
                </a:solidFill>
                <a:latin typeface="한컴산뜻돋움"/>
                <a:ea typeface="한컴산뜻돋움"/>
              </a:rPr>
              <a:t> 삭제기능은</a:t>
            </a: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  <a:latin typeface="한컴산뜻돋움"/>
                <a:ea typeface="한컴산뜻돋움"/>
              </a:rPr>
              <a:t>command</a:t>
            </a:r>
            <a:r>
              <a:rPr lang="ko-KR" altLang="en-US" sz="1200">
                <a:solidFill>
                  <a:srgbClr val="0000FF"/>
                </a:solidFill>
                <a:latin typeface="한컴산뜻돋움"/>
                <a:ea typeface="한컴산뜻돋움"/>
              </a:rPr>
              <a:t>가</a:t>
            </a: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  <a:latin typeface="한컴산뜻돋움"/>
                <a:ea typeface="한컴산뜻돋움"/>
              </a:rPr>
              <a:t>delMember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grpSp>
        <p:nvGrpSpPr>
          <p:cNvPr id="4" name="그룹 3"/>
          <p:cNvGrpSpPr/>
          <p:nvPr/>
        </p:nvGrpSpPr>
        <p:grpSpPr>
          <a:xfrm>
            <a:off x="1638806" y="1341782"/>
            <a:ext cx="5970518" cy="4063600"/>
            <a:chOff x="1211424" y="1341782"/>
            <a:chExt cx="5970518" cy="4063600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211424" y="1680336"/>
              <a:ext cx="5970518" cy="3725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1539415" y="1341782"/>
              <a:ext cx="2058550" cy="266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...</a:t>
              </a:r>
              <a:endParaRPr lang="ko-KR" altLang="en-US" sz="12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2924" y="4698124"/>
            <a:ext cx="956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3434" y="4813739"/>
            <a:ext cx="2144110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rgbClr val="FF0000"/>
                </a:solidFill>
              </a:rPr>
              <a:t>새 회원 등록하기</a:t>
            </a:r>
          </a:p>
        </p:txBody>
      </p:sp>
      <p:cxnSp>
        <p:nvCxnSpPr>
          <p:cNvPr id="36868" name="직선 연결선 36867"/>
          <p:cNvCxnSpPr/>
          <p:nvPr/>
        </p:nvCxnSpPr>
        <p:spPr>
          <a:xfrm flipV="1">
            <a:off x="2265164" y="4064397"/>
            <a:ext cx="1518046" cy="99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69" name="직선 연결선 36868"/>
          <p:cNvCxnSpPr/>
          <p:nvPr/>
        </p:nvCxnSpPr>
        <p:spPr>
          <a:xfrm flipV="1">
            <a:off x="2791024" y="3856434"/>
            <a:ext cx="3621484" cy="9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251" y="553004"/>
            <a:ext cx="7362031" cy="575199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package sec02.ex02;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java.io.IOException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java.io.PrintWriter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java.sql.Date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java.sql.Timestamp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/*@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WebServlet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("/member3")*/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public class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MemberServlet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extends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HttpServlet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doGet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HttpServletRequest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request,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HttpServletResponse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response) throws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ServletException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,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IOException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doHandle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(request, response);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doPost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HttpServletRequest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request,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HttpServletResponse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response) throws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ServletException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,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IOException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doHandle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(request, response);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private void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doHandle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HttpServletRequest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request,HttpServletResponse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response)  throws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ServletException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,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IOException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request.setCharacterEncoding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response.setContentType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("text/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html;charset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MemberDAO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dao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=new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MemberDAO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PrintWriter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out=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response.getWriter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String command=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("command");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  if(command!= null &amp;&amp;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command.equals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addMember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")){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 String _id=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("id");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 String _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 String _name=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("name");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 String _email=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("email");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407" y="492283"/>
            <a:ext cx="7094139" cy="539226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=new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vo.setId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(_id);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vo.setPwd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(_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vo.setName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(_name);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vo.setEmail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(_email);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dao.addMember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  <a:endParaRPr kumimoji="0" lang="en-US" altLang="ko-KR" sz="1200" b="1" i="0" u="none" strike="noStrike" kern="1200" cap="none" spc="0" normalizeH="0" baseline="0" dirty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    List list=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dao.listMembers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out.print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("&lt;html&gt;&lt;body&gt;");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out.print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("&lt;table border=1&gt;&lt;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align='center'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bgcolor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='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lightgreen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'&gt;");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out.print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("&lt;td&gt;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아이디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&lt;/td&gt;&lt;td&gt;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비밀번호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&lt;/td&gt;&lt;td&gt;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이름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&lt;/td&gt;&lt;td&gt;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이메일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&lt;/td&gt;&lt;td&gt;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가입일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&lt;/td&gt;&lt;/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    for 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int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i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=0;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i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list.size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i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++){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=(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)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list.get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i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	String id=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memberVO.getId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	String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memberVO.getPwd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	String name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memberVO.getName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	String email =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memberVO.getEmail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	Date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joinDate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memberVO.getJoinDate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out.print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("&lt;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&gt;&lt;td&gt;"+id+"&lt;/td&gt;&lt;td&gt;"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		                +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+"&lt;/td&gt;&lt;td&gt;"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		                +name+"&lt;/td&gt;&lt;td&gt;"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		                +email+"&lt;/td&gt;&lt;td&gt;"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		                +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joinDate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+"&lt;/td&gt;&lt;/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tr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&gt;");			          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	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out.print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("&lt;/table&gt;&lt;/body&gt;&lt;/html&gt;");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  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      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out.print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("&lt;a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href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='/pro07/memberForm.html'&gt;새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회원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등록하기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&lt;/a");</a:t>
            </a:r>
            <a:endParaRPr kumimoji="0" lang="en-US" altLang="ko-KR" sz="1200" b="1" i="0" u="none" strike="noStrike" kern="1200" cap="none" spc="0" normalizeH="0" baseline="0" dirty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974034" y="2077770"/>
            <a:ext cx="6927574" cy="17303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/>
              <a:t>PreparedStatement</a:t>
            </a:r>
            <a:r>
              <a:rPr lang="ko-KR" altLang="en-US" sz="1200"/>
              <a:t>의 </a:t>
            </a:r>
            <a:r>
              <a:rPr lang="en-US" altLang="ko-KR" sz="1200"/>
              <a:t>insert</a:t>
            </a:r>
            <a:r>
              <a:rPr lang="ko-KR" altLang="en-US" sz="1200"/>
              <a:t>문은 회원 정보를 저장하기 위해 </a:t>
            </a:r>
            <a:r>
              <a:rPr lang="en-US" altLang="ko-KR" sz="1200"/>
              <a:t>?(</a:t>
            </a:r>
            <a:r>
              <a:rPr lang="ko-KR" altLang="en-US" sz="1200"/>
              <a:t>물음표</a:t>
            </a:r>
            <a:r>
              <a:rPr lang="en-US" altLang="ko-KR" sz="1200"/>
              <a:t>)</a:t>
            </a:r>
            <a:r>
              <a:rPr lang="ko-KR" altLang="en-US" sz="1200"/>
              <a:t>를 사용합니다</a:t>
            </a:r>
            <a:r>
              <a:rPr lang="en-US" altLang="ko-KR" sz="120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/>
              <a:t>?</a:t>
            </a:r>
            <a:r>
              <a:rPr lang="ko-KR" altLang="en-US" sz="1200"/>
              <a:t>는 </a:t>
            </a:r>
            <a:r>
              <a:rPr lang="en-US" altLang="ko-KR" sz="1200"/>
              <a:t>id, pwd, name, age</a:t>
            </a:r>
            <a:r>
              <a:rPr lang="ko-KR" altLang="en-US" sz="1200"/>
              <a:t>에 순서대로 대응합니다</a:t>
            </a:r>
            <a:r>
              <a:rPr lang="en-US" altLang="ko-KR" sz="120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/>
              <a:t>각 </a:t>
            </a:r>
            <a:r>
              <a:rPr lang="en-US" altLang="ko-KR" sz="1200"/>
              <a:t>?</a:t>
            </a:r>
            <a:r>
              <a:rPr lang="ko-KR" altLang="en-US" sz="1200"/>
              <a:t>에 대응하는 값을 지정하기 위해 </a:t>
            </a:r>
            <a:r>
              <a:rPr lang="en-US" altLang="ko-KR" sz="1200"/>
              <a:t>PreparedStatement</a:t>
            </a:r>
            <a:r>
              <a:rPr lang="ko-KR" altLang="en-US" sz="1200"/>
              <a:t>의 </a:t>
            </a:r>
            <a:r>
              <a:rPr lang="en-US" altLang="ko-KR" sz="1200"/>
              <a:t>setter</a:t>
            </a:r>
            <a:r>
              <a:rPr lang="ko-KR" altLang="en-US" sz="1200"/>
              <a:t>를 이용합니다</a:t>
            </a:r>
            <a:r>
              <a:rPr lang="en-US" altLang="ko-KR" sz="120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/>
              <a:t> </a:t>
            </a:r>
            <a:r>
              <a:rPr lang="en-US" altLang="ko-KR" sz="1200"/>
              <a:t>setter( ) </a:t>
            </a:r>
            <a:r>
              <a:rPr lang="ko-KR" altLang="en-US" sz="1200"/>
              <a:t>메서드의 첫 번째 인자는 ‘</a:t>
            </a:r>
            <a:r>
              <a:rPr lang="en-US" altLang="ko-KR" sz="1200"/>
              <a:t>?</a:t>
            </a:r>
            <a:r>
              <a:rPr lang="ko-KR" altLang="en-US" sz="1200"/>
              <a:t>’의 순서를 지정합니다</a:t>
            </a:r>
            <a:r>
              <a:rPr lang="en-US" altLang="ko-KR" sz="120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/>
              <a:t>?</a:t>
            </a:r>
            <a:r>
              <a:rPr lang="ko-KR" altLang="en-US" sz="1200"/>
              <a:t>은 </a:t>
            </a:r>
            <a:r>
              <a:rPr lang="en-US" altLang="ko-KR" sz="1200"/>
              <a:t>1</a:t>
            </a:r>
            <a:r>
              <a:rPr lang="ko-KR" altLang="en-US" sz="1200"/>
              <a:t>부터 시작합니다</a:t>
            </a:r>
            <a:r>
              <a:rPr lang="en-US" altLang="ko-KR" sz="120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/>
              <a:t>insert, delete, update</a:t>
            </a:r>
            <a:r>
              <a:rPr lang="ko-KR" altLang="en-US" sz="1200"/>
              <a:t>문은 </a:t>
            </a:r>
            <a:r>
              <a:rPr lang="en-US" altLang="ko-KR" sz="1200" b="1">
                <a:solidFill>
                  <a:srgbClr val="800080"/>
                </a:solidFill>
              </a:rPr>
              <a:t>executeUpdate()</a:t>
            </a:r>
            <a:r>
              <a:rPr lang="en-US" altLang="ko-KR" sz="1200"/>
              <a:t> </a:t>
            </a:r>
            <a:r>
              <a:rPr lang="ko-KR" altLang="en-US" sz="1200"/>
              <a:t>메서드를 호출합니다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824948" y="1769993"/>
            <a:ext cx="6669156" cy="295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/>
              <a:t>PreparedStatemet</a:t>
            </a:r>
            <a:r>
              <a:rPr lang="ko-KR" altLang="en-US" sz="1400" b="1"/>
              <a:t>에서 </a:t>
            </a:r>
            <a:r>
              <a:rPr lang="en-US" altLang="ko-KR" sz="1400" b="1"/>
              <a:t>insert</a:t>
            </a:r>
            <a:r>
              <a:rPr lang="ko-KR" altLang="en-US" sz="1400" b="1"/>
              <a:t>문 사용하는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80322"/>
            <a:ext cx="7873568" cy="22849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웹 브라우저가 서블릿에게 회원 정보를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MemberServlet</a:t>
            </a:r>
            <a:r>
              <a:rPr lang="ko-KR" altLang="en-US" sz="1200">
                <a:latin typeface="+mj-ea"/>
                <a:ea typeface="+mj-ea"/>
              </a:rPr>
              <a:t>은 요청을 받은 후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객체를 생성하여 </a:t>
            </a:r>
            <a:r>
              <a:rPr lang="en-US" altLang="ko-KR" sz="1200">
                <a:latin typeface="+mj-ea"/>
                <a:ea typeface="+mj-ea"/>
              </a:rPr>
              <a:t>listMembers() </a:t>
            </a:r>
            <a:r>
              <a:rPr lang="ko-KR" altLang="en-US" sz="1200">
                <a:latin typeface="+mj-ea"/>
                <a:ea typeface="+mj-ea"/>
              </a:rPr>
              <a:t>메서드를 호출합니다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listMembers()</a:t>
            </a:r>
            <a:r>
              <a:rPr lang="ko-KR" altLang="en-US" sz="1200">
                <a:latin typeface="+mj-ea"/>
                <a:ea typeface="+mj-ea"/>
              </a:rPr>
              <a:t>에서 다시 </a:t>
            </a:r>
            <a:r>
              <a:rPr lang="en-US" altLang="ko-KR" sz="1200">
                <a:latin typeface="+mj-ea"/>
                <a:ea typeface="+mj-ea"/>
              </a:rPr>
              <a:t>connDB() </a:t>
            </a:r>
            <a:r>
              <a:rPr lang="ko-KR" altLang="en-US" sz="1200">
                <a:latin typeface="+mj-ea"/>
                <a:ea typeface="+mj-ea"/>
              </a:rPr>
              <a:t>메서드를 호출하여 데이터베이스와 연결한 후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문을 실행해 회원 정보를 조회합니다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조회된 회원 정보를 </a:t>
            </a:r>
            <a:r>
              <a:rPr lang="en-US" altLang="ko-KR" sz="1200">
                <a:latin typeface="+mj-ea"/>
                <a:ea typeface="+mj-ea"/>
              </a:rPr>
              <a:t>MemberVO </a:t>
            </a:r>
            <a:r>
              <a:rPr lang="ko-KR" altLang="en-US" sz="1200">
                <a:latin typeface="+mj-ea"/>
                <a:ea typeface="+mj-ea"/>
              </a:rPr>
              <a:t>속성에 설정한 후 다시 </a:t>
            </a:r>
            <a:r>
              <a:rPr lang="en-US" altLang="ko-KR" sz="1200">
                <a:latin typeface="+mj-ea"/>
                <a:ea typeface="+mj-ea"/>
              </a:rPr>
              <a:t>ArrayList</a:t>
            </a:r>
            <a:r>
              <a:rPr lang="ko-KR" altLang="en-US" sz="1200">
                <a:latin typeface="+mj-ea"/>
                <a:ea typeface="+mj-ea"/>
              </a:rPr>
              <a:t>에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ArrayList</a:t>
            </a:r>
            <a:r>
              <a:rPr lang="ko-KR" altLang="en-US" sz="1200">
                <a:latin typeface="+mj-ea"/>
                <a:ea typeface="+mj-ea"/>
              </a:rPr>
              <a:t>를 다시 메서드를 호출한 </a:t>
            </a:r>
            <a:r>
              <a:rPr lang="en-US" altLang="ko-KR" sz="1200">
                <a:latin typeface="+mj-ea"/>
                <a:ea typeface="+mj-ea"/>
              </a:rPr>
              <a:t>MemberServlet</a:t>
            </a:r>
            <a:r>
              <a:rPr lang="ko-KR" altLang="en-US" sz="1200">
                <a:latin typeface="+mj-ea"/>
                <a:ea typeface="+mj-ea"/>
              </a:rPr>
              <a:t>으로 반환한 후 </a:t>
            </a:r>
            <a:r>
              <a:rPr lang="en-US" altLang="ko-KR" sz="1200">
                <a:latin typeface="+mj-ea"/>
                <a:ea typeface="+mj-ea"/>
              </a:rPr>
              <a:t>ArrayList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MemberVO</a:t>
            </a:r>
            <a:r>
              <a:rPr lang="ko-KR" altLang="en-US" sz="1200">
                <a:latin typeface="+mj-ea"/>
                <a:ea typeface="+mj-ea"/>
              </a:rPr>
              <a:t>를 차례대로 가져와 회원 정보를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태그의 문자열로 만듭니다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만들어진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태그를 웹 브라우저로 전송해서 회원 정보를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311399"/>
            <a:ext cx="65282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클래스를 다음과 같이 수정합니다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921120" y="1588398"/>
            <a:ext cx="4984799" cy="51257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54317" y="2795752"/>
            <a:ext cx="6516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373" y="690719"/>
            <a:ext cx="4802189" cy="410797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package sec02.ex02;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java.sql.Connection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public class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MemberDAO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private Connection con;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private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PreparedStatement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pstmt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private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DataSource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dataFactory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public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MemberDAO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			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	public List&lt;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chemeClr val="dk1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&gt;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chemeClr val="dk1"/>
                </a:solidFill>
                <a:latin typeface="한컴산뜻돋움"/>
                <a:ea typeface="한컴산뜻돋움"/>
              </a:rPr>
              <a:t>listMembers</a:t>
            </a: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		List&lt;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chemeClr val="dk1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&gt; list = 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chemeClr val="dk1"/>
                </a:solidFill>
                <a:latin typeface="한컴산뜻돋움"/>
                <a:ea typeface="한컴산뜻돋움"/>
              </a:rPr>
              <a:t>ArrayList</a:t>
            </a: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chemeClr val="dk1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&gt;();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			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		return 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8781" y="1874598"/>
            <a:ext cx="5407423" cy="447667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public void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addMember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			con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dataFactory.getConnection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			String id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memberVO.getId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			String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memberVO.getPwd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			String name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memberVO.getName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			String email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memberVO.getEmail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String query = "insert into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t_member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	query += " 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id,pwd,name,email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)";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	query += " values(?,?,?,?)";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System.out.println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prepareStatememt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: " + 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con.prepareStatement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pstmt.setString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(1, 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pstmt.setString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(2,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pstmt.setString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(3, 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pstmt.setString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(4, email);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pstmt.executeUpdate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pstmt.close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e.printStackTrace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		}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}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336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http://localhost:8090/pro07/memberForm.html</a:t>
            </a:r>
            <a:r>
              <a:rPr lang="ko-KR" altLang="en-US" sz="1200">
                <a:latin typeface="+mj-ea"/>
                <a:ea typeface="+mj-ea"/>
              </a:rPr>
              <a:t>로 요청하여 회원 정보를 입력한 후 가입하기를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8" y="4239715"/>
            <a:ext cx="7088377" cy="263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다음과 같이 회원 정보가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70316" y="4612488"/>
            <a:ext cx="3204211" cy="1937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70316" y="6112565"/>
            <a:ext cx="3204211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7.4 DataSource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등록하기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1026" name="Picture 2" descr="D:\leebs\길벗자료\길벗\길벗 피드백\PDF원고\1차\1-19장\그림\7장\그림7-27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295248" y="1680731"/>
            <a:ext cx="3201662" cy="2512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회원 정보 삭제하기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451113"/>
            <a:ext cx="770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MemberServlet </a:t>
            </a:r>
            <a:r>
              <a:rPr lang="ko-KR" altLang="en-US" sz="1200">
                <a:latin typeface="+mj-ea"/>
                <a:ea typeface="+mj-ea"/>
              </a:rPr>
              <a:t>클래스를 다음과 같이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41500" y="1779103"/>
            <a:ext cx="6231838" cy="415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회원 정보 삭제하기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4274" y="1543725"/>
            <a:ext cx="6164038" cy="4201091"/>
            <a:chOff x="892745" y="1543726"/>
            <a:chExt cx="5826107" cy="3964394"/>
          </a:xfrm>
        </p:grpSpPr>
        <p:sp>
          <p:nvSpPr>
            <p:cNvPr id="3" name="TextBox 2"/>
            <p:cNvSpPr txBox="1"/>
            <p:nvPr/>
          </p:nvSpPr>
          <p:spPr>
            <a:xfrm>
              <a:off x="1202632" y="1543726"/>
              <a:ext cx="2325756" cy="240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100"/>
                <a:t>...</a:t>
              </a:r>
              <a:endParaRPr lang="ko-KR" altLang="en-US" sz="1100"/>
            </a:p>
          </p:txBody>
        </p:sp>
        <p:pic>
          <p:nvPicPr>
            <p:cNvPr id="4096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92745" y="1892813"/>
              <a:ext cx="5826107" cy="361530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963" name="직선 연결선 40962"/>
          <p:cNvCxnSpPr/>
          <p:nvPr/>
        </p:nvCxnSpPr>
        <p:spPr>
          <a:xfrm flipV="1">
            <a:off x="1803600" y="3308066"/>
            <a:ext cx="2008800" cy="10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4" name="직사각형 40963"/>
          <p:cNvSpPr txBox="1"/>
          <p:nvPr/>
        </p:nvSpPr>
        <p:spPr>
          <a:xfrm>
            <a:off x="4061460" y="3183255"/>
            <a:ext cx="332613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latin typeface="함초롬돋움"/>
                <a:ea typeface="함초롬돋움"/>
              </a:rPr>
              <a:t>String email = memberVO.getEmail();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621704" y="1448750"/>
            <a:ext cx="7361438" cy="502118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chemeClr val="accent1">
                <a:alpha val="10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sec02.ex02;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/*@WebServlet("/member3")*/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MemberServlet extends HttpServlet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private void doHandle(HttpServletRequest request,HttpServletResponse response)  throws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response.setContentType("text/html;charset=utf-8");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MemberDAO dao=new MemberDAO();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PrintWriter out=response.getWriter();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String command=request.getParameter("command");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if(command!= null &amp;&amp; command.equals("addMember")){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String _id=request.getParameter("id");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String _pwd=request.getParameter("pwd");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String _name=request.getParameter("name");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String _email=request.getParameter("email");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MemberVO vo=new MemberVO();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vo.setId(_id);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vo.setPwd(_pwd);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vo.setName(_name);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vo.setEmail(_email);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dao.addMember(vo);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Calibri"/>
              </a:rPr>
              <a:t>7.5 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회원 정보 삭제하기</a:t>
            </a:r>
            <a:endParaRPr kumimoji="0" lang="ko-KR" altLang="en-US" sz="2800" b="0" i="0" u="none" strike="noStrike" kern="1200" cap="none" spc="-88" normalizeH="0" baseline="0">
              <a:solidFill>
                <a:srgbClr val="281F3D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443110" y="1325562"/>
            <a:ext cx="7986516" cy="520668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chemeClr val="accent2">
                <a:alpha val="10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}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else if(command!= null &amp;&amp; command.equals("delMember"))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	  String id = request.getParameter("id");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	  dao.delMember(id);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 }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List list=dao.listMembers();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out.print("&lt;html&gt;&lt;body&gt;");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out.print("&lt;table border=1&gt;&lt;tr align='center' bgcolor='lightgreen'&gt;");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out.print("&lt;td&gt;아이디&lt;/td&gt;&lt;td&gt;비밀번호&lt;/td&gt;&lt;td&gt;이름&lt;/td&gt;&lt;td&gt;이메일&lt;/td&gt;&lt;td&gt;가입일&lt;/td&gt;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&lt;td &gt;삭제&lt;/td&gt;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&lt;/tr&gt;");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for (int i=0; i&lt;list.size();i++){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	MemberVO memberVO=(MemberVO) list.get(i);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	String id=memberVO.getId();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	String pwd = memberVO.getPwd();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	String name = memberVO.getName();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	String email =memberVO.getEmail();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	Date joinDate = memberVO.getJoinDate();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	out.print("&lt;tr&gt;&lt;td&gt;"+id+"&lt;/td&gt;&lt;td&gt;"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		                +pwd+"&lt;/td&gt;&lt;td&gt;"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		                +name+"&lt;/td&gt;&lt;td&gt;"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		                +email+"&lt;/td&gt;&lt;td&gt;"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		                +joinDate+"&lt;/td&gt;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&lt;td&gt;"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                    +"&lt;a href='/pro07/member3?command=delMember&amp;id="+id+"'&gt;삭제 &lt;/a&gt;&lt;/td&gt;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&lt;/tr&gt;");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 out.print("&lt;/table&gt;&lt;/body&gt;&lt;/html&gt;");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out.print("&lt;a href='/pro07/memberForm.html'&gt;새 회원 등록하기&lt;/a");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Calibri"/>
              </a:rPr>
              <a:t>7.5 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회원 정보 삭제하기</a:t>
            </a:r>
            <a:endParaRPr kumimoji="0" lang="ko-KR" altLang="en-US" sz="2800" b="0" i="0" u="none" strike="noStrike" kern="1200" cap="none" spc="-88" normalizeH="0" baseline="0">
              <a:solidFill>
                <a:srgbClr val="281F3D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회원 정보 삭제하기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5356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클래스를 다음과 같이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96890" y="1767868"/>
            <a:ext cx="6636800" cy="3837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연결선 4"/>
          <p:cNvCxnSpPr/>
          <p:nvPr/>
        </p:nvCxnSpPr>
        <p:spPr>
          <a:xfrm>
            <a:off x="1476103" y="3108960"/>
            <a:ext cx="783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76102" y="3331029"/>
            <a:ext cx="304857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324226" y="2436089"/>
            <a:ext cx="3641998" cy="3746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Statement </a:t>
            </a:r>
            <a:r>
              <a:rPr lang="ko-KR" altLang="en-US" sz="1000" dirty="0">
                <a:solidFill>
                  <a:schemeClr val="tx1"/>
                </a:solidFill>
              </a:rPr>
              <a:t>객체를 생성하려면 </a:t>
            </a:r>
            <a:r>
              <a:rPr lang="en-US" altLang="ko-KR" sz="1000" dirty="0">
                <a:solidFill>
                  <a:schemeClr val="tx1"/>
                </a:solidFill>
              </a:rPr>
              <a:t>Connection </a:t>
            </a:r>
            <a:r>
              <a:rPr lang="ko-KR" altLang="en-US" sz="1000" dirty="0">
                <a:solidFill>
                  <a:schemeClr val="tx1"/>
                </a:solidFill>
              </a:rPr>
              <a:t>객체가 제공하는 </a:t>
            </a:r>
            <a:r>
              <a:rPr lang="en-US" altLang="ko-KR" sz="1000" dirty="0" err="1">
                <a:solidFill>
                  <a:schemeClr val="tx1"/>
                </a:solidFill>
              </a:rPr>
              <a:t>createStatement</a:t>
            </a:r>
            <a:r>
              <a:rPr lang="en-US" altLang="ko-KR" sz="1000" dirty="0">
                <a:solidFill>
                  <a:schemeClr val="tx1"/>
                </a:solidFill>
              </a:rPr>
              <a:t>( ) </a:t>
            </a:r>
            <a:r>
              <a:rPr lang="ko-KR" altLang="en-US" sz="10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000" dirty="0">
                <a:solidFill>
                  <a:schemeClr val="tx1"/>
                </a:solidFill>
              </a:rPr>
              <a:t> 사용합니다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0" y="102233"/>
            <a:ext cx="5695157" cy="5753737"/>
          </a:xfrm>
          <a:prstGeom prst="rect">
            <a:avLst/>
          </a:prstGeom>
          <a:solidFill>
            <a:schemeClr val="lt1">
              <a:alpha val="100000"/>
            </a:scheme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public List&lt;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listMembers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List&lt;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 list = 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ArrayList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//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connDB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con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dataFactory.getConnection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String query = "select * from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t_member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System.out.println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prepareStatememt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: " + 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pstmt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con.prepareStatement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ResultSet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rs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pstmt.executeQuery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while 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rs.next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String id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rs.getString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("id");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String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rs.getString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String name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rs.getString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String email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rs.getString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("email");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Date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joinDate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rs.getDate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joinDate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= 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MemberVO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vo.setId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vo.setPwd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pwd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vo.setName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vo.setEmail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(email);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vo.setJoinDate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joinDate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list.add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vo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rs.close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pstmt.close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con.close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e.printStackTrace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return 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856" y="1304535"/>
            <a:ext cx="5695157" cy="447738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addMember(MemberVO memberVO)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 = dataFactory.getConnection();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id = memberVO.getId();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pwd = memberVO.getPwd();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name = memberVO.getName();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email = memberVO.getEmail();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query = "insert into t_member";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query += " (id,pwd,name,email)";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query += " values(?,?,?,?)";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System.out.println("prepareStatememt: " + 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 = con.prepareStatement(query);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pstmt.setString(1, 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pstmt.setString(2, pwd);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pstmt.setString(3, 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pstmt.setString(4, email);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pstmt.executeUpdate();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pstmt.close();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119" y="2748746"/>
            <a:ext cx="5695157" cy="282797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chemeClr val="accent2">
                <a:alpha val="10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public void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800080"/>
                </a:solidFill>
                <a:latin typeface="한컴산뜻돋움"/>
                <a:ea typeface="한컴산뜻돋움"/>
              </a:rPr>
              <a:t>delMember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800080"/>
                </a:solidFill>
                <a:latin typeface="한컴산뜻돋움"/>
                <a:ea typeface="한컴산뜻돋움"/>
              </a:rPr>
              <a:t>(String id) </a:t>
            </a:r>
            <a:r>
              <a:rPr kumimoji="0" lang="en-US" altLang="ko-KR" sz="1200" b="1" i="0" u="none" strike="noStrike" kern="1200" cap="none" spc="0" normalizeH="0" baseline="0" dirty="0" smtClean="0">
                <a:solidFill>
                  <a:srgbClr val="800080"/>
                </a:solidFill>
                <a:latin typeface="한컴산뜻돋움"/>
                <a:ea typeface="한컴산뜻돋움"/>
              </a:rPr>
              <a:t>{</a:t>
            </a:r>
            <a:endParaRPr kumimoji="0" lang="en-US" altLang="ko-KR" sz="1200" b="1" i="0" u="none" strike="noStrike" kern="1200" cap="none" spc="0" normalizeH="0" baseline="0" dirty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con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dataFactory.getConnection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String query = "delete from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t_member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" + " where id=?";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System.out.println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prepareStatememt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:" + 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con.prepareStatement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pstmt.setString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(1, 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pstmt.executeUpdate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pstmt.close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e.printStackTrace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회원 정보 삭제하기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1113"/>
            <a:ext cx="75356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http://localhost:8090/member3</a:t>
            </a:r>
            <a:r>
              <a:rPr lang="ko-KR" altLang="en-US" sz="1200">
                <a:latin typeface="+mj-ea"/>
                <a:ea typeface="+mj-ea"/>
              </a:rPr>
              <a:t>로 요청한 후 삭제를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52" y="4214191"/>
            <a:ext cx="62517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회원 정보를 삭제한 후 남은 회원 정보가 다시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86256" y="1803551"/>
            <a:ext cx="4023360" cy="2237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555974" y="3588026"/>
            <a:ext cx="327991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986256" y="4614559"/>
            <a:ext cx="3927475" cy="1942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44266" y="1699532"/>
            <a:ext cx="3271752" cy="36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</a:pPr>
            <a:r>
              <a:rPr lang="ko-KR" altLang="en-US" sz="1200" b="1" spc="-100">
                <a:latin typeface="+mj-ea"/>
                <a:ea typeface="+mj-ea"/>
              </a:rPr>
              <a:t>테이블 </a:t>
            </a:r>
            <a:r>
              <a:rPr lang="en-US" altLang="ko-KR" sz="1200" b="1" spc="-100">
                <a:latin typeface="+mj-ea"/>
                <a:ea typeface="+mj-ea"/>
              </a:rPr>
              <a:t>t_member</a:t>
            </a:r>
            <a:r>
              <a:rPr lang="ko-KR" altLang="en-US" sz="1200" b="1" spc="-100">
                <a:latin typeface="+mj-ea"/>
                <a:ea typeface="+mj-ea"/>
              </a:rPr>
              <a:t>의 구성</a:t>
            </a:r>
            <a:endParaRPr lang="en-US" altLang="ko-KR" sz="1200" b="1" spc="-10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57520" y="1994894"/>
          <a:ext cx="7780802" cy="206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2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속성이름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유일키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기본키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pwd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가입일자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joinDate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sysdate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 디버깅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386676"/>
            <a:ext cx="5655365" cy="297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>
                <a:latin typeface="+mj-ea"/>
                <a:ea typeface="+mj-ea"/>
              </a:rPr>
              <a:t>이클립스 디버깅 기능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557" y="1694453"/>
            <a:ext cx="7543800" cy="446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sec02.ex02.MemberServlet </a:t>
            </a:r>
            <a:r>
              <a:rPr lang="ko-KR" altLang="en-US" sz="1200">
                <a:latin typeface="+mj-ea"/>
                <a:ea typeface="+mj-ea"/>
              </a:rPr>
              <a:t>클래스의 </a:t>
            </a:r>
            <a:r>
              <a:rPr lang="en-US" altLang="ko-KR" sz="1200">
                <a:latin typeface="+mj-ea"/>
                <a:ea typeface="+mj-ea"/>
              </a:rPr>
              <a:t>doHandle( ) </a:t>
            </a:r>
            <a:r>
              <a:rPr lang="ko-KR" altLang="en-US" sz="1200">
                <a:latin typeface="+mj-ea"/>
                <a:ea typeface="+mj-ea"/>
              </a:rPr>
              <a:t>메서드 </a:t>
            </a:r>
            <a:r>
              <a:rPr lang="en-US" altLang="ko-KR" sz="1200">
                <a:latin typeface="+mj-ea"/>
                <a:ea typeface="+mj-ea"/>
              </a:rPr>
              <a:t>28</a:t>
            </a:r>
            <a:r>
              <a:rPr lang="ko-KR" altLang="en-US" sz="1200">
                <a:latin typeface="+mj-ea"/>
                <a:ea typeface="+mj-ea"/>
              </a:rPr>
              <a:t>번 줄 번호 옆을 마우스로 더블클릭해 중단점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(breakpoint)</a:t>
            </a:r>
            <a:r>
              <a:rPr lang="ko-KR" altLang="en-US" sz="1200">
                <a:latin typeface="+mj-ea"/>
                <a:ea typeface="+mj-ea"/>
              </a:rPr>
              <a:t>을 만듭니다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435" y="4990091"/>
            <a:ext cx="7404653" cy="265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톰캣 실행 시 버그 아이콘을 클릭해 디버그 모드로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87826" y="2156118"/>
            <a:ext cx="4695107" cy="2556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898374" y="2256183"/>
            <a:ext cx="248478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725806" y="5523258"/>
            <a:ext cx="2400300" cy="781050"/>
            <a:chOff x="2725806" y="5523258"/>
            <a:chExt cx="2400300" cy="781050"/>
          </a:xfrm>
        </p:grpSpPr>
        <p:pic>
          <p:nvPicPr>
            <p:cNvPr id="11" name="그림 10"/>
            <p:cNvPicPr/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2725806" y="5523258"/>
              <a:ext cx="2400300" cy="781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3888432" y="5523258"/>
              <a:ext cx="230518" cy="29113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 디버깅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221" y="1341783"/>
            <a:ext cx="7595272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회원 가입 페이지를 열어 새 회원 정보를 입력한 후 가입하기를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4025347"/>
            <a:ext cx="7603432" cy="449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웹 브라우저의 요청을 받은 이클립스가 디버그 모드로 전환하기 위한 동의 요청창이 나타나면 </a:t>
            </a:r>
            <a:r>
              <a:rPr lang="en-US" altLang="ko-KR" sz="1200">
                <a:latin typeface="+mj-ea"/>
                <a:ea typeface="+mj-ea"/>
              </a:rPr>
              <a:t>Remember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my decision </a:t>
            </a:r>
            <a:r>
              <a:rPr lang="ko-KR" altLang="en-US" sz="1200">
                <a:latin typeface="+mj-ea"/>
                <a:ea typeface="+mj-ea"/>
              </a:rPr>
              <a:t>옵션 체크박스에 체크한 후 </a:t>
            </a:r>
            <a:r>
              <a:rPr lang="en-US" altLang="ko-KR" sz="1200">
                <a:latin typeface="+mj-ea"/>
                <a:ea typeface="+mj-ea"/>
              </a:rPr>
              <a:t>Yes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58171" y="1639308"/>
            <a:ext cx="3474720" cy="2235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258171" y="3637722"/>
            <a:ext cx="673872" cy="2374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258171" y="4572000"/>
            <a:ext cx="397129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58171" y="5893904"/>
            <a:ext cx="25642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01209" y="6092687"/>
            <a:ext cx="685800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 디버깅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10748"/>
            <a:ext cx="7454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이클립스가 디버그 모드로 전환되고 실행은 중단점에서 정지합니다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63989" y="1787747"/>
            <a:ext cx="4961255" cy="2183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560443" y="1888435"/>
            <a:ext cx="2964231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 디버깅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744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이클립스 상단의 여러 가지 버튼을 이용해 디버깅을 수행합니다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583" y="3637722"/>
            <a:ext cx="6947452" cy="200869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 b="1">
                <a:latin typeface="+mj-ea"/>
                <a:ea typeface="+mj-ea"/>
              </a:rPr>
              <a:t>Resume</a:t>
            </a:r>
            <a:r>
              <a:rPr lang="en-US" altLang="ko-KR" sz="1400">
                <a:latin typeface="+mj-ea"/>
                <a:ea typeface="+mj-ea"/>
              </a:rPr>
              <a:t>: </a:t>
            </a:r>
            <a:r>
              <a:rPr lang="ko-KR" altLang="en-US" sz="1400">
                <a:latin typeface="+mj-ea"/>
                <a:ea typeface="+mj-ea"/>
              </a:rPr>
              <a:t>다음 중단점을 만날 때까지 진행합니다</a:t>
            </a:r>
            <a:r>
              <a:rPr lang="en-US" altLang="ko-KR" sz="1400">
                <a:latin typeface="+mj-ea"/>
                <a:ea typeface="+mj-ea"/>
              </a:rPr>
              <a:t>(F8 ).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 b="1">
                <a:latin typeface="+mj-ea"/>
                <a:ea typeface="+mj-ea"/>
              </a:rPr>
              <a:t>Suspend</a:t>
            </a:r>
            <a:r>
              <a:rPr lang="en-US" altLang="ko-KR" sz="1400">
                <a:latin typeface="+mj-ea"/>
                <a:ea typeface="+mj-ea"/>
              </a:rPr>
              <a:t>: </a:t>
            </a:r>
            <a:r>
              <a:rPr lang="ko-KR" altLang="en-US" sz="1400">
                <a:latin typeface="+mj-ea"/>
                <a:ea typeface="+mj-ea"/>
              </a:rPr>
              <a:t>현재 동작하고 있는 스레드를 멈춥니다</a:t>
            </a:r>
            <a:r>
              <a:rPr lang="en-US" altLang="ko-KR" sz="140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 b="1">
                <a:latin typeface="+mj-ea"/>
                <a:ea typeface="+mj-ea"/>
              </a:rPr>
              <a:t>Terminate</a:t>
            </a:r>
            <a:r>
              <a:rPr lang="en-US" altLang="ko-KR" sz="1400">
                <a:latin typeface="+mj-ea"/>
                <a:ea typeface="+mj-ea"/>
              </a:rPr>
              <a:t>: </a:t>
            </a:r>
            <a:r>
              <a:rPr lang="ko-KR" altLang="en-US" sz="1400">
                <a:latin typeface="+mj-ea"/>
                <a:ea typeface="+mj-ea"/>
              </a:rPr>
              <a:t>프로그램을 종료합니다</a:t>
            </a:r>
            <a:r>
              <a:rPr lang="en-US" altLang="ko-KR" sz="1400">
                <a:latin typeface="+mj-ea"/>
                <a:ea typeface="+mj-ea"/>
              </a:rPr>
              <a:t>( CTRL+ F2).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400">
                <a:latin typeface="+mj-ea"/>
                <a:ea typeface="+mj-ea"/>
              </a:rPr>
              <a:t> </a:t>
            </a:r>
            <a:r>
              <a:rPr lang="en-US" altLang="ko-KR" sz="1400" b="1">
                <a:latin typeface="+mj-ea"/>
                <a:ea typeface="+mj-ea"/>
              </a:rPr>
              <a:t>Step Into</a:t>
            </a:r>
            <a:r>
              <a:rPr lang="en-US" altLang="ko-KR" sz="1400">
                <a:latin typeface="+mj-ea"/>
                <a:ea typeface="+mj-ea"/>
              </a:rPr>
              <a:t>: </a:t>
            </a:r>
            <a:r>
              <a:rPr lang="ko-KR" altLang="en-US" sz="1400">
                <a:latin typeface="+mj-ea"/>
                <a:ea typeface="+mj-ea"/>
              </a:rPr>
              <a:t>메서드가 존재할 경우 그 메서드로 이동합니다</a:t>
            </a:r>
            <a:r>
              <a:rPr lang="en-US" altLang="ko-KR" sz="1400">
                <a:latin typeface="+mj-ea"/>
                <a:ea typeface="+mj-ea"/>
              </a:rPr>
              <a:t>( F5).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 b="1">
                <a:latin typeface="+mj-ea"/>
                <a:ea typeface="+mj-ea"/>
              </a:rPr>
              <a:t>Step Over</a:t>
            </a:r>
            <a:r>
              <a:rPr lang="en-US" altLang="ko-KR" sz="1400">
                <a:latin typeface="+mj-ea"/>
                <a:ea typeface="+mj-ea"/>
              </a:rPr>
              <a:t>: </a:t>
            </a:r>
            <a:r>
              <a:rPr lang="ko-KR" altLang="en-US" sz="1400">
                <a:solidFill>
                  <a:srgbClr val="FF0000"/>
                </a:solidFill>
                <a:latin typeface="+mj-ea"/>
                <a:ea typeface="+mj-ea"/>
              </a:rPr>
              <a:t>한 라인씩 실행합니다</a:t>
            </a:r>
            <a:r>
              <a:rPr lang="en-US" altLang="ko-KR" sz="1400">
                <a:solidFill>
                  <a:srgbClr val="FF0000"/>
                </a:solidFill>
                <a:latin typeface="+mj-ea"/>
                <a:ea typeface="+mj-ea"/>
              </a:rPr>
              <a:t>(F6).</a:t>
            </a:r>
            <a:endParaRPr lang="en-US" altLang="ko-KR" sz="140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 b="1">
                <a:latin typeface="+mj-ea"/>
                <a:ea typeface="+mj-ea"/>
              </a:rPr>
              <a:t>Step Return</a:t>
            </a:r>
            <a:r>
              <a:rPr lang="en-US" altLang="ko-KR" sz="1400">
                <a:latin typeface="+mj-ea"/>
                <a:ea typeface="+mj-ea"/>
              </a:rPr>
              <a:t>: ‘Step Into’</a:t>
            </a:r>
            <a:r>
              <a:rPr lang="ko-KR" altLang="en-US" sz="1400">
                <a:latin typeface="+mj-ea"/>
                <a:ea typeface="+mj-ea"/>
              </a:rPr>
              <a:t>로 이동한 메서드에서 원래 위치로 복귀합니다</a:t>
            </a:r>
            <a:r>
              <a:rPr lang="en-US" altLang="ko-KR" sz="1400">
                <a:latin typeface="+mj-ea"/>
                <a:ea typeface="+mj-ea"/>
              </a:rPr>
              <a:t>( F7).</a:t>
            </a:r>
            <a:endParaRPr lang="ko-KR" altLang="en-US" sz="14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62319" y="1984928"/>
            <a:ext cx="5943600" cy="781050"/>
            <a:chOff x="962319" y="1984928"/>
            <a:chExt cx="5943600" cy="781050"/>
          </a:xfrm>
        </p:grpSpPr>
        <p:pic>
          <p:nvPicPr>
            <p:cNvPr id="7" name="그림 6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962319" y="1984928"/>
              <a:ext cx="5943600" cy="781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 Box 2876"/>
            <p:cNvSpPr txBox="1"/>
            <p:nvPr/>
          </p:nvSpPr>
          <p:spPr>
            <a:xfrm>
              <a:off x="3417887" y="2476501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  <a:defRPr/>
              </a:pPr>
              <a:r>
                <a:rPr lang="ko-KR" altLang="en-US" sz="1000" b="1">
                  <a:solidFill>
                    <a:srgbClr val="FF0000"/>
                  </a:solidFill>
                  <a:cs typeface="Times New Roman"/>
                </a:rPr>
                <a:t>①</a:t>
              </a:r>
            </a:p>
          </p:txBody>
        </p:sp>
        <p:sp>
          <p:nvSpPr>
            <p:cNvPr id="9" name="Text Box 2876"/>
            <p:cNvSpPr txBox="1"/>
            <p:nvPr/>
          </p:nvSpPr>
          <p:spPr>
            <a:xfrm>
              <a:off x="3773332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  <a:defRPr/>
              </a:pPr>
              <a:r>
                <a:rPr lang="ko-KR" altLang="en-US" sz="1000" b="1">
                  <a:solidFill>
                    <a:srgbClr val="FF0000"/>
                  </a:solidFill>
                  <a:cs typeface="Times New Roman"/>
                </a:rPr>
                <a:t>③</a:t>
              </a:r>
            </a:p>
          </p:txBody>
        </p:sp>
        <p:sp>
          <p:nvSpPr>
            <p:cNvPr id="10" name="Text Box 2877"/>
            <p:cNvSpPr txBox="1"/>
            <p:nvPr/>
          </p:nvSpPr>
          <p:spPr>
            <a:xfrm>
              <a:off x="3584483" y="2476501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  <a:defRPr/>
              </a:pPr>
              <a:r>
                <a:rPr lang="ko-KR" altLang="en-US" sz="1000" b="1">
                  <a:solidFill>
                    <a:srgbClr val="FF0000"/>
                  </a:solidFill>
                  <a:cs typeface="Times New Roman"/>
                </a:rPr>
                <a:t>②</a:t>
              </a:r>
            </a:p>
          </p:txBody>
        </p:sp>
        <p:sp>
          <p:nvSpPr>
            <p:cNvPr id="11" name="Text Box 2876"/>
            <p:cNvSpPr txBox="1"/>
            <p:nvPr/>
          </p:nvSpPr>
          <p:spPr>
            <a:xfrm>
              <a:off x="4048144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  <a:defRPr/>
              </a:pPr>
              <a:r>
                <a:rPr lang="ko-KR" altLang="en-US" sz="1000" b="1">
                  <a:solidFill>
                    <a:srgbClr val="FF0000"/>
                  </a:solidFill>
                  <a:cs typeface="Times New Roman"/>
                </a:rPr>
                <a:t>④</a:t>
              </a:r>
            </a:p>
          </p:txBody>
        </p:sp>
        <p:sp>
          <p:nvSpPr>
            <p:cNvPr id="14" name="Text Box 2876"/>
            <p:cNvSpPr txBox="1"/>
            <p:nvPr/>
          </p:nvSpPr>
          <p:spPr>
            <a:xfrm>
              <a:off x="4250461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  <a:defRPr/>
              </a:pPr>
              <a:r>
                <a:rPr lang="ko-KR" altLang="en-US" sz="1000" b="1">
                  <a:solidFill>
                    <a:srgbClr val="FF0000"/>
                  </a:solidFill>
                  <a:cs typeface="Times New Roman"/>
                </a:rPr>
                <a:t>⑤</a:t>
              </a:r>
            </a:p>
          </p:txBody>
        </p:sp>
        <p:sp>
          <p:nvSpPr>
            <p:cNvPr id="15" name="Text Box 2876"/>
            <p:cNvSpPr txBox="1"/>
            <p:nvPr/>
          </p:nvSpPr>
          <p:spPr>
            <a:xfrm>
              <a:off x="4459230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  <a:defRPr/>
              </a:pPr>
              <a:r>
                <a:rPr lang="ko-KR" altLang="en-US" sz="1000" b="1">
                  <a:solidFill>
                    <a:srgbClr val="FF0000"/>
                  </a:solidFill>
                  <a:cs typeface="Times New Roman"/>
                </a:rPr>
                <a:t>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 디버깅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7" y="1471637"/>
            <a:ext cx="7833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가장 자주 사용하는 </a:t>
            </a:r>
            <a:r>
              <a:rPr lang="en-US" altLang="ko-KR" sz="1200">
                <a:latin typeface="+mj-ea"/>
                <a:ea typeface="+mj-ea"/>
              </a:rPr>
              <a:t>Step Over </a:t>
            </a:r>
            <a:r>
              <a:rPr lang="ko-KR" altLang="en-US" sz="1200">
                <a:latin typeface="+mj-ea"/>
                <a:ea typeface="+mj-ea"/>
              </a:rPr>
              <a:t>아이콘을 클릭해 중단점에서 다음 라인으로 이동합니다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54293" y="1867259"/>
            <a:ext cx="5901815" cy="3747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449995" y="2007704"/>
            <a:ext cx="188844" cy="258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4293" y="4124739"/>
            <a:ext cx="483595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 디버깅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529" y="1470992"/>
            <a:ext cx="8082290" cy="451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계속해서 </a:t>
            </a:r>
            <a:r>
              <a:rPr lang="en-US" altLang="ko-KR" sz="1200">
                <a:latin typeface="+mj-ea"/>
                <a:ea typeface="+mj-ea"/>
              </a:rPr>
              <a:t>Step Over </a:t>
            </a:r>
            <a:r>
              <a:rPr lang="ko-KR" altLang="en-US" sz="1200">
                <a:latin typeface="+mj-ea"/>
                <a:ea typeface="+mj-ea"/>
              </a:rPr>
              <a:t>아이콘을 클릭해 </a:t>
            </a:r>
            <a:r>
              <a:rPr lang="en-US" altLang="ko-KR" sz="1200">
                <a:latin typeface="+mj-ea"/>
                <a:ea typeface="+mj-ea"/>
              </a:rPr>
              <a:t>32</a:t>
            </a:r>
            <a:r>
              <a:rPr lang="ko-KR" altLang="en-US" sz="1200">
                <a:latin typeface="+mj-ea"/>
                <a:ea typeface="+mj-ea"/>
              </a:rPr>
              <a:t>행의 실행문을 실행한 후 변수 </a:t>
            </a:r>
            <a:r>
              <a:rPr lang="en-US" altLang="ko-KR" sz="1200">
                <a:latin typeface="+mj-ea"/>
                <a:ea typeface="+mj-ea"/>
              </a:rPr>
              <a:t>command </a:t>
            </a:r>
            <a:r>
              <a:rPr lang="ko-KR" altLang="en-US" sz="1200">
                <a:latin typeface="+mj-ea"/>
                <a:ea typeface="+mj-ea"/>
              </a:rPr>
              <a:t>위에 마우스 포인터를 놓으면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command</a:t>
            </a:r>
            <a:r>
              <a:rPr lang="ko-KR" altLang="en-US" sz="1200">
                <a:latin typeface="+mj-ea"/>
                <a:ea typeface="+mj-ea"/>
              </a:rPr>
              <a:t>의 값을 팝업창으로 표시해 줍니다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31235" y="2041987"/>
            <a:ext cx="5943600" cy="3065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3930" y="3803476"/>
            <a:ext cx="934279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 디버깅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595272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Step Over </a:t>
            </a:r>
            <a:r>
              <a:rPr lang="ko-KR" altLang="en-US" sz="1200">
                <a:latin typeface="+mj-ea"/>
                <a:ea typeface="+mj-ea"/>
              </a:rPr>
              <a:t>아이콘을 계속 클릭하면 </a:t>
            </a:r>
            <a:r>
              <a:rPr lang="en-US" altLang="ko-KR" sz="1200">
                <a:latin typeface="+mj-ea"/>
                <a:ea typeface="+mj-ea"/>
              </a:rPr>
              <a:t>if</a:t>
            </a:r>
            <a:r>
              <a:rPr lang="ko-KR" altLang="en-US" sz="1200">
                <a:latin typeface="+mj-ea"/>
                <a:ea typeface="+mj-ea"/>
              </a:rPr>
              <a:t>문이 참이므로 회원 정보를 가져옵니다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30955" y="1856740"/>
            <a:ext cx="5943600" cy="31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82957" y="3886200"/>
            <a:ext cx="427382" cy="2683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 디버깅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774177" cy="4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ko-KR" altLang="en-US" sz="1200">
                <a:latin typeface="+mj-ea"/>
                <a:ea typeface="+mj-ea"/>
              </a:rPr>
              <a:t>디버깅이 끝났으면 </a:t>
            </a:r>
            <a:r>
              <a:rPr lang="en-US" altLang="ko-KR" sz="1200">
                <a:latin typeface="+mj-ea"/>
                <a:ea typeface="+mj-ea"/>
              </a:rPr>
              <a:t>Resume </a:t>
            </a:r>
            <a:r>
              <a:rPr lang="ko-KR" altLang="en-US" sz="1200">
                <a:latin typeface="+mj-ea"/>
                <a:ea typeface="+mj-ea"/>
              </a:rPr>
              <a:t>아이콘을 클릭해 다음 중단점으로 이동합니다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중단점은 여러 개를 지정할 수</a:t>
            </a:r>
          </a:p>
          <a:p>
            <a:pPr lvl="0"/>
            <a:r>
              <a:rPr lang="ko-KR" altLang="en-US" sz="1200">
                <a:latin typeface="+mj-ea"/>
                <a:ea typeface="+mj-ea"/>
              </a:rPr>
              <a:t>     있습니다</a:t>
            </a:r>
            <a:r>
              <a:rPr lang="en-US" altLang="ko-KR" sz="1200">
                <a:latin typeface="+mj-ea"/>
                <a:ea typeface="+mj-ea"/>
              </a:rPr>
              <a:t>). </a:t>
            </a:r>
            <a:r>
              <a:rPr lang="ko-KR" altLang="en-US" sz="1200">
                <a:latin typeface="+mj-ea"/>
                <a:ea typeface="+mj-ea"/>
              </a:rPr>
              <a:t>중단점이 더 없으면 종료합니다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14338" y="1962474"/>
            <a:ext cx="5555735" cy="3116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56791" y="2126974"/>
            <a:ext cx="208722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 디버깅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8"/>
            <a:ext cx="7734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ko-KR" altLang="en-US" sz="1200">
                <a:latin typeface="+mj-ea"/>
                <a:ea typeface="+mj-ea"/>
              </a:rPr>
              <a:t>이클립스를 다시 편집 모드로 되돌리기 위해 오른쪽 상단의 </a:t>
            </a:r>
            <a:r>
              <a:rPr lang="en-US" altLang="ko-KR" sz="1200">
                <a:latin typeface="+mj-ea"/>
                <a:ea typeface="+mj-ea"/>
              </a:rPr>
              <a:t>Java EE Perspective </a:t>
            </a:r>
            <a:r>
              <a:rPr lang="ko-KR" altLang="en-US" sz="1200">
                <a:latin typeface="+mj-ea"/>
                <a:ea typeface="+mj-ea"/>
              </a:rPr>
              <a:t>아이콘을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49593" y="1976590"/>
            <a:ext cx="2752725" cy="1295400"/>
            <a:chOff x="2549593" y="1966291"/>
            <a:chExt cx="2752725" cy="1295400"/>
          </a:xfrm>
        </p:grpSpPr>
        <p:pic>
          <p:nvPicPr>
            <p:cNvPr id="6" name="그림 5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2549593" y="1966291"/>
              <a:ext cx="2752725" cy="1295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780722" y="2375452"/>
              <a:ext cx="238539" cy="23853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 디버깅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70992"/>
            <a:ext cx="76151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ko-KR" altLang="en-US" sz="1200">
                <a:latin typeface="+mj-ea"/>
                <a:ea typeface="+mj-ea"/>
              </a:rPr>
              <a:t>이클립스를 편집 모드로 전환합니다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61052" y="1916956"/>
            <a:ext cx="5943600" cy="3128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396137"/>
            <a:ext cx="80391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</a:pPr>
            <a:r>
              <a:rPr lang="ko-KR" altLang="en-US" sz="1400" spc="-102">
                <a:latin typeface="+mj-ea"/>
                <a:ea typeface="+mj-ea"/>
              </a:rPr>
              <a:t>오라클에 테이블 생성 후 회원 정보 입력하기</a:t>
            </a:r>
            <a:endParaRPr lang="en-US" altLang="ko-KR" sz="1400" spc="-102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데이터베이스 연동하기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52" y="1848678"/>
            <a:ext cx="7593496" cy="263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먼저 </a:t>
            </a:r>
            <a:r>
              <a:rPr lang="en-US" altLang="ko-KR" sz="1200">
                <a:latin typeface="+mj-ea"/>
                <a:ea typeface="+mj-ea"/>
              </a:rPr>
              <a:t>SQL Developer</a:t>
            </a:r>
            <a:r>
              <a:rPr lang="ko-KR" altLang="en-US" sz="1200">
                <a:latin typeface="+mj-ea"/>
                <a:ea typeface="+mj-ea"/>
              </a:rPr>
              <a:t>에서 회원 테이블과 회원 정보를 입력하기 위해 </a:t>
            </a:r>
            <a:r>
              <a:rPr lang="en-US" altLang="ko-KR" sz="1200">
                <a:latin typeface="+mj-ea"/>
                <a:ea typeface="+mj-ea"/>
              </a:rPr>
              <a:t>SQL Developer</a:t>
            </a:r>
            <a:r>
              <a:rPr lang="ko-KR" altLang="en-US" sz="1200">
                <a:latin typeface="+mj-ea"/>
                <a:ea typeface="+mj-ea"/>
              </a:rPr>
              <a:t>를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2125677"/>
            <a:ext cx="5943600" cy="349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비즈니스 로직 처리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이클립스 디버깅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6946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13. </a:t>
            </a:r>
            <a:r>
              <a:rPr lang="ko-KR" altLang="en-US" sz="1200">
                <a:latin typeface="+mj-ea"/>
                <a:ea typeface="+mj-ea"/>
              </a:rPr>
              <a:t>정상적으로 회원이 등록된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27180" y="1936833"/>
            <a:ext cx="3895725" cy="2112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71309"/>
            <a:ext cx="9144000" cy="618951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1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데이터베이스 활용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1. WEB-INF / lib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드라이버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/ ojdbc6.jar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커넥션풀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/ tomcat-dbcp-7.0.30.jar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설치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(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다운로드사이트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/ www.java2s.com/Code/Jar/t/Downloadtomcatdbcp7030jar.htm)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2. Servers / Tomcat v9.0 Server at localhost-config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context.xml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내용에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&lt;Resource&gt;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태그를 사용하여 톰캣 실행시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db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설정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 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&lt;Resource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 </a:t>
            </a:r>
            <a:r>
              <a:rPr lang="en-US" altLang="ko-KR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name = "jdbc/oracle"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altLang="ko-KR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auth = "Container"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altLang="ko-KR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type = "javax.sql.DataSource"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 </a:t>
            </a:r>
            <a:r>
              <a:rPr lang="en-US" altLang="ko-KR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driverClassName = "oracle.jdbc.driver.OracleDriver"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altLang="ko-KR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url = "jdbc:oracle:thin:@localhost:1521:XE"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altLang="ko-KR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username = "</a:t>
            </a:r>
            <a:r>
              <a:rPr lang="en-US" altLang="ko-KR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system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altLang="ko-KR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password = "</a:t>
            </a:r>
            <a:r>
              <a:rPr lang="en-US" altLang="ko-KR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12345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altLang="ko-KR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maxActive = "50"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altLang="ko-KR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maxWait = "-1"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sz="1200" b="1" i="0" u="none" strike="noStrike">
                <a:solidFill>
                  <a:srgbClr val="0000FF"/>
                </a:solidFill>
                <a:latin typeface="한컴산뜻돋움"/>
                <a:ea typeface="한컴산뜻돋움"/>
                <a:cs typeface="한컴산뜻돋움"/>
              </a:rPr>
              <a:t>/&gt;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3. Dao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클래스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db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연동 코드작성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(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참고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469, 246p)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4.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오라클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DBMS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내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PC /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관리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/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서비스 및 응용 프로그램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/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서비스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OracleServiceXE / OracleXTNSListner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서비스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-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시작 눌러 실행상태 체크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(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참고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86p)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5. SQL Developer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db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테이블 활성화 체크</a:t>
            </a:r>
            <a:r>
              <a:rPr lang="en-US" altLang="ko-KR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(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참고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91p)</a:t>
            </a:r>
            <a:r>
              <a:rPr lang="en-US" altLang="ko-KR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Calibri"/>
              </a:rPr>
              <a:t>7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장 서블릿 비즈니스 로직 처리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4029</Words>
  <Application>Microsoft Office PowerPoint</Application>
  <PresentationFormat>화면 슬라이드 쇼(4:3)</PresentationFormat>
  <Paragraphs>1146</Paragraphs>
  <Slides>91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1" baseType="lpstr">
      <vt:lpstr>mn-ea</vt:lpstr>
      <vt:lpstr>맑은 고딕</vt:lpstr>
      <vt:lpstr>한컴산뜻돋움</vt:lpstr>
      <vt:lpstr>함초롬돋움</vt:lpstr>
      <vt:lpstr>함초롬바탕</vt:lpstr>
      <vt:lpstr>Arial</vt:lpstr>
      <vt:lpstr>Calibri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BIG603-02</cp:lastModifiedBy>
  <cp:revision>734</cp:revision>
  <dcterms:created xsi:type="dcterms:W3CDTF">2018-08-29T04:30:46Z</dcterms:created>
  <dcterms:modified xsi:type="dcterms:W3CDTF">2023-02-03T08:32:55Z</dcterms:modified>
  <cp:version/>
</cp:coreProperties>
</file>