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 ContentType="image/tif"/>
  <Default Extension="xml" ContentType="application/xml"/>
  <Override PartName="/docProps/app.xml" ContentType="application/vnd.openxmlformats-officedocument.extended-properties+xml"/>
  <Override PartName="/docProps/core.xml" ContentType="application/vnd.openxmlformats-package.core-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ldMasterIdLst>
    <p:sldMasterId id="2147483654"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 id="349" r:id="rId96"/>
    <p:sldId id="350" r:id="rId97"/>
    <p:sldId id="351" r:id="rId98"/>
    <p:sldId id="352" r:id="rId99"/>
    <p:sldId id="353" r:id="rId100"/>
    <p:sldId id="354" r:id="rId101"/>
    <p:sldId id="355" r:id="rId102"/>
    <p:sldId id="356" r:id="rId103"/>
    <p:sldId id="357" r:id="rId104"/>
    <p:sldId id="358" r:id="rId105"/>
    <p:sldId id="359" r:id="rId106"/>
    <p:sldId id="360" r:id="rId107"/>
    <p:sldId id="361" r:id="rId108"/>
    <p:sldId id="362" r:id="rId109"/>
    <p:sldId id="363" r:id="rId110"/>
    <p:sldId id="364" r:id="rId111"/>
    <p:sldId id="365" r:id="rId112"/>
    <p:sldId id="366" r:id="rId113"/>
    <p:sldId id="367" r:id="rId114"/>
    <p:sldId id="368" r:id="rId1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mAuthor id="1" name="SSEN Kim" initials="SK" lastIdx="1" clrIdx="0"/>
</p:cmAuthorLst>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howPr>
    <p:sldAll/>
    <p:penClr>
      <a:srgbClr val="ff0000"/>
    </p:penClr>
    <p:extLst>
      <p:ext uri="{2FDB2607-1784-4EEB-B798-7EB5836EED8A}">
        <p14:showMediaCtrls xmlns:p14="http://schemas.microsoft.com/office/powerpoint/2010/main" val="1"/>
      </p:ext>
    </p:extLst>
  </p:showPr>
  <p:extLst>
    <p:ext uri="ACF4677E-8BD2-47ae-8A1F-98590045965D">
      <hp:hncThemeShow xmlns:hp="http://schemas.haansoft.com/office/presentation/8.0" themeShowType="1" themeSkinType="1" themeTransitionType="1" useThemeTransition="1" byMouseClick="1" attrType="1" dur="2000"/>
    </p:ext>
  </p:extLst>
</p:presentationPr>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def="{5C22544A-7EE6-4342-B048-85BDC9FD1C3A}">
  <a:tblStyle styleId="{5C22544A-7EE6-4342-B048-85BDC9FD1C3A}" styleName="보통 스타일 2 - 강조 1">
    <a:wholeTbl>
      <a:tcTxStyle>
        <a:fontRef idx="maj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TxStyle/>
      <a:tcStyle>
        <a:tcBdr/>
        <a:fill>
          <a:solidFill>
            <a:schemeClr val="accent1">
              <a:tint val="40000"/>
            </a:schemeClr>
          </a:solidFill>
        </a:fill>
      </a:tcStyle>
    </a:band1H>
    <a:band2H>
      <a:tcTxStyle/>
      <a:tcStyle>
        <a:tcBdr/>
      </a:tcStyle>
    </a:band2H>
    <a:band1V>
      <a:tcTxStyle/>
      <a:tcStyle>
        <a:tcBdr/>
        <a:fill>
          <a:solidFill>
            <a:schemeClr val="accent1">
              <a:tint val="40000"/>
            </a:schemeClr>
          </a:solidFill>
        </a:fill>
      </a:tcStyle>
    </a:band1V>
    <a:band2V>
      <a:tcTxStyle/>
      <a:tcStyle>
        <a:tcBdr/>
      </a:tcStyle>
    </a:band2V>
    <a:lastCol>
      <a:tcTxStyle b="on">
        <a:fontRef idx="major">
          <a:prstClr val="black"/>
        </a:fontRef>
        <a:schemeClr val="lt1"/>
      </a:tcTxStyle>
      <a:tcStyle>
        <a:tcBdr/>
        <a:fill>
          <a:solidFill>
            <a:schemeClr val="accent1"/>
          </a:solidFill>
        </a:fill>
      </a:tcStyle>
    </a:lastCol>
    <a:firstCol>
      <a:tcTxStyle b="on">
        <a:fontRef idx="major">
          <a:prstClr val="black"/>
        </a:fontRef>
        <a:schemeClr val="lt1"/>
      </a:tcTxStyle>
      <a:tcStyle>
        <a:tcBdr/>
        <a:fill>
          <a:solidFill>
            <a:schemeClr val="accent1"/>
          </a:solidFill>
        </a:fill>
      </a:tcStyle>
    </a:firstCol>
    <a:lastRow>
      <a:tcTxStyle b="on">
        <a:fontRef idx="major">
          <a:prstClr val="black"/>
        </a:fontRef>
        <a:schemeClr val="lt1"/>
      </a:tcTxStyle>
      <a:tcStyle>
        <a:tcBdr>
          <a:top>
            <a:ln w="38100" cmpd="sng">
              <a:solidFill>
                <a:schemeClr val="lt1"/>
              </a:solidFill>
            </a:ln>
          </a:top>
        </a:tcBdr>
        <a:fill>
          <a:solidFill>
            <a:schemeClr val="accent1"/>
          </a:solidFill>
        </a:fill>
      </a:tcStyle>
    </a:lastRow>
    <a:firstRow>
      <a:tcTxStyle b="on">
        <a:fontRef idx="maj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horzBarState="maximized">
    <p:restoredLeft sz="13612"/>
    <p:restoredTop sz="94660"/>
  </p:normalViewPr>
  <p:slideViewPr>
    <p:cSldViewPr snapToGrid="0">
      <p:cViewPr varScale="1">
        <p:scale>
          <a:sx n="100" d="100"/>
          <a:sy n="100" d="100"/>
        </p:scale>
        <p:origin x="-894" y="-60"/>
      </p:cViewPr>
      <p:guideLst>
        <p:guide orient="horz" pos="2159"/>
        <p:guide pos="2879"/>
      </p:guideLst>
    </p:cSldViewPr>
  </p:slideViewPr>
  <p:notesTextViewPr>
    <p:cViewPr>
      <p:scale>
        <a:sx n="100" d="100"/>
        <a:sy n="100" d="100"/>
      </p:scale>
      <p:origin x="0" y="0"/>
    </p:cViewPr>
  </p:notesTextViewPr>
  <p:notesViewPr>
    <p:cSldViewPr snapToGrid="0">
      <p:cViewPr varScale="1">
        <p:scale>
          <a:sx n="87" d="100"/>
          <a:sy n="87" d="100"/>
        </p:scale>
        <p:origin x="3840" y="108"/>
      </p:cViewPr>
    </p:cSldViewPr>
  </p:notesViewPr>
  <p:gridSpacing cx="36004" cy="36004"/>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8.xml"  /><Relationship Id="rId100" Type="http://schemas.openxmlformats.org/officeDocument/2006/relationships/slide" Target="slides/slide98.xml"  /><Relationship Id="rId101" Type="http://schemas.openxmlformats.org/officeDocument/2006/relationships/slide" Target="slides/slide99.xml"  /><Relationship Id="rId102" Type="http://schemas.openxmlformats.org/officeDocument/2006/relationships/slide" Target="slides/slide100.xml"  /><Relationship Id="rId103" Type="http://schemas.openxmlformats.org/officeDocument/2006/relationships/slide" Target="slides/slide101.xml"  /><Relationship Id="rId104" Type="http://schemas.openxmlformats.org/officeDocument/2006/relationships/slide" Target="slides/slide102.xml"  /><Relationship Id="rId105" Type="http://schemas.openxmlformats.org/officeDocument/2006/relationships/slide" Target="slides/slide103.xml"  /><Relationship Id="rId106" Type="http://schemas.openxmlformats.org/officeDocument/2006/relationships/slide" Target="slides/slide104.xml"  /><Relationship Id="rId107" Type="http://schemas.openxmlformats.org/officeDocument/2006/relationships/slide" Target="slides/slide105.xml"  /><Relationship Id="rId108" Type="http://schemas.openxmlformats.org/officeDocument/2006/relationships/slide" Target="slides/slide106.xml"  /><Relationship Id="rId109" Type="http://schemas.openxmlformats.org/officeDocument/2006/relationships/slide" Target="slides/slide107.xml"  /><Relationship Id="rId11" Type="http://schemas.openxmlformats.org/officeDocument/2006/relationships/slide" Target="slides/slide9.xml"  /><Relationship Id="rId110" Type="http://schemas.openxmlformats.org/officeDocument/2006/relationships/slide" Target="slides/slide108.xml"  /><Relationship Id="rId111" Type="http://schemas.openxmlformats.org/officeDocument/2006/relationships/slide" Target="slides/slide109.xml"  /><Relationship Id="rId112" Type="http://schemas.openxmlformats.org/officeDocument/2006/relationships/slide" Target="slides/slide110.xml"  /><Relationship Id="rId113" Type="http://schemas.openxmlformats.org/officeDocument/2006/relationships/slide" Target="slides/slide111.xml"  /><Relationship Id="rId114" Type="http://schemas.openxmlformats.org/officeDocument/2006/relationships/slide" Target="slides/slide112.xml"  /><Relationship Id="rId115" Type="http://schemas.openxmlformats.org/officeDocument/2006/relationships/slide" Target="slides/slide113.xml"  /><Relationship Id="rId116" Type="http://schemas.openxmlformats.org/officeDocument/2006/relationships/commentAuthors" Target="commentAuthors.xml"  /><Relationship Id="rId117" Type="http://schemas.openxmlformats.org/officeDocument/2006/relationships/presProps" Target="presProps.xml"  /><Relationship Id="rId118" Type="http://schemas.openxmlformats.org/officeDocument/2006/relationships/viewProps" Target="viewProps.xml"  /><Relationship Id="rId119" Type="http://schemas.openxmlformats.org/officeDocument/2006/relationships/theme" Target="theme/theme1.xml"  /><Relationship Id="rId12" Type="http://schemas.openxmlformats.org/officeDocument/2006/relationships/slide" Target="slides/slide10.xml"  /><Relationship Id="rId120" Type="http://schemas.openxmlformats.org/officeDocument/2006/relationships/tableStyles" Target="tableStyles.xml"  /><Relationship Id="rId13" Type="http://schemas.openxmlformats.org/officeDocument/2006/relationships/slide" Target="slides/slide11.xml"  /><Relationship Id="rId14" Type="http://schemas.openxmlformats.org/officeDocument/2006/relationships/slide" Target="slides/slide12.xml"  /><Relationship Id="rId15" Type="http://schemas.openxmlformats.org/officeDocument/2006/relationships/slide" Target="slides/slide13.xml"  /><Relationship Id="rId16" Type="http://schemas.openxmlformats.org/officeDocument/2006/relationships/slide" Target="slides/slide14.xml"  /><Relationship Id="rId17" Type="http://schemas.openxmlformats.org/officeDocument/2006/relationships/slide" Target="slides/slide15.xml"  /><Relationship Id="rId18" Type="http://schemas.openxmlformats.org/officeDocument/2006/relationships/slide" Target="slides/slide16.xml"  /><Relationship Id="rId19" Type="http://schemas.openxmlformats.org/officeDocument/2006/relationships/slide" Target="slides/slide17.xml"  /><Relationship Id="rId2" Type="http://schemas.openxmlformats.org/officeDocument/2006/relationships/notesMaster" Target="notesMasters/notesMaster1.xml"  /><Relationship Id="rId20" Type="http://schemas.openxmlformats.org/officeDocument/2006/relationships/slide" Target="slides/slide18.xml"  /><Relationship Id="rId21" Type="http://schemas.openxmlformats.org/officeDocument/2006/relationships/slide" Target="slides/slide19.xml"  /><Relationship Id="rId22" Type="http://schemas.openxmlformats.org/officeDocument/2006/relationships/slide" Target="slides/slide20.xml"  /><Relationship Id="rId23" Type="http://schemas.openxmlformats.org/officeDocument/2006/relationships/slide" Target="slides/slide21.xml"  /><Relationship Id="rId24" Type="http://schemas.openxmlformats.org/officeDocument/2006/relationships/slide" Target="slides/slide22.xml"  /><Relationship Id="rId25" Type="http://schemas.openxmlformats.org/officeDocument/2006/relationships/slide" Target="slides/slide23.xml"  /><Relationship Id="rId26" Type="http://schemas.openxmlformats.org/officeDocument/2006/relationships/slide" Target="slides/slide24.xml"  /><Relationship Id="rId27" Type="http://schemas.openxmlformats.org/officeDocument/2006/relationships/slide" Target="slides/slide25.xml"  /><Relationship Id="rId28" Type="http://schemas.openxmlformats.org/officeDocument/2006/relationships/slide" Target="slides/slide26.xml"  /><Relationship Id="rId29" Type="http://schemas.openxmlformats.org/officeDocument/2006/relationships/slide" Target="slides/slide27.xml"  /><Relationship Id="rId3" Type="http://schemas.openxmlformats.org/officeDocument/2006/relationships/slide" Target="slides/slide1.xml"  /><Relationship Id="rId30" Type="http://schemas.openxmlformats.org/officeDocument/2006/relationships/slide" Target="slides/slide28.xml"  /><Relationship Id="rId31" Type="http://schemas.openxmlformats.org/officeDocument/2006/relationships/slide" Target="slides/slide29.xml"  /><Relationship Id="rId32" Type="http://schemas.openxmlformats.org/officeDocument/2006/relationships/slide" Target="slides/slide30.xml"  /><Relationship Id="rId33" Type="http://schemas.openxmlformats.org/officeDocument/2006/relationships/slide" Target="slides/slide31.xml"  /><Relationship Id="rId34" Type="http://schemas.openxmlformats.org/officeDocument/2006/relationships/slide" Target="slides/slide32.xml"  /><Relationship Id="rId35" Type="http://schemas.openxmlformats.org/officeDocument/2006/relationships/slide" Target="slides/slide33.xml"  /><Relationship Id="rId36" Type="http://schemas.openxmlformats.org/officeDocument/2006/relationships/slide" Target="slides/slide34.xml"  /><Relationship Id="rId37" Type="http://schemas.openxmlformats.org/officeDocument/2006/relationships/slide" Target="slides/slide35.xml"  /><Relationship Id="rId38" Type="http://schemas.openxmlformats.org/officeDocument/2006/relationships/slide" Target="slides/slide36.xml"  /><Relationship Id="rId39" Type="http://schemas.openxmlformats.org/officeDocument/2006/relationships/slide" Target="slides/slide37.xml"  /><Relationship Id="rId4" Type="http://schemas.openxmlformats.org/officeDocument/2006/relationships/slide" Target="slides/slide2.xml"  /><Relationship Id="rId40" Type="http://schemas.openxmlformats.org/officeDocument/2006/relationships/slide" Target="slides/slide38.xml"  /><Relationship Id="rId41" Type="http://schemas.openxmlformats.org/officeDocument/2006/relationships/slide" Target="slides/slide39.xml"  /><Relationship Id="rId42" Type="http://schemas.openxmlformats.org/officeDocument/2006/relationships/slide" Target="slides/slide40.xml"  /><Relationship Id="rId43" Type="http://schemas.openxmlformats.org/officeDocument/2006/relationships/slide" Target="slides/slide41.xml"  /><Relationship Id="rId44" Type="http://schemas.openxmlformats.org/officeDocument/2006/relationships/slide" Target="slides/slide42.xml"  /><Relationship Id="rId45" Type="http://schemas.openxmlformats.org/officeDocument/2006/relationships/slide" Target="slides/slide43.xml"  /><Relationship Id="rId46" Type="http://schemas.openxmlformats.org/officeDocument/2006/relationships/slide" Target="slides/slide44.xml"  /><Relationship Id="rId47" Type="http://schemas.openxmlformats.org/officeDocument/2006/relationships/slide" Target="slides/slide45.xml"  /><Relationship Id="rId48" Type="http://schemas.openxmlformats.org/officeDocument/2006/relationships/slide" Target="slides/slide46.xml"  /><Relationship Id="rId49" Type="http://schemas.openxmlformats.org/officeDocument/2006/relationships/slide" Target="slides/slide47.xml"  /><Relationship Id="rId5" Type="http://schemas.openxmlformats.org/officeDocument/2006/relationships/slide" Target="slides/slide3.xml"  /><Relationship Id="rId50" Type="http://schemas.openxmlformats.org/officeDocument/2006/relationships/slide" Target="slides/slide48.xml"  /><Relationship Id="rId51" Type="http://schemas.openxmlformats.org/officeDocument/2006/relationships/slide" Target="slides/slide49.xml"  /><Relationship Id="rId52" Type="http://schemas.openxmlformats.org/officeDocument/2006/relationships/slide" Target="slides/slide50.xml"  /><Relationship Id="rId53" Type="http://schemas.openxmlformats.org/officeDocument/2006/relationships/slide" Target="slides/slide51.xml"  /><Relationship Id="rId54" Type="http://schemas.openxmlformats.org/officeDocument/2006/relationships/slide" Target="slides/slide52.xml"  /><Relationship Id="rId55" Type="http://schemas.openxmlformats.org/officeDocument/2006/relationships/slide" Target="slides/slide53.xml"  /><Relationship Id="rId56" Type="http://schemas.openxmlformats.org/officeDocument/2006/relationships/slide" Target="slides/slide54.xml"  /><Relationship Id="rId57" Type="http://schemas.openxmlformats.org/officeDocument/2006/relationships/slide" Target="slides/slide55.xml"  /><Relationship Id="rId58" Type="http://schemas.openxmlformats.org/officeDocument/2006/relationships/slide" Target="slides/slide56.xml"  /><Relationship Id="rId59" Type="http://schemas.openxmlformats.org/officeDocument/2006/relationships/slide" Target="slides/slide57.xml"  /><Relationship Id="rId6" Type="http://schemas.openxmlformats.org/officeDocument/2006/relationships/slide" Target="slides/slide4.xml"  /><Relationship Id="rId60" Type="http://schemas.openxmlformats.org/officeDocument/2006/relationships/slide" Target="slides/slide58.xml"  /><Relationship Id="rId61" Type="http://schemas.openxmlformats.org/officeDocument/2006/relationships/slide" Target="slides/slide59.xml"  /><Relationship Id="rId62" Type="http://schemas.openxmlformats.org/officeDocument/2006/relationships/slide" Target="slides/slide60.xml"  /><Relationship Id="rId63" Type="http://schemas.openxmlformats.org/officeDocument/2006/relationships/slide" Target="slides/slide61.xml"  /><Relationship Id="rId64" Type="http://schemas.openxmlformats.org/officeDocument/2006/relationships/slide" Target="slides/slide62.xml"  /><Relationship Id="rId65" Type="http://schemas.openxmlformats.org/officeDocument/2006/relationships/slide" Target="slides/slide63.xml"  /><Relationship Id="rId66" Type="http://schemas.openxmlformats.org/officeDocument/2006/relationships/slide" Target="slides/slide64.xml"  /><Relationship Id="rId67" Type="http://schemas.openxmlformats.org/officeDocument/2006/relationships/slide" Target="slides/slide65.xml"  /><Relationship Id="rId68" Type="http://schemas.openxmlformats.org/officeDocument/2006/relationships/slide" Target="slides/slide66.xml"  /><Relationship Id="rId69" Type="http://schemas.openxmlformats.org/officeDocument/2006/relationships/slide" Target="slides/slide67.xml"  /><Relationship Id="rId7" Type="http://schemas.openxmlformats.org/officeDocument/2006/relationships/slide" Target="slides/slide5.xml"  /><Relationship Id="rId70" Type="http://schemas.openxmlformats.org/officeDocument/2006/relationships/slide" Target="slides/slide68.xml"  /><Relationship Id="rId71" Type="http://schemas.openxmlformats.org/officeDocument/2006/relationships/slide" Target="slides/slide69.xml"  /><Relationship Id="rId72" Type="http://schemas.openxmlformats.org/officeDocument/2006/relationships/slide" Target="slides/slide70.xml"  /><Relationship Id="rId73" Type="http://schemas.openxmlformats.org/officeDocument/2006/relationships/slide" Target="slides/slide71.xml"  /><Relationship Id="rId74" Type="http://schemas.openxmlformats.org/officeDocument/2006/relationships/slide" Target="slides/slide72.xml"  /><Relationship Id="rId75" Type="http://schemas.openxmlformats.org/officeDocument/2006/relationships/slide" Target="slides/slide73.xml"  /><Relationship Id="rId76" Type="http://schemas.openxmlformats.org/officeDocument/2006/relationships/slide" Target="slides/slide74.xml"  /><Relationship Id="rId77" Type="http://schemas.openxmlformats.org/officeDocument/2006/relationships/slide" Target="slides/slide75.xml"  /><Relationship Id="rId78" Type="http://schemas.openxmlformats.org/officeDocument/2006/relationships/slide" Target="slides/slide76.xml"  /><Relationship Id="rId79" Type="http://schemas.openxmlformats.org/officeDocument/2006/relationships/slide" Target="slides/slide77.xml"  /><Relationship Id="rId8" Type="http://schemas.openxmlformats.org/officeDocument/2006/relationships/slide" Target="slides/slide6.xml"  /><Relationship Id="rId80" Type="http://schemas.openxmlformats.org/officeDocument/2006/relationships/slide" Target="slides/slide78.xml"  /><Relationship Id="rId81" Type="http://schemas.openxmlformats.org/officeDocument/2006/relationships/slide" Target="slides/slide79.xml"  /><Relationship Id="rId82" Type="http://schemas.openxmlformats.org/officeDocument/2006/relationships/slide" Target="slides/slide80.xml"  /><Relationship Id="rId83" Type="http://schemas.openxmlformats.org/officeDocument/2006/relationships/slide" Target="slides/slide81.xml"  /><Relationship Id="rId84" Type="http://schemas.openxmlformats.org/officeDocument/2006/relationships/slide" Target="slides/slide82.xml"  /><Relationship Id="rId85" Type="http://schemas.openxmlformats.org/officeDocument/2006/relationships/slide" Target="slides/slide83.xml"  /><Relationship Id="rId86" Type="http://schemas.openxmlformats.org/officeDocument/2006/relationships/slide" Target="slides/slide84.xml"  /><Relationship Id="rId87" Type="http://schemas.openxmlformats.org/officeDocument/2006/relationships/slide" Target="slides/slide85.xml"  /><Relationship Id="rId88" Type="http://schemas.openxmlformats.org/officeDocument/2006/relationships/slide" Target="slides/slide86.xml"  /><Relationship Id="rId89" Type="http://schemas.openxmlformats.org/officeDocument/2006/relationships/slide" Target="slides/slide87.xml"  /><Relationship Id="rId9" Type="http://schemas.openxmlformats.org/officeDocument/2006/relationships/slide" Target="slides/slide7.xml"  /><Relationship Id="rId90" Type="http://schemas.openxmlformats.org/officeDocument/2006/relationships/slide" Target="slides/slide88.xml"  /><Relationship Id="rId91" Type="http://schemas.openxmlformats.org/officeDocument/2006/relationships/slide" Target="slides/slide89.xml"  /><Relationship Id="rId92" Type="http://schemas.openxmlformats.org/officeDocument/2006/relationships/slide" Target="slides/slide90.xml"  /><Relationship Id="rId93" Type="http://schemas.openxmlformats.org/officeDocument/2006/relationships/slide" Target="slides/slide91.xml"  /><Relationship Id="rId94" Type="http://schemas.openxmlformats.org/officeDocument/2006/relationships/slide" Target="slides/slide92.xml"  /><Relationship Id="rId95" Type="http://schemas.openxmlformats.org/officeDocument/2006/relationships/slide" Target="slides/slide93.xml"  /><Relationship Id="rId96" Type="http://schemas.openxmlformats.org/officeDocument/2006/relationships/slide" Target="slides/slide94.xml"  /><Relationship Id="rId97" Type="http://schemas.openxmlformats.org/officeDocument/2006/relationships/slide" Target="slides/slide95.xml"  /><Relationship Id="rId98" Type="http://schemas.openxmlformats.org/officeDocument/2006/relationships/slide" Target="slides/slide96.xml"  /><Relationship Id="rId99" Type="http://schemas.openxmlformats.org/officeDocument/2006/relationships/slide" Target="slides/slide97.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idx="0"/>
          </p:nvPr>
        </p:nvSpPr>
        <p:spPr>
          <a:xfrm>
            <a:off x="0" y="0"/>
            <a:ext cx="2971800" cy="458788"/>
          </a:xfrm>
          <a:prstGeom prst="rect">
            <a:avLst/>
          </a:prstGeom>
        </p:spPr>
        <p:txBody>
          <a:bodyPr vert="horz" lIns="91440" tIns="45720" rIns="91440" bIns="45720"/>
          <a:lstStyle>
            <a:lvl1pPr algn="l">
              <a:defRPr sz="1200"/>
            </a:lvl1pPr>
          </a:lstStyle>
          <a:p>
            <a:pPr>
              <a:defRPr/>
            </a:pPr>
            <a:r>
              <a:rPr lang="ko-KR" altLang="en-US"/>
              <a:t/>
            </a:r>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a:lstStyle>
            <a:lvl1pPr algn="r">
              <a:defRPr sz="1200"/>
            </a:lvl1pPr>
          </a:lstStyle>
          <a:p>
            <a:pPr>
              <a:defRPr/>
            </a:pPr>
            <a:fld id="{0E7094D2-52B1-4A24-9772-F4ABB377CA0B}" type="datetime1">
              <a:rPr lang="ko-KR" altLang="en-US"/>
              <a:pPr>
                <a:defRPr/>
              </a:pPr>
              <a:t>2023-02-06</a:t>
            </a:fld>
            <a:endParaRPr lang="ko-KR" altLang="en-US"/>
          </a:p>
        </p:txBody>
      </p:sp>
      <p:sp>
        <p:nvSpPr>
          <p:cNvPr id="4" name="슬라이드 이미지 개체 틀 3"/>
          <p:cNvSpPr>
            <a:spLocks noGrp="1" noRot="1" noChangeAspect="1" noTextEdi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anchor="ctr"/>
          <a:lstStyle/>
          <a:p>
            <a:pPr>
              <a:defRPr/>
            </a:pPr>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a:lstStyle/>
          <a:p>
            <a:pPr lvl="0">
              <a:defRPr/>
            </a:pPr>
            <a:r>
              <a:rPr lang="ko-KR" altLang="en-US"/>
              <a:t>마스터 텍스트 스타일 편집</a:t>
            </a:r>
            <a:endParaRPr lang="ko-KR" altLang="en-US"/>
          </a:p>
          <a:p>
            <a:pPr lvl="1">
              <a:defRPr/>
            </a:pPr>
            <a:r>
              <a:rPr lang="ko-KR" altLang="en-US"/>
              <a:t>둘째 수준</a:t>
            </a:r>
            <a:endParaRPr lang="ko-KR" altLang="en-US"/>
          </a:p>
          <a:p>
            <a:pPr lvl="2">
              <a:defRPr/>
            </a:pPr>
            <a:r>
              <a:rPr lang="ko-KR" altLang="en-US"/>
              <a:t>셋째 수준</a:t>
            </a:r>
            <a:endParaRPr lang="ko-KR" altLang="en-US"/>
          </a:p>
          <a:p>
            <a:pPr lvl="3">
              <a:defRPr/>
            </a:pPr>
            <a:r>
              <a:rPr lang="ko-KR" altLang="en-US"/>
              <a:t>넷째 수준</a:t>
            </a:r>
            <a:endParaRPr lang="ko-KR" altLang="en-US"/>
          </a:p>
          <a:p>
            <a:pPr lvl="4">
              <a:defRPr/>
            </a:pPr>
            <a:r>
              <a:rPr lang="ko-KR" altLang="en-US"/>
              <a:t>다섯째 수준</a:t>
            </a:r>
            <a:endParaRPr lang="ko-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anchor="b"/>
          <a:lstStyle>
            <a:lvl1pPr algn="l">
              <a:defRPr sz="1200"/>
            </a:lvl1pPr>
          </a:lstStyle>
          <a:p>
            <a:pPr>
              <a:defRPr/>
            </a:pPr>
            <a:r>
              <a:rPr lang="ko-KR" altLang="en-US"/>
              <a:t/>
            </a:r>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anchor="b"/>
          <a:lstStyle>
            <a:lvl1pPr algn="r">
              <a:defRPr sz="1200"/>
            </a:lvl1pPr>
          </a:lstStyle>
          <a:p>
            <a:pPr>
              <a:defRPr/>
            </a:pPr>
            <a:fld id="{303C5F93-DBD8-475E-B5C0-664EF94AA899}" type="slidenum">
              <a:rPr lang="ko-KR" altLang="en-US"/>
              <a:pPr>
                <a:defRPr/>
              </a:pPr>
              <a:t>‹#›</a:t>
            </a:fld>
            <a:endParaRPr lang="ko-KR"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image" Target="../media/image1.jpeg"  /><Relationship Id="rId3" Type="http://schemas.openxmlformats.org/officeDocument/2006/relationships/image" Target="../media/image2.jpeg"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image" Target="../media/image3.jpeg"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pic>
        <p:nvPicPr>
          <p:cNvPr id="7" name="그림 6" descr="스크린샷이(가) 표시된 사진&#10;&#10;매우 높은 신뢰도로 생성된 설명">
            <a:extLst>
              <a:ext uri="{FF2B5EF4-FFF2-40B4-BE49-F238E27FC236}">
                <a16:creationId xmlns="" xmlns:a16="http://schemas.microsoft.com/office/drawing/2014/main" id="{1F71807D-336E-4FF6-BE4D-1DFB82D18E1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8503"/>
            <a:ext cx="9144000" cy="6875006"/>
          </a:xfrm>
          <a:prstGeom prst="rect">
            <a:avLst/>
          </a:prstGeom>
        </p:spPr>
      </p:pic>
      <p:pic>
        <p:nvPicPr>
          <p:cNvPr id="2" name="그림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309" y="0"/>
            <a:ext cx="9121381" cy="6858000"/>
          </a:xfrm>
          <a:prstGeom prst="rect">
            <a:avLst/>
          </a:prstGeom>
        </p:spPr>
      </p:pic>
    </p:spTree>
    <p:extLst>
      <p:ext uri="{BB962C8B-B14F-4D97-AF65-F5344CB8AC3E}">
        <p14:creationId xmlns:p14="http://schemas.microsoft.com/office/powerpoint/2010/main" val="336887421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제목 및 내용">
    <p:bg>
      <p:bgRef idx="1002">
        <a:schemeClr val="bg1"/>
      </p:bgRef>
    </p:bg>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09" y="0"/>
            <a:ext cx="9121381" cy="6858000"/>
          </a:xfrm>
          <a:prstGeom prst="rect">
            <a:avLst/>
          </a:prstGeom>
        </p:spPr>
      </p:pic>
    </p:spTree>
    <p:extLst>
      <p:ext uri="{BB962C8B-B14F-4D97-AF65-F5344CB8AC3E}">
        <p14:creationId xmlns:p14="http://schemas.microsoft.com/office/powerpoint/2010/main" val="249225276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theme" Target="../theme/theme1.xml"  /><Relationship Id="rId2" Type="http://schemas.openxmlformats.org/officeDocument/2006/relationships/slideLayout" Target="../slideLayouts/slideLayout1.xml"  /><Relationship Id="rId3" Type="http://schemas.openxmlformats.org/officeDocument/2006/relationships/slideLayout" Target="../slideLayouts/slideLayout2.xml"  /></Relationships>
</file>

<file path=ppt/slideMasters/slideMaster1.xml><?xml version="1.0" encoding="utf-8"?>
<p:sld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name="Office 테마">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2" r:id="rId2"/>
    <p:sldLayoutId id="2147483653" r:id="rId3"/>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89.png"  /></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90.png"  /></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91.png"  /></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92.png"  /></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93.png"  /></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94.png"  /></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95.png"  /></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96.png"  /><Relationship Id="rId3" Type="http://schemas.openxmlformats.org/officeDocument/2006/relationships/image" Target="../media/image97.pn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8.png"  /><Relationship Id="rId3" Type="http://schemas.openxmlformats.org/officeDocument/2006/relationships/image" Target="../media/image9.png"  /></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98.png"  /></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99.png"  /></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00.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0.emf"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1.png"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2.png"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3.png"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4.png"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5.pn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6.png"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7.png"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8.png"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9.png"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20.png"  /><Relationship Id="rId3" Type="http://schemas.openxmlformats.org/officeDocument/2006/relationships/image" Target="../media/image21.png"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22.png"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23.emf"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24.png"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25.png"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26.png"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27.png"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28.png"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29.png"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30.png"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31.png"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32.png"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33.png"  /><Relationship Id="rId3" Type="http://schemas.openxmlformats.org/officeDocument/2006/relationships/image" Target="../media/image34.png"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35.png"  /><Relationship Id="rId3" Type="http://schemas.openxmlformats.org/officeDocument/2006/relationships/image" Target="../media/image36.tif"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37.png"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4.emf"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38.png"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39.png"  /><Relationship Id="rId3" Type="http://schemas.openxmlformats.org/officeDocument/2006/relationships/image" Target="../media/image40.png"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41.png"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42.png"  /><Relationship Id="rId3" Type="http://schemas.openxmlformats.org/officeDocument/2006/relationships/image" Target="../media/image43.png"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44.png"  /><Relationship Id="rId3" Type="http://schemas.openxmlformats.org/officeDocument/2006/relationships/image" Target="../media/image45.png"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46.png"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47.png"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5.png"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48.png"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49.emf"  /></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50.png"  /></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51.png"  /></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52.png"  /></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6.png"  /></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53.png"  /></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54.png"  /><Relationship Id="rId3" Type="http://schemas.openxmlformats.org/officeDocument/2006/relationships/image" Target="../media/image55.png"  /></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56.png"  /></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57.png"  /><Relationship Id="rId3" Type="http://schemas.openxmlformats.org/officeDocument/2006/relationships/image" Target="../media/image58.png"  /></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59.png"  /></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60.png"  /><Relationship Id="rId3" Type="http://schemas.openxmlformats.org/officeDocument/2006/relationships/image" Target="../media/image61.png"  /></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62.png"  /></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63.pn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64.png"  /><Relationship Id="rId3" Type="http://schemas.openxmlformats.org/officeDocument/2006/relationships/image" Target="../media/image65.png"  /></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66.png"  /></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67.png"  /><Relationship Id="rId3" Type="http://schemas.openxmlformats.org/officeDocument/2006/relationships/image" Target="../media/image68.png"  /></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69.png"  /><Relationship Id="rId3" Type="http://schemas.openxmlformats.org/officeDocument/2006/relationships/image" Target="../media/image70.png"  /></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hyperlink" Target="https://amagrammer91.tistory.com/66" TargetMode="External" /><Relationship Id="rId3" Type="http://schemas.openxmlformats.org/officeDocument/2006/relationships/image" Target="../media/image71.png"  /></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72.png"  /></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73.png"  /></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74.png"  /></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75.png"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7.png"  /></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76.png"  /></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77.png"  /><Relationship Id="rId3" Type="http://schemas.openxmlformats.org/officeDocument/2006/relationships/image" Target="../media/image78.png"  /></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79.png"  /></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80.png"  /></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81.png"  /><Relationship Id="rId3" Type="http://schemas.openxmlformats.org/officeDocument/2006/relationships/image" Target="../media/image82.png"  /><Relationship Id="rId4" Type="http://schemas.openxmlformats.org/officeDocument/2006/relationships/image" Target="../media/image83.png"  /></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84.png"  /></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85.png"  /></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86.png"  /></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87.png"  /><Relationship Id="rId3" Type="http://schemas.openxmlformats.org/officeDocument/2006/relationships/image" Target="../media/image88.png"  /></Relationships>
</file>

<file path=ppt/slides/slide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52004"/>
            <a:ext cx="9144000" cy="803297"/>
          </a:xfrm>
          <a:prstGeom prst="rect">
            <a:avLst/>
          </a:prstGeom>
          <a:noFill/>
        </p:spPr>
        <p:txBody>
          <a:bodyPr wrap="square">
            <a:spAutoFit/>
          </a:bodyPr>
          <a:lstStyle/>
          <a:p>
            <a:pPr algn="ctr">
              <a:lnSpc>
                <a:spcPct val="165000"/>
              </a:lnSpc>
            </a:pPr>
            <a:r>
              <a:rPr lang="en-US" altLang="ko-KR" sz="2800"/>
              <a:t>8</a:t>
            </a:r>
            <a:r>
              <a:rPr lang="ko-KR" altLang="en-US" sz="2800"/>
              <a:t>장</a:t>
            </a:r>
            <a:r>
              <a:rPr lang="en-US" altLang="ko-KR" sz="2800"/>
              <a:t>  </a:t>
            </a:r>
            <a:r>
              <a:rPr lang="ko-KR" altLang="en-US" sz="2800"/>
              <a:t>서블릿 확장 </a:t>
            </a:r>
            <a:r>
              <a:rPr lang="en-US" altLang="ko-KR" sz="2800"/>
              <a:t>API </a:t>
            </a:r>
            <a:r>
              <a:rPr lang="ko-KR" altLang="en-US" sz="2800"/>
              <a:t>사용하기</a:t>
            </a:r>
            <a:endParaRPr lang="ko-KR" altLang="en-US" sz="2800" spc="-88"/>
          </a:p>
        </p:txBody>
      </p:sp>
      <p:cxnSp>
        <p:nvCxnSpPr>
          <p:cNvPr id="5" name="직선 연결선 4"/>
          <p:cNvCxnSpPr/>
          <p:nvPr/>
        </p:nvCxnSpPr>
        <p:spPr>
          <a:xfrm>
            <a:off x="716437" y="1455301"/>
            <a:ext cx="7748833" cy="0"/>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366887" y="1909244"/>
            <a:ext cx="6400800" cy="3108526"/>
          </a:xfrm>
          <a:prstGeom prst="rect">
            <a:avLst/>
          </a:prstGeom>
          <a:noFill/>
        </p:spPr>
        <p:txBody>
          <a:bodyPr wrap="square">
            <a:spAutoFit/>
          </a:bodyPr>
          <a:lstStyle/>
          <a:p>
            <a:pPr>
              <a:lnSpc>
                <a:spcPct val="165000"/>
              </a:lnSpc>
            </a:pPr>
            <a:r>
              <a:rPr lang="en-US" altLang="ko-KR" sz="2000">
                <a:solidFill>
                  <a:schemeClr val="bg1">
                    <a:lumMod val="85000"/>
                  </a:schemeClr>
                </a:solidFill>
              </a:rPr>
              <a:t>8.1</a:t>
            </a:r>
            <a:r>
              <a:rPr lang="ko-KR" altLang="en-US" sz="2000">
                <a:solidFill>
                  <a:schemeClr val="bg1">
                    <a:lumMod val="85000"/>
                  </a:schemeClr>
                </a:solidFill>
              </a:rPr>
              <a:t> 서블릿 포워드 기능 사용하기</a:t>
            </a:r>
            <a:endParaRPr lang="ko-KR" altLang="en-US" sz="2000">
              <a:solidFill>
                <a:schemeClr val="bg1">
                  <a:lumMod val="85000"/>
                </a:schemeClr>
              </a:solidFill>
            </a:endParaRPr>
          </a:p>
          <a:p>
            <a:pPr>
              <a:lnSpc>
                <a:spcPct val="165000"/>
              </a:lnSpc>
            </a:pPr>
            <a:r>
              <a:rPr lang="en-US" altLang="ko-KR" sz="2000">
                <a:solidFill>
                  <a:schemeClr val="bg1">
                    <a:lumMod val="85000"/>
                  </a:schemeClr>
                </a:solidFill>
              </a:rPr>
              <a:t>8.2 </a:t>
            </a:r>
            <a:r>
              <a:rPr lang="ko-KR" altLang="en-US" sz="2000">
                <a:solidFill>
                  <a:schemeClr val="bg1">
                    <a:lumMod val="85000"/>
                  </a:schemeClr>
                </a:solidFill>
              </a:rPr>
              <a:t>서블릿의 여러 가지 포워드 방법</a:t>
            </a:r>
            <a:endParaRPr lang="ko-KR" altLang="en-US" sz="2000">
              <a:solidFill>
                <a:schemeClr val="bg1">
                  <a:lumMod val="85000"/>
                </a:schemeClr>
              </a:solidFill>
            </a:endParaRPr>
          </a:p>
          <a:p>
            <a:pPr>
              <a:lnSpc>
                <a:spcPct val="165000"/>
              </a:lnSpc>
            </a:pPr>
            <a:r>
              <a:rPr lang="en-US" altLang="ko-KR" sz="2000">
                <a:solidFill>
                  <a:schemeClr val="bg1">
                    <a:lumMod val="85000"/>
                  </a:schemeClr>
                </a:solidFill>
              </a:rPr>
              <a:t>8.3 dispatch</a:t>
            </a:r>
            <a:r>
              <a:rPr lang="ko-KR" altLang="en-US" sz="2000">
                <a:solidFill>
                  <a:schemeClr val="bg1">
                    <a:lumMod val="85000"/>
                  </a:schemeClr>
                </a:solidFill>
              </a:rPr>
              <a:t>를 이용한 포워드 방법</a:t>
            </a:r>
            <a:endParaRPr lang="ko-KR" altLang="en-US" sz="2000">
              <a:solidFill>
                <a:schemeClr val="bg1">
                  <a:lumMod val="85000"/>
                </a:schemeClr>
              </a:solidFill>
            </a:endParaRPr>
          </a:p>
          <a:p>
            <a:pPr>
              <a:lnSpc>
                <a:spcPct val="165000"/>
              </a:lnSpc>
            </a:pPr>
            <a:r>
              <a:rPr lang="en-US" altLang="ko-KR" sz="2000">
                <a:solidFill>
                  <a:schemeClr val="bg1">
                    <a:lumMod val="85000"/>
                  </a:schemeClr>
                </a:solidFill>
              </a:rPr>
              <a:t>8.4 </a:t>
            </a:r>
            <a:r>
              <a:rPr lang="ko-KR" altLang="en-US" sz="2000">
                <a:solidFill>
                  <a:schemeClr val="bg1">
                    <a:lumMod val="85000"/>
                  </a:schemeClr>
                </a:solidFill>
              </a:rPr>
              <a:t>바인딩</a:t>
            </a:r>
            <a:endParaRPr lang="ko-KR" altLang="en-US" sz="2000">
              <a:solidFill>
                <a:schemeClr val="bg1">
                  <a:lumMod val="85000"/>
                </a:schemeClr>
              </a:solidFill>
            </a:endParaRPr>
          </a:p>
          <a:p>
            <a:pPr>
              <a:lnSpc>
                <a:spcPct val="165000"/>
              </a:lnSpc>
            </a:pPr>
            <a:r>
              <a:rPr lang="en-US" altLang="ko-KR" sz="2000">
                <a:solidFill>
                  <a:schemeClr val="bg1">
                    <a:lumMod val="85000"/>
                  </a:schemeClr>
                </a:solidFill>
              </a:rPr>
              <a:t>8.5 ServletContext</a:t>
            </a:r>
            <a:r>
              <a:rPr lang="ko-KR" altLang="en-US" sz="2000">
                <a:solidFill>
                  <a:schemeClr val="bg1">
                    <a:lumMod val="85000"/>
                  </a:schemeClr>
                </a:solidFill>
              </a:rPr>
              <a:t>와 </a:t>
            </a:r>
            <a:r>
              <a:rPr lang="en-US" altLang="ko-KR" sz="2000">
                <a:solidFill>
                  <a:schemeClr val="bg1">
                    <a:lumMod val="85000"/>
                  </a:schemeClr>
                </a:solidFill>
              </a:rPr>
              <a:t>ServletConfig </a:t>
            </a:r>
            <a:r>
              <a:rPr lang="ko-KR" altLang="en-US" sz="2000">
                <a:solidFill>
                  <a:schemeClr val="bg1">
                    <a:lumMod val="85000"/>
                  </a:schemeClr>
                </a:solidFill>
              </a:rPr>
              <a:t>사용법</a:t>
            </a:r>
            <a:endParaRPr lang="ko-KR" altLang="en-US" sz="2000">
              <a:solidFill>
                <a:schemeClr val="bg1">
                  <a:lumMod val="85000"/>
                </a:schemeClr>
              </a:solidFill>
            </a:endParaRPr>
          </a:p>
          <a:p>
            <a:pPr>
              <a:lnSpc>
                <a:spcPct val="165000"/>
              </a:lnSpc>
            </a:pPr>
            <a:r>
              <a:rPr lang="en-US" altLang="ko-KR" sz="2000">
                <a:solidFill>
                  <a:schemeClr val="bg1">
                    <a:lumMod val="85000"/>
                  </a:schemeClr>
                </a:solidFill>
              </a:rPr>
              <a:t>8.6 load-on-startup </a:t>
            </a:r>
            <a:r>
              <a:rPr lang="ko-KR" altLang="en-US" sz="2000">
                <a:solidFill>
                  <a:schemeClr val="bg1">
                    <a:lumMod val="85000"/>
                  </a:schemeClr>
                </a:solidFill>
              </a:rPr>
              <a:t>기능 사용하기</a:t>
            </a:r>
            <a:endParaRPr lang="en-US" altLang="ko-KR" sz="2000">
              <a:solidFill>
                <a:schemeClr val="bg1">
                  <a:lumMod val="85000"/>
                </a:schemeClr>
              </a:solidFill>
            </a:endParaRPr>
          </a:p>
        </p:txBody>
      </p:sp>
    </p:spTree>
  </p:cSld>
  <p:clrMapOvr>
    <a:masterClrMapping/>
  </p:clrMapOvr>
</p:sld>
</file>

<file path=ppt/slides/slide1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73205"/>
          </a:xfrm>
          <a:prstGeom prst="rect">
            <a:avLst/>
          </a:prstGeom>
          <a:noFill/>
        </p:spPr>
        <p:txBody>
          <a:bodyPr wrap="square">
            <a:spAutoFit/>
          </a:bodyPr>
          <a:lstStyle/>
          <a:p>
            <a:pPr>
              <a:lnSpc>
                <a:spcPct val="165000"/>
              </a:lnSpc>
              <a:defRPr/>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p:txBody>
      </p:sp>
      <p:sp>
        <p:nvSpPr>
          <p:cNvPr id="12" name="TextBox 11"/>
          <p:cNvSpPr txBox="1"/>
          <p:nvPr/>
        </p:nvSpPr>
        <p:spPr>
          <a:xfrm>
            <a:off x="1324274" y="711235"/>
            <a:ext cx="6400800" cy="523220"/>
          </a:xfrm>
          <a:prstGeom prst="rect">
            <a:avLst/>
          </a:prstGeom>
          <a:noFill/>
        </p:spPr>
        <p:txBody>
          <a:bodyPr wrap="square" anchor="ctr">
            <a:spAutoFit/>
          </a:bodyPr>
          <a:lstStyle/>
          <a:p>
            <a:pPr algn="ctr">
              <a:defRPr/>
            </a:pPr>
            <a:r>
              <a:rPr lang="en-US" altLang="ko-KR" sz="2800">
                <a:solidFill>
                  <a:schemeClr val="bg1">
                    <a:lumMod val="65000"/>
                  </a:schemeClr>
                </a:solidFill>
              </a:rPr>
              <a:t>8.2 </a:t>
            </a:r>
            <a:r>
              <a:rPr lang="ko-KR" altLang="en-US" sz="2800">
                <a:solidFill>
                  <a:schemeClr val="bg1">
                    <a:lumMod val="65000"/>
                  </a:schemeClr>
                </a:solidFill>
              </a:rPr>
              <a:t>서블릿의 여러 가지 포워드 방법</a:t>
            </a:r>
            <a:endParaRPr lang="ko-KR" altLang="en-US" sz="2800" spc="-88">
              <a:solidFill>
                <a:srgbClr val="281f3d"/>
              </a:solidFill>
            </a:endParaRPr>
          </a:p>
        </p:txBody>
      </p:sp>
      <p:sp>
        <p:nvSpPr>
          <p:cNvPr id="3075" name=""/>
          <p:cNvSpPr txBox="1"/>
          <p:nvPr/>
        </p:nvSpPr>
        <p:spPr>
          <a:xfrm>
            <a:off x="528835" y="1433710"/>
            <a:ext cx="7798596" cy="4298435"/>
          </a:xfrm>
          <a:prstGeom prst="rect">
            <a:avLst/>
          </a:prstGeom>
          <a:ln>
            <a:solidFill>
              <a:srgbClr val="4472c4">
                <a:alpha val="100000"/>
              </a:srgbClr>
            </a:solidFill>
          </a:ln>
        </p:spPr>
        <p:txBody>
          <a:bodyPr wrap="square">
            <a:spAutoFit/>
          </a:bodyPr>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package sec01.ex01;</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java.io.IOException;</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java.io.PrintWriter;</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javax.servlet.ServletException;</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javax.servlet.annotation.WebServlet;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javax.servlet.http.HttpServlet;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javax.servlet.http.HttpServletRequest;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javax.servlet.http.HttpServletResponse;</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/*@WebServlet("/second")*/</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public class SecondServlet extends HttpServlet{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protected void doGet(HttpServletRequest request, HttpServletResponse response)  throws  ServletException, IOException {</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response.setContentType("text/html;charset=utf-8");</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PrintWriter out = response.getWriter();</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out.println("&lt;html&gt;&lt;body&gt;");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out.println("sendRedirect를 이용한 redirect 실습입니다.");</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out.println("&lt;/body&gt;&lt;/html&gt;");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64624"/>
          </a:xfrm>
          <a:prstGeom prst="rect">
            <a:avLst/>
          </a:prstGeom>
          <a:noFill/>
        </p:spPr>
        <p:txBody>
          <a:bodyPr wrap="square">
            <a:spAutoFit/>
          </a:bodyPr>
          <a:lstStyle/>
          <a:p>
            <a:pPr>
              <a:lnSpc>
                <a:spcPct val="165000"/>
              </a:lnSpc>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p:txBody>
      </p:sp>
      <p:pic>
        <p:nvPicPr>
          <p:cNvPr id="67586" name="Picture 2"/>
          <p:cNvPicPr>
            <a:picLocks noChangeAspect="1" noChangeArrowheads="1"/>
          </p:cNvPicPr>
          <p:nvPr/>
        </p:nvPicPr>
        <p:blipFill rotWithShape="1">
          <a:blip r:embed="rId2">
            <a:alphaModFix/>
            <a:lum/>
          </a:blip>
          <a:srcRect/>
          <a:stretch>
            <a:fillRect/>
          </a:stretch>
        </p:blipFill>
        <p:spPr>
          <a:xfrm>
            <a:off x="1324274" y="1698940"/>
            <a:ext cx="5933040" cy="4623971"/>
          </a:xfrm>
          <a:prstGeom prst="rect">
            <a:avLst/>
          </a:prstGeom>
          <a:noFill/>
          <a:ln>
            <a:noFill/>
          </a:ln>
        </p:spPr>
      </p:pic>
      <p:sp>
        <p:nvSpPr>
          <p:cNvPr id="5" name="TextBox 4"/>
          <p:cNvSpPr txBox="1"/>
          <p:nvPr/>
        </p:nvSpPr>
        <p:spPr>
          <a:xfrm>
            <a:off x="1324274" y="1421942"/>
            <a:ext cx="4611756" cy="276999"/>
          </a:xfrm>
          <a:prstGeom prst="rect">
            <a:avLst/>
          </a:prstGeom>
          <a:noFill/>
        </p:spPr>
        <p:txBody>
          <a:bodyPr wrap="square">
            <a:spAutoFit/>
          </a:bodyPr>
          <a:lstStyle/>
          <a:p>
            <a:pPr lvl="0"/>
            <a:r>
              <a:rPr lang="en-US" altLang="ko-KR" sz="1200" b="1">
                <a:latin typeface="+mj-ea"/>
                <a:ea typeface="+mj-ea"/>
              </a:rPr>
              <a:t>web.xml</a:t>
            </a:r>
            <a:r>
              <a:rPr lang="ko-KR" altLang="en-US" sz="1200" b="1">
                <a:latin typeface="+mj-ea"/>
                <a:ea typeface="+mj-ea"/>
              </a:rPr>
              <a:t>을 이용한 방법</a:t>
            </a:r>
            <a:endParaRPr lang="ko-KR" altLang="en-US" sz="1200" b="1">
              <a:latin typeface="+mj-ea"/>
              <a:ea typeface="+mj-ea"/>
            </a:endParaRPr>
          </a:p>
        </p:txBody>
      </p:sp>
      <p:sp>
        <p:nvSpPr>
          <p:cNvPr id="6" name="TextBox 5"/>
          <p:cNvSpPr txBox="1"/>
          <p:nvPr/>
        </p:nvSpPr>
        <p:spPr>
          <a:xfrm>
            <a:off x="505119" y="711235"/>
            <a:ext cx="7660684" cy="523220"/>
          </a:xfrm>
          <a:prstGeom prst="rect">
            <a:avLst/>
          </a:prstGeom>
          <a:noFill/>
        </p:spPr>
        <p:txBody>
          <a:bodyPr wrap="square" anchor="ctr">
            <a:spAutoFit/>
          </a:bodyPr>
          <a:lstStyle/>
          <a:p>
            <a:pPr algn="ctr"/>
            <a:r>
              <a:rPr lang="en-US" altLang="ko-KR" sz="2800">
                <a:solidFill>
                  <a:schemeClr val="bg1">
                    <a:lumMod val="65000"/>
                  </a:schemeClr>
                </a:solidFill>
              </a:rPr>
              <a:t>8.5 ServletContext</a:t>
            </a:r>
            <a:r>
              <a:rPr lang="ko-KR" altLang="en-US" sz="2800">
                <a:solidFill>
                  <a:schemeClr val="bg1">
                    <a:lumMod val="65000"/>
                  </a:schemeClr>
                </a:solidFill>
              </a:rPr>
              <a:t>와 </a:t>
            </a:r>
            <a:r>
              <a:rPr lang="en-US" altLang="ko-KR" sz="2800">
                <a:solidFill>
                  <a:schemeClr val="bg1">
                    <a:lumMod val="65000"/>
                  </a:schemeClr>
                </a:solidFill>
              </a:rPr>
              <a:t>ServletConfig </a:t>
            </a:r>
            <a:r>
              <a:rPr lang="ko-KR" altLang="en-US" sz="2800">
                <a:solidFill>
                  <a:schemeClr val="bg1">
                    <a:lumMod val="65000"/>
                  </a:schemeClr>
                </a:solidFill>
              </a:rPr>
              <a:t>사용법</a:t>
            </a:r>
            <a:endParaRPr lang="ko-KR" altLang="en-US" sz="2800" spc="-88">
              <a:solidFill>
                <a:srgbClr val="281f3d"/>
              </a:solidFill>
            </a:endParaRPr>
          </a:p>
        </p:txBody>
      </p:sp>
    </p:spTree>
  </p:cSld>
  <p:clrMapOvr>
    <a:masterClrMapping/>
  </p:clrMapOvr>
</p:sld>
</file>

<file path=ppt/slides/slide10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64624"/>
          </a:xfrm>
          <a:prstGeom prst="rect">
            <a:avLst/>
          </a:prstGeom>
          <a:noFill/>
        </p:spPr>
        <p:txBody>
          <a:bodyPr wrap="square">
            <a:spAutoFit/>
          </a:bodyPr>
          <a:lstStyle/>
          <a:p>
            <a:pPr>
              <a:lnSpc>
                <a:spcPct val="165000"/>
              </a:lnSpc>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p:txBody>
      </p:sp>
      <p:sp>
        <p:nvSpPr>
          <p:cNvPr id="12" name="TextBox 11"/>
          <p:cNvSpPr txBox="1"/>
          <p:nvPr/>
        </p:nvSpPr>
        <p:spPr>
          <a:xfrm>
            <a:off x="1324274" y="711235"/>
            <a:ext cx="6400800" cy="523220"/>
          </a:xfrm>
          <a:prstGeom prst="rect">
            <a:avLst/>
          </a:prstGeom>
          <a:noFill/>
        </p:spPr>
        <p:txBody>
          <a:bodyPr wrap="square" anchor="ctr">
            <a:spAutoFit/>
          </a:bodyPr>
          <a:lstStyle/>
          <a:p>
            <a:pPr algn="ctr"/>
            <a:r>
              <a:rPr lang="en-US" altLang="ko-KR" sz="2800">
                <a:solidFill>
                  <a:schemeClr val="bg1">
                    <a:lumMod val="65000"/>
                  </a:schemeClr>
                </a:solidFill>
              </a:rPr>
              <a:t>8.6 load-on-startup </a:t>
            </a:r>
            <a:r>
              <a:rPr lang="ko-KR" altLang="en-US" sz="2800">
                <a:solidFill>
                  <a:schemeClr val="bg1">
                    <a:lumMod val="65000"/>
                  </a:schemeClr>
                </a:solidFill>
              </a:rPr>
              <a:t>기능 사용하기</a:t>
            </a:r>
            <a:endParaRPr lang="ko-KR" altLang="en-US" sz="2800" spc="-88">
              <a:solidFill>
                <a:srgbClr val="281f3d"/>
              </a:solidFill>
            </a:endParaRPr>
          </a:p>
        </p:txBody>
      </p:sp>
      <p:sp>
        <p:nvSpPr>
          <p:cNvPr id="3" name="TextBox 2"/>
          <p:cNvSpPr txBox="1"/>
          <p:nvPr/>
        </p:nvSpPr>
        <p:spPr>
          <a:xfrm>
            <a:off x="596348" y="1530626"/>
            <a:ext cx="7495879" cy="276999"/>
          </a:xfrm>
          <a:prstGeom prst="rect">
            <a:avLst/>
          </a:prstGeom>
          <a:noFill/>
          <a:ln w="19050">
            <a:solidFill>
              <a:srgbClr val="00b0f0"/>
            </a:solidFill>
          </a:ln>
        </p:spPr>
        <p:txBody>
          <a:bodyPr wrap="square">
            <a:spAutoFit/>
          </a:bodyPr>
          <a:lstStyle/>
          <a:p>
            <a:pPr marL="171450" indent="-171450">
              <a:buFont typeface="Wingdings"/>
              <a:buChar char="Ø"/>
            </a:pPr>
            <a:r>
              <a:rPr lang="en-US" altLang="ko-KR" sz="1200">
                <a:latin typeface="+mj-ea"/>
                <a:ea typeface="+mj-ea"/>
              </a:rPr>
              <a:t>load-on-startup </a:t>
            </a:r>
            <a:r>
              <a:rPr lang="ko-KR" altLang="en-US" sz="1200">
                <a:latin typeface="+mj-ea"/>
                <a:ea typeface="+mj-ea"/>
              </a:rPr>
              <a:t>기능을 사용하면 최초 서블릿 요청 시 빠르게 처리할 수있음</a:t>
            </a:r>
            <a:endParaRPr lang="ko-KR" altLang="en-US" sz="1200">
              <a:latin typeface="+mj-ea"/>
              <a:ea typeface="+mj-ea"/>
            </a:endParaRPr>
          </a:p>
        </p:txBody>
      </p:sp>
      <p:sp>
        <p:nvSpPr>
          <p:cNvPr id="4" name="TextBox 3"/>
          <p:cNvSpPr txBox="1"/>
          <p:nvPr/>
        </p:nvSpPr>
        <p:spPr>
          <a:xfrm>
            <a:off x="505119" y="2077278"/>
            <a:ext cx="4822255" cy="292542"/>
          </a:xfrm>
          <a:prstGeom prst="rect">
            <a:avLst/>
          </a:prstGeom>
          <a:noFill/>
        </p:spPr>
        <p:txBody>
          <a:bodyPr wrap="square">
            <a:spAutoFit/>
          </a:bodyPr>
          <a:lstStyle/>
          <a:p>
            <a:pPr lvl="0"/>
            <a:r>
              <a:rPr lang="en-US" altLang="ko-KR" sz="1400" b="1">
                <a:latin typeface="+mj-ea"/>
                <a:ea typeface="+mj-ea"/>
              </a:rPr>
              <a:t>load-on-startup </a:t>
            </a:r>
            <a:r>
              <a:rPr lang="ko-KR" altLang="en-US" sz="1400" b="1">
                <a:latin typeface="+mj-ea"/>
                <a:ea typeface="+mj-ea"/>
              </a:rPr>
              <a:t>특징</a:t>
            </a:r>
            <a:endParaRPr lang="ko-KR" altLang="en-US" sz="1400" b="1">
              <a:latin typeface="+mj-ea"/>
              <a:ea typeface="+mj-ea"/>
            </a:endParaRPr>
          </a:p>
        </p:txBody>
      </p:sp>
      <p:sp>
        <p:nvSpPr>
          <p:cNvPr id="5" name="TextBox 4"/>
          <p:cNvSpPr txBox="1"/>
          <p:nvPr/>
        </p:nvSpPr>
        <p:spPr>
          <a:xfrm>
            <a:off x="596348" y="2434750"/>
            <a:ext cx="7404652" cy="1182845"/>
          </a:xfrm>
          <a:prstGeom prst="rect">
            <a:avLst/>
          </a:prstGeom>
          <a:noFill/>
          <a:ln w="19050">
            <a:solidFill>
              <a:srgbClr val="00b0f0"/>
            </a:solidFill>
          </a:ln>
        </p:spPr>
        <p:txBody>
          <a:bodyPr wrap="square">
            <a:spAutoFit/>
          </a:bodyPr>
          <a:lstStyle/>
          <a:p>
            <a:pPr marL="171450" indent="-171450">
              <a:lnSpc>
                <a:spcPct val="150000"/>
              </a:lnSpc>
              <a:buFont typeface="Arial"/>
              <a:buChar char="•"/>
            </a:pPr>
            <a:r>
              <a:rPr lang="ko-KR" altLang="en-US" sz="1200"/>
              <a:t>톰캣 컨테이너가 실행되면서 미리 서블릿을 실행함</a:t>
            </a:r>
            <a:endParaRPr lang="ko-KR" altLang="en-US" sz="1200"/>
          </a:p>
          <a:p>
            <a:pPr marL="171450" indent="-171450">
              <a:lnSpc>
                <a:spcPct val="150000"/>
              </a:lnSpc>
              <a:buFont typeface="Arial"/>
              <a:buChar char="•"/>
            </a:pPr>
            <a:r>
              <a:rPr lang="ko-KR" altLang="en-US" sz="1200"/>
              <a:t>지정한 숫자가 </a:t>
            </a:r>
            <a:r>
              <a:rPr lang="en-US" altLang="ko-KR" sz="1200"/>
              <a:t>0</a:t>
            </a:r>
            <a:r>
              <a:rPr lang="ko-KR" altLang="en-US" sz="1200"/>
              <a:t>보다 크면 톰캣 컨테이너가 실행되면서 서블릿이 초기화함</a:t>
            </a:r>
            <a:endParaRPr lang="ko-KR" altLang="en-US" sz="1200"/>
          </a:p>
          <a:p>
            <a:pPr marL="171450" indent="-171450">
              <a:lnSpc>
                <a:spcPct val="150000"/>
              </a:lnSpc>
              <a:buFont typeface="Arial"/>
              <a:buChar char="•"/>
            </a:pPr>
            <a:r>
              <a:rPr lang="ko-KR" altLang="en-US" sz="1200"/>
              <a:t> 지정한 숫자는 우선순위를 의미하며 작은 숫자부터 먼저 초기화됨</a:t>
            </a:r>
            <a:endParaRPr lang="ko-KR" altLang="en-US" sz="1200"/>
          </a:p>
          <a:p>
            <a:pPr marL="171450" indent="-171450">
              <a:lnSpc>
                <a:spcPct val="150000"/>
              </a:lnSpc>
              <a:buFont typeface="Arial"/>
              <a:buChar char="•"/>
            </a:pPr>
            <a:r>
              <a:rPr lang="ko-KR" altLang="en-US" sz="1200"/>
              <a:t>애너테이션으로 설정하는 방법과 </a:t>
            </a:r>
            <a:r>
              <a:rPr lang="en-US" altLang="ko-KR" sz="1200"/>
              <a:t>web.xml</a:t>
            </a:r>
            <a:r>
              <a:rPr lang="ko-KR" altLang="en-US" sz="1200"/>
              <a:t>에 설정하는 방법이 있음</a:t>
            </a:r>
            <a:endParaRPr lang="ko-KR" altLang="en-US" sz="1200"/>
          </a:p>
        </p:txBody>
      </p:sp>
    </p:spTree>
  </p:cSld>
  <p:clrMapOvr>
    <a:masterClrMapping/>
  </p:clrMapOvr>
</p:sld>
</file>

<file path=ppt/slides/slide10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64624"/>
          </a:xfrm>
          <a:prstGeom prst="rect">
            <a:avLst/>
          </a:prstGeom>
          <a:noFill/>
        </p:spPr>
        <p:txBody>
          <a:bodyPr wrap="square">
            <a:spAutoFit/>
          </a:bodyPr>
          <a:lstStyle/>
          <a:p>
            <a:pPr>
              <a:lnSpc>
                <a:spcPct val="165000"/>
              </a:lnSpc>
            </a:pPr>
            <a:r>
              <a:rPr lang="en-US" altLang="ko-KR" sz="1500">
                <a:solidFill>
                  <a:schemeClr val="bg1">
                    <a:lumMod val="65000"/>
                  </a:schemeClr>
                </a:solidFill>
              </a:rPr>
              <a:t>1</a:t>
            </a:r>
            <a:r>
              <a:rPr lang="ko-KR" altLang="en-US" sz="1500">
                <a:solidFill>
                  <a:schemeClr val="bg1">
                    <a:lumMod val="65000"/>
                  </a:schemeClr>
                </a:solidFill>
              </a:rPr>
              <a:t>장 </a:t>
            </a:r>
            <a:r>
              <a:rPr lang="ko-KR" altLang="en-US" sz="1500"/>
              <a:t>프로그램의 발전 과정</a:t>
            </a:r>
            <a:endParaRPr lang="ko-KR" altLang="en-US" sz="1500"/>
          </a:p>
        </p:txBody>
      </p:sp>
      <p:sp>
        <p:nvSpPr>
          <p:cNvPr id="12" name="TextBox 11"/>
          <p:cNvSpPr txBox="1"/>
          <p:nvPr/>
        </p:nvSpPr>
        <p:spPr>
          <a:xfrm>
            <a:off x="1324274" y="711235"/>
            <a:ext cx="6400800" cy="523220"/>
          </a:xfrm>
          <a:prstGeom prst="rect">
            <a:avLst/>
          </a:prstGeom>
          <a:noFill/>
        </p:spPr>
        <p:txBody>
          <a:bodyPr wrap="square" anchor="ctr">
            <a:spAutoFit/>
          </a:bodyPr>
          <a:lstStyle/>
          <a:p>
            <a:pPr algn="ctr"/>
            <a:r>
              <a:rPr lang="en-US" altLang="ko-KR" sz="2800">
                <a:solidFill>
                  <a:schemeClr val="bg1">
                    <a:lumMod val="65000"/>
                  </a:schemeClr>
                </a:solidFill>
              </a:rPr>
              <a:t>8.6 load-on-startup </a:t>
            </a:r>
            <a:r>
              <a:rPr lang="ko-KR" altLang="en-US" sz="2800">
                <a:solidFill>
                  <a:schemeClr val="bg1">
                    <a:lumMod val="65000"/>
                  </a:schemeClr>
                </a:solidFill>
              </a:rPr>
              <a:t>기능 사용하기</a:t>
            </a:r>
            <a:endParaRPr lang="ko-KR" altLang="en-US" sz="2800" spc="-88">
              <a:solidFill>
                <a:srgbClr val="281f3d"/>
              </a:solidFill>
            </a:endParaRPr>
          </a:p>
        </p:txBody>
      </p:sp>
      <p:sp>
        <p:nvSpPr>
          <p:cNvPr id="4" name="TextBox 3"/>
          <p:cNvSpPr txBox="1"/>
          <p:nvPr/>
        </p:nvSpPr>
        <p:spPr>
          <a:xfrm>
            <a:off x="505118" y="1295296"/>
            <a:ext cx="8039113" cy="493499"/>
          </a:xfrm>
          <a:prstGeom prst="rect">
            <a:avLst/>
          </a:prstGeom>
          <a:noFill/>
        </p:spPr>
        <p:txBody>
          <a:bodyPr wrap="square">
            <a:spAutoFit/>
          </a:bodyPr>
          <a:lstStyle/>
          <a:p>
            <a:pPr marL="285750" indent="-285750" defTabSz="2160270">
              <a:lnSpc>
                <a:spcPct val="150000"/>
              </a:lnSpc>
              <a:spcBef>
                <a:spcPct val="16000"/>
              </a:spcBef>
              <a:buClr>
                <a:srgbClr val="7c68ad"/>
              </a:buClr>
              <a:buFont typeface="Arial"/>
              <a:buChar char="•"/>
            </a:pPr>
            <a:r>
              <a:rPr lang="en-US" altLang="ko-KR" b="1"/>
              <a:t>8.6.1 </a:t>
            </a:r>
            <a:r>
              <a:rPr lang="ko-KR" altLang="en-US" b="1"/>
              <a:t>애너테이션을 이용하는 방법</a:t>
            </a:r>
            <a:endParaRPr lang="en-US" altLang="ko-KR" b="1" spc="-94"/>
          </a:p>
        </p:txBody>
      </p:sp>
      <p:sp>
        <p:nvSpPr>
          <p:cNvPr id="3" name="TextBox 2"/>
          <p:cNvSpPr txBox="1"/>
          <p:nvPr/>
        </p:nvSpPr>
        <p:spPr>
          <a:xfrm>
            <a:off x="584630" y="1750292"/>
            <a:ext cx="8039113" cy="267103"/>
          </a:xfrm>
          <a:prstGeom prst="rect">
            <a:avLst/>
          </a:prstGeom>
          <a:noFill/>
        </p:spPr>
        <p:txBody>
          <a:bodyPr wrap="square">
            <a:spAutoFit/>
          </a:bodyPr>
          <a:lstStyle/>
          <a:p>
            <a:pPr lvl="0"/>
            <a:r>
              <a:rPr lang="en-US" altLang="ko-KR" sz="1200" b="1">
                <a:latin typeface="+mj-ea"/>
                <a:ea typeface="+mj-ea"/>
              </a:rPr>
              <a:t>1. </a:t>
            </a:r>
            <a:r>
              <a:rPr lang="en-US" altLang="ko-KR" sz="1200">
                <a:latin typeface="+mj-ea"/>
                <a:ea typeface="+mj-ea"/>
              </a:rPr>
              <a:t>sec06.ex02 </a:t>
            </a:r>
            <a:r>
              <a:rPr lang="ko-KR" altLang="en-US" sz="1200">
                <a:latin typeface="+mj-ea"/>
                <a:ea typeface="+mj-ea"/>
              </a:rPr>
              <a:t>패키지를 생성하고 마우스 오른쪽 버튼을 클릭한 후 </a:t>
            </a:r>
            <a:r>
              <a:rPr lang="en-US" altLang="ko-KR" sz="1200">
                <a:latin typeface="+mj-ea"/>
                <a:ea typeface="+mj-ea"/>
              </a:rPr>
              <a:t>New &gt; Servlet</a:t>
            </a:r>
            <a:r>
              <a:rPr lang="ko-KR" altLang="en-US" sz="1200">
                <a:latin typeface="+mj-ea"/>
                <a:ea typeface="+mj-ea"/>
              </a:rPr>
              <a:t>을 선택합니다</a:t>
            </a:r>
            <a:r>
              <a:rPr lang="en-US" altLang="ko-KR" sz="1200">
                <a:latin typeface="+mj-ea"/>
                <a:ea typeface="+mj-ea"/>
              </a:rPr>
              <a:t>.</a:t>
            </a:r>
            <a:endParaRPr lang="ko-KR" altLang="en-US" sz="1200">
              <a:latin typeface="+mj-ea"/>
              <a:ea typeface="+mj-ea"/>
            </a:endParaRPr>
          </a:p>
        </p:txBody>
      </p:sp>
      <p:pic>
        <p:nvPicPr>
          <p:cNvPr id="7" name="그림 6"/>
          <p:cNvPicPr/>
          <p:nvPr/>
        </p:nvPicPr>
        <p:blipFill rotWithShape="1">
          <a:blip r:embed="rId2">
            <a:alphaModFix/>
            <a:lum/>
          </a:blip>
          <a:stretch>
            <a:fillRect/>
          </a:stretch>
        </p:blipFill>
        <p:spPr>
          <a:xfrm>
            <a:off x="1516945" y="2103202"/>
            <a:ext cx="5388974" cy="3432893"/>
          </a:xfrm>
          <a:prstGeom prst="rect">
            <a:avLst/>
          </a:prstGeom>
          <a:ln>
            <a:solidFill>
              <a:schemeClr val="tx1"/>
            </a:solidFill>
          </a:ln>
        </p:spPr>
      </p:pic>
      <p:sp>
        <p:nvSpPr>
          <p:cNvPr id="5" name="직사각형 4"/>
          <p:cNvSpPr/>
          <p:nvPr/>
        </p:nvSpPr>
        <p:spPr>
          <a:xfrm>
            <a:off x="2534478" y="3110948"/>
            <a:ext cx="715618" cy="208722"/>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ko-KR" altLang="en-US"/>
          </a:p>
        </p:txBody>
      </p:sp>
      <p:sp>
        <p:nvSpPr>
          <p:cNvPr id="9" name="직사각형 8"/>
          <p:cNvSpPr/>
          <p:nvPr/>
        </p:nvSpPr>
        <p:spPr>
          <a:xfrm>
            <a:off x="5546034" y="5118653"/>
            <a:ext cx="715618" cy="208722"/>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ko-KR" altLang="en-US"/>
          </a:p>
        </p:txBody>
      </p:sp>
    </p:spTree>
  </p:cSld>
  <p:clrMapOvr>
    <a:masterClrMapping/>
  </p:clrMapOvr>
</p:sld>
</file>

<file path=ppt/slides/slide10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64624"/>
          </a:xfrm>
          <a:prstGeom prst="rect">
            <a:avLst/>
          </a:prstGeom>
          <a:noFill/>
        </p:spPr>
        <p:txBody>
          <a:bodyPr wrap="square">
            <a:spAutoFit/>
          </a:bodyPr>
          <a:lstStyle/>
          <a:p>
            <a:pPr>
              <a:lnSpc>
                <a:spcPct val="165000"/>
              </a:lnSpc>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p:txBody>
      </p:sp>
      <p:sp>
        <p:nvSpPr>
          <p:cNvPr id="12" name="TextBox 11"/>
          <p:cNvSpPr txBox="1"/>
          <p:nvPr/>
        </p:nvSpPr>
        <p:spPr>
          <a:xfrm>
            <a:off x="1324274" y="711235"/>
            <a:ext cx="6400800" cy="523220"/>
          </a:xfrm>
          <a:prstGeom prst="rect">
            <a:avLst/>
          </a:prstGeom>
          <a:noFill/>
        </p:spPr>
        <p:txBody>
          <a:bodyPr wrap="square" anchor="ctr">
            <a:spAutoFit/>
          </a:bodyPr>
          <a:lstStyle/>
          <a:p>
            <a:pPr algn="ctr"/>
            <a:r>
              <a:rPr lang="en-US" altLang="ko-KR" sz="2800">
                <a:solidFill>
                  <a:schemeClr val="bg1">
                    <a:lumMod val="65000"/>
                  </a:schemeClr>
                </a:solidFill>
              </a:rPr>
              <a:t>8.6 load-on-startup </a:t>
            </a:r>
            <a:r>
              <a:rPr lang="ko-KR" altLang="en-US" sz="2800">
                <a:solidFill>
                  <a:schemeClr val="bg1">
                    <a:lumMod val="65000"/>
                  </a:schemeClr>
                </a:solidFill>
              </a:rPr>
              <a:t>기능 사용하기</a:t>
            </a:r>
            <a:endParaRPr lang="ko-KR" altLang="en-US" sz="2800" spc="-88">
              <a:solidFill>
                <a:srgbClr val="281f3d"/>
              </a:solidFill>
            </a:endParaRPr>
          </a:p>
        </p:txBody>
      </p:sp>
      <p:sp>
        <p:nvSpPr>
          <p:cNvPr id="4" name="TextBox 3"/>
          <p:cNvSpPr txBox="1"/>
          <p:nvPr/>
        </p:nvSpPr>
        <p:spPr>
          <a:xfrm>
            <a:off x="505119" y="1391478"/>
            <a:ext cx="7605211" cy="263967"/>
          </a:xfrm>
          <a:prstGeom prst="rect">
            <a:avLst/>
          </a:prstGeom>
          <a:noFill/>
        </p:spPr>
        <p:txBody>
          <a:bodyPr wrap="square">
            <a:spAutoFit/>
          </a:bodyPr>
          <a:lstStyle/>
          <a:p>
            <a:pPr lvl="0"/>
            <a:r>
              <a:rPr lang="en-US" altLang="ko-KR" sz="1200" b="1">
                <a:latin typeface="+mj-ea"/>
                <a:ea typeface="+mj-ea"/>
              </a:rPr>
              <a:t>2. </a:t>
            </a:r>
            <a:r>
              <a:rPr lang="ko-KR" altLang="en-US" sz="1200">
                <a:latin typeface="+mj-ea"/>
                <a:ea typeface="+mj-ea"/>
              </a:rPr>
              <a:t>클래스 이름으로 </a:t>
            </a:r>
            <a:r>
              <a:rPr lang="en-US" altLang="ko-KR" sz="1200">
                <a:latin typeface="+mj-ea"/>
                <a:ea typeface="+mj-ea"/>
              </a:rPr>
              <a:t>LoadAppConfig</a:t>
            </a:r>
            <a:r>
              <a:rPr lang="ko-KR" altLang="en-US" sz="1200">
                <a:latin typeface="+mj-ea"/>
                <a:ea typeface="+mj-ea"/>
              </a:rPr>
              <a:t>를 입력하고 </a:t>
            </a:r>
            <a:r>
              <a:rPr lang="en-US" altLang="ko-KR" sz="1200">
                <a:latin typeface="+mj-ea"/>
                <a:ea typeface="+mj-ea"/>
              </a:rPr>
              <a:t>Next</a:t>
            </a:r>
            <a:r>
              <a:rPr lang="ko-KR" altLang="en-US" sz="1200">
                <a:latin typeface="+mj-ea"/>
                <a:ea typeface="+mj-ea"/>
              </a:rPr>
              <a:t>를 클릭합니다</a:t>
            </a:r>
            <a:r>
              <a:rPr lang="en-US" altLang="ko-KR" sz="1200">
                <a:latin typeface="+mj-ea"/>
                <a:ea typeface="+mj-ea"/>
              </a:rPr>
              <a:t>.</a:t>
            </a:r>
            <a:endParaRPr lang="ko-KR" altLang="en-US" sz="1200">
              <a:latin typeface="+mj-ea"/>
              <a:ea typeface="+mj-ea"/>
            </a:endParaRPr>
          </a:p>
        </p:txBody>
      </p:sp>
      <p:pic>
        <p:nvPicPr>
          <p:cNvPr id="6" name="그림 5"/>
          <p:cNvPicPr/>
          <p:nvPr/>
        </p:nvPicPr>
        <p:blipFill rotWithShape="1">
          <a:blip r:embed="rId2">
            <a:alphaModFix/>
            <a:lum/>
          </a:blip>
          <a:stretch>
            <a:fillRect/>
          </a:stretch>
        </p:blipFill>
        <p:spPr>
          <a:xfrm>
            <a:off x="1866692" y="1823125"/>
            <a:ext cx="4613621" cy="3126562"/>
          </a:xfrm>
          <a:prstGeom prst="rect">
            <a:avLst/>
          </a:prstGeom>
          <a:ln>
            <a:solidFill>
              <a:schemeClr val="tx1"/>
            </a:solidFill>
          </a:ln>
        </p:spPr>
      </p:pic>
      <p:sp>
        <p:nvSpPr>
          <p:cNvPr id="3" name="직사각형 2"/>
          <p:cNvSpPr/>
          <p:nvPr/>
        </p:nvSpPr>
        <p:spPr>
          <a:xfrm>
            <a:off x="2683565" y="3386406"/>
            <a:ext cx="914400" cy="211559"/>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ko-KR" altLang="en-US"/>
          </a:p>
        </p:txBody>
      </p:sp>
    </p:spTree>
  </p:cSld>
  <p:clrMapOvr>
    <a:masterClrMapping/>
  </p:clrMapOvr>
</p:sld>
</file>

<file path=ppt/slides/slide10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64624"/>
          </a:xfrm>
          <a:prstGeom prst="rect">
            <a:avLst/>
          </a:prstGeom>
          <a:noFill/>
        </p:spPr>
        <p:txBody>
          <a:bodyPr wrap="square">
            <a:spAutoFit/>
          </a:bodyPr>
          <a:lstStyle/>
          <a:p>
            <a:pPr>
              <a:lnSpc>
                <a:spcPct val="165000"/>
              </a:lnSpc>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p:txBody>
      </p:sp>
      <p:sp>
        <p:nvSpPr>
          <p:cNvPr id="12" name="TextBox 11"/>
          <p:cNvSpPr txBox="1"/>
          <p:nvPr/>
        </p:nvSpPr>
        <p:spPr>
          <a:xfrm>
            <a:off x="1324274" y="711235"/>
            <a:ext cx="6400800" cy="523220"/>
          </a:xfrm>
          <a:prstGeom prst="rect">
            <a:avLst/>
          </a:prstGeom>
          <a:noFill/>
        </p:spPr>
        <p:txBody>
          <a:bodyPr wrap="square" anchor="ctr">
            <a:spAutoFit/>
          </a:bodyPr>
          <a:lstStyle/>
          <a:p>
            <a:pPr algn="ctr"/>
            <a:r>
              <a:rPr lang="en-US" altLang="ko-KR" sz="2800">
                <a:solidFill>
                  <a:schemeClr val="bg1">
                    <a:lumMod val="65000"/>
                  </a:schemeClr>
                </a:solidFill>
              </a:rPr>
              <a:t>8.6 load-on-startup </a:t>
            </a:r>
            <a:r>
              <a:rPr lang="ko-KR" altLang="en-US" sz="2800">
                <a:solidFill>
                  <a:schemeClr val="bg1">
                    <a:lumMod val="65000"/>
                  </a:schemeClr>
                </a:solidFill>
              </a:rPr>
              <a:t>기능 사용하기</a:t>
            </a:r>
            <a:endParaRPr lang="ko-KR" altLang="en-US" sz="2800" spc="-88">
              <a:solidFill>
                <a:srgbClr val="281f3d"/>
              </a:solidFill>
            </a:endParaRPr>
          </a:p>
        </p:txBody>
      </p:sp>
      <p:sp>
        <p:nvSpPr>
          <p:cNvPr id="4" name="TextBox 3"/>
          <p:cNvSpPr txBox="1"/>
          <p:nvPr/>
        </p:nvSpPr>
        <p:spPr>
          <a:xfrm>
            <a:off x="505118" y="1480930"/>
            <a:ext cx="7605211" cy="276999"/>
          </a:xfrm>
          <a:prstGeom prst="rect">
            <a:avLst/>
          </a:prstGeom>
          <a:noFill/>
        </p:spPr>
        <p:txBody>
          <a:bodyPr wrap="square">
            <a:spAutoFit/>
          </a:bodyPr>
          <a:lstStyle/>
          <a:p>
            <a:pPr lvl="0"/>
            <a:r>
              <a:rPr lang="en-US" altLang="ko-KR" sz="1200" b="1">
                <a:latin typeface="+mj-ea"/>
                <a:ea typeface="+mj-ea"/>
              </a:rPr>
              <a:t>3. </a:t>
            </a:r>
            <a:r>
              <a:rPr lang="en-US" altLang="ko-KR" sz="1200">
                <a:latin typeface="+mj-ea"/>
                <a:ea typeface="+mj-ea"/>
              </a:rPr>
              <a:t>Name</a:t>
            </a:r>
            <a:r>
              <a:rPr lang="ko-KR" altLang="en-US" sz="1200">
                <a:latin typeface="+mj-ea"/>
                <a:ea typeface="+mj-ea"/>
              </a:rPr>
              <a:t>과 </a:t>
            </a:r>
            <a:r>
              <a:rPr lang="en-US" altLang="ko-KR" sz="1200">
                <a:latin typeface="+mj-ea"/>
                <a:ea typeface="+mj-ea"/>
              </a:rPr>
              <a:t>URL mappings</a:t>
            </a:r>
            <a:r>
              <a:rPr lang="ko-KR" altLang="en-US" sz="1200">
                <a:latin typeface="+mj-ea"/>
                <a:ea typeface="+mj-ea"/>
              </a:rPr>
              <a:t>을 </a:t>
            </a:r>
            <a:r>
              <a:rPr lang="en-US" altLang="ko-KR" sz="1200">
                <a:latin typeface="+mj-ea"/>
                <a:ea typeface="+mj-ea"/>
              </a:rPr>
              <a:t>loadConfig</a:t>
            </a:r>
            <a:r>
              <a:rPr lang="ko-KR" altLang="en-US" sz="1200">
                <a:latin typeface="+mj-ea"/>
                <a:ea typeface="+mj-ea"/>
              </a:rPr>
              <a:t>로 변경하고 </a:t>
            </a:r>
            <a:r>
              <a:rPr lang="en-US" altLang="ko-KR" sz="1200">
                <a:latin typeface="+mj-ea"/>
                <a:ea typeface="+mj-ea"/>
              </a:rPr>
              <a:t>Next</a:t>
            </a:r>
            <a:r>
              <a:rPr lang="ko-KR" altLang="en-US" sz="1200">
                <a:latin typeface="+mj-ea"/>
                <a:ea typeface="+mj-ea"/>
              </a:rPr>
              <a:t>를 클릭합니다</a:t>
            </a:r>
            <a:r>
              <a:rPr lang="en-US" altLang="ko-KR" sz="1200">
                <a:latin typeface="+mj-ea"/>
                <a:ea typeface="+mj-ea"/>
              </a:rPr>
              <a:t>.</a:t>
            </a:r>
            <a:endParaRPr lang="ko-KR" altLang="en-US" sz="1200">
              <a:latin typeface="+mj-ea"/>
              <a:ea typeface="+mj-ea"/>
            </a:endParaRPr>
          </a:p>
        </p:txBody>
      </p:sp>
      <p:pic>
        <p:nvPicPr>
          <p:cNvPr id="6" name="그림 5"/>
          <p:cNvPicPr/>
          <p:nvPr/>
        </p:nvPicPr>
        <p:blipFill rotWithShape="1">
          <a:blip r:embed="rId2">
            <a:alphaModFix/>
            <a:lum/>
          </a:blip>
          <a:stretch>
            <a:fillRect/>
          </a:stretch>
        </p:blipFill>
        <p:spPr>
          <a:xfrm>
            <a:off x="2196548" y="1874023"/>
            <a:ext cx="3747052" cy="3423534"/>
          </a:xfrm>
          <a:prstGeom prst="rect">
            <a:avLst/>
          </a:prstGeom>
          <a:ln>
            <a:solidFill>
              <a:schemeClr val="tx1"/>
            </a:solidFill>
          </a:ln>
        </p:spPr>
      </p:pic>
      <p:sp>
        <p:nvSpPr>
          <p:cNvPr id="3" name="직사각형 2"/>
          <p:cNvSpPr/>
          <p:nvPr/>
        </p:nvSpPr>
        <p:spPr>
          <a:xfrm>
            <a:off x="2812774" y="2504661"/>
            <a:ext cx="636104" cy="178904"/>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ko-KR" altLang="en-US"/>
          </a:p>
        </p:txBody>
      </p:sp>
      <p:sp>
        <p:nvSpPr>
          <p:cNvPr id="8" name="직사각형 7"/>
          <p:cNvSpPr/>
          <p:nvPr/>
        </p:nvSpPr>
        <p:spPr>
          <a:xfrm>
            <a:off x="2216426" y="4005470"/>
            <a:ext cx="636104" cy="178904"/>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ko-KR" altLang="en-US"/>
          </a:p>
        </p:txBody>
      </p:sp>
    </p:spTree>
  </p:cSld>
  <p:clrMapOvr>
    <a:masterClrMapping/>
  </p:clrMapOvr>
</p:sld>
</file>

<file path=ppt/slides/slide10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64624"/>
          </a:xfrm>
          <a:prstGeom prst="rect">
            <a:avLst/>
          </a:prstGeom>
          <a:noFill/>
        </p:spPr>
        <p:txBody>
          <a:bodyPr wrap="square">
            <a:spAutoFit/>
          </a:bodyPr>
          <a:lstStyle/>
          <a:p>
            <a:pPr>
              <a:lnSpc>
                <a:spcPct val="165000"/>
              </a:lnSpc>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p:txBody>
      </p:sp>
      <p:sp>
        <p:nvSpPr>
          <p:cNvPr id="12" name="TextBox 11"/>
          <p:cNvSpPr txBox="1"/>
          <p:nvPr/>
        </p:nvSpPr>
        <p:spPr>
          <a:xfrm>
            <a:off x="1324274" y="711235"/>
            <a:ext cx="6400800" cy="523220"/>
          </a:xfrm>
          <a:prstGeom prst="rect">
            <a:avLst/>
          </a:prstGeom>
          <a:noFill/>
        </p:spPr>
        <p:txBody>
          <a:bodyPr wrap="square" anchor="ctr">
            <a:spAutoFit/>
          </a:bodyPr>
          <a:lstStyle/>
          <a:p>
            <a:pPr algn="ctr"/>
            <a:r>
              <a:rPr lang="en-US" altLang="ko-KR" sz="2800">
                <a:solidFill>
                  <a:schemeClr val="bg1">
                    <a:lumMod val="65000"/>
                  </a:schemeClr>
                </a:solidFill>
              </a:rPr>
              <a:t>8.6 load-on-startup </a:t>
            </a:r>
            <a:r>
              <a:rPr lang="ko-KR" altLang="en-US" sz="2800">
                <a:solidFill>
                  <a:schemeClr val="bg1">
                    <a:lumMod val="65000"/>
                  </a:schemeClr>
                </a:solidFill>
              </a:rPr>
              <a:t>기능 사용하기</a:t>
            </a:r>
            <a:endParaRPr lang="ko-KR" altLang="en-US" sz="2800" spc="-88">
              <a:solidFill>
                <a:srgbClr val="281f3d"/>
              </a:solidFill>
            </a:endParaRPr>
          </a:p>
        </p:txBody>
      </p:sp>
      <p:sp>
        <p:nvSpPr>
          <p:cNvPr id="3" name="TextBox 2"/>
          <p:cNvSpPr txBox="1"/>
          <p:nvPr/>
        </p:nvSpPr>
        <p:spPr>
          <a:xfrm>
            <a:off x="505118" y="1441175"/>
            <a:ext cx="7794053" cy="276999"/>
          </a:xfrm>
          <a:prstGeom prst="rect">
            <a:avLst/>
          </a:prstGeom>
          <a:noFill/>
        </p:spPr>
        <p:txBody>
          <a:bodyPr wrap="square">
            <a:spAutoFit/>
          </a:bodyPr>
          <a:lstStyle/>
          <a:p>
            <a:pPr lvl="0"/>
            <a:r>
              <a:rPr lang="en-US" altLang="ko-KR" sz="1200" b="1">
                <a:latin typeface="+mj-ea"/>
                <a:ea typeface="+mj-ea"/>
              </a:rPr>
              <a:t>4. </a:t>
            </a:r>
            <a:r>
              <a:rPr lang="en-US" altLang="ko-KR" sz="1200">
                <a:latin typeface="+mj-ea"/>
                <a:ea typeface="+mj-ea"/>
              </a:rPr>
              <a:t>Inherited abstract methods, init, doGet </a:t>
            </a:r>
            <a:r>
              <a:rPr lang="ko-KR" altLang="en-US" sz="1200">
                <a:latin typeface="+mj-ea"/>
                <a:ea typeface="+mj-ea"/>
              </a:rPr>
              <a:t>옵션 체크박스에 체크한 후 </a:t>
            </a:r>
            <a:r>
              <a:rPr lang="en-US" altLang="ko-KR" sz="1200">
                <a:latin typeface="+mj-ea"/>
                <a:ea typeface="+mj-ea"/>
              </a:rPr>
              <a:t>Finish</a:t>
            </a:r>
            <a:r>
              <a:rPr lang="ko-KR" altLang="en-US" sz="1200">
                <a:latin typeface="+mj-ea"/>
                <a:ea typeface="+mj-ea"/>
              </a:rPr>
              <a:t>를 클릭합니다</a:t>
            </a:r>
            <a:r>
              <a:rPr lang="en-US" altLang="ko-KR" sz="1200">
                <a:latin typeface="+mj-ea"/>
                <a:ea typeface="+mj-ea"/>
              </a:rPr>
              <a:t>.</a:t>
            </a:r>
            <a:endParaRPr lang="ko-KR" altLang="en-US" sz="1200">
              <a:latin typeface="+mj-ea"/>
              <a:ea typeface="+mj-ea"/>
            </a:endParaRPr>
          </a:p>
        </p:txBody>
      </p:sp>
      <p:pic>
        <p:nvPicPr>
          <p:cNvPr id="6" name="그림 5"/>
          <p:cNvPicPr/>
          <p:nvPr/>
        </p:nvPicPr>
        <p:blipFill rotWithShape="1">
          <a:blip r:embed="rId2">
            <a:alphaModFix/>
            <a:lum/>
          </a:blip>
          <a:stretch>
            <a:fillRect/>
          </a:stretch>
        </p:blipFill>
        <p:spPr>
          <a:xfrm>
            <a:off x="2109180" y="1851590"/>
            <a:ext cx="3951605" cy="3532505"/>
          </a:xfrm>
          <a:prstGeom prst="rect">
            <a:avLst/>
          </a:prstGeom>
          <a:ln>
            <a:solidFill>
              <a:schemeClr val="tx1"/>
            </a:solidFill>
          </a:ln>
        </p:spPr>
      </p:pic>
      <p:sp>
        <p:nvSpPr>
          <p:cNvPr id="4" name="직사각형 3"/>
          <p:cNvSpPr/>
          <p:nvPr/>
        </p:nvSpPr>
        <p:spPr>
          <a:xfrm>
            <a:off x="2315817" y="3945835"/>
            <a:ext cx="149087" cy="188843"/>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ko-KR" altLang="en-US"/>
          </a:p>
        </p:txBody>
      </p:sp>
      <p:sp>
        <p:nvSpPr>
          <p:cNvPr id="8" name="직사각형 7"/>
          <p:cNvSpPr/>
          <p:nvPr/>
        </p:nvSpPr>
        <p:spPr>
          <a:xfrm>
            <a:off x="2315817" y="4144617"/>
            <a:ext cx="149087" cy="188843"/>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ko-KR" altLang="en-US"/>
          </a:p>
        </p:txBody>
      </p:sp>
      <p:sp>
        <p:nvSpPr>
          <p:cNvPr id="9" name="직사각형 8"/>
          <p:cNvSpPr/>
          <p:nvPr/>
        </p:nvSpPr>
        <p:spPr>
          <a:xfrm>
            <a:off x="4099890" y="4333460"/>
            <a:ext cx="149087" cy="188843"/>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ko-KR" altLang="en-US"/>
          </a:p>
        </p:txBody>
      </p:sp>
    </p:spTree>
  </p:cSld>
  <p:clrMapOvr>
    <a:masterClrMapping/>
  </p:clrMapOvr>
</p:sld>
</file>

<file path=ppt/slides/slide10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64624"/>
          </a:xfrm>
          <a:prstGeom prst="rect">
            <a:avLst/>
          </a:prstGeom>
          <a:noFill/>
        </p:spPr>
        <p:txBody>
          <a:bodyPr wrap="square">
            <a:spAutoFit/>
          </a:bodyPr>
          <a:lstStyle/>
          <a:p>
            <a:pPr>
              <a:lnSpc>
                <a:spcPct val="165000"/>
              </a:lnSpc>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p:txBody>
      </p:sp>
      <p:sp>
        <p:nvSpPr>
          <p:cNvPr id="12" name="TextBox 11"/>
          <p:cNvSpPr txBox="1"/>
          <p:nvPr/>
        </p:nvSpPr>
        <p:spPr>
          <a:xfrm>
            <a:off x="1324274" y="711235"/>
            <a:ext cx="6400800" cy="523220"/>
          </a:xfrm>
          <a:prstGeom prst="rect">
            <a:avLst/>
          </a:prstGeom>
          <a:noFill/>
        </p:spPr>
        <p:txBody>
          <a:bodyPr wrap="square" anchor="ctr">
            <a:spAutoFit/>
          </a:bodyPr>
          <a:lstStyle/>
          <a:p>
            <a:pPr algn="ctr"/>
            <a:r>
              <a:rPr lang="en-US" altLang="ko-KR" sz="2800">
                <a:solidFill>
                  <a:schemeClr val="bg1">
                    <a:lumMod val="65000"/>
                  </a:schemeClr>
                </a:solidFill>
              </a:rPr>
              <a:t>8.6 load-on-startup </a:t>
            </a:r>
            <a:r>
              <a:rPr lang="ko-KR" altLang="en-US" sz="2800">
                <a:solidFill>
                  <a:schemeClr val="bg1">
                    <a:lumMod val="65000"/>
                  </a:schemeClr>
                </a:solidFill>
              </a:rPr>
              <a:t>기능 사용하기</a:t>
            </a:r>
            <a:endParaRPr lang="ko-KR" altLang="en-US" sz="2800" spc="-88">
              <a:solidFill>
                <a:srgbClr val="281f3d"/>
              </a:solidFill>
            </a:endParaRPr>
          </a:p>
        </p:txBody>
      </p:sp>
      <p:sp>
        <p:nvSpPr>
          <p:cNvPr id="3" name="TextBox 2"/>
          <p:cNvSpPr txBox="1"/>
          <p:nvPr/>
        </p:nvSpPr>
        <p:spPr>
          <a:xfrm>
            <a:off x="505118" y="1451114"/>
            <a:ext cx="7794053" cy="276999"/>
          </a:xfrm>
          <a:prstGeom prst="rect">
            <a:avLst/>
          </a:prstGeom>
          <a:noFill/>
        </p:spPr>
        <p:txBody>
          <a:bodyPr wrap="square">
            <a:spAutoFit/>
          </a:bodyPr>
          <a:lstStyle/>
          <a:p>
            <a:pPr lvl="0"/>
            <a:r>
              <a:rPr lang="en-US" altLang="ko-KR" sz="1200" b="1">
                <a:latin typeface="+mj-ea"/>
                <a:ea typeface="+mj-ea"/>
              </a:rPr>
              <a:t>5. </a:t>
            </a:r>
            <a:r>
              <a:rPr lang="en-US" altLang="ko-KR" sz="1200">
                <a:latin typeface="+mj-ea"/>
                <a:ea typeface="+mj-ea"/>
              </a:rPr>
              <a:t>LoadAppConfig </a:t>
            </a:r>
            <a:r>
              <a:rPr lang="ko-KR" altLang="en-US" sz="1200">
                <a:latin typeface="+mj-ea"/>
                <a:ea typeface="+mj-ea"/>
              </a:rPr>
              <a:t>클래스를 다음과 같이 작성합니다</a:t>
            </a:r>
            <a:r>
              <a:rPr lang="en-US" altLang="ko-KR" sz="1200">
                <a:latin typeface="+mj-ea"/>
                <a:ea typeface="+mj-ea"/>
              </a:rPr>
              <a:t>.</a:t>
            </a:r>
            <a:endParaRPr lang="ko-KR" altLang="en-US" sz="1200">
              <a:latin typeface="+mj-ea"/>
              <a:ea typeface="+mj-ea"/>
            </a:endParaRPr>
          </a:p>
        </p:txBody>
      </p:sp>
      <p:pic>
        <p:nvPicPr>
          <p:cNvPr id="72706" name="Picture 2"/>
          <p:cNvPicPr>
            <a:picLocks noChangeAspect="1" noChangeArrowheads="1"/>
          </p:cNvPicPr>
          <p:nvPr/>
        </p:nvPicPr>
        <p:blipFill rotWithShape="1">
          <a:blip r:embed="rId2">
            <a:alphaModFix/>
            <a:lum/>
          </a:blip>
          <a:srcRect/>
          <a:stretch>
            <a:fillRect/>
          </a:stretch>
        </p:blipFill>
        <p:spPr>
          <a:xfrm>
            <a:off x="1092725" y="1728113"/>
            <a:ext cx="6479692" cy="4632507"/>
          </a:xfrm>
          <a:prstGeom prst="rect">
            <a:avLst/>
          </a:prstGeom>
          <a:noFill/>
          <a:ln>
            <a:noFill/>
          </a:ln>
        </p:spPr>
      </p:pic>
    </p:spTree>
  </p:cSld>
  <p:clrMapOvr>
    <a:masterClrMapping/>
  </p:clrMapOvr>
</p:sld>
</file>

<file path=ppt/slides/slide10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64624"/>
          </a:xfrm>
          <a:prstGeom prst="rect">
            <a:avLst/>
          </a:prstGeom>
          <a:noFill/>
        </p:spPr>
        <p:txBody>
          <a:bodyPr wrap="square">
            <a:spAutoFit/>
          </a:bodyPr>
          <a:lstStyle/>
          <a:p>
            <a:pPr>
              <a:lnSpc>
                <a:spcPct val="165000"/>
              </a:lnSpc>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p:txBody>
      </p:sp>
      <p:sp>
        <p:nvSpPr>
          <p:cNvPr id="12" name="TextBox 11"/>
          <p:cNvSpPr txBox="1"/>
          <p:nvPr/>
        </p:nvSpPr>
        <p:spPr>
          <a:xfrm>
            <a:off x="1324274" y="711235"/>
            <a:ext cx="6400800" cy="523220"/>
          </a:xfrm>
          <a:prstGeom prst="rect">
            <a:avLst/>
          </a:prstGeom>
          <a:noFill/>
        </p:spPr>
        <p:txBody>
          <a:bodyPr wrap="square" anchor="ctr">
            <a:spAutoFit/>
          </a:bodyPr>
          <a:lstStyle/>
          <a:p>
            <a:pPr algn="ctr"/>
            <a:r>
              <a:rPr lang="en-US" altLang="ko-KR" sz="2800">
                <a:solidFill>
                  <a:schemeClr val="bg1">
                    <a:lumMod val="65000"/>
                  </a:schemeClr>
                </a:solidFill>
              </a:rPr>
              <a:t>8.6 load-on-startup </a:t>
            </a:r>
            <a:r>
              <a:rPr lang="ko-KR" altLang="en-US" sz="2800">
                <a:solidFill>
                  <a:schemeClr val="bg1">
                    <a:lumMod val="65000"/>
                  </a:schemeClr>
                </a:solidFill>
              </a:rPr>
              <a:t>기능 사용하기</a:t>
            </a:r>
            <a:endParaRPr lang="ko-KR" altLang="en-US" sz="2800" spc="-88">
              <a:solidFill>
                <a:srgbClr val="281f3d"/>
              </a:solidFill>
            </a:endParaRPr>
          </a:p>
        </p:txBody>
      </p:sp>
      <p:pic>
        <p:nvPicPr>
          <p:cNvPr id="73730" name="Picture 2"/>
          <p:cNvPicPr>
            <a:picLocks noChangeAspect="1" noChangeArrowheads="1"/>
          </p:cNvPicPr>
          <p:nvPr/>
        </p:nvPicPr>
        <p:blipFill rotWithShape="1">
          <a:blip r:embed="rId2">
            <a:alphaModFix/>
            <a:lum/>
          </a:blip>
          <a:srcRect/>
          <a:stretch>
            <a:fillRect/>
          </a:stretch>
        </p:blipFill>
        <p:spPr>
          <a:xfrm>
            <a:off x="924338" y="1687875"/>
            <a:ext cx="6598134" cy="4356980"/>
          </a:xfrm>
          <a:prstGeom prst="rect">
            <a:avLst/>
          </a:prstGeom>
          <a:noFill/>
          <a:ln>
            <a:noFill/>
          </a:ln>
        </p:spPr>
      </p:pic>
    </p:spTree>
  </p:cSld>
  <p:clrMapOvr>
    <a:masterClrMapping/>
  </p:clrMapOvr>
</p:sld>
</file>

<file path=ppt/slides/slide10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64624"/>
          </a:xfrm>
          <a:prstGeom prst="rect">
            <a:avLst/>
          </a:prstGeom>
          <a:noFill/>
        </p:spPr>
        <p:txBody>
          <a:bodyPr wrap="square">
            <a:spAutoFit/>
          </a:bodyPr>
          <a:lstStyle/>
          <a:p>
            <a:pPr>
              <a:lnSpc>
                <a:spcPct val="165000"/>
              </a:lnSpc>
              <a:defRPr/>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p:txBody>
      </p:sp>
      <p:sp>
        <p:nvSpPr>
          <p:cNvPr id="12" name="TextBox 11"/>
          <p:cNvSpPr txBox="1"/>
          <p:nvPr/>
        </p:nvSpPr>
        <p:spPr>
          <a:xfrm>
            <a:off x="1324274" y="711235"/>
            <a:ext cx="6400800" cy="523220"/>
          </a:xfrm>
          <a:prstGeom prst="rect">
            <a:avLst/>
          </a:prstGeom>
          <a:noFill/>
        </p:spPr>
        <p:txBody>
          <a:bodyPr wrap="square" anchor="ctr">
            <a:spAutoFit/>
          </a:bodyPr>
          <a:lstStyle/>
          <a:p>
            <a:pPr algn="ctr">
              <a:defRPr/>
            </a:pPr>
            <a:r>
              <a:rPr lang="en-US" altLang="ko-KR" sz="2800">
                <a:solidFill>
                  <a:schemeClr val="bg1">
                    <a:lumMod val="65000"/>
                  </a:schemeClr>
                </a:solidFill>
              </a:rPr>
              <a:t>8.6 load-on-startup </a:t>
            </a:r>
            <a:r>
              <a:rPr lang="ko-KR" altLang="en-US" sz="2800">
                <a:solidFill>
                  <a:schemeClr val="bg1">
                    <a:lumMod val="65000"/>
                  </a:schemeClr>
                </a:solidFill>
              </a:rPr>
              <a:t>기능 사용하기</a:t>
            </a:r>
            <a:endParaRPr lang="ko-KR" altLang="en-US" sz="2800" spc="-88">
              <a:solidFill>
                <a:srgbClr val="281f3d"/>
              </a:solidFill>
            </a:endParaRPr>
          </a:p>
        </p:txBody>
      </p:sp>
      <p:sp>
        <p:nvSpPr>
          <p:cNvPr id="73731" name=""/>
          <p:cNvSpPr txBox="1"/>
          <p:nvPr/>
        </p:nvSpPr>
        <p:spPr>
          <a:xfrm>
            <a:off x="156484" y="96202"/>
            <a:ext cx="7431484" cy="6665595"/>
          </a:xfrm>
          <a:prstGeom prst="rect">
            <a:avLst/>
          </a:prstGeom>
          <a:solidFill>
            <a:srgbClr val="ffffff">
              <a:alpha val="100000"/>
            </a:srgbClr>
          </a:solidFill>
          <a:ln>
            <a:solidFill>
              <a:srgbClr val="4472c4">
                <a:alpha val="100000"/>
              </a:srgbClr>
            </a:solidFill>
          </a:ln>
        </p:spPr>
        <p:txBody>
          <a:bodyPr wrap="square">
            <a:spAutoFit/>
          </a:bodyPr>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package sec06.ex02;</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ko-KR" altLang="en-US" sz="1200" b="1" i="0" u="none" strike="noStrike" kern="1200" cap="none" spc="0" normalizeH="0" baseline="0" mc:Ignorable="hp" hp:hslEmbossed="0">
                <a:solidFill>
                  <a:srgbClr val="000000"/>
                </a:solidFill>
                <a:latin typeface="한컴산뜻돋움"/>
                <a:ea typeface="한컴산뜻돋움"/>
              </a:rPr>
              <a:t>  </a:t>
            </a: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ff0000"/>
                </a:solidFill>
                <a:latin typeface="한컴산뜻돋움"/>
                <a:ea typeface="한컴산뜻돋움"/>
              </a:rPr>
              <a:t>@WebServlet(name = "loadConfig", urlPatterns = { "/loadConfig"},loadOnStartup=1)</a:t>
            </a:r>
            <a:endParaRPr xmlns:mc="http://schemas.openxmlformats.org/markup-compatibility/2006" xmlns:hp="http://schemas.haansoft.com/office/presentation/8.0" kumimoji="0" lang="ko-KR" altLang="en-US" sz="1200" b="1" i="0" u="none" strike="noStrike" kern="1200" cap="none" spc="0" normalizeH="0" baseline="0" mc:Ignorable="hp" hp:hslEmbossed="0">
              <a:solidFill>
                <a:srgbClr val="0000ff"/>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public class LoadAppConfig extends HttpServlet {</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private ServletContext context;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@Override</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public void init(</a:t>
            </a: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ff0000"/>
                </a:solidFill>
                <a:latin typeface="한컴산뜻돋움"/>
                <a:ea typeface="한컴산뜻돋움"/>
              </a:rPr>
              <a:t>ServletConfig config</a:t>
            </a: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throws ServletException {</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System.out.println("LoadAppConfig의 init 메서드 호출");</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a:t>
            </a: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ff0000"/>
                </a:solidFill>
                <a:latin typeface="한컴산뜻돋움"/>
                <a:ea typeface="한컴산뜻돋움"/>
              </a:rPr>
              <a:t>context = config.getServletContext();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ff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ff0000"/>
                </a:solidFill>
                <a:latin typeface="한컴산뜻돋움"/>
                <a:ea typeface="한컴산뜻돋움"/>
              </a:rPr>
              <a:t>		String menu_member = context.getInitParameter("menu_member");</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ff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ff0000"/>
                </a:solidFill>
                <a:latin typeface="한컴산뜻돋움"/>
                <a:ea typeface="한컴산뜻돋움"/>
              </a:rPr>
              <a:t>		String menu_order = context.getInitParameter("menu_order");</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ff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ff0000"/>
                </a:solidFill>
                <a:latin typeface="한컴산뜻돋움"/>
                <a:ea typeface="한컴산뜻돋움"/>
              </a:rPr>
              <a:t>		String menu_goods = context.getInitParameter("menu_goods");</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ff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ff0000"/>
                </a:solidFill>
                <a:latin typeface="한컴산뜻돋움"/>
                <a:ea typeface="한컴산뜻돋움"/>
              </a:rPr>
              <a:t>		</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ff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context.setAttribute("menu_member", menu_member);</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context.setAttribute("menu_order", menu_order);</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context.setAttribute("menu_goods", menu_goods);</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protected void doGet(HttpServletRequest request, HttpServletResponse response) throws ServletException, IOException {</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request.setCharacterEncoding("utf-8");</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response.setContentType("text/html;charset=utf-8");</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PrintWriter out = response.getWriter();		</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ff0000"/>
                </a:solidFill>
                <a:latin typeface="한컴산뜻돋움"/>
                <a:ea typeface="한컴산뜻돋움"/>
              </a:rPr>
              <a:t>		String menu_member = (String)context.getAttribute("menu_member");</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ff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ff0000"/>
                </a:solidFill>
                <a:latin typeface="한컴산뜻돋움"/>
                <a:ea typeface="한컴산뜻돋움"/>
              </a:rPr>
              <a:t>		String menu_order = (String)context.getAttribute("menu_order");</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ff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ff0000"/>
                </a:solidFill>
                <a:latin typeface="한컴산뜻돋움"/>
                <a:ea typeface="한컴산뜻돋움"/>
              </a:rPr>
              <a:t>		String menu_goods = (String)context.getAttribute("menu_goods");</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ff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out.print("&lt;html&gt;&lt;body&gt;");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out.print("&lt;table border=1 cellspacing=0&gt;&lt;tr&gt;메뉴 이름&lt;/tr&gt;");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out.print("&lt;tr&gt;&lt;td&gt;" + menu_member + "&lt;/td&gt;&lt;/tr&gt;");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out.print("&lt;tr&gt;&lt;td&gt;" + menu_order + "&lt;/td&gt;&lt;/tr&gt;");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out.print("&lt;tr&gt;&lt;td&gt;" + menu_goods + "&lt;/td&gt;&lt;/tr&gt;");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out.print("&lt;/tr&gt;&lt;/table&gt;&lt;/body&gt;&lt;/html&gt;");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p:txBody>
      </p:sp>
      <p:sp>
        <p:nvSpPr>
          <p:cNvPr id="73732" name=""/>
          <p:cNvSpPr txBox="1"/>
          <p:nvPr/>
        </p:nvSpPr>
        <p:spPr>
          <a:xfrm>
            <a:off x="6006842" y="1314171"/>
            <a:ext cx="2960471" cy="1817649"/>
          </a:xfrm>
          <a:prstGeom prst="rect">
            <a:avLst/>
          </a:prstGeom>
          <a:solidFill>
            <a:schemeClr val="lt1"/>
          </a:solidFill>
          <a:ln>
            <a:solidFill>
              <a:schemeClr val="accent2"/>
            </a:solidFill>
          </a:ln>
        </p:spPr>
        <p:txBody>
          <a:bodyPr wrap="square">
            <a:spAutoFit/>
          </a:bodyPr>
          <a:p>
            <a:pPr>
              <a:defRPr/>
            </a:pPr>
            <a:r>
              <a:rPr lang="en-US" altLang="ko-KR" sz="600" b="1">
                <a:latin typeface="한컴산뜻돋움"/>
                <a:ea typeface="한컴산뜻돋움"/>
              </a:rPr>
              <a:t>&lt;web-app xmlns:xsi="http://www.w3.org/2001/XMLSchema-instance"</a:t>
            </a:r>
            <a:endParaRPr lang="en-US" altLang="ko-KR" sz="600" b="1">
              <a:latin typeface="한컴산뜻돋움"/>
              <a:ea typeface="한컴산뜻돋움"/>
            </a:endParaRPr>
          </a:p>
          <a:p>
            <a:pPr>
              <a:defRPr/>
            </a:pPr>
            <a:r>
              <a:rPr lang="en-US" altLang="ko-KR" sz="600" b="1">
                <a:ea typeface="한컴산뜻돋움"/>
              </a:rPr>
              <a:t>	</a:t>
            </a:r>
            <a:r>
              <a:rPr lang="en-US" altLang="ko-KR" sz="600" b="1">
                <a:latin typeface="한컴산뜻돋움"/>
                <a:ea typeface="한컴산뜻돋움"/>
              </a:rPr>
              <a:t>xmlns="http://java.sun.com/xml/ns/javaee"</a:t>
            </a:r>
            <a:endParaRPr lang="en-US" altLang="ko-KR" sz="600" b="1">
              <a:latin typeface="한컴산뜻돋움"/>
              <a:ea typeface="한컴산뜻돋움"/>
            </a:endParaRPr>
          </a:p>
          <a:p>
            <a:pPr>
              <a:defRPr/>
            </a:pPr>
            <a:r>
              <a:rPr lang="en-US" altLang="ko-KR" sz="600" b="1">
                <a:ea typeface="한컴산뜻돋움"/>
              </a:rPr>
              <a:t>	</a:t>
            </a:r>
            <a:r>
              <a:rPr lang="en-US" altLang="ko-KR" sz="600" b="1">
                <a:latin typeface="한컴산뜻돋움"/>
                <a:ea typeface="한컴산뜻돋움"/>
              </a:rPr>
              <a:t>xsi:schemaLocation="http://java.sun.com/xml/ns/javaee http://java.sun.com/xml/ns/javaee/web-app_3_0.xsd"</a:t>
            </a:r>
            <a:endParaRPr lang="en-US" altLang="ko-KR" sz="600" b="1">
              <a:latin typeface="한컴산뜻돋움"/>
              <a:ea typeface="한컴산뜻돋움"/>
            </a:endParaRPr>
          </a:p>
          <a:p>
            <a:pPr>
              <a:defRPr/>
            </a:pPr>
            <a:r>
              <a:rPr lang="en-US" altLang="ko-KR" sz="600" b="1">
                <a:ea typeface="한컴산뜻돋움"/>
              </a:rPr>
              <a:t>	</a:t>
            </a:r>
            <a:r>
              <a:rPr lang="en-US" altLang="ko-KR" sz="600" b="1">
                <a:latin typeface="한컴산뜻돋움"/>
                <a:ea typeface="한컴산뜻돋움"/>
              </a:rPr>
              <a:t>id="WebApp_ID" version="3.0"&gt;</a:t>
            </a:r>
            <a:endParaRPr lang="en-US" altLang="ko-KR" sz="600" b="1">
              <a:latin typeface="한컴산뜻돋움"/>
              <a:ea typeface="한컴산뜻돋움"/>
            </a:endParaRPr>
          </a:p>
          <a:p>
            <a:pPr>
              <a:defRPr/>
            </a:pPr>
            <a:endParaRPr lang="en-US" altLang="ko-KR" sz="600" b="1">
              <a:latin typeface="한컴산뜻돋움"/>
              <a:ea typeface="한컴산뜻돋움"/>
            </a:endParaRPr>
          </a:p>
          <a:p>
            <a:pPr>
              <a:defRPr/>
            </a:pPr>
            <a:r>
              <a:rPr lang="en-US" altLang="ko-KR" sz="600" b="1">
                <a:latin typeface="한컴산뜻돋움"/>
                <a:ea typeface="한컴산뜻돋움"/>
              </a:rPr>
              <a:t>&lt;context-param&gt;</a:t>
            </a:r>
            <a:endParaRPr lang="en-US" altLang="ko-KR" sz="600" b="1">
              <a:latin typeface="한컴산뜻돋움"/>
              <a:ea typeface="한컴산뜻돋움"/>
            </a:endParaRPr>
          </a:p>
          <a:p>
            <a:pPr>
              <a:defRPr/>
            </a:pPr>
            <a:r>
              <a:rPr lang="en-US" altLang="ko-KR" sz="600" b="1">
                <a:ea typeface="한컴산뜻돋움"/>
              </a:rPr>
              <a:t>	</a:t>
            </a:r>
            <a:r>
              <a:rPr lang="en-US" altLang="ko-KR" sz="600" b="1">
                <a:latin typeface="한컴산뜻돋움"/>
                <a:ea typeface="한컴산뜻돋움"/>
              </a:rPr>
              <a:t>&lt;param-name&gt;menu_member&lt;/param-name&gt;</a:t>
            </a:r>
            <a:endParaRPr lang="en-US" altLang="ko-KR" sz="600" b="1">
              <a:latin typeface="한컴산뜻돋움"/>
              <a:ea typeface="한컴산뜻돋움"/>
            </a:endParaRPr>
          </a:p>
          <a:p>
            <a:pPr>
              <a:defRPr/>
            </a:pPr>
            <a:r>
              <a:rPr lang="en-US" altLang="ko-KR" sz="600" b="1">
                <a:ea typeface="한컴산뜻돋움"/>
              </a:rPr>
              <a:t>	</a:t>
            </a:r>
            <a:r>
              <a:rPr lang="en-US" altLang="ko-KR" sz="600" b="1">
                <a:latin typeface="한컴산뜻돋움"/>
                <a:ea typeface="한컴산뜻돋움"/>
              </a:rPr>
              <a:t>&lt;param-value&gt;회원등록  회원조회 회원수정&lt;/param-value&gt;</a:t>
            </a:r>
            <a:endParaRPr lang="en-US" altLang="ko-KR" sz="600" b="1">
              <a:latin typeface="한컴산뜻돋움"/>
              <a:ea typeface="한컴산뜻돋움"/>
            </a:endParaRPr>
          </a:p>
          <a:p>
            <a:pPr>
              <a:defRPr/>
            </a:pPr>
            <a:r>
              <a:rPr lang="en-US" altLang="ko-KR" sz="600" b="1">
                <a:latin typeface="한컴산뜻돋움"/>
                <a:ea typeface="한컴산뜻돋움"/>
              </a:rPr>
              <a:t>&lt;/context-param&gt;</a:t>
            </a:r>
            <a:endParaRPr lang="en-US" altLang="ko-KR" sz="600" b="1">
              <a:latin typeface="한컴산뜻돋움"/>
              <a:ea typeface="한컴산뜻돋움"/>
            </a:endParaRPr>
          </a:p>
          <a:p>
            <a:pPr>
              <a:defRPr/>
            </a:pPr>
            <a:r>
              <a:rPr lang="en-US" altLang="ko-KR" sz="600" b="1">
                <a:latin typeface="한컴산뜻돋움"/>
                <a:ea typeface="한컴산뜻돋움"/>
              </a:rPr>
              <a:t>&lt;context-param&gt;</a:t>
            </a:r>
            <a:endParaRPr lang="en-US" altLang="ko-KR" sz="600" b="1">
              <a:latin typeface="한컴산뜻돋움"/>
              <a:ea typeface="한컴산뜻돋움"/>
            </a:endParaRPr>
          </a:p>
          <a:p>
            <a:pPr>
              <a:defRPr/>
            </a:pPr>
            <a:r>
              <a:rPr lang="en-US" altLang="ko-KR" sz="600" b="1">
                <a:ea typeface="한컴산뜻돋움"/>
              </a:rPr>
              <a:t>	</a:t>
            </a:r>
            <a:r>
              <a:rPr lang="en-US" altLang="ko-KR" sz="600" b="1">
                <a:latin typeface="한컴산뜻돋움"/>
                <a:ea typeface="한컴산뜻돋움"/>
              </a:rPr>
              <a:t>&lt;param-name&gt;menu_order&lt;/param-name&gt;</a:t>
            </a:r>
            <a:endParaRPr lang="en-US" altLang="ko-KR" sz="600" b="1">
              <a:latin typeface="한컴산뜻돋움"/>
              <a:ea typeface="한컴산뜻돋움"/>
            </a:endParaRPr>
          </a:p>
          <a:p>
            <a:pPr>
              <a:defRPr/>
            </a:pPr>
            <a:r>
              <a:rPr lang="en-US" altLang="ko-KR" sz="600" b="1">
                <a:ea typeface="한컴산뜻돋움"/>
              </a:rPr>
              <a:t>	</a:t>
            </a:r>
            <a:r>
              <a:rPr lang="en-US" altLang="ko-KR" sz="600" b="1">
                <a:latin typeface="한컴산뜻돋움"/>
                <a:ea typeface="한컴산뜻돋움"/>
              </a:rPr>
              <a:t>&lt;param-value&gt;주문조회  주문등록 주문수정 주문취소&lt;/param-value&gt;</a:t>
            </a:r>
            <a:endParaRPr lang="en-US" altLang="ko-KR" sz="600" b="1">
              <a:latin typeface="한컴산뜻돋움"/>
              <a:ea typeface="한컴산뜻돋움"/>
            </a:endParaRPr>
          </a:p>
          <a:p>
            <a:pPr>
              <a:defRPr/>
            </a:pPr>
            <a:r>
              <a:rPr lang="en-US" altLang="ko-KR" sz="600" b="1">
                <a:latin typeface="한컴산뜻돋움"/>
                <a:ea typeface="한컴산뜻돋움"/>
              </a:rPr>
              <a:t>&lt;/context-param&gt;</a:t>
            </a:r>
            <a:endParaRPr lang="en-US" altLang="ko-KR" sz="600" b="1">
              <a:latin typeface="한컴산뜻돋움"/>
              <a:ea typeface="한컴산뜻돋움"/>
            </a:endParaRPr>
          </a:p>
          <a:p>
            <a:pPr>
              <a:defRPr/>
            </a:pPr>
            <a:r>
              <a:rPr lang="en-US" altLang="ko-KR" sz="600" b="1">
                <a:latin typeface="한컴산뜻돋움"/>
                <a:ea typeface="한컴산뜻돋움"/>
              </a:rPr>
              <a:t>&lt;context-param&gt;</a:t>
            </a:r>
            <a:endParaRPr lang="en-US" altLang="ko-KR" sz="600" b="1">
              <a:latin typeface="한컴산뜻돋움"/>
              <a:ea typeface="한컴산뜻돋움"/>
            </a:endParaRPr>
          </a:p>
          <a:p>
            <a:pPr>
              <a:defRPr/>
            </a:pPr>
            <a:r>
              <a:rPr lang="en-US" altLang="ko-KR" sz="600" b="1">
                <a:ea typeface="한컴산뜻돋움"/>
              </a:rPr>
              <a:t>	</a:t>
            </a:r>
            <a:r>
              <a:rPr lang="en-US" altLang="ko-KR" sz="600" b="1">
                <a:latin typeface="한컴산뜻돋움"/>
                <a:ea typeface="한컴산뜻돋움"/>
              </a:rPr>
              <a:t>&lt;param-name&gt;menu_goods&lt;/param-name&gt;</a:t>
            </a:r>
            <a:endParaRPr lang="en-US" altLang="ko-KR" sz="600" b="1">
              <a:latin typeface="한컴산뜻돋움"/>
              <a:ea typeface="한컴산뜻돋움"/>
            </a:endParaRPr>
          </a:p>
          <a:p>
            <a:pPr>
              <a:defRPr/>
            </a:pPr>
            <a:r>
              <a:rPr lang="en-US" altLang="ko-KR" sz="600" b="1">
                <a:ea typeface="한컴산뜻돋움"/>
              </a:rPr>
              <a:t>	</a:t>
            </a:r>
            <a:r>
              <a:rPr lang="en-US" altLang="ko-KR" sz="600" b="1">
                <a:latin typeface="한컴산뜻돋움"/>
                <a:ea typeface="한컴산뜻돋움"/>
              </a:rPr>
              <a:t>&lt;param-value&gt;상품조회  상품등록 상품수정 상품삭제&lt;/param-value&gt;</a:t>
            </a:r>
            <a:endParaRPr lang="en-US" altLang="ko-KR" sz="600" b="1">
              <a:latin typeface="한컴산뜻돋움"/>
              <a:ea typeface="한컴산뜻돋움"/>
            </a:endParaRPr>
          </a:p>
          <a:p>
            <a:pPr>
              <a:defRPr/>
            </a:pPr>
            <a:r>
              <a:rPr lang="en-US" altLang="ko-KR" sz="600" b="1">
                <a:latin typeface="한컴산뜻돋움"/>
                <a:ea typeface="한컴산뜻돋움"/>
              </a:rPr>
              <a:t>&lt;/context-param&gt;</a:t>
            </a:r>
            <a:endParaRPr lang="en-US" altLang="ko-KR" sz="600" b="1">
              <a:latin typeface="한컴산뜻돋움"/>
              <a:ea typeface="한컴산뜻돋움"/>
            </a:endParaRPr>
          </a:p>
          <a:p>
            <a:pPr>
              <a:defRPr/>
            </a:pPr>
            <a:r>
              <a:rPr lang="en-US" altLang="ko-KR" sz="600" b="1">
                <a:latin typeface="한컴산뜻돋움"/>
                <a:ea typeface="한컴산뜻돋움"/>
              </a:rPr>
              <a:t>&lt;/web-app&gt;</a:t>
            </a:r>
            <a:endParaRPr lang="en-US" altLang="ko-KR" sz="600" b="1">
              <a:latin typeface="한컴산뜻돋움"/>
              <a:ea typeface="한컴산뜻돋움"/>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64624"/>
          </a:xfrm>
          <a:prstGeom prst="rect">
            <a:avLst/>
          </a:prstGeom>
          <a:noFill/>
        </p:spPr>
        <p:txBody>
          <a:bodyPr wrap="square">
            <a:spAutoFit/>
          </a:bodyPr>
          <a:lstStyle/>
          <a:p>
            <a:pPr>
              <a:lnSpc>
                <a:spcPct val="165000"/>
              </a:lnSpc>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p:txBody>
      </p:sp>
      <p:sp>
        <p:nvSpPr>
          <p:cNvPr id="12" name="TextBox 11"/>
          <p:cNvSpPr txBox="1"/>
          <p:nvPr/>
        </p:nvSpPr>
        <p:spPr>
          <a:xfrm>
            <a:off x="1324274" y="711235"/>
            <a:ext cx="6400800" cy="523220"/>
          </a:xfrm>
          <a:prstGeom prst="rect">
            <a:avLst/>
          </a:prstGeom>
          <a:noFill/>
        </p:spPr>
        <p:txBody>
          <a:bodyPr wrap="square" anchor="ctr">
            <a:spAutoFit/>
          </a:bodyPr>
          <a:lstStyle/>
          <a:p>
            <a:pPr algn="ctr"/>
            <a:r>
              <a:rPr lang="en-US" altLang="ko-KR" sz="2800">
                <a:solidFill>
                  <a:schemeClr val="bg1">
                    <a:lumMod val="65000"/>
                  </a:schemeClr>
                </a:solidFill>
              </a:rPr>
              <a:t>8.6 load-on-startup </a:t>
            </a:r>
            <a:r>
              <a:rPr lang="ko-KR" altLang="en-US" sz="2800">
                <a:solidFill>
                  <a:schemeClr val="bg1">
                    <a:lumMod val="65000"/>
                  </a:schemeClr>
                </a:solidFill>
              </a:rPr>
              <a:t>기능 사용하기</a:t>
            </a:r>
            <a:endParaRPr lang="ko-KR" altLang="en-US" sz="2800" spc="-88">
              <a:solidFill>
                <a:srgbClr val="281f3d"/>
              </a:solidFill>
            </a:endParaRPr>
          </a:p>
        </p:txBody>
      </p:sp>
      <p:sp>
        <p:nvSpPr>
          <p:cNvPr id="3" name="TextBox 2"/>
          <p:cNvSpPr txBox="1"/>
          <p:nvPr/>
        </p:nvSpPr>
        <p:spPr>
          <a:xfrm>
            <a:off x="505118" y="1480929"/>
            <a:ext cx="7953081" cy="450741"/>
          </a:xfrm>
          <a:prstGeom prst="rect">
            <a:avLst/>
          </a:prstGeom>
          <a:noFill/>
        </p:spPr>
        <p:txBody>
          <a:bodyPr wrap="square">
            <a:spAutoFit/>
          </a:bodyPr>
          <a:lstStyle/>
          <a:p>
            <a:pPr lvl="0"/>
            <a:r>
              <a:rPr lang="en-US" altLang="ko-KR" sz="1200" b="1">
                <a:latin typeface="+mj-ea"/>
                <a:ea typeface="+mj-ea"/>
              </a:rPr>
              <a:t>6. </a:t>
            </a:r>
            <a:r>
              <a:rPr lang="ko-KR" altLang="en-US" sz="1200">
                <a:latin typeface="+mj-ea"/>
                <a:ea typeface="+mj-ea"/>
              </a:rPr>
              <a:t>브라우저에서 </a:t>
            </a:r>
            <a:r>
              <a:rPr lang="en-US" altLang="ko-KR" sz="1200">
                <a:latin typeface="+mj-ea"/>
                <a:ea typeface="+mj-ea"/>
              </a:rPr>
              <a:t>/loadConfig</a:t>
            </a:r>
            <a:r>
              <a:rPr lang="ko-KR" altLang="en-US" sz="1200">
                <a:latin typeface="+mj-ea"/>
                <a:ea typeface="+mj-ea"/>
              </a:rPr>
              <a:t>로 최초 요청 시 기다리지 않고 바로 공통 메뉴를 출력합니다</a:t>
            </a:r>
            <a:r>
              <a:rPr lang="en-US" altLang="ko-KR" sz="1200">
                <a:latin typeface="+mj-ea"/>
                <a:ea typeface="+mj-ea"/>
              </a:rPr>
              <a:t>. </a:t>
            </a:r>
            <a:r>
              <a:rPr lang="ko-KR" altLang="en-US" sz="1200">
                <a:latin typeface="+mj-ea"/>
                <a:ea typeface="+mj-ea"/>
              </a:rPr>
              <a:t>또한 톰캣을 실행하면</a:t>
            </a:r>
            <a:endParaRPr lang="ko-KR" altLang="en-US" sz="1200">
              <a:latin typeface="+mj-ea"/>
              <a:ea typeface="+mj-ea"/>
            </a:endParaRPr>
          </a:p>
          <a:p>
            <a:pPr lvl="0"/>
            <a:r>
              <a:rPr lang="en-US" altLang="ko-KR" sz="1200">
                <a:latin typeface="+mj-ea"/>
                <a:ea typeface="+mj-ea"/>
              </a:rPr>
              <a:t>   </a:t>
            </a:r>
            <a:r>
              <a:rPr lang="ko-KR" altLang="en-US" sz="1200">
                <a:latin typeface="+mj-ea"/>
                <a:ea typeface="+mj-ea"/>
              </a:rPr>
              <a:t>서블릿의 </a:t>
            </a:r>
            <a:r>
              <a:rPr lang="en-US" altLang="ko-KR" sz="1200">
                <a:latin typeface="+mj-ea"/>
                <a:ea typeface="+mj-ea"/>
              </a:rPr>
              <a:t>init() </a:t>
            </a:r>
            <a:r>
              <a:rPr lang="ko-KR" altLang="en-US" sz="1200">
                <a:latin typeface="+mj-ea"/>
                <a:ea typeface="+mj-ea"/>
              </a:rPr>
              <a:t>메서드를 호출하므로 로그에 메시지가 출력됩니다</a:t>
            </a:r>
            <a:r>
              <a:rPr lang="en-US" altLang="ko-KR" sz="1200">
                <a:latin typeface="+mj-ea"/>
                <a:ea typeface="+mj-ea"/>
              </a:rPr>
              <a:t>.</a:t>
            </a:r>
            <a:endParaRPr lang="ko-KR" altLang="en-US" sz="1200">
              <a:latin typeface="+mj-ea"/>
              <a:ea typeface="+mj-ea"/>
            </a:endParaRPr>
          </a:p>
        </p:txBody>
      </p:sp>
      <p:pic>
        <p:nvPicPr>
          <p:cNvPr id="6" name="그림 5"/>
          <p:cNvPicPr/>
          <p:nvPr/>
        </p:nvPicPr>
        <p:blipFill rotWithShape="1">
          <a:blip r:embed="rId2">
            <a:alphaModFix/>
            <a:lum/>
          </a:blip>
          <a:stretch>
            <a:fillRect/>
          </a:stretch>
        </p:blipFill>
        <p:spPr>
          <a:xfrm>
            <a:off x="2391451" y="2229139"/>
            <a:ext cx="3585845" cy="1087755"/>
          </a:xfrm>
          <a:prstGeom prst="rect">
            <a:avLst/>
          </a:prstGeom>
          <a:ln>
            <a:solidFill>
              <a:schemeClr val="tx1"/>
            </a:solidFill>
          </a:ln>
        </p:spPr>
      </p:pic>
      <p:pic>
        <p:nvPicPr>
          <p:cNvPr id="7" name="그림 6"/>
          <p:cNvPicPr/>
          <p:nvPr/>
        </p:nvPicPr>
        <p:blipFill rotWithShape="1">
          <a:blip r:embed="rId3">
            <a:alphaModFix/>
            <a:lum/>
          </a:blip>
          <a:stretch>
            <a:fillRect/>
          </a:stretch>
        </p:blipFill>
        <p:spPr>
          <a:xfrm>
            <a:off x="2471323" y="3916431"/>
            <a:ext cx="3267075" cy="1847850"/>
          </a:xfrm>
          <a:prstGeom prst="rect">
            <a:avLst/>
          </a:prstGeom>
          <a:ln>
            <a:solidFill>
              <a:schemeClr val="tx1"/>
            </a:solidFill>
          </a:ln>
        </p:spPr>
      </p:pic>
    </p:spTree>
  </p:cSld>
  <p:clrMapOvr>
    <a:masterClrMapping/>
  </p:clrMapOvr>
</p:sld>
</file>

<file path=ppt/slides/slide1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73204"/>
          </a:xfrm>
          <a:prstGeom prst="rect">
            <a:avLst/>
          </a:prstGeom>
          <a:noFill/>
        </p:spPr>
        <p:txBody>
          <a:bodyPr wrap="square">
            <a:spAutoFit/>
          </a:bodyPr>
          <a:lstStyle/>
          <a:p>
            <a:pPr>
              <a:lnSpc>
                <a:spcPct val="165000"/>
              </a:lnSpc>
              <a:defRPr/>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p:txBody>
      </p:sp>
      <p:sp>
        <p:nvSpPr>
          <p:cNvPr id="12" name="TextBox 11"/>
          <p:cNvSpPr txBox="1"/>
          <p:nvPr/>
        </p:nvSpPr>
        <p:spPr>
          <a:xfrm>
            <a:off x="1324274" y="711235"/>
            <a:ext cx="6400800" cy="523220"/>
          </a:xfrm>
          <a:prstGeom prst="rect">
            <a:avLst/>
          </a:prstGeom>
          <a:noFill/>
        </p:spPr>
        <p:txBody>
          <a:bodyPr wrap="square" anchor="ctr">
            <a:spAutoFit/>
          </a:bodyPr>
          <a:lstStyle/>
          <a:p>
            <a:pPr algn="ctr">
              <a:defRPr/>
            </a:pPr>
            <a:r>
              <a:rPr lang="en-US" altLang="ko-KR" sz="2800">
                <a:solidFill>
                  <a:schemeClr val="bg1">
                    <a:lumMod val="65000"/>
                  </a:schemeClr>
                </a:solidFill>
              </a:rPr>
              <a:t>8.2 </a:t>
            </a:r>
            <a:r>
              <a:rPr lang="ko-KR" altLang="en-US" sz="2800">
                <a:solidFill>
                  <a:schemeClr val="bg1">
                    <a:lumMod val="65000"/>
                  </a:schemeClr>
                </a:solidFill>
              </a:rPr>
              <a:t>서블릿의 여러 가지 포워드 방법</a:t>
            </a:r>
            <a:endParaRPr lang="ko-KR" altLang="en-US" sz="2800" spc="-88">
              <a:solidFill>
                <a:srgbClr val="281f3d"/>
              </a:solidFill>
            </a:endParaRPr>
          </a:p>
        </p:txBody>
      </p:sp>
      <p:sp>
        <p:nvSpPr>
          <p:cNvPr id="3" name="TextBox 2"/>
          <p:cNvSpPr txBox="1"/>
          <p:nvPr/>
        </p:nvSpPr>
        <p:spPr>
          <a:xfrm>
            <a:off x="529144" y="1461052"/>
            <a:ext cx="7195930" cy="276999"/>
          </a:xfrm>
          <a:prstGeom prst="rect">
            <a:avLst/>
          </a:prstGeom>
          <a:noFill/>
        </p:spPr>
        <p:txBody>
          <a:bodyPr wrap="square">
            <a:spAutoFit/>
          </a:bodyPr>
          <a:lstStyle/>
          <a:p>
            <a:pPr lvl="0">
              <a:defRPr/>
            </a:pPr>
            <a:r>
              <a:rPr lang="en-US" altLang="ko-KR" sz="1200" b="1">
                <a:latin typeface="+mj-ea"/>
                <a:ea typeface="+mj-ea"/>
              </a:rPr>
              <a:t>4. </a:t>
            </a:r>
            <a:r>
              <a:rPr lang="en-US" altLang="ko-KR" sz="1200">
                <a:latin typeface="+mj-ea"/>
                <a:ea typeface="+mj-ea"/>
              </a:rPr>
              <a:t>http://localhost:8090/pro08/first</a:t>
            </a:r>
            <a:r>
              <a:rPr lang="ko-KR" altLang="en-US" sz="1200">
                <a:latin typeface="+mj-ea"/>
                <a:ea typeface="+mj-ea"/>
              </a:rPr>
              <a:t>로 요청합니다</a:t>
            </a:r>
            <a:r>
              <a:rPr lang="en-US" altLang="ko-KR" sz="1200">
                <a:latin typeface="+mj-ea"/>
                <a:ea typeface="+mj-ea"/>
              </a:rPr>
              <a:t>.</a:t>
            </a:r>
            <a:endParaRPr lang="ko-KR" altLang="en-US" sz="1200">
              <a:latin typeface="+mj-ea"/>
              <a:ea typeface="+mj-ea"/>
            </a:endParaRPr>
          </a:p>
        </p:txBody>
      </p:sp>
      <p:sp>
        <p:nvSpPr>
          <p:cNvPr id="4" name="TextBox 3"/>
          <p:cNvSpPr txBox="1"/>
          <p:nvPr/>
        </p:nvSpPr>
        <p:spPr>
          <a:xfrm>
            <a:off x="505119" y="3886200"/>
            <a:ext cx="8251253" cy="445770"/>
          </a:xfrm>
          <a:prstGeom prst="rect">
            <a:avLst/>
          </a:prstGeom>
          <a:noFill/>
        </p:spPr>
        <p:txBody>
          <a:bodyPr wrap="square">
            <a:spAutoFit/>
          </a:bodyPr>
          <a:lstStyle/>
          <a:p>
            <a:pPr lvl="0">
              <a:defRPr/>
            </a:pPr>
            <a:r>
              <a:rPr lang="en-US" altLang="ko-KR" sz="1200" b="1">
                <a:latin typeface="+mj-ea"/>
                <a:ea typeface="+mj-ea"/>
              </a:rPr>
              <a:t>5. </a:t>
            </a:r>
            <a:r>
              <a:rPr lang="ko-KR" altLang="en-US" sz="1200">
                <a:latin typeface="+mj-ea"/>
                <a:ea typeface="+mj-ea"/>
              </a:rPr>
              <a:t>최종적으로 웹 브라우저에 표시되는 매핑 이름은 </a:t>
            </a:r>
            <a:r>
              <a:rPr lang="en-US" altLang="ko-KR" sz="1200">
                <a:latin typeface="+mj-ea"/>
                <a:ea typeface="+mj-ea"/>
              </a:rPr>
              <a:t>/second</a:t>
            </a:r>
            <a:r>
              <a:rPr lang="ko-KR" altLang="en-US" sz="1200">
                <a:latin typeface="+mj-ea"/>
                <a:ea typeface="+mj-ea"/>
              </a:rPr>
              <a:t>입니다</a:t>
            </a:r>
            <a:r>
              <a:rPr lang="en-US" altLang="ko-KR" sz="1200">
                <a:latin typeface="+mj-ea"/>
                <a:ea typeface="+mj-ea"/>
              </a:rPr>
              <a:t>. </a:t>
            </a:r>
            <a:r>
              <a:rPr lang="ko-KR" altLang="en-US" sz="1200">
                <a:latin typeface="+mj-ea"/>
                <a:ea typeface="+mj-ea"/>
              </a:rPr>
              <a:t>즉</a:t>
            </a:r>
            <a:r>
              <a:rPr lang="en-US" altLang="ko-KR" sz="1200">
                <a:latin typeface="+mj-ea"/>
                <a:ea typeface="+mj-ea"/>
              </a:rPr>
              <a:t>, /first</a:t>
            </a:r>
            <a:r>
              <a:rPr lang="ko-KR" altLang="en-US" sz="1200">
                <a:latin typeface="+mj-ea"/>
                <a:ea typeface="+mj-ea"/>
              </a:rPr>
              <a:t>로 요청하면 </a:t>
            </a:r>
            <a:r>
              <a:rPr lang="en-US" altLang="ko-KR" sz="1200">
                <a:latin typeface="+mj-ea"/>
                <a:ea typeface="+mj-ea"/>
              </a:rPr>
              <a:t>sendRedirect()</a:t>
            </a:r>
            <a:r>
              <a:rPr lang="ko-KR" altLang="en-US" sz="1200">
                <a:latin typeface="+mj-ea"/>
                <a:ea typeface="+mj-ea"/>
              </a:rPr>
              <a:t>를 호출해 웹 </a:t>
            </a:r>
            <a:endParaRPr lang="ko-KR" altLang="en-US" sz="1200">
              <a:latin typeface="+mj-ea"/>
              <a:ea typeface="+mj-ea"/>
            </a:endParaRPr>
          </a:p>
          <a:p>
            <a:pPr lvl="0">
              <a:defRPr/>
            </a:pPr>
            <a:r>
              <a:rPr lang="en-US" altLang="ko-KR" sz="1200">
                <a:latin typeface="+mj-ea"/>
                <a:ea typeface="+mj-ea"/>
              </a:rPr>
              <a:t>   </a:t>
            </a:r>
            <a:r>
              <a:rPr lang="ko-KR" altLang="en-US" sz="1200">
                <a:latin typeface="+mj-ea"/>
                <a:ea typeface="+mj-ea"/>
              </a:rPr>
              <a:t>브라우저에게 다시 </a:t>
            </a:r>
            <a:r>
              <a:rPr lang="en-US" altLang="ko-KR" sz="1200">
                <a:latin typeface="+mj-ea"/>
                <a:ea typeface="+mj-ea"/>
              </a:rPr>
              <a:t>/second</a:t>
            </a:r>
            <a:r>
              <a:rPr lang="ko-KR" altLang="en-US" sz="1200">
                <a:latin typeface="+mj-ea"/>
                <a:ea typeface="+mj-ea"/>
              </a:rPr>
              <a:t>를 요청하는 것입니다</a:t>
            </a:r>
            <a:r>
              <a:rPr lang="en-US" altLang="ko-KR" sz="1200">
                <a:latin typeface="+mj-ea"/>
                <a:ea typeface="+mj-ea"/>
              </a:rPr>
              <a:t>.</a:t>
            </a:r>
            <a:endParaRPr lang="ko-KR" altLang="en-US" sz="1200">
              <a:latin typeface="+mj-ea"/>
              <a:ea typeface="+mj-ea"/>
            </a:endParaRPr>
          </a:p>
        </p:txBody>
      </p:sp>
      <p:pic>
        <p:nvPicPr>
          <p:cNvPr id="8" name="그림 7"/>
          <p:cNvPicPr/>
          <p:nvPr/>
        </p:nvPicPr>
        <p:blipFill rotWithShape="1">
          <a:blip r:embed="rId2">
            <a:alphaModFix/>
            <a:lum/>
          </a:blip>
          <a:stretch>
            <a:fillRect/>
          </a:stretch>
        </p:blipFill>
        <p:spPr>
          <a:xfrm>
            <a:off x="1324274" y="1823209"/>
            <a:ext cx="5153025" cy="1343025"/>
          </a:xfrm>
          <a:prstGeom prst="rect">
            <a:avLst/>
          </a:prstGeom>
          <a:ln>
            <a:solidFill>
              <a:schemeClr val="tx1"/>
            </a:solidFill>
          </a:ln>
        </p:spPr>
      </p:pic>
      <p:sp>
        <p:nvSpPr>
          <p:cNvPr id="5" name="직사각형 4"/>
          <p:cNvSpPr/>
          <p:nvPr/>
        </p:nvSpPr>
        <p:spPr>
          <a:xfrm>
            <a:off x="2196548" y="2295939"/>
            <a:ext cx="2328126" cy="198782"/>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10" name="그림 9"/>
          <p:cNvPicPr/>
          <p:nvPr/>
        </p:nvPicPr>
        <p:blipFill rotWithShape="1">
          <a:blip r:embed="rId3">
            <a:alphaModFix/>
            <a:lum/>
          </a:blip>
          <a:stretch>
            <a:fillRect/>
          </a:stretch>
        </p:blipFill>
        <p:spPr>
          <a:xfrm>
            <a:off x="1324274" y="4591257"/>
            <a:ext cx="3171825" cy="1114425"/>
          </a:xfrm>
          <a:prstGeom prst="rect">
            <a:avLst/>
          </a:prstGeom>
          <a:noFill/>
          <a:ln>
            <a:solidFill>
              <a:schemeClr val="tx1"/>
            </a:solidFill>
          </a:ln>
        </p:spPr>
      </p:pic>
      <p:sp>
        <p:nvSpPr>
          <p:cNvPr id="6" name="직사각형 5"/>
          <p:cNvSpPr/>
          <p:nvPr/>
        </p:nvSpPr>
        <p:spPr>
          <a:xfrm>
            <a:off x="2196548" y="5068957"/>
            <a:ext cx="2176669" cy="208721"/>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3" name=""/>
          <p:cNvSpPr/>
          <p:nvPr/>
        </p:nvSpPr>
        <p:spPr>
          <a:xfrm>
            <a:off x="4590574" y="2305047"/>
            <a:ext cx="1472089" cy="2860356"/>
          </a:xfrm>
          <a:custGeom>
            <a:avLst/>
            <a:gdLst>
              <a:gd name="connsiteX0" fmla="*/ 95527 w 1472089"/>
              <a:gd name="connsiteY0" fmla="*/ 101999 h 2860356"/>
              <a:gd name="connsiteX1" fmla="*/ 1048028 w 1472089"/>
              <a:gd name="connsiteY1" fmla="*/ 92077 h 2860356"/>
              <a:gd name="connsiteX2" fmla="*/ 1345684 w 1472089"/>
              <a:gd name="connsiteY2" fmla="*/ 1381921 h 2860356"/>
              <a:gd name="connsiteX3" fmla="*/ 1365527 w 1472089"/>
              <a:gd name="connsiteY3" fmla="*/ 2503092 h 2860356"/>
              <a:gd name="connsiteX4" fmla="*/ -3691 w 1472089"/>
              <a:gd name="connsiteY4" fmla="*/ 2860281 h 2860356"/>
            </a:gdLst>
            <a:cxnLst>
              <a:cxn ang="0">
                <a:pos x="connsiteX0" y="connsiteY0"/>
              </a:cxn>
              <a:cxn ang="0">
                <a:pos x="connsiteX1" y="connsiteY1"/>
              </a:cxn>
              <a:cxn ang="0">
                <a:pos x="connsiteX2" y="connsiteY2"/>
              </a:cxn>
              <a:cxn ang="0">
                <a:pos x="connsiteX3" y="connsiteY3"/>
              </a:cxn>
              <a:cxn ang="0">
                <a:pos x="connsiteX4" y="connsiteY4"/>
              </a:cxn>
            </a:cxnLst>
            <a:rect l="l" t="t" r="r" b="b"/>
            <a:pathLst>
              <a:path w="1472089" h="2860356">
                <a:moveTo>
                  <a:pt x="95527" y="101999"/>
                </a:moveTo>
                <a:cubicBezTo>
                  <a:pt x="254277" y="100345"/>
                  <a:pt x="839667" y="-121243"/>
                  <a:pt x="1048028" y="92077"/>
                </a:cubicBezTo>
                <a:cubicBezTo>
                  <a:pt x="1256387" y="305397"/>
                  <a:pt x="1292766" y="980084"/>
                  <a:pt x="1345684" y="1381921"/>
                </a:cubicBezTo>
                <a:cubicBezTo>
                  <a:pt x="1398600" y="1783756"/>
                  <a:pt x="1590423" y="2256699"/>
                  <a:pt x="1365527" y="2503092"/>
                </a:cubicBezTo>
                <a:cubicBezTo>
                  <a:pt x="1140631" y="2749485"/>
                  <a:pt x="224511" y="2800749"/>
                  <a:pt x="-3691" y="2860281"/>
                </a:cubicBezTo>
              </a:path>
            </a:pathLst>
          </a:custGeom>
          <a:noFill/>
          <a:ln>
            <a:solidFill>
              <a:schemeClr val="accent1">
                <a:shade val="20000"/>
              </a:schemeClr>
            </a:solidFill>
            <a:tailEnd type="triangle" w="lg" len="lg"/>
          </a:ln>
        </p:spPr>
        <p:style>
          <a:lnRef idx="2">
            <a:schemeClr val="accent1">
              <a:shade val="20000"/>
            </a:schemeClr>
          </a:lnRef>
          <a:fillRef idx="1">
            <a:schemeClr val="accent1"/>
          </a:fillRef>
          <a:effectRef idx="0">
            <a:schemeClr val="accent1"/>
          </a:effectRef>
          <a:fontRef idx="minor">
            <a:schemeClr val="lt1"/>
          </a:fontRef>
        </p:style>
        <p:txBody>
          <a:bodyPr anchor="ctr"/>
          <a:p>
            <a:pPr algn="ctr">
              <a:defRPr/>
            </a:pP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64624"/>
          </a:xfrm>
          <a:prstGeom prst="rect">
            <a:avLst/>
          </a:prstGeom>
          <a:noFill/>
        </p:spPr>
        <p:txBody>
          <a:bodyPr wrap="square">
            <a:spAutoFit/>
          </a:bodyPr>
          <a:lstStyle/>
          <a:p>
            <a:pPr>
              <a:lnSpc>
                <a:spcPct val="165000"/>
              </a:lnSpc>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p:txBody>
      </p:sp>
      <p:sp>
        <p:nvSpPr>
          <p:cNvPr id="12" name="TextBox 11"/>
          <p:cNvSpPr txBox="1"/>
          <p:nvPr/>
        </p:nvSpPr>
        <p:spPr>
          <a:xfrm>
            <a:off x="1324274" y="711235"/>
            <a:ext cx="6400800" cy="523220"/>
          </a:xfrm>
          <a:prstGeom prst="rect">
            <a:avLst/>
          </a:prstGeom>
          <a:noFill/>
        </p:spPr>
        <p:txBody>
          <a:bodyPr wrap="square" anchor="ctr">
            <a:spAutoFit/>
          </a:bodyPr>
          <a:lstStyle/>
          <a:p>
            <a:pPr algn="ctr"/>
            <a:r>
              <a:rPr lang="en-US" altLang="ko-KR" sz="2800">
                <a:solidFill>
                  <a:schemeClr val="bg1">
                    <a:lumMod val="65000"/>
                  </a:schemeClr>
                </a:solidFill>
              </a:rPr>
              <a:t>8.6 load-on-startup </a:t>
            </a:r>
            <a:r>
              <a:rPr lang="ko-KR" altLang="en-US" sz="2800">
                <a:solidFill>
                  <a:schemeClr val="bg1">
                    <a:lumMod val="65000"/>
                  </a:schemeClr>
                </a:solidFill>
              </a:rPr>
              <a:t>기능 사용하기</a:t>
            </a:r>
            <a:endParaRPr lang="ko-KR" altLang="en-US" sz="2800" spc="-88">
              <a:solidFill>
                <a:srgbClr val="281f3d"/>
              </a:solidFill>
            </a:endParaRPr>
          </a:p>
        </p:txBody>
      </p:sp>
      <p:sp>
        <p:nvSpPr>
          <p:cNvPr id="4" name="TextBox 3"/>
          <p:cNvSpPr txBox="1"/>
          <p:nvPr/>
        </p:nvSpPr>
        <p:spPr>
          <a:xfrm>
            <a:off x="505118" y="1295296"/>
            <a:ext cx="8039113" cy="493499"/>
          </a:xfrm>
          <a:prstGeom prst="rect">
            <a:avLst/>
          </a:prstGeom>
          <a:noFill/>
        </p:spPr>
        <p:txBody>
          <a:bodyPr wrap="square">
            <a:spAutoFit/>
          </a:bodyPr>
          <a:lstStyle/>
          <a:p>
            <a:pPr marL="285750" indent="-285750" defTabSz="2160270">
              <a:lnSpc>
                <a:spcPct val="150000"/>
              </a:lnSpc>
              <a:spcBef>
                <a:spcPct val="16000"/>
              </a:spcBef>
              <a:buClr>
                <a:srgbClr val="7c68ad"/>
              </a:buClr>
              <a:buFont typeface="Arial"/>
              <a:buChar char="•"/>
            </a:pPr>
            <a:r>
              <a:rPr lang="en-US" altLang="ko-KR" b="1"/>
              <a:t>8.6.2 web.xml</a:t>
            </a:r>
            <a:r>
              <a:rPr lang="ko-KR" altLang="en-US" b="1"/>
              <a:t>에 설정하는 방법</a:t>
            </a:r>
            <a:endParaRPr lang="en-US" altLang="ko-KR" b="1" spc="-94"/>
          </a:p>
        </p:txBody>
      </p:sp>
      <p:sp>
        <p:nvSpPr>
          <p:cNvPr id="3" name="TextBox 2"/>
          <p:cNvSpPr txBox="1"/>
          <p:nvPr/>
        </p:nvSpPr>
        <p:spPr>
          <a:xfrm>
            <a:off x="665922" y="1750292"/>
            <a:ext cx="7742580" cy="448078"/>
          </a:xfrm>
          <a:prstGeom prst="rect">
            <a:avLst/>
          </a:prstGeom>
          <a:noFill/>
        </p:spPr>
        <p:txBody>
          <a:bodyPr wrap="square">
            <a:spAutoFit/>
          </a:bodyPr>
          <a:lstStyle/>
          <a:p>
            <a:pPr lvl="0"/>
            <a:r>
              <a:rPr lang="en-US" altLang="ko-KR" sz="1200" b="1">
                <a:latin typeface="+mj-ea"/>
                <a:ea typeface="+mj-ea"/>
              </a:rPr>
              <a:t>1. </a:t>
            </a:r>
            <a:r>
              <a:rPr lang="ko-KR" altLang="en-US" sz="1200">
                <a:latin typeface="+mj-ea"/>
                <a:ea typeface="+mj-ea"/>
              </a:rPr>
              <a:t>다음과 같이 </a:t>
            </a:r>
            <a:r>
              <a:rPr lang="en-US" altLang="ko-KR" sz="1200">
                <a:latin typeface="+mj-ea"/>
                <a:ea typeface="+mj-ea"/>
              </a:rPr>
              <a:t>web.xml</a:t>
            </a:r>
            <a:r>
              <a:rPr lang="ko-KR" altLang="en-US" sz="1200">
                <a:latin typeface="+mj-ea"/>
                <a:ea typeface="+mj-ea"/>
              </a:rPr>
              <a:t>을 작성합니다</a:t>
            </a:r>
            <a:r>
              <a:rPr lang="en-US" altLang="ko-KR" sz="1200">
                <a:latin typeface="+mj-ea"/>
                <a:ea typeface="+mj-ea"/>
              </a:rPr>
              <a:t>. &lt;servlet-name&gt; </a:t>
            </a:r>
            <a:r>
              <a:rPr lang="ko-KR" altLang="en-US" sz="1200">
                <a:latin typeface="+mj-ea"/>
                <a:ea typeface="+mj-ea"/>
              </a:rPr>
              <a:t>태그의 값은 반드시 서블릿을 생성할 때 </a:t>
            </a:r>
            <a:r>
              <a:rPr lang="en-US" altLang="ko-KR" sz="1200">
                <a:latin typeface="+mj-ea"/>
                <a:ea typeface="+mj-ea"/>
              </a:rPr>
              <a:t>name</a:t>
            </a:r>
            <a:r>
              <a:rPr lang="ko-KR" altLang="en-US" sz="1200">
                <a:latin typeface="+mj-ea"/>
                <a:ea typeface="+mj-ea"/>
              </a:rPr>
              <a:t>으로</a:t>
            </a:r>
            <a:endParaRPr lang="ko-KR" altLang="en-US" sz="1200">
              <a:latin typeface="+mj-ea"/>
              <a:ea typeface="+mj-ea"/>
            </a:endParaRPr>
          </a:p>
          <a:p>
            <a:pPr lvl="0"/>
            <a:r>
              <a:rPr lang="en-US" altLang="ko-KR" sz="1200">
                <a:latin typeface="+mj-ea"/>
                <a:ea typeface="+mj-ea"/>
              </a:rPr>
              <a:t>  </a:t>
            </a:r>
            <a:r>
              <a:rPr lang="ko-KR" altLang="en-US" sz="1200">
                <a:latin typeface="+mj-ea"/>
                <a:ea typeface="+mj-ea"/>
              </a:rPr>
              <a:t> 지정한 값으로 설정해야 합니다</a:t>
            </a:r>
            <a:r>
              <a:rPr lang="en-US" altLang="ko-KR" sz="1200">
                <a:latin typeface="+mj-ea"/>
                <a:ea typeface="+mj-ea"/>
              </a:rPr>
              <a:t>.</a:t>
            </a:r>
            <a:endParaRPr lang="ko-KR" altLang="en-US" sz="1200">
              <a:latin typeface="+mj-ea"/>
              <a:ea typeface="+mj-ea"/>
            </a:endParaRPr>
          </a:p>
        </p:txBody>
      </p:sp>
      <p:pic>
        <p:nvPicPr>
          <p:cNvPr id="75778" name="Picture 2"/>
          <p:cNvPicPr>
            <a:picLocks noChangeAspect="1" noChangeArrowheads="1"/>
          </p:cNvPicPr>
          <p:nvPr/>
        </p:nvPicPr>
        <p:blipFill rotWithShape="1">
          <a:blip r:embed="rId2">
            <a:alphaModFix/>
            <a:lum/>
          </a:blip>
          <a:srcRect/>
          <a:stretch>
            <a:fillRect/>
          </a:stretch>
        </p:blipFill>
        <p:spPr>
          <a:xfrm>
            <a:off x="1006428" y="2333984"/>
            <a:ext cx="6718646" cy="3310199"/>
          </a:xfrm>
          <a:prstGeom prst="rect">
            <a:avLst/>
          </a:prstGeom>
          <a:noFill/>
          <a:ln>
            <a:noFill/>
          </a:ln>
        </p:spPr>
      </p:pic>
      <p:sp>
        <p:nvSpPr>
          <p:cNvPr id="5" name="TextBox 4"/>
          <p:cNvSpPr txBox="1"/>
          <p:nvPr/>
        </p:nvSpPr>
        <p:spPr>
          <a:xfrm>
            <a:off x="665920" y="5824329"/>
            <a:ext cx="8010938" cy="450741"/>
          </a:xfrm>
          <a:prstGeom prst="rect">
            <a:avLst/>
          </a:prstGeom>
          <a:noFill/>
        </p:spPr>
        <p:txBody>
          <a:bodyPr wrap="square">
            <a:spAutoFit/>
          </a:bodyPr>
          <a:lstStyle/>
          <a:p>
            <a:pPr lvl="0"/>
            <a:r>
              <a:rPr lang="en-US" altLang="ko-KR" sz="1200" b="1">
                <a:latin typeface="+mj-ea"/>
                <a:ea typeface="+mj-ea"/>
              </a:rPr>
              <a:t>2. </a:t>
            </a:r>
            <a:r>
              <a:rPr lang="ko-KR" altLang="en-US" sz="1200">
                <a:latin typeface="+mj-ea"/>
                <a:ea typeface="+mj-ea"/>
              </a:rPr>
              <a:t>톰캣을 다시 실행한 후 브라우저에서 </a:t>
            </a:r>
            <a:r>
              <a:rPr lang="en-US" altLang="ko-KR" sz="1200">
                <a:latin typeface="+mj-ea"/>
                <a:ea typeface="+mj-ea"/>
              </a:rPr>
              <a:t>/loadConfig</a:t>
            </a:r>
            <a:r>
              <a:rPr lang="ko-KR" altLang="en-US" sz="1200">
                <a:latin typeface="+mj-ea"/>
                <a:ea typeface="+mj-ea"/>
              </a:rPr>
              <a:t>로 요청합니다</a:t>
            </a:r>
            <a:r>
              <a:rPr lang="en-US" altLang="ko-KR" sz="1200">
                <a:latin typeface="+mj-ea"/>
                <a:ea typeface="+mj-ea"/>
              </a:rPr>
              <a:t>. </a:t>
            </a:r>
            <a:r>
              <a:rPr lang="ko-KR" altLang="en-US" sz="1200">
                <a:latin typeface="+mj-ea"/>
                <a:ea typeface="+mj-ea"/>
              </a:rPr>
              <a:t>실행 결과는 애너테이션으로 실행했을 때와</a:t>
            </a:r>
            <a:endParaRPr lang="ko-KR" altLang="en-US" sz="1200">
              <a:latin typeface="+mj-ea"/>
              <a:ea typeface="+mj-ea"/>
            </a:endParaRPr>
          </a:p>
          <a:p>
            <a:pPr lvl="0"/>
            <a:r>
              <a:rPr lang="en-US" altLang="ko-KR" sz="1200">
                <a:latin typeface="+mj-ea"/>
                <a:ea typeface="+mj-ea"/>
              </a:rPr>
              <a:t>  </a:t>
            </a:r>
            <a:r>
              <a:rPr lang="ko-KR" altLang="en-US" sz="1200">
                <a:latin typeface="+mj-ea"/>
                <a:ea typeface="+mj-ea"/>
              </a:rPr>
              <a:t> 같습니다</a:t>
            </a:r>
            <a:r>
              <a:rPr lang="en-US" altLang="ko-KR" sz="1200">
                <a:latin typeface="+mj-ea"/>
                <a:ea typeface="+mj-ea"/>
              </a:rPr>
              <a:t>.</a:t>
            </a:r>
            <a:endParaRPr lang="ko-KR" altLang="en-US" sz="1200">
              <a:latin typeface="+mj-ea"/>
              <a:ea typeface="+mj-ea"/>
            </a:endParaRPr>
          </a:p>
        </p:txBody>
      </p:sp>
    </p:spTree>
  </p:cSld>
  <p:clrMapOvr>
    <a:masterClrMapping/>
  </p:clrMapOvr>
</p:sld>
</file>

<file path=ppt/slides/slide11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64624"/>
          </a:xfrm>
          <a:prstGeom prst="rect">
            <a:avLst/>
          </a:prstGeom>
          <a:noFill/>
        </p:spPr>
        <p:txBody>
          <a:bodyPr wrap="square">
            <a:spAutoFit/>
          </a:bodyPr>
          <a:lstStyle/>
          <a:p>
            <a:pPr>
              <a:lnSpc>
                <a:spcPct val="165000"/>
              </a:lnSpc>
              <a:defRPr/>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p:txBody>
      </p:sp>
      <p:sp>
        <p:nvSpPr>
          <p:cNvPr id="12" name="TextBox 11"/>
          <p:cNvSpPr txBox="1"/>
          <p:nvPr/>
        </p:nvSpPr>
        <p:spPr>
          <a:xfrm>
            <a:off x="1324274" y="711235"/>
            <a:ext cx="6400800" cy="523220"/>
          </a:xfrm>
          <a:prstGeom prst="rect">
            <a:avLst/>
          </a:prstGeom>
          <a:noFill/>
        </p:spPr>
        <p:txBody>
          <a:bodyPr wrap="square" anchor="ctr">
            <a:spAutoFit/>
          </a:bodyPr>
          <a:lstStyle/>
          <a:p>
            <a:pPr algn="ctr">
              <a:defRPr/>
            </a:pPr>
            <a:r>
              <a:rPr lang="en-US" altLang="ko-KR" sz="2800">
                <a:solidFill>
                  <a:schemeClr val="bg1">
                    <a:lumMod val="65000"/>
                  </a:schemeClr>
                </a:solidFill>
              </a:rPr>
              <a:t>8.6 load-on-startup </a:t>
            </a:r>
            <a:r>
              <a:rPr lang="ko-KR" altLang="en-US" sz="2800">
                <a:solidFill>
                  <a:schemeClr val="bg1">
                    <a:lumMod val="65000"/>
                  </a:schemeClr>
                </a:solidFill>
              </a:rPr>
              <a:t>기능 사용하기</a:t>
            </a:r>
            <a:endParaRPr lang="ko-KR" altLang="en-US" sz="2800" spc="-88">
              <a:solidFill>
                <a:srgbClr val="281f3d"/>
              </a:solidFill>
            </a:endParaRPr>
          </a:p>
        </p:txBody>
      </p:sp>
      <p:sp>
        <p:nvSpPr>
          <p:cNvPr id="75779" name=""/>
          <p:cNvSpPr txBox="1"/>
          <p:nvPr/>
        </p:nvSpPr>
        <p:spPr>
          <a:xfrm>
            <a:off x="1162252" y="1356804"/>
            <a:ext cx="6170984" cy="4661090"/>
          </a:xfrm>
          <a:prstGeom prst="rect">
            <a:avLst/>
          </a:prstGeom>
          <a:ln>
            <a:solidFill>
              <a:schemeClr val="accent1"/>
            </a:solidFill>
          </a:ln>
        </p:spPr>
        <p:txBody>
          <a:bodyPr wrap="square">
            <a:spAutoFit/>
          </a:bodyPr>
          <a:p>
            <a:pPr>
              <a:defRPr/>
            </a:pPr>
            <a:r>
              <a:rPr lang="en-US" altLang="ko-KR" sz="1200" b="1">
                <a:latin typeface="한컴산뜻돋움"/>
                <a:ea typeface="한컴산뜻돋움"/>
              </a:rPr>
              <a:t>1&lt;?xml version="1.0" encoding="UTF-8"?&gt;</a:t>
            </a:r>
            <a:endParaRPr lang="en-US" altLang="ko-KR" sz="1200" b="1">
              <a:latin typeface="한컴산뜻돋움"/>
              <a:ea typeface="한컴산뜻돋움"/>
            </a:endParaRPr>
          </a:p>
          <a:p>
            <a:pPr>
              <a:defRPr/>
            </a:pPr>
            <a:r>
              <a:rPr lang="en-US" altLang="ko-KR" sz="1200" b="1">
                <a:latin typeface="한컴산뜻돋움"/>
                <a:ea typeface="한컴산뜻돋움"/>
              </a:rPr>
              <a:t>&lt;web-app xmlns:xsi="http://www.w3.org/2001/XMLSchema-instance"</a:t>
            </a:r>
            <a:endParaRPr lang="en-US" altLang="ko-KR" sz="1200" b="1">
              <a:latin typeface="한컴산뜻돋움"/>
              <a:ea typeface="한컴산뜻돋움"/>
            </a:endParaRPr>
          </a:p>
          <a:p>
            <a:pPr>
              <a:defRPr/>
            </a:pPr>
            <a:r>
              <a:rPr lang="en-US" altLang="ko-KR" sz="1200" b="1">
                <a:ea typeface="한컴산뜻돋움"/>
              </a:rPr>
              <a:t>	</a:t>
            </a:r>
            <a:r>
              <a:rPr lang="en-US" altLang="ko-KR" sz="1200" b="1">
                <a:latin typeface="한컴산뜻돋움"/>
                <a:ea typeface="한컴산뜻돋움"/>
              </a:rPr>
              <a:t>xmlns="http://java.sun.com/xml/ns/javaee"</a:t>
            </a:r>
            <a:endParaRPr lang="en-US" altLang="ko-KR" sz="1200" b="1">
              <a:latin typeface="한컴산뜻돋움"/>
              <a:ea typeface="한컴산뜻돋움"/>
            </a:endParaRPr>
          </a:p>
          <a:p>
            <a:pPr>
              <a:defRPr/>
            </a:pPr>
            <a:r>
              <a:rPr lang="en-US" altLang="ko-KR" sz="1200" b="1">
                <a:ea typeface="한컴산뜻돋움"/>
              </a:rPr>
              <a:t>	</a:t>
            </a:r>
            <a:r>
              <a:rPr lang="en-US" altLang="ko-KR" sz="1200" b="1">
                <a:latin typeface="한컴산뜻돋움"/>
                <a:ea typeface="한컴산뜻돋움"/>
              </a:rPr>
              <a:t>xsi:schemaLocation="http://java.sun.com/xml/ns/javaee http://java.sun.com/xml/ns/javaee/web-app_3_0.xsd"</a:t>
            </a:r>
            <a:endParaRPr lang="en-US" altLang="ko-KR" sz="1200" b="1">
              <a:latin typeface="한컴산뜻돋움"/>
              <a:ea typeface="한컴산뜻돋움"/>
            </a:endParaRPr>
          </a:p>
          <a:p>
            <a:pPr>
              <a:defRPr/>
            </a:pPr>
            <a:r>
              <a:rPr lang="en-US" altLang="ko-KR" sz="1200" b="1">
                <a:ea typeface="한컴산뜻돋움"/>
              </a:rPr>
              <a:t>	</a:t>
            </a:r>
            <a:r>
              <a:rPr lang="en-US" altLang="ko-KR" sz="1200" b="1">
                <a:latin typeface="한컴산뜻돋움"/>
                <a:ea typeface="한컴산뜻돋움"/>
              </a:rPr>
              <a:t>id="WebApp_ID" version="3.0"&gt;</a:t>
            </a:r>
            <a:endParaRPr lang="en-US" altLang="ko-KR" sz="1200" b="1">
              <a:latin typeface="한컴산뜻돋움"/>
              <a:ea typeface="한컴산뜻돋움"/>
            </a:endParaRPr>
          </a:p>
          <a:p>
            <a:pPr>
              <a:defRPr/>
            </a:pPr>
            <a:endParaRPr lang="en-US" altLang="ko-KR" sz="1200" b="1">
              <a:latin typeface="한컴산뜻돋움"/>
              <a:ea typeface="한컴산뜻돋움"/>
            </a:endParaRPr>
          </a:p>
          <a:p>
            <a:pPr>
              <a:defRPr/>
            </a:pPr>
            <a:r>
              <a:rPr lang="en-US" altLang="ko-KR" sz="1200" b="1">
                <a:solidFill>
                  <a:srgbClr val="ff0000"/>
                </a:solidFill>
                <a:ea typeface="한컴산뜻돋움"/>
              </a:rPr>
              <a:t>	</a:t>
            </a:r>
            <a:r>
              <a:rPr lang="en-US" altLang="ko-KR" sz="1200" b="1">
                <a:solidFill>
                  <a:srgbClr val="ff0000"/>
                </a:solidFill>
                <a:latin typeface="한컴산뜻돋움"/>
                <a:ea typeface="한컴산뜻돋움"/>
              </a:rPr>
              <a:t>&lt;servlet&gt;</a:t>
            </a:r>
            <a:endParaRPr lang="en-US" altLang="ko-KR" sz="1200" b="1">
              <a:solidFill>
                <a:srgbClr val="ff0000"/>
              </a:solidFill>
              <a:latin typeface="한컴산뜻돋움"/>
              <a:ea typeface="한컴산뜻돋움"/>
            </a:endParaRPr>
          </a:p>
          <a:p>
            <a:pPr>
              <a:defRPr/>
            </a:pPr>
            <a:r>
              <a:rPr lang="en-US" altLang="ko-KR" sz="1200" b="1">
                <a:solidFill>
                  <a:srgbClr val="ff0000"/>
                </a:solidFill>
                <a:ea typeface="한컴산뜻돋움"/>
              </a:rPr>
              <a:t>		</a:t>
            </a:r>
            <a:r>
              <a:rPr lang="en-US" altLang="ko-KR" sz="1200" b="1">
                <a:solidFill>
                  <a:srgbClr val="ff0000"/>
                </a:solidFill>
                <a:latin typeface="한컴산뜻돋움"/>
                <a:ea typeface="한컴산뜻돋움"/>
              </a:rPr>
              <a:t>&lt;servlet-name&gt;loadConfig&lt;/servlet-name&gt;</a:t>
            </a:r>
            <a:endParaRPr lang="en-US" altLang="ko-KR" sz="1200" b="1">
              <a:solidFill>
                <a:srgbClr val="ff0000"/>
              </a:solidFill>
              <a:latin typeface="한컴산뜻돋움"/>
              <a:ea typeface="한컴산뜻돋움"/>
            </a:endParaRPr>
          </a:p>
          <a:p>
            <a:pPr>
              <a:defRPr/>
            </a:pPr>
            <a:r>
              <a:rPr lang="en-US" altLang="ko-KR" sz="1200" b="1">
                <a:solidFill>
                  <a:srgbClr val="ff0000"/>
                </a:solidFill>
                <a:ea typeface="한컴산뜻돋움"/>
              </a:rPr>
              <a:t>		</a:t>
            </a:r>
            <a:r>
              <a:rPr lang="en-US" altLang="ko-KR" sz="1200" b="1">
                <a:solidFill>
                  <a:srgbClr val="ff0000"/>
                </a:solidFill>
                <a:latin typeface="한컴산뜻돋움"/>
                <a:ea typeface="한컴산뜻돋움"/>
              </a:rPr>
              <a:t>&lt;servlet-class&gt;sec06.ex02.LoadAppConfig&lt;/servlet-class&gt;</a:t>
            </a:r>
            <a:endParaRPr lang="en-US" altLang="ko-KR" sz="1200" b="1">
              <a:solidFill>
                <a:srgbClr val="ff0000"/>
              </a:solidFill>
              <a:latin typeface="한컴산뜻돋움"/>
              <a:ea typeface="한컴산뜻돋움"/>
            </a:endParaRPr>
          </a:p>
          <a:p>
            <a:pPr>
              <a:defRPr/>
            </a:pPr>
            <a:r>
              <a:rPr lang="en-US" altLang="ko-KR" sz="1200" b="1">
                <a:solidFill>
                  <a:srgbClr val="ff0000"/>
                </a:solidFill>
                <a:ea typeface="한컴산뜻돋움"/>
              </a:rPr>
              <a:t>		</a:t>
            </a:r>
            <a:r>
              <a:rPr lang="en-US" altLang="ko-KR" sz="1200" b="1">
                <a:solidFill>
                  <a:srgbClr val="ff0000"/>
                </a:solidFill>
                <a:latin typeface="한컴산뜻돋움"/>
                <a:ea typeface="한컴산뜻돋움"/>
              </a:rPr>
              <a:t>&lt;load-on-startup&gt;1&lt;/load-on-startup&gt;</a:t>
            </a:r>
            <a:endParaRPr lang="en-US" altLang="ko-KR" sz="1200" b="1">
              <a:solidFill>
                <a:srgbClr val="ff0000"/>
              </a:solidFill>
              <a:latin typeface="한컴산뜻돋움"/>
              <a:ea typeface="한컴산뜻돋움"/>
            </a:endParaRPr>
          </a:p>
          <a:p>
            <a:pPr>
              <a:defRPr/>
            </a:pPr>
            <a:r>
              <a:rPr lang="en-US" altLang="ko-KR" sz="1200" b="1">
                <a:solidFill>
                  <a:srgbClr val="ff0000"/>
                </a:solidFill>
                <a:ea typeface="한컴산뜻돋움"/>
              </a:rPr>
              <a:t>	</a:t>
            </a:r>
            <a:r>
              <a:rPr lang="en-US" altLang="ko-KR" sz="1200" b="1">
                <a:solidFill>
                  <a:srgbClr val="ff0000"/>
                </a:solidFill>
                <a:latin typeface="한컴산뜻돋움"/>
                <a:ea typeface="한컴산뜻돋움"/>
              </a:rPr>
              <a:t>&lt;/servlet&gt;</a:t>
            </a:r>
            <a:endParaRPr lang="en-US" altLang="ko-KR" sz="1200" b="1">
              <a:latin typeface="한컴산뜻돋움"/>
              <a:ea typeface="한컴산뜻돋움"/>
            </a:endParaRPr>
          </a:p>
          <a:p>
            <a:pPr>
              <a:defRPr/>
            </a:pPr>
            <a:r>
              <a:rPr lang="en-US" altLang="ko-KR" sz="1200" b="1">
                <a:latin typeface="한컴산뜻돋움"/>
                <a:ea typeface="한컴산뜻돋움"/>
              </a:rPr>
              <a:t> </a:t>
            </a:r>
            <a:endParaRPr lang="en-US" altLang="ko-KR" sz="1200" b="1">
              <a:latin typeface="한컴산뜻돋움"/>
              <a:ea typeface="한컴산뜻돋움"/>
            </a:endParaRPr>
          </a:p>
          <a:p>
            <a:pPr>
              <a:defRPr/>
            </a:pPr>
            <a:r>
              <a:rPr lang="en-US" altLang="ko-KR" sz="1200" b="1">
                <a:ea typeface="한컴산뜻돋움"/>
              </a:rPr>
              <a:t>	</a:t>
            </a:r>
            <a:r>
              <a:rPr lang="en-US" altLang="ko-KR" sz="1200" b="1">
                <a:latin typeface="한컴산뜻돋움"/>
                <a:ea typeface="한컴산뜻돋움"/>
              </a:rPr>
              <a:t>&lt;context-param&gt;</a:t>
            </a:r>
            <a:endParaRPr lang="en-US" altLang="ko-KR" sz="1200" b="1">
              <a:latin typeface="한컴산뜻돋움"/>
              <a:ea typeface="한컴산뜻돋움"/>
            </a:endParaRPr>
          </a:p>
          <a:p>
            <a:pPr>
              <a:defRPr/>
            </a:pPr>
            <a:r>
              <a:rPr lang="en-US" altLang="ko-KR" sz="1200" b="1">
                <a:ea typeface="한컴산뜻돋움"/>
              </a:rPr>
              <a:t>		</a:t>
            </a:r>
            <a:r>
              <a:rPr lang="en-US" altLang="ko-KR" sz="1200" b="1">
                <a:latin typeface="한컴산뜻돋움"/>
                <a:ea typeface="한컴산뜻돋움"/>
              </a:rPr>
              <a:t>&lt;param-name&gt;menu_member&lt;/param-name&gt;</a:t>
            </a:r>
            <a:endParaRPr lang="en-US" altLang="ko-KR" sz="1200" b="1">
              <a:latin typeface="한컴산뜻돋움"/>
              <a:ea typeface="한컴산뜻돋움"/>
            </a:endParaRPr>
          </a:p>
          <a:p>
            <a:pPr>
              <a:defRPr/>
            </a:pPr>
            <a:r>
              <a:rPr lang="en-US" altLang="ko-KR" sz="1200" b="1">
                <a:ea typeface="한컴산뜻돋움"/>
              </a:rPr>
              <a:t>		</a:t>
            </a:r>
            <a:r>
              <a:rPr lang="en-US" altLang="ko-KR" sz="1200" b="1">
                <a:latin typeface="한컴산뜻돋움"/>
                <a:ea typeface="한컴산뜻돋움"/>
              </a:rPr>
              <a:t>&lt;param-value&gt;회원등록  회원조회 회원수정&lt;/param-value&gt;</a:t>
            </a:r>
            <a:endParaRPr lang="en-US" altLang="ko-KR" sz="1200" b="1">
              <a:latin typeface="한컴산뜻돋움"/>
              <a:ea typeface="한컴산뜻돋움"/>
            </a:endParaRPr>
          </a:p>
          <a:p>
            <a:pPr>
              <a:defRPr/>
            </a:pPr>
            <a:r>
              <a:rPr lang="en-US" altLang="ko-KR" sz="1200" b="1">
                <a:ea typeface="한컴산뜻돋움"/>
              </a:rPr>
              <a:t>	</a:t>
            </a:r>
            <a:r>
              <a:rPr lang="en-US" altLang="ko-KR" sz="1200" b="1">
                <a:latin typeface="한컴산뜻돋움"/>
                <a:ea typeface="한컴산뜻돋움"/>
              </a:rPr>
              <a:t>&lt;/context-param&gt;</a:t>
            </a:r>
            <a:endParaRPr lang="en-US" altLang="ko-KR" sz="1200" b="1">
              <a:latin typeface="한컴산뜻돋움"/>
              <a:ea typeface="한컴산뜻돋움"/>
            </a:endParaRPr>
          </a:p>
          <a:p>
            <a:pPr>
              <a:defRPr/>
            </a:pPr>
            <a:r>
              <a:rPr lang="en-US" altLang="ko-KR" sz="1200" b="1">
                <a:ea typeface="한컴산뜻돋움"/>
              </a:rPr>
              <a:t>	</a:t>
            </a:r>
            <a:r>
              <a:rPr lang="en-US" altLang="ko-KR" sz="1200" b="1">
                <a:latin typeface="한컴산뜻돋움"/>
                <a:ea typeface="한컴산뜻돋움"/>
              </a:rPr>
              <a:t>&lt;context-param&gt;</a:t>
            </a:r>
            <a:endParaRPr lang="en-US" altLang="ko-KR" sz="1200" b="1">
              <a:latin typeface="한컴산뜻돋움"/>
              <a:ea typeface="한컴산뜻돋움"/>
            </a:endParaRPr>
          </a:p>
          <a:p>
            <a:pPr>
              <a:defRPr/>
            </a:pPr>
            <a:r>
              <a:rPr lang="en-US" altLang="ko-KR" sz="1200" b="1">
                <a:ea typeface="한컴산뜻돋움"/>
              </a:rPr>
              <a:t>		</a:t>
            </a:r>
            <a:r>
              <a:rPr lang="en-US" altLang="ko-KR" sz="1200" b="1">
                <a:latin typeface="한컴산뜻돋움"/>
                <a:ea typeface="한컴산뜻돋움"/>
              </a:rPr>
              <a:t>&lt;param-name&gt;menu_order&lt;/param-name&gt;</a:t>
            </a:r>
            <a:endParaRPr lang="en-US" altLang="ko-KR" sz="1200" b="1">
              <a:latin typeface="한컴산뜻돋움"/>
              <a:ea typeface="한컴산뜻돋움"/>
            </a:endParaRPr>
          </a:p>
          <a:p>
            <a:pPr>
              <a:defRPr/>
            </a:pPr>
            <a:r>
              <a:rPr lang="en-US" altLang="ko-KR" sz="1200" b="1">
                <a:ea typeface="한컴산뜻돋움"/>
              </a:rPr>
              <a:t>		</a:t>
            </a:r>
            <a:r>
              <a:rPr lang="en-US" altLang="ko-KR" sz="1200" b="1">
                <a:latin typeface="한컴산뜻돋움"/>
                <a:ea typeface="한컴산뜻돋움"/>
              </a:rPr>
              <a:t>&lt;param-value&gt;주문조회  주문등록 주문수정 주문취소&lt;/param-value&gt;</a:t>
            </a:r>
            <a:endParaRPr lang="en-US" altLang="ko-KR" sz="1200" b="1">
              <a:latin typeface="한컴산뜻돋움"/>
              <a:ea typeface="한컴산뜻돋움"/>
            </a:endParaRPr>
          </a:p>
          <a:p>
            <a:pPr>
              <a:defRPr/>
            </a:pPr>
            <a:r>
              <a:rPr lang="en-US" altLang="ko-KR" sz="1200" b="1">
                <a:ea typeface="한컴산뜻돋움"/>
              </a:rPr>
              <a:t>	</a:t>
            </a:r>
            <a:r>
              <a:rPr lang="en-US" altLang="ko-KR" sz="1200" b="1">
                <a:latin typeface="한컴산뜻돋움"/>
                <a:ea typeface="한컴산뜻돋움"/>
              </a:rPr>
              <a:t>&lt;/context-param&gt;</a:t>
            </a:r>
            <a:endParaRPr lang="en-US" altLang="ko-KR" sz="1200" b="1">
              <a:latin typeface="한컴산뜻돋움"/>
              <a:ea typeface="한컴산뜻돋움"/>
            </a:endParaRPr>
          </a:p>
          <a:p>
            <a:pPr>
              <a:defRPr/>
            </a:pPr>
            <a:r>
              <a:rPr lang="en-US" altLang="ko-KR" sz="1200" b="1">
                <a:ea typeface="한컴산뜻돋움"/>
              </a:rPr>
              <a:t>	</a:t>
            </a:r>
            <a:r>
              <a:rPr lang="en-US" altLang="ko-KR" sz="1200" b="1">
                <a:latin typeface="한컴산뜻돋움"/>
                <a:ea typeface="한컴산뜻돋움"/>
              </a:rPr>
              <a:t>&lt;context-param&gt;</a:t>
            </a:r>
            <a:endParaRPr lang="en-US" altLang="ko-KR" sz="1200" b="1">
              <a:latin typeface="한컴산뜻돋움"/>
              <a:ea typeface="한컴산뜻돋움"/>
            </a:endParaRPr>
          </a:p>
          <a:p>
            <a:pPr>
              <a:defRPr/>
            </a:pPr>
            <a:r>
              <a:rPr lang="en-US" altLang="ko-KR" sz="1200" b="1">
                <a:ea typeface="한컴산뜻돋움"/>
              </a:rPr>
              <a:t>		</a:t>
            </a:r>
            <a:r>
              <a:rPr lang="en-US" altLang="ko-KR" sz="1200" b="1">
                <a:latin typeface="한컴산뜻돋움"/>
                <a:ea typeface="한컴산뜻돋움"/>
              </a:rPr>
              <a:t>&lt;param-name&gt;menu_goods&lt;/param-name&gt;</a:t>
            </a:r>
            <a:endParaRPr lang="en-US" altLang="ko-KR" sz="1200" b="1">
              <a:latin typeface="한컴산뜻돋움"/>
              <a:ea typeface="한컴산뜻돋움"/>
            </a:endParaRPr>
          </a:p>
          <a:p>
            <a:pPr>
              <a:defRPr/>
            </a:pPr>
            <a:r>
              <a:rPr lang="en-US" altLang="ko-KR" sz="1200" b="1">
                <a:ea typeface="한컴산뜻돋움"/>
              </a:rPr>
              <a:t>		</a:t>
            </a:r>
            <a:r>
              <a:rPr lang="en-US" altLang="ko-KR" sz="1200" b="1">
                <a:latin typeface="한컴산뜻돋움"/>
                <a:ea typeface="한컴산뜻돋움"/>
              </a:rPr>
              <a:t>&lt;param-value&gt;상품조회  상품등록 상품수정 상품삭제&lt;/param-value&gt;</a:t>
            </a:r>
            <a:endParaRPr lang="en-US" altLang="ko-KR" sz="1200" b="1">
              <a:latin typeface="한컴산뜻돋움"/>
              <a:ea typeface="한컴산뜻돋움"/>
            </a:endParaRPr>
          </a:p>
          <a:p>
            <a:pPr>
              <a:defRPr/>
            </a:pPr>
            <a:r>
              <a:rPr lang="en-US" altLang="ko-KR" sz="1200" b="1">
                <a:ea typeface="한컴산뜻돋움"/>
              </a:rPr>
              <a:t>	</a:t>
            </a:r>
            <a:r>
              <a:rPr lang="en-US" altLang="ko-KR" sz="1200" b="1">
                <a:latin typeface="한컴산뜻돋움"/>
                <a:ea typeface="한컴산뜻돋움"/>
              </a:rPr>
              <a:t>&lt;/context-param&gt;</a:t>
            </a:r>
            <a:endParaRPr lang="en-US" altLang="ko-KR" sz="1200" b="1">
              <a:latin typeface="한컴산뜻돋움"/>
              <a:ea typeface="한컴산뜻돋움"/>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64624"/>
          </a:xfrm>
          <a:prstGeom prst="rect">
            <a:avLst/>
          </a:prstGeom>
          <a:noFill/>
        </p:spPr>
        <p:txBody>
          <a:bodyPr wrap="square">
            <a:spAutoFit/>
          </a:bodyPr>
          <a:lstStyle/>
          <a:p>
            <a:pPr>
              <a:lnSpc>
                <a:spcPct val="165000"/>
              </a:lnSpc>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p:txBody>
      </p:sp>
      <p:sp>
        <p:nvSpPr>
          <p:cNvPr id="12" name="TextBox 11"/>
          <p:cNvSpPr txBox="1"/>
          <p:nvPr/>
        </p:nvSpPr>
        <p:spPr>
          <a:xfrm>
            <a:off x="1324274" y="725805"/>
            <a:ext cx="6400800" cy="491490"/>
          </a:xfrm>
          <a:prstGeom prst="rect">
            <a:avLst/>
          </a:prstGeom>
          <a:noFill/>
        </p:spPr>
        <p:txBody>
          <a:bodyPr wrap="square" anchor="ctr">
            <a:spAutoFit/>
          </a:bodyPr>
          <a:lstStyle/>
          <a:p>
            <a:pPr algn="ctr"/>
            <a:r>
              <a:rPr lang="en-US" altLang="ko-KR" sz="2600">
                <a:solidFill>
                  <a:schemeClr val="bg1">
                    <a:lumMod val="65000"/>
                  </a:schemeClr>
                </a:solidFill>
              </a:rPr>
              <a:t>8.6</a:t>
            </a:r>
            <a:r>
              <a:rPr lang="ko-KR" altLang="en-US" sz="2600">
                <a:solidFill>
                  <a:schemeClr val="bg1">
                    <a:lumMod val="65000"/>
                  </a:schemeClr>
                </a:solidFill>
              </a:rPr>
              <a:t> </a:t>
            </a:r>
            <a:r>
              <a:rPr lang="en-US" altLang="ko-KR" sz="2600">
                <a:solidFill>
                  <a:schemeClr val="bg1">
                    <a:lumMod val="65000"/>
                  </a:schemeClr>
                </a:solidFill>
              </a:rPr>
              <a:t>ServletConfig</a:t>
            </a:r>
            <a:r>
              <a:rPr lang="ko-KR" altLang="en-US" sz="2600">
                <a:solidFill>
                  <a:schemeClr val="bg1">
                    <a:lumMod val="65000"/>
                  </a:schemeClr>
                </a:solidFill>
              </a:rPr>
              <a:t>와 </a:t>
            </a:r>
            <a:r>
              <a:rPr lang="en-US" altLang="ko-KR" sz="2600">
                <a:solidFill>
                  <a:schemeClr val="bg1">
                    <a:lumMod val="65000"/>
                  </a:schemeClr>
                </a:solidFill>
              </a:rPr>
              <a:t>ServletContext </a:t>
            </a:r>
            <a:r>
              <a:rPr lang="ko-KR" altLang="en-US" sz="2600">
                <a:solidFill>
                  <a:schemeClr val="bg1">
                    <a:lumMod val="65000"/>
                  </a:schemeClr>
                </a:solidFill>
              </a:rPr>
              <a:t>추가정리</a:t>
            </a:r>
            <a:endParaRPr lang="ko-KR" altLang="en-US" sz="2600">
              <a:solidFill>
                <a:schemeClr val="bg1">
                  <a:lumMod val="65000"/>
                </a:schemeClr>
              </a:solidFill>
            </a:endParaRPr>
          </a:p>
        </p:txBody>
      </p:sp>
      <p:pic>
        <p:nvPicPr>
          <p:cNvPr id="75779" name="그림 75778"/>
          <p:cNvPicPr/>
          <p:nvPr/>
        </p:nvPicPr>
        <p:blipFill rotWithShape="1">
          <a:blip r:embed="rId2">
            <a:alphaModFix/>
            <a:lum/>
          </a:blip>
          <a:stretch>
            <a:fillRect/>
          </a:stretch>
        </p:blipFill>
        <p:spPr>
          <a:xfrm>
            <a:off x="756084" y="1304453"/>
            <a:ext cx="7296150" cy="5248275"/>
          </a:xfrm>
          <a:prstGeom prst="rect">
            <a:avLst/>
          </a:prstGeom>
          <a:ln w="9525" cap="flat" cmpd="sng">
            <a:solidFill>
              <a:schemeClr val="tx1"/>
            </a:solidFill>
            <a:prstDash val="solid"/>
            <a:round/>
          </a:ln>
        </p:spPr>
      </p:pic>
    </p:spTree>
  </p:cSld>
  <p:clrMapOvr>
    <a:masterClrMapping/>
  </p:clrMapOvr>
</p:sld>
</file>

<file path=ppt/slides/slide11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64624"/>
          </a:xfrm>
          <a:prstGeom prst="rect">
            <a:avLst/>
          </a:prstGeom>
          <a:noFill/>
        </p:spPr>
        <p:txBody>
          <a:bodyPr wrap="square">
            <a:spAutoFit/>
          </a:bodyPr>
          <a:lstStyle/>
          <a:p>
            <a:pPr>
              <a:lnSpc>
                <a:spcPct val="165000"/>
              </a:lnSpc>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p:txBody>
      </p:sp>
      <p:pic>
        <p:nvPicPr>
          <p:cNvPr id="75780" name="그림 75779"/>
          <p:cNvPicPr/>
          <p:nvPr/>
        </p:nvPicPr>
        <p:blipFill rotWithShape="1">
          <a:blip r:embed="rId2">
            <a:alphaModFix/>
            <a:lum/>
          </a:blip>
          <a:stretch>
            <a:fillRect/>
          </a:stretch>
        </p:blipFill>
        <p:spPr>
          <a:xfrm>
            <a:off x="540060" y="1404156"/>
            <a:ext cx="7594157" cy="5258892"/>
          </a:xfrm>
          <a:prstGeom prst="rect">
            <a:avLst/>
          </a:prstGeom>
          <a:ln w="9525" cap="flat" cmpd="sng">
            <a:solidFill>
              <a:schemeClr val="tx1"/>
            </a:solidFill>
            <a:prstDash val="solid"/>
            <a:round/>
          </a:ln>
        </p:spPr>
      </p:pic>
      <p:sp>
        <p:nvSpPr>
          <p:cNvPr id="75781" name="TextBox 11"/>
          <p:cNvSpPr txBox="1"/>
          <p:nvPr/>
        </p:nvSpPr>
        <p:spPr>
          <a:xfrm>
            <a:off x="1324274" y="725805"/>
            <a:ext cx="6400800" cy="491489"/>
          </a:xfrm>
          <a:prstGeom prst="rect">
            <a:avLst/>
          </a:prstGeom>
          <a:noFill/>
        </p:spPr>
        <p:txBody>
          <a:bodyPr wrap="square" anchor="ctr">
            <a:spAutoFit/>
          </a:bodyPr>
          <a:lstStyle/>
          <a:p>
            <a:pPr algn="ctr"/>
            <a:r>
              <a:rPr lang="en-US" altLang="ko-KR" sz="2600">
                <a:solidFill>
                  <a:schemeClr val="bg1">
                    <a:lumMod val="65000"/>
                  </a:schemeClr>
                </a:solidFill>
              </a:rPr>
              <a:t>8.6</a:t>
            </a:r>
            <a:r>
              <a:rPr lang="ko-KR" altLang="en-US" sz="2600">
                <a:solidFill>
                  <a:schemeClr val="bg1">
                    <a:lumMod val="65000"/>
                  </a:schemeClr>
                </a:solidFill>
              </a:rPr>
              <a:t> </a:t>
            </a:r>
            <a:r>
              <a:rPr lang="en-US" altLang="ko-KR" sz="2600">
                <a:solidFill>
                  <a:schemeClr val="bg1">
                    <a:lumMod val="65000"/>
                  </a:schemeClr>
                </a:solidFill>
              </a:rPr>
              <a:t>ServletConfig</a:t>
            </a:r>
            <a:r>
              <a:rPr lang="ko-KR" altLang="en-US" sz="2600">
                <a:solidFill>
                  <a:schemeClr val="bg1">
                    <a:lumMod val="65000"/>
                  </a:schemeClr>
                </a:solidFill>
              </a:rPr>
              <a:t>와 </a:t>
            </a:r>
            <a:r>
              <a:rPr lang="en-US" altLang="ko-KR" sz="2600">
                <a:solidFill>
                  <a:schemeClr val="bg1">
                    <a:lumMod val="65000"/>
                  </a:schemeClr>
                </a:solidFill>
              </a:rPr>
              <a:t>ServletContext </a:t>
            </a:r>
            <a:r>
              <a:rPr lang="ko-KR" altLang="en-US" sz="2600">
                <a:solidFill>
                  <a:schemeClr val="bg1">
                    <a:lumMod val="65000"/>
                  </a:schemeClr>
                </a:solidFill>
              </a:rPr>
              <a:t>추가정리</a:t>
            </a:r>
            <a:endParaRPr lang="ko-KR" altLang="en-US" sz="2600">
              <a:solidFill>
                <a:schemeClr val="bg1">
                  <a:lumMod val="65000"/>
                </a:schemeClr>
              </a:solidFill>
            </a:endParaRPr>
          </a:p>
        </p:txBody>
      </p:sp>
    </p:spTree>
  </p:cSld>
  <p:clrMapOvr>
    <a:masterClrMapping/>
  </p:clrMapOvr>
</p:sld>
</file>

<file path=ppt/slides/slide1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73204"/>
          </a:xfrm>
          <a:prstGeom prst="rect">
            <a:avLst/>
          </a:prstGeom>
          <a:noFill/>
        </p:spPr>
        <p:txBody>
          <a:bodyPr wrap="square">
            <a:spAutoFit/>
          </a:bodyPr>
          <a:lstStyle/>
          <a:p>
            <a:pPr>
              <a:lnSpc>
                <a:spcPct val="165000"/>
              </a:lnSpc>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p:txBody>
      </p:sp>
      <p:sp>
        <p:nvSpPr>
          <p:cNvPr id="3" name="TextBox 2"/>
          <p:cNvSpPr txBox="1"/>
          <p:nvPr/>
        </p:nvSpPr>
        <p:spPr>
          <a:xfrm>
            <a:off x="505118" y="1335052"/>
            <a:ext cx="8039113" cy="491843"/>
          </a:xfrm>
          <a:prstGeom prst="rect">
            <a:avLst/>
          </a:prstGeom>
          <a:noFill/>
        </p:spPr>
        <p:txBody>
          <a:bodyPr wrap="square">
            <a:spAutoFit/>
          </a:bodyPr>
          <a:lstStyle/>
          <a:p>
            <a:pPr marL="285750" indent="-285750" defTabSz="2160270">
              <a:lnSpc>
                <a:spcPct val="150000"/>
              </a:lnSpc>
              <a:spcBef>
                <a:spcPct val="16000"/>
              </a:spcBef>
              <a:buClr>
                <a:srgbClr val="7c68ad"/>
              </a:buClr>
              <a:buFont typeface="Arial"/>
              <a:buChar char="•"/>
            </a:pPr>
            <a:r>
              <a:rPr lang="en-US" altLang="ko-KR"/>
              <a:t>8.2.3 refresh</a:t>
            </a:r>
            <a:r>
              <a:rPr lang="ko-KR" altLang="en-US"/>
              <a:t>를 이용한 포워딩</a:t>
            </a:r>
            <a:endParaRPr lang="en-US" altLang="ko-KR" spc="-94"/>
          </a:p>
        </p:txBody>
      </p:sp>
      <p:sp>
        <p:nvSpPr>
          <p:cNvPr id="12" name="TextBox 11"/>
          <p:cNvSpPr txBox="1"/>
          <p:nvPr/>
        </p:nvSpPr>
        <p:spPr>
          <a:xfrm>
            <a:off x="1324274" y="711235"/>
            <a:ext cx="6400800" cy="523220"/>
          </a:xfrm>
          <a:prstGeom prst="rect">
            <a:avLst/>
          </a:prstGeom>
          <a:noFill/>
        </p:spPr>
        <p:txBody>
          <a:bodyPr wrap="square" anchor="ctr">
            <a:spAutoFit/>
          </a:bodyPr>
          <a:lstStyle/>
          <a:p>
            <a:pPr algn="ctr"/>
            <a:r>
              <a:rPr lang="en-US" altLang="ko-KR" sz="2800">
                <a:solidFill>
                  <a:schemeClr val="bg1">
                    <a:lumMod val="65000"/>
                  </a:schemeClr>
                </a:solidFill>
              </a:rPr>
              <a:t>8.2 </a:t>
            </a:r>
            <a:r>
              <a:rPr lang="ko-KR" altLang="en-US" sz="2800">
                <a:solidFill>
                  <a:schemeClr val="bg1">
                    <a:lumMod val="65000"/>
                  </a:schemeClr>
                </a:solidFill>
              </a:rPr>
              <a:t>서블릿의 여러 가지 포워드 방법</a:t>
            </a:r>
            <a:endParaRPr lang="ko-KR" altLang="en-US" sz="2800" spc="-88">
              <a:solidFill>
                <a:srgbClr val="281f3d"/>
              </a:solidFill>
            </a:endParaRPr>
          </a:p>
        </p:txBody>
      </p:sp>
      <p:sp>
        <p:nvSpPr>
          <p:cNvPr id="4" name="TextBox 3"/>
          <p:cNvSpPr txBox="1"/>
          <p:nvPr/>
        </p:nvSpPr>
        <p:spPr>
          <a:xfrm>
            <a:off x="755374" y="1790498"/>
            <a:ext cx="7116417" cy="264997"/>
          </a:xfrm>
          <a:prstGeom prst="rect">
            <a:avLst/>
          </a:prstGeom>
          <a:noFill/>
          <a:ln w="19050">
            <a:solidFill>
              <a:srgbClr val="00b0f0"/>
            </a:solidFill>
          </a:ln>
        </p:spPr>
        <p:txBody>
          <a:bodyPr wrap="square">
            <a:spAutoFit/>
          </a:bodyPr>
          <a:lstStyle/>
          <a:p>
            <a:pPr marL="171450" indent="-171450">
              <a:buFont typeface="Wingdings"/>
              <a:buChar char="Ø"/>
            </a:pPr>
            <a:r>
              <a:rPr lang="en-US" altLang="ko-KR" sz="1200">
                <a:latin typeface="+mj-ea"/>
                <a:ea typeface="+mj-ea"/>
              </a:rPr>
              <a:t>refresh</a:t>
            </a:r>
            <a:r>
              <a:rPr lang="ko-KR" altLang="en-US" sz="1200">
                <a:latin typeface="+mj-ea"/>
                <a:ea typeface="+mj-ea"/>
              </a:rPr>
              <a:t>를 이용한 포워딩 역시 </a:t>
            </a:r>
            <a:r>
              <a:rPr lang="en-US" altLang="ko-KR" sz="1200">
                <a:latin typeface="+mj-ea"/>
                <a:ea typeface="+mj-ea"/>
              </a:rPr>
              <a:t>redirect</a:t>
            </a:r>
            <a:r>
              <a:rPr lang="ko-KR" altLang="en-US" sz="1200">
                <a:latin typeface="+mj-ea"/>
                <a:ea typeface="+mj-ea"/>
              </a:rPr>
              <a:t>처럼 웹 브라우저를 거쳐서 요청을 수행</a:t>
            </a:r>
            <a:endParaRPr lang="ko-KR" altLang="en-US" sz="1200">
              <a:latin typeface="+mj-ea"/>
              <a:ea typeface="+mj-ea"/>
            </a:endParaRPr>
          </a:p>
        </p:txBody>
      </p:sp>
      <p:sp>
        <p:nvSpPr>
          <p:cNvPr id="5" name="TextBox 4"/>
          <p:cNvSpPr txBox="1"/>
          <p:nvPr/>
        </p:nvSpPr>
        <p:spPr>
          <a:xfrm>
            <a:off x="606287" y="5625546"/>
            <a:ext cx="7265504" cy="906699"/>
          </a:xfrm>
          <a:prstGeom prst="rect">
            <a:avLst/>
          </a:prstGeom>
          <a:noFill/>
          <a:ln w="19050">
            <a:solidFill>
              <a:srgbClr val="00b0f0"/>
            </a:solidFill>
          </a:ln>
        </p:spPr>
        <p:txBody>
          <a:bodyPr wrap="square">
            <a:spAutoFit/>
          </a:bodyPr>
          <a:lstStyle/>
          <a:p>
            <a:pPr marL="228600" indent="-228600">
              <a:lnSpc>
                <a:spcPct val="150000"/>
              </a:lnSpc>
              <a:buFont typeface="+mj-ea"/>
              <a:buAutoNum type="circleNumDbPlain"/>
            </a:pPr>
            <a:r>
              <a:rPr lang="ko-KR" altLang="en-US" sz="1200">
                <a:latin typeface="+mj-ea"/>
                <a:ea typeface="+mj-ea"/>
              </a:rPr>
              <a:t>클라이언트의 웹 브라우저에서 첫 번째 서블릿에 요청</a:t>
            </a:r>
            <a:endParaRPr lang="ko-KR" altLang="en-US" sz="1200">
              <a:latin typeface="+mj-ea"/>
              <a:ea typeface="+mj-ea"/>
            </a:endParaRPr>
          </a:p>
          <a:p>
            <a:pPr marL="228600" indent="-228600">
              <a:lnSpc>
                <a:spcPct val="150000"/>
              </a:lnSpc>
              <a:buFont typeface="+mj-ea"/>
              <a:buAutoNum type="circleNumDbPlain"/>
            </a:pPr>
            <a:r>
              <a:rPr lang="ko-KR" altLang="en-US" sz="1200">
                <a:latin typeface="+mj-ea"/>
                <a:ea typeface="+mj-ea"/>
              </a:rPr>
              <a:t>첫 번째 서블릿은 </a:t>
            </a:r>
            <a:r>
              <a:rPr lang="en-US" altLang="ko-KR" sz="1200">
                <a:latin typeface="+mj-ea"/>
                <a:ea typeface="+mj-ea"/>
              </a:rPr>
              <a:t>addHeader() </a:t>
            </a:r>
            <a:r>
              <a:rPr lang="ko-KR" altLang="en-US" sz="1200">
                <a:latin typeface="+mj-ea"/>
                <a:ea typeface="+mj-ea"/>
              </a:rPr>
              <a:t>메서드를 이용해 두 번째 서블릿을 웹 브라우저를 통해서 요청</a:t>
            </a:r>
            <a:endParaRPr lang="ko-KR" altLang="en-US" sz="1200">
              <a:latin typeface="+mj-ea"/>
              <a:ea typeface="+mj-ea"/>
            </a:endParaRPr>
          </a:p>
          <a:p>
            <a:pPr marL="228600" indent="-228600">
              <a:lnSpc>
                <a:spcPct val="150000"/>
              </a:lnSpc>
              <a:buFont typeface="+mj-ea"/>
              <a:buAutoNum type="circleNumDbPlain"/>
            </a:pPr>
            <a:r>
              <a:rPr lang="ko-KR" altLang="en-US" sz="1200">
                <a:latin typeface="+mj-ea"/>
                <a:ea typeface="+mj-ea"/>
              </a:rPr>
              <a:t>웹 브라우저는 </a:t>
            </a:r>
            <a:r>
              <a:rPr lang="en-US" altLang="ko-KR" sz="1200">
                <a:latin typeface="+mj-ea"/>
                <a:ea typeface="+mj-ea"/>
              </a:rPr>
              <a:t>addHeader() </a:t>
            </a:r>
            <a:r>
              <a:rPr lang="ko-KR" altLang="en-US" sz="1200">
                <a:latin typeface="+mj-ea"/>
                <a:ea typeface="+mj-ea"/>
              </a:rPr>
              <a:t>메서드가 지정한 두 번째 서블릿을 다시 요청</a:t>
            </a:r>
            <a:endParaRPr lang="ko-KR" altLang="en-US" sz="1200">
              <a:latin typeface="+mj-ea"/>
              <a:ea typeface="+mj-ea"/>
            </a:endParaRPr>
          </a:p>
        </p:txBody>
      </p:sp>
      <p:pic>
        <p:nvPicPr>
          <p:cNvPr id="6" name="Picture 2"/>
          <p:cNvPicPr>
            <a:picLocks noChangeAspect="1" noChangeArrowheads="1"/>
          </p:cNvPicPr>
          <p:nvPr/>
        </p:nvPicPr>
        <p:blipFill rotWithShape="1">
          <a:blip r:embed="rId2">
            <a:alphaModFix/>
            <a:lum/>
          </a:blip>
          <a:srcRect/>
          <a:stretch>
            <a:fillRect/>
          </a:stretch>
        </p:blipFill>
        <p:spPr>
          <a:xfrm>
            <a:off x="1131266" y="2067497"/>
            <a:ext cx="6740525" cy="3643313"/>
          </a:xfrm>
          <a:prstGeom prst="rect">
            <a:avLst/>
          </a:prstGeom>
          <a:noFill/>
          <a:ln>
            <a:noFill/>
          </a:ln>
          <a:effectLst/>
        </p:spPr>
      </p:pic>
      <p:sp>
        <p:nvSpPr>
          <p:cNvPr id="7" name="TextBox 6"/>
          <p:cNvSpPr txBox="1"/>
          <p:nvPr/>
        </p:nvSpPr>
        <p:spPr>
          <a:xfrm>
            <a:off x="886953" y="3385400"/>
            <a:ext cx="1995396" cy="246220"/>
          </a:xfrm>
          <a:prstGeom prst="rect">
            <a:avLst/>
          </a:prstGeom>
          <a:noFill/>
        </p:spPr>
        <p:txBody>
          <a:bodyPr wrap="square">
            <a:spAutoFit/>
          </a:bodyPr>
          <a:lstStyle/>
          <a:p>
            <a:pPr algn="ctr"/>
            <a:r>
              <a:rPr lang="ko-KR" altLang="en-US" sz="1000" b="1"/>
              <a:t>클라이언트</a:t>
            </a:r>
            <a:endParaRPr lang="ko-KR" altLang="en-US" sz="1000" b="1"/>
          </a:p>
        </p:txBody>
      </p:sp>
      <p:sp>
        <p:nvSpPr>
          <p:cNvPr id="10" name="TextBox 9"/>
          <p:cNvSpPr txBox="1"/>
          <p:nvPr/>
        </p:nvSpPr>
        <p:spPr>
          <a:xfrm>
            <a:off x="3705519" y="4955783"/>
            <a:ext cx="1995396" cy="246220"/>
          </a:xfrm>
          <a:prstGeom prst="rect">
            <a:avLst/>
          </a:prstGeom>
          <a:noFill/>
        </p:spPr>
        <p:txBody>
          <a:bodyPr wrap="square">
            <a:spAutoFit/>
          </a:bodyPr>
          <a:lstStyle/>
          <a:p>
            <a:pPr algn="ctr"/>
            <a:r>
              <a:rPr lang="ko-KR" altLang="en-US" sz="1000" b="1"/>
              <a:t>톰캣 컨테이너</a:t>
            </a:r>
            <a:endParaRPr lang="ko-KR" altLang="en-US" sz="1000" b="1"/>
          </a:p>
        </p:txBody>
      </p:sp>
      <p:sp>
        <p:nvSpPr>
          <p:cNvPr id="8" name="TextBox 7"/>
          <p:cNvSpPr txBox="1"/>
          <p:nvPr/>
        </p:nvSpPr>
        <p:spPr>
          <a:xfrm>
            <a:off x="3110948" y="2474843"/>
            <a:ext cx="594571" cy="266452"/>
          </a:xfrm>
          <a:prstGeom prst="rect">
            <a:avLst/>
          </a:prstGeom>
          <a:noFill/>
        </p:spPr>
        <p:txBody>
          <a:bodyPr wrap="square">
            <a:spAutoFit/>
          </a:bodyPr>
          <a:lstStyle/>
          <a:p>
            <a:pPr lvl="0"/>
            <a:r>
              <a:rPr lang="ko-KR" altLang="en-US" sz="1200" b="1">
                <a:solidFill>
                  <a:srgbClr val="ff0000"/>
                </a:solidFill>
              </a:rPr>
              <a:t>①</a:t>
            </a:r>
            <a:endParaRPr lang="ko-KR" altLang="en-US" sz="1200" b="1">
              <a:solidFill>
                <a:srgbClr val="ff0000"/>
              </a:solidFill>
            </a:endParaRPr>
          </a:p>
        </p:txBody>
      </p:sp>
      <p:sp>
        <p:nvSpPr>
          <p:cNvPr id="13" name="TextBox 12"/>
          <p:cNvSpPr txBox="1"/>
          <p:nvPr/>
        </p:nvSpPr>
        <p:spPr>
          <a:xfrm>
            <a:off x="2585063" y="2751842"/>
            <a:ext cx="594571" cy="265678"/>
          </a:xfrm>
          <a:prstGeom prst="rect">
            <a:avLst/>
          </a:prstGeom>
          <a:noFill/>
        </p:spPr>
        <p:txBody>
          <a:bodyPr wrap="square">
            <a:spAutoFit/>
          </a:bodyPr>
          <a:lstStyle/>
          <a:p>
            <a:pPr lvl="0"/>
            <a:r>
              <a:rPr lang="ko-KR" altLang="en-US" sz="1200" b="1">
                <a:solidFill>
                  <a:srgbClr val="ff0000"/>
                </a:solidFill>
              </a:rPr>
              <a:t>②</a:t>
            </a:r>
            <a:endParaRPr lang="ko-KR" altLang="en-US" sz="1200" b="1">
              <a:solidFill>
                <a:srgbClr val="ff0000"/>
              </a:solidFill>
            </a:endParaRPr>
          </a:p>
        </p:txBody>
      </p:sp>
      <p:sp>
        <p:nvSpPr>
          <p:cNvPr id="14" name="TextBox 13"/>
          <p:cNvSpPr txBox="1"/>
          <p:nvPr/>
        </p:nvSpPr>
        <p:spPr>
          <a:xfrm>
            <a:off x="2992567" y="3508510"/>
            <a:ext cx="594571" cy="276999"/>
          </a:xfrm>
          <a:prstGeom prst="rect">
            <a:avLst/>
          </a:prstGeom>
          <a:noFill/>
        </p:spPr>
        <p:txBody>
          <a:bodyPr wrap="square">
            <a:spAutoFit/>
          </a:bodyPr>
          <a:lstStyle/>
          <a:p>
            <a:pPr lvl="0"/>
            <a:r>
              <a:rPr lang="ko-KR" altLang="en-US" sz="1200" b="1">
                <a:solidFill>
                  <a:srgbClr val="ff0000"/>
                </a:solidFill>
              </a:rPr>
              <a:t>③</a:t>
            </a:r>
            <a:endParaRPr lang="ko-KR" altLang="en-US" sz="1200" b="1">
              <a:solidFill>
                <a:srgbClr val="ff0000"/>
              </a:solidFill>
            </a:endParaRPr>
          </a:p>
        </p:txBody>
      </p:sp>
    </p:spTree>
  </p:cSld>
  <p:clrMapOvr>
    <a:masterClrMapping/>
  </p:clrMapOvr>
</p:sld>
</file>

<file path=ppt/slides/slide1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73204"/>
          </a:xfrm>
          <a:prstGeom prst="rect">
            <a:avLst/>
          </a:prstGeom>
          <a:noFill/>
        </p:spPr>
        <p:txBody>
          <a:bodyPr wrap="square">
            <a:spAutoFit/>
          </a:bodyPr>
          <a:lstStyle/>
          <a:p>
            <a:pPr>
              <a:lnSpc>
                <a:spcPct val="165000"/>
              </a:lnSpc>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p:txBody>
      </p:sp>
      <p:sp>
        <p:nvSpPr>
          <p:cNvPr id="12" name="TextBox 11"/>
          <p:cNvSpPr txBox="1"/>
          <p:nvPr/>
        </p:nvSpPr>
        <p:spPr>
          <a:xfrm>
            <a:off x="1324274" y="711235"/>
            <a:ext cx="6400800" cy="523220"/>
          </a:xfrm>
          <a:prstGeom prst="rect">
            <a:avLst/>
          </a:prstGeom>
          <a:noFill/>
        </p:spPr>
        <p:txBody>
          <a:bodyPr wrap="square" anchor="ctr">
            <a:spAutoFit/>
          </a:bodyPr>
          <a:lstStyle/>
          <a:p>
            <a:pPr algn="ctr"/>
            <a:r>
              <a:rPr lang="en-US" altLang="ko-KR" sz="2800">
                <a:solidFill>
                  <a:schemeClr val="bg1">
                    <a:lumMod val="65000"/>
                  </a:schemeClr>
                </a:solidFill>
              </a:rPr>
              <a:t>8.2 </a:t>
            </a:r>
            <a:r>
              <a:rPr lang="ko-KR" altLang="en-US" sz="2800">
                <a:solidFill>
                  <a:schemeClr val="bg1">
                    <a:lumMod val="65000"/>
                  </a:schemeClr>
                </a:solidFill>
              </a:rPr>
              <a:t>서블릿의 여러 가지 포워드 방법</a:t>
            </a:r>
            <a:endParaRPr lang="ko-KR" altLang="en-US" sz="2800" spc="-88">
              <a:solidFill>
                <a:srgbClr val="281f3d"/>
              </a:solidFill>
            </a:endParaRPr>
          </a:p>
        </p:txBody>
      </p:sp>
      <p:sp>
        <p:nvSpPr>
          <p:cNvPr id="4" name="TextBox 3"/>
          <p:cNvSpPr txBox="1"/>
          <p:nvPr/>
        </p:nvSpPr>
        <p:spPr>
          <a:xfrm>
            <a:off x="505118" y="1335052"/>
            <a:ext cx="8039113" cy="491843"/>
          </a:xfrm>
          <a:prstGeom prst="rect">
            <a:avLst/>
          </a:prstGeom>
          <a:noFill/>
        </p:spPr>
        <p:txBody>
          <a:bodyPr wrap="square">
            <a:spAutoFit/>
          </a:bodyPr>
          <a:lstStyle/>
          <a:p>
            <a:pPr marL="285750" indent="-285750" defTabSz="2160270">
              <a:lnSpc>
                <a:spcPct val="150000"/>
              </a:lnSpc>
              <a:spcBef>
                <a:spcPct val="16000"/>
              </a:spcBef>
              <a:buClr>
                <a:srgbClr val="7c68ad"/>
              </a:buClr>
              <a:buFont typeface="Arial"/>
              <a:buChar char="•"/>
            </a:pPr>
            <a:r>
              <a:rPr lang="en-US" altLang="ko-KR"/>
              <a:t>8.2.4 refresh</a:t>
            </a:r>
            <a:r>
              <a:rPr lang="ko-KR" altLang="en-US"/>
              <a:t>를 이용한 포워딩 실습</a:t>
            </a:r>
            <a:endParaRPr lang="en-US" altLang="ko-KR" spc="-94"/>
          </a:p>
        </p:txBody>
      </p:sp>
      <p:sp>
        <p:nvSpPr>
          <p:cNvPr id="3" name="TextBox 2"/>
          <p:cNvSpPr txBox="1"/>
          <p:nvPr/>
        </p:nvSpPr>
        <p:spPr>
          <a:xfrm>
            <a:off x="576470" y="1790498"/>
            <a:ext cx="8110330" cy="264997"/>
          </a:xfrm>
          <a:prstGeom prst="rect">
            <a:avLst/>
          </a:prstGeom>
          <a:noFill/>
        </p:spPr>
        <p:txBody>
          <a:bodyPr wrap="square">
            <a:spAutoFit/>
          </a:bodyPr>
          <a:lstStyle/>
          <a:p>
            <a:pPr lvl="0"/>
            <a:r>
              <a:rPr lang="en-US" altLang="ko-KR" sz="1200" b="1">
                <a:latin typeface="+mj-ea"/>
                <a:ea typeface="+mj-ea"/>
              </a:rPr>
              <a:t>1. </a:t>
            </a:r>
            <a:r>
              <a:rPr lang="en-US" altLang="ko-KR" sz="1200">
                <a:latin typeface="+mj-ea"/>
                <a:ea typeface="+mj-ea"/>
              </a:rPr>
              <a:t>sec01.ex02 </a:t>
            </a:r>
            <a:r>
              <a:rPr lang="ko-KR" altLang="en-US" sz="1200">
                <a:latin typeface="+mj-ea"/>
                <a:ea typeface="+mj-ea"/>
              </a:rPr>
              <a:t>패키지를 만들고 </a:t>
            </a:r>
            <a:r>
              <a:rPr lang="en-US" altLang="ko-KR" sz="1200">
                <a:latin typeface="+mj-ea"/>
                <a:ea typeface="+mj-ea"/>
              </a:rPr>
              <a:t>redirect </a:t>
            </a:r>
            <a:r>
              <a:rPr lang="ko-KR" altLang="en-US" sz="1200">
                <a:latin typeface="+mj-ea"/>
                <a:ea typeface="+mj-ea"/>
              </a:rPr>
              <a:t>포워딩 실습 때와 마찬가지로 두 개의 서블릿 클래스를 추가합니다</a:t>
            </a:r>
            <a:r>
              <a:rPr lang="en-US" altLang="ko-KR" sz="1200">
                <a:latin typeface="+mj-ea"/>
                <a:ea typeface="+mj-ea"/>
              </a:rPr>
              <a:t>.</a:t>
            </a:r>
            <a:endParaRPr lang="ko-KR" altLang="en-US" sz="1200">
              <a:latin typeface="+mj-ea"/>
              <a:ea typeface="+mj-ea"/>
            </a:endParaRPr>
          </a:p>
        </p:txBody>
      </p:sp>
      <p:pic>
        <p:nvPicPr>
          <p:cNvPr id="5122" name="Picture 2"/>
          <p:cNvPicPr>
            <a:picLocks noChangeAspect="1" noChangeArrowheads="1"/>
          </p:cNvPicPr>
          <p:nvPr/>
        </p:nvPicPr>
        <p:blipFill rotWithShape="1">
          <a:blip r:embed="rId2">
            <a:alphaModFix/>
            <a:lum/>
          </a:blip>
          <a:srcRect/>
          <a:stretch>
            <a:fillRect/>
          </a:stretch>
        </p:blipFill>
        <p:spPr>
          <a:xfrm>
            <a:off x="3110534" y="2229057"/>
            <a:ext cx="2266950" cy="1724025"/>
          </a:xfrm>
          <a:prstGeom prst="rect">
            <a:avLst/>
          </a:prstGeom>
          <a:noFill/>
          <a:ln w="9525">
            <a:solidFill>
              <a:schemeClr val="tx1"/>
            </a:solidFill>
            <a:miter/>
          </a:ln>
        </p:spPr>
      </p:pic>
    </p:spTree>
  </p:cSld>
  <p:clrMapOvr>
    <a:masterClrMapping/>
  </p:clrMapOvr>
</p:sld>
</file>

<file path=ppt/slides/slide1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73204"/>
          </a:xfrm>
          <a:prstGeom prst="rect">
            <a:avLst/>
          </a:prstGeom>
          <a:noFill/>
        </p:spPr>
        <p:txBody>
          <a:bodyPr wrap="square">
            <a:spAutoFit/>
          </a:bodyPr>
          <a:lstStyle/>
          <a:p>
            <a:pPr>
              <a:lnSpc>
                <a:spcPct val="165000"/>
              </a:lnSpc>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p:txBody>
      </p:sp>
      <p:sp>
        <p:nvSpPr>
          <p:cNvPr id="12" name="TextBox 11"/>
          <p:cNvSpPr txBox="1"/>
          <p:nvPr/>
        </p:nvSpPr>
        <p:spPr>
          <a:xfrm>
            <a:off x="1324274" y="711235"/>
            <a:ext cx="6400800" cy="523220"/>
          </a:xfrm>
          <a:prstGeom prst="rect">
            <a:avLst/>
          </a:prstGeom>
          <a:noFill/>
        </p:spPr>
        <p:txBody>
          <a:bodyPr wrap="square" anchor="ctr">
            <a:spAutoFit/>
          </a:bodyPr>
          <a:lstStyle/>
          <a:p>
            <a:pPr algn="ctr"/>
            <a:r>
              <a:rPr lang="en-US" altLang="ko-KR" sz="2800">
                <a:solidFill>
                  <a:schemeClr val="bg1">
                    <a:lumMod val="65000"/>
                  </a:schemeClr>
                </a:solidFill>
              </a:rPr>
              <a:t>8.2 </a:t>
            </a:r>
            <a:r>
              <a:rPr lang="ko-KR" altLang="en-US" sz="2800">
                <a:solidFill>
                  <a:schemeClr val="bg1">
                    <a:lumMod val="65000"/>
                  </a:schemeClr>
                </a:solidFill>
              </a:rPr>
              <a:t>서블릿의 여러 가지 포워드 방법</a:t>
            </a:r>
            <a:endParaRPr lang="ko-KR" altLang="en-US" sz="2800" spc="-88">
              <a:solidFill>
                <a:srgbClr val="281f3d"/>
              </a:solidFill>
            </a:endParaRPr>
          </a:p>
        </p:txBody>
      </p:sp>
      <p:sp>
        <p:nvSpPr>
          <p:cNvPr id="4" name="TextBox 3"/>
          <p:cNvSpPr txBox="1"/>
          <p:nvPr/>
        </p:nvSpPr>
        <p:spPr>
          <a:xfrm>
            <a:off x="505119" y="1490870"/>
            <a:ext cx="7963020" cy="450325"/>
          </a:xfrm>
          <a:prstGeom prst="rect">
            <a:avLst/>
          </a:prstGeom>
          <a:noFill/>
        </p:spPr>
        <p:txBody>
          <a:bodyPr wrap="square">
            <a:spAutoFit/>
          </a:bodyPr>
          <a:lstStyle/>
          <a:p>
            <a:pPr lvl="0"/>
            <a:r>
              <a:rPr lang="en-US" altLang="ko-KR" sz="1200" b="1">
                <a:latin typeface="+mj-ea"/>
                <a:ea typeface="+mj-ea"/>
              </a:rPr>
              <a:t>2. </a:t>
            </a:r>
            <a:r>
              <a:rPr lang="en-US" altLang="ko-KR" sz="1200">
                <a:latin typeface="+mj-ea"/>
                <a:ea typeface="+mj-ea"/>
              </a:rPr>
              <a:t>FirstServlet </a:t>
            </a:r>
            <a:r>
              <a:rPr lang="ko-KR" altLang="en-US" sz="1200">
                <a:latin typeface="+mj-ea"/>
                <a:ea typeface="+mj-ea"/>
              </a:rPr>
              <a:t>클래스를 다음과 같이 작성합니다</a:t>
            </a:r>
            <a:r>
              <a:rPr lang="en-US" altLang="ko-KR" sz="1200">
                <a:latin typeface="+mj-ea"/>
                <a:ea typeface="+mj-ea"/>
              </a:rPr>
              <a:t>. response</a:t>
            </a:r>
            <a:r>
              <a:rPr lang="ko-KR" altLang="en-US" sz="1200">
                <a:latin typeface="+mj-ea"/>
                <a:ea typeface="+mj-ea"/>
              </a:rPr>
              <a:t>의 </a:t>
            </a:r>
            <a:r>
              <a:rPr lang="en-US" altLang="ko-KR" sz="1200">
                <a:latin typeface="+mj-ea"/>
                <a:ea typeface="+mj-ea"/>
              </a:rPr>
              <a:t>addHeader() </a:t>
            </a:r>
            <a:r>
              <a:rPr lang="ko-KR" altLang="en-US" sz="1200">
                <a:latin typeface="+mj-ea"/>
                <a:ea typeface="+mj-ea"/>
              </a:rPr>
              <a:t>메서드에 </a:t>
            </a:r>
            <a:r>
              <a:rPr lang="en-US" altLang="ko-KR" sz="1200">
                <a:latin typeface="+mj-ea"/>
                <a:ea typeface="+mj-ea"/>
              </a:rPr>
              <a:t>Refresh</a:t>
            </a:r>
            <a:r>
              <a:rPr lang="ko-KR" altLang="en-US" sz="1200">
                <a:latin typeface="+mj-ea"/>
                <a:ea typeface="+mj-ea"/>
              </a:rPr>
              <a:t>를 설정하고 </a:t>
            </a:r>
            <a:r>
              <a:rPr lang="en-US" altLang="ko-KR" sz="1200">
                <a:latin typeface="+mj-ea"/>
                <a:ea typeface="+mj-ea"/>
              </a:rPr>
              <a:t>1</a:t>
            </a:r>
            <a:r>
              <a:rPr lang="ko-KR" altLang="en-US" sz="1200">
                <a:latin typeface="+mj-ea"/>
                <a:ea typeface="+mj-ea"/>
              </a:rPr>
              <a:t>초 후</a:t>
            </a:r>
            <a:endParaRPr lang="ko-KR" altLang="en-US" sz="1200">
              <a:latin typeface="+mj-ea"/>
              <a:ea typeface="+mj-ea"/>
            </a:endParaRPr>
          </a:p>
          <a:p>
            <a:pPr lvl="0"/>
            <a:r>
              <a:rPr lang="en-US" altLang="ko-KR" sz="1200">
                <a:latin typeface="+mj-ea"/>
                <a:ea typeface="+mj-ea"/>
              </a:rPr>
              <a:t>   url=second</a:t>
            </a:r>
            <a:r>
              <a:rPr lang="ko-KR" altLang="en-US" sz="1200">
                <a:latin typeface="+mj-ea"/>
                <a:ea typeface="+mj-ea"/>
              </a:rPr>
              <a:t>에 지정한 </a:t>
            </a:r>
            <a:r>
              <a:rPr lang="en-US" altLang="ko-KR" sz="1200">
                <a:latin typeface="+mj-ea"/>
                <a:ea typeface="+mj-ea"/>
              </a:rPr>
              <a:t>second </a:t>
            </a:r>
            <a:r>
              <a:rPr lang="ko-KR" altLang="en-US" sz="1200">
                <a:latin typeface="+mj-ea"/>
                <a:ea typeface="+mj-ea"/>
              </a:rPr>
              <a:t>서블릿에 브라우저에서 재요청하게 합니다</a:t>
            </a:r>
            <a:r>
              <a:rPr lang="en-US" altLang="ko-KR" sz="1200">
                <a:latin typeface="+mj-ea"/>
                <a:ea typeface="+mj-ea"/>
              </a:rPr>
              <a:t>.</a:t>
            </a:r>
            <a:endParaRPr lang="ko-KR" altLang="en-US" sz="1200">
              <a:latin typeface="+mj-ea"/>
              <a:ea typeface="+mj-ea"/>
            </a:endParaRPr>
          </a:p>
        </p:txBody>
      </p:sp>
      <p:pic>
        <p:nvPicPr>
          <p:cNvPr id="8194" name="Picture 2"/>
          <p:cNvPicPr>
            <a:picLocks noChangeAspect="1" noChangeArrowheads="1"/>
          </p:cNvPicPr>
          <p:nvPr/>
        </p:nvPicPr>
        <p:blipFill rotWithShape="1">
          <a:blip r:embed="rId2">
            <a:alphaModFix/>
            <a:lum/>
          </a:blip>
          <a:srcRect/>
          <a:stretch>
            <a:fillRect/>
          </a:stretch>
        </p:blipFill>
        <p:spPr>
          <a:xfrm>
            <a:off x="1165257" y="1952535"/>
            <a:ext cx="6642744" cy="3067050"/>
          </a:xfrm>
          <a:prstGeom prst="rect">
            <a:avLst/>
          </a:prstGeom>
          <a:noFill/>
          <a:ln>
            <a:noFill/>
          </a:ln>
        </p:spPr>
      </p:pic>
      <p:cxnSp>
        <p:nvCxnSpPr>
          <p:cNvPr id="7" name="직선 연결선 6"/>
          <p:cNvCxnSpPr/>
          <p:nvPr/>
        </p:nvCxnSpPr>
        <p:spPr>
          <a:xfrm flipV="1">
            <a:off x="1424385" y="3302964"/>
            <a:ext cx="549022" cy="994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05119" y="3166985"/>
            <a:ext cx="868489" cy="276999"/>
          </a:xfrm>
          <a:prstGeom prst="rect">
            <a:avLst/>
          </a:prstGeom>
          <a:noFill/>
        </p:spPr>
        <p:txBody>
          <a:bodyPr wrap="square">
            <a:spAutoFit/>
          </a:bodyPr>
          <a:lstStyle/>
          <a:p>
            <a:pPr lvl="0"/>
            <a:r>
              <a:rPr lang="en-US" altLang="ko-KR" sz="1200" b="1">
                <a:solidFill>
                  <a:srgbClr val="ff0000"/>
                </a:solidFill>
              </a:rPr>
              <a:t>protected</a:t>
            </a:r>
            <a:endParaRPr lang="ko-KR" altLang="en-US" sz="1200" b="1">
              <a:solidFill>
                <a:srgbClr val="ff0000"/>
              </a:solidFill>
            </a:endParaRPr>
          </a:p>
        </p:txBody>
      </p:sp>
    </p:spTree>
  </p:cSld>
  <p:clrMapOvr>
    <a:masterClrMapping/>
  </p:clrMapOvr>
</p:sld>
</file>

<file path=ppt/slides/slide1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73205"/>
          </a:xfrm>
          <a:prstGeom prst="rect">
            <a:avLst/>
          </a:prstGeom>
          <a:noFill/>
        </p:spPr>
        <p:txBody>
          <a:bodyPr wrap="square">
            <a:spAutoFit/>
          </a:bodyPr>
          <a:lstStyle/>
          <a:p>
            <a:pPr>
              <a:lnSpc>
                <a:spcPct val="165000"/>
              </a:lnSpc>
              <a:defRPr/>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p:txBody>
      </p:sp>
      <p:sp>
        <p:nvSpPr>
          <p:cNvPr id="12" name="TextBox 11"/>
          <p:cNvSpPr txBox="1"/>
          <p:nvPr/>
        </p:nvSpPr>
        <p:spPr>
          <a:xfrm>
            <a:off x="1324274" y="711235"/>
            <a:ext cx="6400800" cy="523220"/>
          </a:xfrm>
          <a:prstGeom prst="rect">
            <a:avLst/>
          </a:prstGeom>
          <a:noFill/>
        </p:spPr>
        <p:txBody>
          <a:bodyPr wrap="square" anchor="ctr">
            <a:spAutoFit/>
          </a:bodyPr>
          <a:lstStyle/>
          <a:p>
            <a:pPr algn="ctr">
              <a:defRPr/>
            </a:pPr>
            <a:r>
              <a:rPr lang="en-US" altLang="ko-KR" sz="2800">
                <a:solidFill>
                  <a:schemeClr val="bg1">
                    <a:lumMod val="65000"/>
                  </a:schemeClr>
                </a:solidFill>
              </a:rPr>
              <a:t>8.2 </a:t>
            </a:r>
            <a:r>
              <a:rPr lang="ko-KR" altLang="en-US" sz="2800">
                <a:solidFill>
                  <a:schemeClr val="bg1">
                    <a:lumMod val="65000"/>
                  </a:schemeClr>
                </a:solidFill>
              </a:rPr>
              <a:t>서블릿의 여러 가지 포워드 방법</a:t>
            </a:r>
            <a:endParaRPr lang="ko-KR" altLang="en-US" sz="2800" spc="-88">
              <a:solidFill>
                <a:srgbClr val="281f3d"/>
              </a:solidFill>
            </a:endParaRPr>
          </a:p>
        </p:txBody>
      </p:sp>
      <p:sp>
        <p:nvSpPr>
          <p:cNvPr id="3075" name=""/>
          <p:cNvSpPr txBox="1"/>
          <p:nvPr/>
        </p:nvSpPr>
        <p:spPr>
          <a:xfrm>
            <a:off x="528835" y="1433710"/>
            <a:ext cx="7798596" cy="3745985"/>
          </a:xfrm>
          <a:prstGeom prst="rect">
            <a:avLst/>
          </a:prstGeom>
          <a:ln>
            <a:solidFill>
              <a:srgbClr val="4472c4">
                <a:alpha val="100000"/>
              </a:srgbClr>
            </a:solidFill>
          </a:ln>
        </p:spPr>
        <p:txBody>
          <a:bodyPr wrap="square">
            <a:spAutoFit/>
          </a:bodyPr>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package sec01.ex02;</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java.io.IOException;</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java.io.PrintWriter;</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javax.servlet.ServletException;</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javax.servlet.annotation.WebServlet;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javax.servlet.http.HttpServlet;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javax.servlet.http.HttpServletRequest;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javax.servlet.http.HttpServletResponse;</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/*@WebServlet("/first")*/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public class FirstServlet extends HttpServlet{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protected void doGet(HttpServletRequest request, HttpServletResponse response) </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throws ServletException,  IOException{</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response.setContentType("text/html;charset=utf-8");</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PrintWriter out = response.getWriter();</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a:t>
            </a: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ff0000"/>
                </a:solidFill>
                <a:latin typeface="한컴산뜻돋움"/>
                <a:ea typeface="한컴산뜻돋움"/>
              </a:rPr>
              <a:t>response.addHeader("Refresh","1;url=second");</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73204"/>
          </a:xfrm>
          <a:prstGeom prst="rect">
            <a:avLst/>
          </a:prstGeom>
          <a:noFill/>
        </p:spPr>
        <p:txBody>
          <a:bodyPr wrap="square">
            <a:spAutoFit/>
          </a:bodyPr>
          <a:lstStyle/>
          <a:p>
            <a:pPr>
              <a:lnSpc>
                <a:spcPct val="165000"/>
              </a:lnSpc>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p:txBody>
      </p:sp>
      <p:sp>
        <p:nvSpPr>
          <p:cNvPr id="12" name="TextBox 11"/>
          <p:cNvSpPr txBox="1"/>
          <p:nvPr/>
        </p:nvSpPr>
        <p:spPr>
          <a:xfrm>
            <a:off x="1324274" y="711235"/>
            <a:ext cx="6400800" cy="523220"/>
          </a:xfrm>
          <a:prstGeom prst="rect">
            <a:avLst/>
          </a:prstGeom>
          <a:noFill/>
        </p:spPr>
        <p:txBody>
          <a:bodyPr wrap="square" anchor="ctr">
            <a:spAutoFit/>
          </a:bodyPr>
          <a:lstStyle/>
          <a:p>
            <a:pPr algn="ctr"/>
            <a:r>
              <a:rPr lang="en-US" altLang="ko-KR" sz="2800">
                <a:solidFill>
                  <a:schemeClr val="bg1">
                    <a:lumMod val="65000"/>
                  </a:schemeClr>
                </a:solidFill>
              </a:rPr>
              <a:t>8.2 </a:t>
            </a:r>
            <a:r>
              <a:rPr lang="ko-KR" altLang="en-US" sz="2800">
                <a:solidFill>
                  <a:schemeClr val="bg1">
                    <a:lumMod val="65000"/>
                  </a:schemeClr>
                </a:solidFill>
              </a:rPr>
              <a:t>서블릿의 여러 가지 포워드 방법</a:t>
            </a:r>
            <a:endParaRPr lang="ko-KR" altLang="en-US" sz="2800" spc="-88">
              <a:solidFill>
                <a:srgbClr val="281f3d"/>
              </a:solidFill>
            </a:endParaRPr>
          </a:p>
        </p:txBody>
      </p:sp>
      <p:sp>
        <p:nvSpPr>
          <p:cNvPr id="4" name="TextBox 3"/>
          <p:cNvSpPr txBox="1"/>
          <p:nvPr/>
        </p:nvSpPr>
        <p:spPr>
          <a:xfrm>
            <a:off x="505119" y="1510748"/>
            <a:ext cx="7744358" cy="449497"/>
          </a:xfrm>
          <a:prstGeom prst="rect">
            <a:avLst/>
          </a:prstGeom>
          <a:noFill/>
        </p:spPr>
        <p:txBody>
          <a:bodyPr wrap="square">
            <a:spAutoFit/>
          </a:bodyPr>
          <a:lstStyle/>
          <a:p>
            <a:pPr lvl="0"/>
            <a:r>
              <a:rPr lang="en-US" altLang="ko-KR" sz="1200">
                <a:latin typeface="+mj-ea"/>
                <a:ea typeface="+mj-ea"/>
              </a:rPr>
              <a:t>3. SecondServlet </a:t>
            </a:r>
            <a:r>
              <a:rPr lang="ko-KR" altLang="en-US" sz="1200">
                <a:latin typeface="+mj-ea"/>
                <a:ea typeface="+mj-ea"/>
              </a:rPr>
              <a:t>클래스를 다음과 같이 작성합니다</a:t>
            </a:r>
            <a:r>
              <a:rPr lang="en-US" altLang="ko-KR" sz="1200">
                <a:latin typeface="+mj-ea"/>
                <a:ea typeface="+mj-ea"/>
              </a:rPr>
              <a:t>. </a:t>
            </a:r>
            <a:r>
              <a:rPr lang="ko-KR" altLang="en-US" sz="1200">
                <a:latin typeface="+mj-ea"/>
                <a:ea typeface="+mj-ea"/>
              </a:rPr>
              <a:t>이는 브라우저에서 재요청하면 브라우저로 메시지를</a:t>
            </a:r>
            <a:endParaRPr lang="ko-KR" altLang="en-US" sz="1200">
              <a:latin typeface="+mj-ea"/>
              <a:ea typeface="+mj-ea"/>
            </a:endParaRPr>
          </a:p>
          <a:p>
            <a:pPr lvl="0"/>
            <a:r>
              <a:rPr lang="en-US" altLang="ko-KR" sz="1200">
                <a:latin typeface="+mj-ea"/>
                <a:ea typeface="+mj-ea"/>
              </a:rPr>
              <a:t>  </a:t>
            </a:r>
            <a:r>
              <a:rPr lang="ko-KR" altLang="en-US" sz="1200">
                <a:latin typeface="+mj-ea"/>
                <a:ea typeface="+mj-ea"/>
              </a:rPr>
              <a:t> 출력하는 서블릿입니다</a:t>
            </a:r>
            <a:r>
              <a:rPr lang="en-US" altLang="ko-KR" sz="1200">
                <a:latin typeface="+mj-ea"/>
                <a:ea typeface="+mj-ea"/>
              </a:rPr>
              <a:t>.</a:t>
            </a:r>
            <a:endParaRPr lang="ko-KR" altLang="en-US" sz="1200">
              <a:latin typeface="+mj-ea"/>
              <a:ea typeface="+mj-ea"/>
            </a:endParaRPr>
          </a:p>
        </p:txBody>
      </p:sp>
      <p:pic>
        <p:nvPicPr>
          <p:cNvPr id="9218" name="Picture 2"/>
          <p:cNvPicPr>
            <a:picLocks noChangeAspect="1" noChangeArrowheads="1"/>
          </p:cNvPicPr>
          <p:nvPr/>
        </p:nvPicPr>
        <p:blipFill rotWithShape="1">
          <a:blip r:embed="rId2">
            <a:alphaModFix/>
            <a:lum/>
          </a:blip>
          <a:srcRect/>
          <a:stretch>
            <a:fillRect/>
          </a:stretch>
        </p:blipFill>
        <p:spPr>
          <a:xfrm>
            <a:off x="1169492" y="1972413"/>
            <a:ext cx="6710363" cy="3518942"/>
          </a:xfrm>
          <a:prstGeom prst="rect">
            <a:avLst/>
          </a:prstGeom>
          <a:noFill/>
          <a:ln>
            <a:noFill/>
          </a:ln>
        </p:spPr>
      </p:pic>
      <p:cxnSp>
        <p:nvCxnSpPr>
          <p:cNvPr id="7" name="직선 연결선 6"/>
          <p:cNvCxnSpPr/>
          <p:nvPr/>
        </p:nvCxnSpPr>
        <p:spPr>
          <a:xfrm>
            <a:off x="1507421" y="3357417"/>
            <a:ext cx="549022"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35247" y="3198387"/>
            <a:ext cx="868489" cy="266808"/>
          </a:xfrm>
          <a:prstGeom prst="rect">
            <a:avLst/>
          </a:prstGeom>
          <a:noFill/>
        </p:spPr>
        <p:txBody>
          <a:bodyPr wrap="square">
            <a:spAutoFit/>
          </a:bodyPr>
          <a:lstStyle/>
          <a:p>
            <a:pPr lvl="0"/>
            <a:r>
              <a:rPr lang="en-US" altLang="ko-KR" sz="1200" b="1">
                <a:solidFill>
                  <a:srgbClr val="ff0000"/>
                </a:solidFill>
              </a:rPr>
              <a:t>protected</a:t>
            </a:r>
            <a:endParaRPr lang="ko-KR" altLang="en-US" sz="1200" b="1">
              <a:solidFill>
                <a:srgbClr val="ff0000"/>
              </a:solidFill>
            </a:endParaRPr>
          </a:p>
        </p:txBody>
      </p:sp>
    </p:spTree>
  </p:cSld>
  <p:clrMapOvr>
    <a:masterClrMapping/>
  </p:clrMapOvr>
</p:sld>
</file>

<file path=ppt/slides/slide1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73205"/>
          </a:xfrm>
          <a:prstGeom prst="rect">
            <a:avLst/>
          </a:prstGeom>
          <a:noFill/>
        </p:spPr>
        <p:txBody>
          <a:bodyPr wrap="square">
            <a:spAutoFit/>
          </a:bodyPr>
          <a:lstStyle/>
          <a:p>
            <a:pPr>
              <a:lnSpc>
                <a:spcPct val="165000"/>
              </a:lnSpc>
              <a:defRPr/>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p:txBody>
      </p:sp>
      <p:sp>
        <p:nvSpPr>
          <p:cNvPr id="12" name="TextBox 11"/>
          <p:cNvSpPr txBox="1"/>
          <p:nvPr/>
        </p:nvSpPr>
        <p:spPr>
          <a:xfrm>
            <a:off x="1324274" y="711235"/>
            <a:ext cx="6400800" cy="523220"/>
          </a:xfrm>
          <a:prstGeom prst="rect">
            <a:avLst/>
          </a:prstGeom>
          <a:noFill/>
        </p:spPr>
        <p:txBody>
          <a:bodyPr wrap="square" anchor="ctr">
            <a:spAutoFit/>
          </a:bodyPr>
          <a:lstStyle/>
          <a:p>
            <a:pPr algn="ctr">
              <a:defRPr/>
            </a:pPr>
            <a:r>
              <a:rPr lang="en-US" altLang="ko-KR" sz="2800">
                <a:solidFill>
                  <a:schemeClr val="bg1">
                    <a:lumMod val="65000"/>
                  </a:schemeClr>
                </a:solidFill>
              </a:rPr>
              <a:t>8.2 </a:t>
            </a:r>
            <a:r>
              <a:rPr lang="ko-KR" altLang="en-US" sz="2800">
                <a:solidFill>
                  <a:schemeClr val="bg1">
                    <a:lumMod val="65000"/>
                  </a:schemeClr>
                </a:solidFill>
              </a:rPr>
              <a:t>서블릿의 여러 가지 포워드 방법</a:t>
            </a:r>
            <a:endParaRPr lang="ko-KR" altLang="en-US" sz="2800" spc="-88">
              <a:solidFill>
                <a:srgbClr val="281f3d"/>
              </a:solidFill>
            </a:endParaRPr>
          </a:p>
        </p:txBody>
      </p:sp>
      <p:sp>
        <p:nvSpPr>
          <p:cNvPr id="3075" name=""/>
          <p:cNvSpPr txBox="1"/>
          <p:nvPr/>
        </p:nvSpPr>
        <p:spPr>
          <a:xfrm>
            <a:off x="528835" y="1433710"/>
            <a:ext cx="7798596" cy="4298435"/>
          </a:xfrm>
          <a:prstGeom prst="rect">
            <a:avLst/>
          </a:prstGeom>
          <a:ln>
            <a:solidFill>
              <a:srgbClr val="4472c4">
                <a:alpha val="100000"/>
              </a:srgbClr>
            </a:solidFill>
          </a:ln>
        </p:spPr>
        <p:txBody>
          <a:bodyPr wrap="square">
            <a:spAutoFit/>
          </a:bodyPr>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package sec01.ex02;</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java.io.IOException;</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java.io.PrintWriter;</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javax.servlet.ServletException;</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javax.servlet.annotation.WebServlet;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javax.servlet.http.HttpServlet;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javax.servlet.http.HttpServletRequest;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javax.servlet.http.HttpServletResponse;</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/*@WebServlet("/second")*/</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public class SecondServlet extends HttpServlet{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protected void doGet(HttpServletRequest request, HttpServletResponse response)  throws  ServletException, IOException {</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response.setContentType("text/html;charset=utf-8");</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PrintWriter out = response.getWriter();</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out.println("&lt;html&gt;&lt;body&gt;");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out.println("refresh를 이용한 redirect 실습입니다.");</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out.println("&lt;/body&gt;&lt;/html&gt;");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73204"/>
          </a:xfrm>
          <a:prstGeom prst="rect">
            <a:avLst/>
          </a:prstGeom>
          <a:noFill/>
        </p:spPr>
        <p:txBody>
          <a:bodyPr wrap="square">
            <a:spAutoFit/>
          </a:bodyPr>
          <a:lstStyle/>
          <a:p>
            <a:pPr>
              <a:lnSpc>
                <a:spcPct val="165000"/>
              </a:lnSpc>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p:txBody>
      </p:sp>
      <p:sp>
        <p:nvSpPr>
          <p:cNvPr id="12" name="TextBox 11"/>
          <p:cNvSpPr txBox="1"/>
          <p:nvPr/>
        </p:nvSpPr>
        <p:spPr>
          <a:xfrm>
            <a:off x="1324274" y="711235"/>
            <a:ext cx="6400800" cy="523220"/>
          </a:xfrm>
          <a:prstGeom prst="rect">
            <a:avLst/>
          </a:prstGeom>
          <a:noFill/>
        </p:spPr>
        <p:txBody>
          <a:bodyPr wrap="square" anchor="ctr">
            <a:spAutoFit/>
          </a:bodyPr>
          <a:lstStyle/>
          <a:p>
            <a:pPr algn="ctr"/>
            <a:r>
              <a:rPr lang="en-US" altLang="ko-KR" sz="2800">
                <a:solidFill>
                  <a:schemeClr val="bg1">
                    <a:lumMod val="65000"/>
                  </a:schemeClr>
                </a:solidFill>
              </a:rPr>
              <a:t>8.2 </a:t>
            </a:r>
            <a:r>
              <a:rPr lang="ko-KR" altLang="en-US" sz="2800">
                <a:solidFill>
                  <a:schemeClr val="bg1">
                    <a:lumMod val="65000"/>
                  </a:schemeClr>
                </a:solidFill>
              </a:rPr>
              <a:t>서블릿의 여러 가지 포워드 방법</a:t>
            </a:r>
            <a:endParaRPr lang="ko-KR" altLang="en-US" sz="2800" spc="-88">
              <a:solidFill>
                <a:srgbClr val="281f3d"/>
              </a:solidFill>
            </a:endParaRPr>
          </a:p>
        </p:txBody>
      </p:sp>
      <p:sp>
        <p:nvSpPr>
          <p:cNvPr id="4" name="TextBox 3"/>
          <p:cNvSpPr txBox="1"/>
          <p:nvPr/>
        </p:nvSpPr>
        <p:spPr>
          <a:xfrm>
            <a:off x="505119" y="1451113"/>
            <a:ext cx="7933202" cy="276999"/>
          </a:xfrm>
          <a:prstGeom prst="rect">
            <a:avLst/>
          </a:prstGeom>
          <a:noFill/>
        </p:spPr>
        <p:txBody>
          <a:bodyPr wrap="square">
            <a:spAutoFit/>
          </a:bodyPr>
          <a:lstStyle/>
          <a:p>
            <a:pPr lvl="0"/>
            <a:r>
              <a:rPr lang="en-US" altLang="ko-KR" sz="1200" b="1">
                <a:latin typeface="+mj-ea"/>
                <a:ea typeface="+mj-ea"/>
              </a:rPr>
              <a:t>4. </a:t>
            </a:r>
            <a:r>
              <a:rPr lang="ko-KR" altLang="en-US" sz="1200">
                <a:latin typeface="+mj-ea"/>
                <a:ea typeface="+mj-ea"/>
              </a:rPr>
              <a:t>브라우저에서 </a:t>
            </a:r>
            <a:r>
              <a:rPr lang="en-US" altLang="ko-KR" sz="1200">
                <a:latin typeface="+mj-ea"/>
                <a:ea typeface="+mj-ea"/>
              </a:rPr>
              <a:t>http:localhost:8090/pro08/first</a:t>
            </a:r>
            <a:r>
              <a:rPr lang="ko-KR" altLang="en-US" sz="1200">
                <a:latin typeface="+mj-ea"/>
                <a:ea typeface="+mj-ea"/>
              </a:rPr>
              <a:t>로 요청하면 </a:t>
            </a:r>
            <a:r>
              <a:rPr lang="en-US" altLang="ko-KR" sz="1200">
                <a:latin typeface="+mj-ea"/>
                <a:ea typeface="+mj-ea"/>
              </a:rPr>
              <a:t>/second</a:t>
            </a:r>
            <a:r>
              <a:rPr lang="ko-KR" altLang="en-US" sz="1200">
                <a:latin typeface="+mj-ea"/>
                <a:ea typeface="+mj-ea"/>
              </a:rPr>
              <a:t>로 재요청합니다</a:t>
            </a:r>
            <a:endParaRPr lang="ko-KR" altLang="en-US" sz="1200">
              <a:latin typeface="+mj-ea"/>
              <a:ea typeface="+mj-ea"/>
            </a:endParaRPr>
          </a:p>
        </p:txBody>
      </p:sp>
      <p:pic>
        <p:nvPicPr>
          <p:cNvPr id="6147" name="Picture 3"/>
          <p:cNvPicPr>
            <a:picLocks noChangeAspect="1" noChangeArrowheads="1"/>
          </p:cNvPicPr>
          <p:nvPr/>
        </p:nvPicPr>
        <p:blipFill rotWithShape="1">
          <a:blip r:embed="rId2">
            <a:alphaModFix/>
            <a:lum/>
          </a:blip>
          <a:srcRect/>
          <a:stretch>
            <a:fillRect/>
          </a:stretch>
        </p:blipFill>
        <p:spPr>
          <a:xfrm>
            <a:off x="2162681" y="1728112"/>
            <a:ext cx="4048125" cy="1123950"/>
          </a:xfrm>
          <a:prstGeom prst="rect">
            <a:avLst/>
          </a:prstGeom>
          <a:noFill/>
          <a:ln w="9525">
            <a:solidFill>
              <a:schemeClr val="tx1"/>
            </a:solidFill>
            <a:miter/>
          </a:ln>
        </p:spPr>
      </p:pic>
    </p:spTree>
  </p:cSld>
  <p:clrMapOvr>
    <a:masterClrMapping/>
  </p:clrMapOvr>
</p:sld>
</file>

<file path=ppt/slides/slide1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73204"/>
          </a:xfrm>
          <a:prstGeom prst="rect">
            <a:avLst/>
          </a:prstGeom>
          <a:noFill/>
        </p:spPr>
        <p:txBody>
          <a:bodyPr wrap="square">
            <a:spAutoFit/>
          </a:bodyPr>
          <a:lstStyle/>
          <a:p>
            <a:pPr>
              <a:lnSpc>
                <a:spcPct val="165000"/>
              </a:lnSpc>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p:txBody>
      </p:sp>
      <p:sp>
        <p:nvSpPr>
          <p:cNvPr id="3" name="TextBox 2"/>
          <p:cNvSpPr txBox="1"/>
          <p:nvPr/>
        </p:nvSpPr>
        <p:spPr>
          <a:xfrm>
            <a:off x="505118" y="1354930"/>
            <a:ext cx="8039113" cy="500540"/>
          </a:xfrm>
          <a:prstGeom prst="rect">
            <a:avLst/>
          </a:prstGeom>
          <a:noFill/>
        </p:spPr>
        <p:txBody>
          <a:bodyPr wrap="square">
            <a:spAutoFit/>
          </a:bodyPr>
          <a:lstStyle/>
          <a:p>
            <a:pPr marL="285750" indent="-285750" defTabSz="2160270">
              <a:lnSpc>
                <a:spcPct val="150000"/>
              </a:lnSpc>
              <a:spcBef>
                <a:spcPct val="16000"/>
              </a:spcBef>
              <a:buClr>
                <a:srgbClr val="7c68ad"/>
              </a:buClr>
              <a:buFont typeface="Arial"/>
              <a:buChar char="•"/>
            </a:pPr>
            <a:r>
              <a:rPr lang="en-US" altLang="ko-KR"/>
              <a:t>location</a:t>
            </a:r>
            <a:r>
              <a:rPr lang="ko-KR" altLang="en-US"/>
              <a:t>을 이용한 포워딩</a:t>
            </a:r>
            <a:endParaRPr lang="en-US" altLang="ko-KR" spc="-94"/>
          </a:p>
        </p:txBody>
      </p:sp>
      <p:sp>
        <p:nvSpPr>
          <p:cNvPr id="12" name="TextBox 11"/>
          <p:cNvSpPr txBox="1"/>
          <p:nvPr/>
        </p:nvSpPr>
        <p:spPr>
          <a:xfrm>
            <a:off x="1324274" y="711235"/>
            <a:ext cx="6400800" cy="523220"/>
          </a:xfrm>
          <a:prstGeom prst="rect">
            <a:avLst/>
          </a:prstGeom>
          <a:noFill/>
        </p:spPr>
        <p:txBody>
          <a:bodyPr wrap="square" anchor="ctr">
            <a:spAutoFit/>
          </a:bodyPr>
          <a:lstStyle/>
          <a:p>
            <a:pPr algn="ctr"/>
            <a:r>
              <a:rPr lang="en-US" altLang="ko-KR" sz="2800">
                <a:solidFill>
                  <a:schemeClr val="bg1">
                    <a:lumMod val="65000"/>
                  </a:schemeClr>
                </a:solidFill>
              </a:rPr>
              <a:t>8.2 </a:t>
            </a:r>
            <a:r>
              <a:rPr lang="ko-KR" altLang="en-US" sz="2800">
                <a:solidFill>
                  <a:schemeClr val="bg1">
                    <a:lumMod val="65000"/>
                  </a:schemeClr>
                </a:solidFill>
              </a:rPr>
              <a:t>서블릿의 여러 가지 포워드 방법</a:t>
            </a:r>
            <a:endParaRPr lang="ko-KR" altLang="en-US" sz="2800" spc="-88">
              <a:solidFill>
                <a:srgbClr val="281f3d"/>
              </a:solidFill>
            </a:endParaRPr>
          </a:p>
        </p:txBody>
      </p:sp>
      <p:sp>
        <p:nvSpPr>
          <p:cNvPr id="4" name="TextBox 3"/>
          <p:cNvSpPr txBox="1"/>
          <p:nvPr/>
        </p:nvSpPr>
        <p:spPr>
          <a:xfrm>
            <a:off x="505119" y="1810376"/>
            <a:ext cx="7883507" cy="264169"/>
          </a:xfrm>
          <a:prstGeom prst="rect">
            <a:avLst/>
          </a:prstGeom>
          <a:noFill/>
        </p:spPr>
        <p:txBody>
          <a:bodyPr wrap="square">
            <a:spAutoFit/>
          </a:bodyPr>
          <a:lstStyle/>
          <a:p>
            <a:pPr lvl="0"/>
            <a:r>
              <a:rPr lang="en-US" altLang="ko-KR" sz="1200" b="1">
                <a:latin typeface="+mj-ea"/>
                <a:ea typeface="+mj-ea"/>
              </a:rPr>
              <a:t>1. </a:t>
            </a:r>
            <a:r>
              <a:rPr lang="en-US" altLang="ko-KR" sz="1200">
                <a:latin typeface="+mj-ea"/>
                <a:ea typeface="+mj-ea"/>
              </a:rPr>
              <a:t>sec01.ex03 </a:t>
            </a:r>
            <a:r>
              <a:rPr lang="ko-KR" altLang="en-US" sz="1200">
                <a:latin typeface="+mj-ea"/>
                <a:ea typeface="+mj-ea"/>
              </a:rPr>
              <a:t>패키지를 만들고 다음과 같이 두 개의 서블릿 클래스를 추가합니다</a:t>
            </a:r>
            <a:r>
              <a:rPr lang="en-US" altLang="ko-KR" sz="1200">
                <a:latin typeface="+mj-ea"/>
                <a:ea typeface="+mj-ea"/>
              </a:rPr>
              <a:t>.</a:t>
            </a:r>
            <a:endParaRPr lang="ko-KR" altLang="en-US" sz="1200">
              <a:latin typeface="+mj-ea"/>
              <a:ea typeface="+mj-ea"/>
            </a:endParaRPr>
          </a:p>
        </p:txBody>
      </p:sp>
      <p:pic>
        <p:nvPicPr>
          <p:cNvPr id="7" name="그림 6"/>
          <p:cNvPicPr/>
          <p:nvPr/>
        </p:nvPicPr>
        <p:blipFill rotWithShape="1">
          <a:blip r:embed="rId2">
            <a:alphaModFix/>
            <a:lum/>
          </a:blip>
          <a:stretch>
            <a:fillRect/>
          </a:stretch>
        </p:blipFill>
        <p:spPr>
          <a:xfrm>
            <a:off x="2898706" y="2087375"/>
            <a:ext cx="2352675" cy="2028825"/>
          </a:xfrm>
          <a:prstGeom prst="rect">
            <a:avLst/>
          </a:prstGeom>
          <a:ln>
            <a:solidFill>
              <a:schemeClr val="tx1"/>
            </a:solidFill>
          </a:ln>
        </p:spPr>
      </p:pic>
    </p:spTree>
  </p:cSld>
  <p:clrMapOvr>
    <a:masterClrMapping/>
  </p:clrMapOvr>
</p:sld>
</file>

<file path=ppt/slides/slide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73204"/>
          </a:xfrm>
          <a:prstGeom prst="rect">
            <a:avLst/>
          </a:prstGeom>
          <a:noFill/>
        </p:spPr>
        <p:txBody>
          <a:bodyPr wrap="square">
            <a:spAutoFit/>
          </a:bodyPr>
          <a:lstStyle/>
          <a:p>
            <a:pPr>
              <a:lnSpc>
                <a:spcPct val="165000"/>
              </a:lnSpc>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p:txBody>
      </p:sp>
      <p:sp>
        <p:nvSpPr>
          <p:cNvPr id="3" name="TextBox 2"/>
          <p:cNvSpPr txBox="1"/>
          <p:nvPr/>
        </p:nvSpPr>
        <p:spPr>
          <a:xfrm>
            <a:off x="505118" y="1533832"/>
            <a:ext cx="8039113" cy="493088"/>
          </a:xfrm>
          <a:prstGeom prst="rect">
            <a:avLst/>
          </a:prstGeom>
          <a:noFill/>
        </p:spPr>
        <p:txBody>
          <a:bodyPr wrap="square">
            <a:spAutoFit/>
          </a:bodyPr>
          <a:lstStyle/>
          <a:p>
            <a:pPr marL="285750" indent="-285750" defTabSz="2160270">
              <a:lnSpc>
                <a:spcPct val="150000"/>
              </a:lnSpc>
              <a:spcBef>
                <a:spcPct val="16000"/>
              </a:spcBef>
              <a:buClr>
                <a:srgbClr val="7c68ad"/>
              </a:buClr>
              <a:buFont typeface="Arial"/>
              <a:buChar char="•"/>
            </a:pPr>
            <a:r>
              <a:rPr lang="en-US" altLang="ko-KR"/>
              <a:t>8.1.1 </a:t>
            </a:r>
            <a:r>
              <a:rPr lang="ko-KR" altLang="en-US"/>
              <a:t>포워드 기능</a:t>
            </a:r>
            <a:endParaRPr lang="en-US" altLang="ko-KR" spc="-94"/>
          </a:p>
        </p:txBody>
      </p:sp>
      <p:sp>
        <p:nvSpPr>
          <p:cNvPr id="12" name="TextBox 11"/>
          <p:cNvSpPr txBox="1"/>
          <p:nvPr/>
        </p:nvSpPr>
        <p:spPr>
          <a:xfrm>
            <a:off x="1324274" y="711235"/>
            <a:ext cx="6400800" cy="523220"/>
          </a:xfrm>
          <a:prstGeom prst="rect">
            <a:avLst/>
          </a:prstGeom>
          <a:noFill/>
        </p:spPr>
        <p:txBody>
          <a:bodyPr wrap="square" anchor="ctr">
            <a:spAutoFit/>
          </a:bodyPr>
          <a:lstStyle/>
          <a:p>
            <a:pPr algn="ctr"/>
            <a:r>
              <a:rPr lang="en-US" altLang="ko-KR" sz="2800">
                <a:solidFill>
                  <a:schemeClr val="bg1">
                    <a:lumMod val="65000"/>
                  </a:schemeClr>
                </a:solidFill>
              </a:rPr>
              <a:t>8.1 </a:t>
            </a:r>
            <a:r>
              <a:rPr lang="ko-KR" altLang="en-US" sz="2800">
                <a:solidFill>
                  <a:schemeClr val="bg1">
                    <a:lumMod val="65000"/>
                  </a:schemeClr>
                </a:solidFill>
              </a:rPr>
              <a:t>서블릿 포워드 기능 사용하기</a:t>
            </a:r>
            <a:endParaRPr lang="ko-KR" altLang="en-US" sz="2800" spc="-88">
              <a:solidFill>
                <a:srgbClr val="281f3d"/>
              </a:solidFill>
            </a:endParaRPr>
          </a:p>
        </p:txBody>
      </p:sp>
      <p:sp>
        <p:nvSpPr>
          <p:cNvPr id="4" name="TextBox 3"/>
          <p:cNvSpPr txBox="1"/>
          <p:nvPr/>
        </p:nvSpPr>
        <p:spPr>
          <a:xfrm>
            <a:off x="815009" y="1989278"/>
            <a:ext cx="7146234" cy="266242"/>
          </a:xfrm>
          <a:prstGeom prst="rect">
            <a:avLst/>
          </a:prstGeom>
          <a:noFill/>
          <a:ln w="19050">
            <a:solidFill>
              <a:srgbClr val="00b0f0"/>
            </a:solidFill>
          </a:ln>
        </p:spPr>
        <p:txBody>
          <a:bodyPr wrap="square">
            <a:spAutoFit/>
          </a:bodyPr>
          <a:lstStyle/>
          <a:p>
            <a:pPr marL="171450" indent="-171450">
              <a:buFont typeface="Wingdings"/>
              <a:buChar char="Ø"/>
            </a:pPr>
            <a:r>
              <a:rPr lang="ko-KR" altLang="en-US" sz="1200">
                <a:latin typeface="+mj-ea"/>
                <a:ea typeface="+mj-ea"/>
              </a:rPr>
              <a:t>하나의 서블릿에서 다른 서블릿이나 </a:t>
            </a:r>
            <a:r>
              <a:rPr lang="en-US" altLang="ko-KR" sz="1200">
                <a:latin typeface="+mj-ea"/>
                <a:ea typeface="+mj-ea"/>
              </a:rPr>
              <a:t>JSP</a:t>
            </a:r>
            <a:r>
              <a:rPr lang="ko-KR" altLang="en-US" sz="1200">
                <a:latin typeface="+mj-ea"/>
                <a:ea typeface="+mj-ea"/>
              </a:rPr>
              <a:t>와 연동하는 방법</a:t>
            </a:r>
            <a:endParaRPr lang="ko-KR" altLang="en-US" sz="1200">
              <a:latin typeface="+mj-ea"/>
              <a:ea typeface="+mj-ea"/>
            </a:endParaRPr>
          </a:p>
        </p:txBody>
      </p:sp>
      <p:sp>
        <p:nvSpPr>
          <p:cNvPr id="6" name="TextBox 5"/>
          <p:cNvSpPr txBox="1"/>
          <p:nvPr/>
        </p:nvSpPr>
        <p:spPr>
          <a:xfrm>
            <a:off x="584631" y="2865676"/>
            <a:ext cx="8039111" cy="447119"/>
          </a:xfrm>
          <a:prstGeom prst="rect">
            <a:avLst/>
          </a:prstGeom>
          <a:noFill/>
        </p:spPr>
        <p:txBody>
          <a:bodyPr wrap="square">
            <a:spAutoFit/>
          </a:bodyPr>
          <a:lstStyle/>
          <a:p>
            <a:pPr defTabSz="2160270">
              <a:lnSpc>
                <a:spcPct val="150000"/>
              </a:lnSpc>
              <a:spcBef>
                <a:spcPct val="16000"/>
              </a:spcBef>
              <a:buClr>
                <a:srgbClr val="7c68ad"/>
              </a:buClr>
            </a:pPr>
            <a:r>
              <a:rPr lang="ko-KR" altLang="en-US" sz="1600" spc="-100">
                <a:latin typeface="+mj-ea"/>
                <a:ea typeface="+mj-ea"/>
              </a:rPr>
              <a:t>포워드 기능이 사용되는 용도</a:t>
            </a:r>
            <a:endParaRPr lang="en-US" altLang="ko-KR" sz="1600" spc="-100">
              <a:latin typeface="+mj-ea"/>
              <a:ea typeface="+mj-ea"/>
            </a:endParaRPr>
          </a:p>
        </p:txBody>
      </p:sp>
      <p:sp>
        <p:nvSpPr>
          <p:cNvPr id="7" name="TextBox 6"/>
          <p:cNvSpPr txBox="1"/>
          <p:nvPr/>
        </p:nvSpPr>
        <p:spPr>
          <a:xfrm>
            <a:off x="815009" y="3281152"/>
            <a:ext cx="7146234" cy="1184168"/>
          </a:xfrm>
          <a:prstGeom prst="rect">
            <a:avLst/>
          </a:prstGeom>
          <a:noFill/>
          <a:ln w="19050">
            <a:solidFill>
              <a:srgbClr val="00b0f0"/>
            </a:solidFill>
          </a:ln>
        </p:spPr>
        <p:txBody>
          <a:bodyPr wrap="square">
            <a:spAutoFit/>
          </a:bodyPr>
          <a:lstStyle/>
          <a:p>
            <a:pPr marL="285750" indent="-285750">
              <a:lnSpc>
                <a:spcPct val="150000"/>
              </a:lnSpc>
              <a:buFont typeface="Arial"/>
              <a:buChar char="•"/>
            </a:pPr>
            <a:r>
              <a:rPr lang="ko-KR" altLang="en-US" sz="1200">
                <a:latin typeface="+mj-ea"/>
                <a:ea typeface="+mj-ea"/>
              </a:rPr>
              <a:t>요청</a:t>
            </a:r>
            <a:r>
              <a:rPr lang="en-US" altLang="ko-KR" sz="1200">
                <a:latin typeface="+mj-ea"/>
                <a:ea typeface="+mj-ea"/>
              </a:rPr>
              <a:t>(request)</a:t>
            </a:r>
            <a:r>
              <a:rPr lang="ko-KR" altLang="en-US" sz="1200">
                <a:latin typeface="+mj-ea"/>
                <a:ea typeface="+mj-ea"/>
              </a:rPr>
              <a:t>에 대한 추가 작업을 다른 서블릿에게 수행하게함</a:t>
            </a:r>
            <a:endParaRPr lang="ko-KR" altLang="en-US" sz="1200">
              <a:latin typeface="+mj-ea"/>
              <a:ea typeface="+mj-ea"/>
            </a:endParaRPr>
          </a:p>
          <a:p>
            <a:pPr marL="285750" indent="-285750">
              <a:lnSpc>
                <a:spcPct val="150000"/>
              </a:lnSpc>
              <a:buFont typeface="Arial"/>
              <a:buChar char="•"/>
            </a:pPr>
            <a:r>
              <a:rPr lang="ko-KR" altLang="en-US" sz="1200">
                <a:latin typeface="+mj-ea"/>
                <a:ea typeface="+mj-ea"/>
              </a:rPr>
              <a:t>요청</a:t>
            </a:r>
            <a:r>
              <a:rPr lang="en-US" altLang="ko-KR" sz="1200">
                <a:latin typeface="+mj-ea"/>
                <a:ea typeface="+mj-ea"/>
              </a:rPr>
              <a:t>(request)</a:t>
            </a:r>
            <a:r>
              <a:rPr lang="ko-KR" altLang="en-US" sz="1200">
                <a:latin typeface="+mj-ea"/>
                <a:ea typeface="+mj-ea"/>
              </a:rPr>
              <a:t>에 포함된 정보를 다른 서블릿이나 </a:t>
            </a:r>
            <a:r>
              <a:rPr lang="en-US" altLang="ko-KR" sz="1200">
                <a:latin typeface="+mj-ea"/>
                <a:ea typeface="+mj-ea"/>
              </a:rPr>
              <a:t>JSP</a:t>
            </a:r>
            <a:r>
              <a:rPr lang="ko-KR" altLang="en-US" sz="1200">
                <a:latin typeface="+mj-ea"/>
                <a:ea typeface="+mj-ea"/>
              </a:rPr>
              <a:t>와 공유함</a:t>
            </a:r>
            <a:endParaRPr lang="ko-KR" altLang="en-US" sz="1200">
              <a:latin typeface="+mj-ea"/>
              <a:ea typeface="+mj-ea"/>
            </a:endParaRPr>
          </a:p>
          <a:p>
            <a:pPr marL="285750" indent="-285750">
              <a:lnSpc>
                <a:spcPct val="150000"/>
              </a:lnSpc>
              <a:buFont typeface="Arial"/>
              <a:buChar char="•"/>
            </a:pPr>
            <a:r>
              <a:rPr lang="ko-KR" altLang="en-US" sz="1200">
                <a:latin typeface="+mj-ea"/>
                <a:ea typeface="+mj-ea"/>
              </a:rPr>
              <a:t>요청</a:t>
            </a:r>
            <a:r>
              <a:rPr lang="en-US" altLang="ko-KR" sz="1200">
                <a:latin typeface="+mj-ea"/>
                <a:ea typeface="+mj-ea"/>
              </a:rPr>
              <a:t>(request)</a:t>
            </a:r>
            <a:r>
              <a:rPr lang="ko-KR" altLang="en-US" sz="1200">
                <a:latin typeface="+mj-ea"/>
                <a:ea typeface="+mj-ea"/>
              </a:rPr>
              <a:t>에 정보를 포함시켜 다른 서블릿에 전달할 수 있음</a:t>
            </a:r>
            <a:endParaRPr lang="ko-KR" altLang="en-US" sz="1200">
              <a:latin typeface="+mj-ea"/>
              <a:ea typeface="+mj-ea"/>
            </a:endParaRPr>
          </a:p>
          <a:p>
            <a:pPr marL="285750" indent="-285750">
              <a:lnSpc>
                <a:spcPct val="150000"/>
              </a:lnSpc>
              <a:buFont typeface="Arial"/>
              <a:buChar char="•"/>
            </a:pPr>
            <a:r>
              <a:rPr lang="ko-KR" altLang="en-US" sz="1200">
                <a:latin typeface="+mj-ea"/>
                <a:ea typeface="+mj-ea"/>
              </a:rPr>
              <a:t>모델</a:t>
            </a:r>
            <a:r>
              <a:rPr lang="en-US" altLang="ko-KR" sz="1200">
                <a:latin typeface="+mj-ea"/>
                <a:ea typeface="+mj-ea"/>
              </a:rPr>
              <a:t>2 </a:t>
            </a:r>
            <a:r>
              <a:rPr lang="ko-KR" altLang="en-US" sz="1200">
                <a:latin typeface="+mj-ea"/>
                <a:ea typeface="+mj-ea"/>
              </a:rPr>
              <a:t>개발 시 서블릿에서 </a:t>
            </a:r>
            <a:r>
              <a:rPr lang="en-US" altLang="ko-KR" sz="1200">
                <a:latin typeface="+mj-ea"/>
                <a:ea typeface="+mj-ea"/>
              </a:rPr>
              <a:t>JSP</a:t>
            </a:r>
            <a:r>
              <a:rPr lang="ko-KR" altLang="en-US" sz="1200">
                <a:latin typeface="+mj-ea"/>
                <a:ea typeface="+mj-ea"/>
              </a:rPr>
              <a:t>로 데이터를 전달하는 데 사용됨</a:t>
            </a:r>
            <a:endParaRPr lang="ko-KR" altLang="en-US" sz="1200">
              <a:latin typeface="+mj-ea"/>
              <a:ea typeface="+mj-ea"/>
            </a:endParaRPr>
          </a:p>
        </p:txBody>
      </p:sp>
    </p:spTree>
  </p:cSld>
  <p:clrMapOvr>
    <a:masterClrMapping/>
  </p:clrMapOvr>
</p:sld>
</file>

<file path=ppt/slides/slide2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64624"/>
          </a:xfrm>
          <a:prstGeom prst="rect">
            <a:avLst/>
          </a:prstGeom>
          <a:noFill/>
        </p:spPr>
        <p:txBody>
          <a:bodyPr wrap="square">
            <a:spAutoFit/>
          </a:bodyPr>
          <a:lstStyle/>
          <a:p>
            <a:pPr>
              <a:lnSpc>
                <a:spcPct val="165000"/>
              </a:lnSpc>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p:txBody>
      </p:sp>
      <p:sp>
        <p:nvSpPr>
          <p:cNvPr id="12" name="TextBox 11"/>
          <p:cNvSpPr txBox="1"/>
          <p:nvPr/>
        </p:nvSpPr>
        <p:spPr>
          <a:xfrm>
            <a:off x="1324274" y="711235"/>
            <a:ext cx="6400800" cy="523220"/>
          </a:xfrm>
          <a:prstGeom prst="rect">
            <a:avLst/>
          </a:prstGeom>
          <a:noFill/>
        </p:spPr>
        <p:txBody>
          <a:bodyPr wrap="square" anchor="ctr">
            <a:spAutoFit/>
          </a:bodyPr>
          <a:lstStyle/>
          <a:p>
            <a:pPr algn="ctr"/>
            <a:r>
              <a:rPr lang="en-US" altLang="ko-KR" sz="2800">
                <a:solidFill>
                  <a:schemeClr val="bg1">
                    <a:lumMod val="65000"/>
                  </a:schemeClr>
                </a:solidFill>
              </a:rPr>
              <a:t>8.2 </a:t>
            </a:r>
            <a:r>
              <a:rPr lang="ko-KR" altLang="en-US" sz="2800">
                <a:solidFill>
                  <a:schemeClr val="bg1">
                    <a:lumMod val="65000"/>
                  </a:schemeClr>
                </a:solidFill>
              </a:rPr>
              <a:t>서블릿의 여러 가지 포워드 방법</a:t>
            </a:r>
            <a:endParaRPr lang="ko-KR" altLang="en-US" sz="2800" spc="-88">
              <a:solidFill>
                <a:srgbClr val="281f3d"/>
              </a:solidFill>
            </a:endParaRPr>
          </a:p>
        </p:txBody>
      </p:sp>
      <p:sp>
        <p:nvSpPr>
          <p:cNvPr id="4" name="TextBox 3"/>
          <p:cNvSpPr txBox="1"/>
          <p:nvPr/>
        </p:nvSpPr>
        <p:spPr>
          <a:xfrm>
            <a:off x="505119" y="1500809"/>
            <a:ext cx="8370524" cy="449911"/>
          </a:xfrm>
          <a:prstGeom prst="rect">
            <a:avLst/>
          </a:prstGeom>
          <a:noFill/>
        </p:spPr>
        <p:txBody>
          <a:bodyPr wrap="square">
            <a:spAutoFit/>
          </a:bodyPr>
          <a:lstStyle/>
          <a:p>
            <a:pPr lvl="0"/>
            <a:r>
              <a:rPr lang="en-US" altLang="ko-KR" sz="1200" b="1">
                <a:latin typeface="+mj-ea"/>
                <a:ea typeface="+mj-ea"/>
              </a:rPr>
              <a:t>2. </a:t>
            </a:r>
            <a:r>
              <a:rPr lang="en-US" altLang="ko-KR" sz="1200">
                <a:latin typeface="+mj-ea"/>
                <a:ea typeface="+mj-ea"/>
              </a:rPr>
              <a:t>FirstServlet </a:t>
            </a:r>
            <a:r>
              <a:rPr lang="ko-KR" altLang="en-US" sz="1200">
                <a:latin typeface="+mj-ea"/>
                <a:ea typeface="+mj-ea"/>
              </a:rPr>
              <a:t>클래스를 다음과 같이 작성합니다</a:t>
            </a:r>
            <a:r>
              <a:rPr lang="en-US" altLang="ko-KR" sz="1200">
                <a:latin typeface="+mj-ea"/>
                <a:ea typeface="+mj-ea"/>
              </a:rPr>
              <a:t>. </a:t>
            </a:r>
            <a:r>
              <a:rPr lang="ko-KR" altLang="en-US" sz="1200">
                <a:latin typeface="+mj-ea"/>
                <a:ea typeface="+mj-ea"/>
              </a:rPr>
              <a:t>서블릿에서 </a:t>
            </a:r>
            <a:r>
              <a:rPr lang="en-US" altLang="ko-KR" sz="1200">
                <a:latin typeface="+mj-ea"/>
                <a:ea typeface="+mj-ea"/>
              </a:rPr>
              <a:t>PrintWriter</a:t>
            </a:r>
            <a:r>
              <a:rPr lang="ko-KR" altLang="en-US" sz="1200">
                <a:latin typeface="+mj-ea"/>
                <a:ea typeface="+mj-ea"/>
              </a:rPr>
              <a:t>로 자바스크립트 코드를 출력해 서블릿</a:t>
            </a:r>
            <a:endParaRPr lang="ko-KR" altLang="en-US" sz="1200">
              <a:latin typeface="+mj-ea"/>
              <a:ea typeface="+mj-ea"/>
            </a:endParaRPr>
          </a:p>
          <a:p>
            <a:pPr lvl="0"/>
            <a:r>
              <a:rPr lang="en-US" altLang="ko-KR" sz="1200">
                <a:latin typeface="+mj-ea"/>
                <a:ea typeface="+mj-ea"/>
              </a:rPr>
              <a:t>  </a:t>
            </a:r>
            <a:r>
              <a:rPr lang="ko-KR" altLang="en-US" sz="1200">
                <a:latin typeface="+mj-ea"/>
                <a:ea typeface="+mj-ea"/>
              </a:rPr>
              <a:t> </a:t>
            </a:r>
            <a:r>
              <a:rPr lang="en-US" altLang="ko-KR" sz="1200">
                <a:latin typeface="+mj-ea"/>
                <a:ea typeface="+mj-ea"/>
              </a:rPr>
              <a:t>second</a:t>
            </a:r>
            <a:r>
              <a:rPr lang="ko-KR" altLang="en-US" sz="1200">
                <a:latin typeface="+mj-ea"/>
                <a:ea typeface="+mj-ea"/>
              </a:rPr>
              <a:t>로 재요청합니다</a:t>
            </a:r>
            <a:r>
              <a:rPr lang="en-US" altLang="ko-KR" sz="1200">
                <a:latin typeface="+mj-ea"/>
                <a:ea typeface="+mj-ea"/>
              </a:rPr>
              <a:t>.</a:t>
            </a:r>
            <a:endParaRPr lang="ko-KR" altLang="en-US" sz="1200">
              <a:latin typeface="+mj-ea"/>
              <a:ea typeface="+mj-ea"/>
            </a:endParaRPr>
          </a:p>
        </p:txBody>
      </p:sp>
      <p:pic>
        <p:nvPicPr>
          <p:cNvPr id="12290" name="Picture 2"/>
          <p:cNvPicPr>
            <a:picLocks noChangeAspect="1" noChangeArrowheads="1"/>
          </p:cNvPicPr>
          <p:nvPr/>
        </p:nvPicPr>
        <p:blipFill rotWithShape="1">
          <a:blip r:embed="rId2">
            <a:alphaModFix/>
            <a:lum/>
          </a:blip>
          <a:srcRect/>
          <a:stretch>
            <a:fillRect/>
          </a:stretch>
        </p:blipFill>
        <p:spPr>
          <a:xfrm>
            <a:off x="972967" y="2020866"/>
            <a:ext cx="6862646" cy="3560438"/>
          </a:xfrm>
          <a:prstGeom prst="rect">
            <a:avLst/>
          </a:prstGeom>
          <a:noFill/>
          <a:ln>
            <a:noFill/>
          </a:ln>
        </p:spPr>
      </p:pic>
      <p:cxnSp>
        <p:nvCxnSpPr>
          <p:cNvPr id="7" name="직선 연결선 6"/>
          <p:cNvCxnSpPr/>
          <p:nvPr/>
        </p:nvCxnSpPr>
        <p:spPr>
          <a:xfrm>
            <a:off x="1287232" y="3397956"/>
            <a:ext cx="549022"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85241" y="3251034"/>
            <a:ext cx="868489" cy="276999"/>
          </a:xfrm>
          <a:prstGeom prst="rect">
            <a:avLst/>
          </a:prstGeom>
          <a:noFill/>
        </p:spPr>
        <p:txBody>
          <a:bodyPr wrap="square">
            <a:spAutoFit/>
          </a:bodyPr>
          <a:lstStyle/>
          <a:p>
            <a:pPr lvl="0"/>
            <a:r>
              <a:rPr lang="en-US" altLang="ko-KR" sz="1200" b="1">
                <a:solidFill>
                  <a:srgbClr val="ff0000"/>
                </a:solidFill>
              </a:rPr>
              <a:t>protected</a:t>
            </a:r>
            <a:endParaRPr lang="ko-KR" altLang="en-US" sz="1200" b="1">
              <a:solidFill>
                <a:srgbClr val="ff0000"/>
              </a:solidFill>
            </a:endParaRPr>
          </a:p>
        </p:txBody>
      </p:sp>
    </p:spTree>
  </p:cSld>
  <p:clrMapOvr>
    <a:masterClrMapping/>
  </p:clrMapOvr>
</p:sld>
</file>

<file path=ppt/slides/slide2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73205"/>
          </a:xfrm>
          <a:prstGeom prst="rect">
            <a:avLst/>
          </a:prstGeom>
          <a:noFill/>
        </p:spPr>
        <p:txBody>
          <a:bodyPr wrap="square">
            <a:spAutoFit/>
          </a:bodyPr>
          <a:lstStyle/>
          <a:p>
            <a:pPr>
              <a:lnSpc>
                <a:spcPct val="165000"/>
              </a:lnSpc>
              <a:defRPr/>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p:txBody>
      </p:sp>
      <p:sp>
        <p:nvSpPr>
          <p:cNvPr id="12" name="TextBox 11"/>
          <p:cNvSpPr txBox="1"/>
          <p:nvPr/>
        </p:nvSpPr>
        <p:spPr>
          <a:xfrm>
            <a:off x="1324274" y="711235"/>
            <a:ext cx="6400800" cy="523220"/>
          </a:xfrm>
          <a:prstGeom prst="rect">
            <a:avLst/>
          </a:prstGeom>
          <a:noFill/>
        </p:spPr>
        <p:txBody>
          <a:bodyPr wrap="square" anchor="ctr">
            <a:spAutoFit/>
          </a:bodyPr>
          <a:lstStyle/>
          <a:p>
            <a:pPr algn="ctr">
              <a:defRPr/>
            </a:pPr>
            <a:r>
              <a:rPr lang="en-US" altLang="ko-KR" sz="2800">
                <a:solidFill>
                  <a:schemeClr val="bg1">
                    <a:lumMod val="65000"/>
                  </a:schemeClr>
                </a:solidFill>
              </a:rPr>
              <a:t>8.2 </a:t>
            </a:r>
            <a:r>
              <a:rPr lang="ko-KR" altLang="en-US" sz="2800">
                <a:solidFill>
                  <a:schemeClr val="bg1">
                    <a:lumMod val="65000"/>
                  </a:schemeClr>
                </a:solidFill>
              </a:rPr>
              <a:t>서블릿의 여러 가지 포워드 방법</a:t>
            </a:r>
            <a:endParaRPr lang="ko-KR" altLang="en-US" sz="2800" spc="-88">
              <a:solidFill>
                <a:srgbClr val="281f3d"/>
              </a:solidFill>
            </a:endParaRPr>
          </a:p>
        </p:txBody>
      </p:sp>
      <p:sp>
        <p:nvSpPr>
          <p:cNvPr id="3075" name=""/>
          <p:cNvSpPr txBox="1"/>
          <p:nvPr/>
        </p:nvSpPr>
        <p:spPr>
          <a:xfrm>
            <a:off x="528835" y="1433710"/>
            <a:ext cx="7798596" cy="4107934"/>
          </a:xfrm>
          <a:prstGeom prst="rect">
            <a:avLst/>
          </a:prstGeom>
          <a:ln>
            <a:solidFill>
              <a:srgbClr val="4472c4">
                <a:alpha val="100000"/>
              </a:srgbClr>
            </a:solidFill>
          </a:ln>
        </p:spPr>
        <p:txBody>
          <a:bodyPr wrap="square">
            <a:spAutoFit/>
          </a:bodyPr>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package sec01.ex03;</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java.io.IOException;</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java.io.PrintWriter;</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javax.servlet.ServletException;</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javax.servlet.annotation.WebServlet;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javax.servlet.http.HttpServlet;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javax.servlet.http.HttpServletRequest;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javax.servlet.http.HttpServletResponse;</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/*@WebServlet("/first")*/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public class FirstServlet extends HttpServlet{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protected void doGet(HttpServletRequest request, HttpServletResponse response) throws  ServletException, IOException {</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response.setContentType("text/html;charset=utf-8");</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PrintWriter out = response.getWriter();</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a:t>
            </a: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ff0000"/>
                </a:solidFill>
                <a:latin typeface="한컴산뜻돋움"/>
                <a:ea typeface="한컴산뜻돋움"/>
              </a:rPr>
              <a:t>out.print("&lt;script type='text/javascript'&gt;");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a:t>
            </a: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ff0000"/>
                </a:solidFill>
                <a:latin typeface="한컴산뜻돋움"/>
                <a:ea typeface="한컴산뜻돋움"/>
              </a:rPr>
              <a:t>out.print("location.href='second';");</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a:t>
            </a: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ff0000"/>
                </a:solidFill>
                <a:latin typeface="한컴산뜻돋움"/>
                <a:ea typeface="한컴산뜻돋움"/>
              </a:rPr>
              <a:t>out.print("&lt;/script&gt;");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73204"/>
          </a:xfrm>
          <a:prstGeom prst="rect">
            <a:avLst/>
          </a:prstGeom>
          <a:noFill/>
        </p:spPr>
        <p:txBody>
          <a:bodyPr wrap="square">
            <a:spAutoFit/>
          </a:bodyPr>
          <a:lstStyle/>
          <a:p>
            <a:pPr>
              <a:lnSpc>
                <a:spcPct val="165000"/>
              </a:lnSpc>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p:txBody>
      </p:sp>
      <p:sp>
        <p:nvSpPr>
          <p:cNvPr id="12" name="TextBox 11"/>
          <p:cNvSpPr txBox="1"/>
          <p:nvPr/>
        </p:nvSpPr>
        <p:spPr>
          <a:xfrm>
            <a:off x="1324274" y="711235"/>
            <a:ext cx="6400800" cy="523220"/>
          </a:xfrm>
          <a:prstGeom prst="rect">
            <a:avLst/>
          </a:prstGeom>
          <a:noFill/>
        </p:spPr>
        <p:txBody>
          <a:bodyPr wrap="square" anchor="ctr">
            <a:spAutoFit/>
          </a:bodyPr>
          <a:lstStyle/>
          <a:p>
            <a:pPr algn="ctr"/>
            <a:r>
              <a:rPr lang="en-US" altLang="ko-KR" sz="2800">
                <a:solidFill>
                  <a:schemeClr val="bg1">
                    <a:lumMod val="65000"/>
                  </a:schemeClr>
                </a:solidFill>
              </a:rPr>
              <a:t>8.2 </a:t>
            </a:r>
            <a:r>
              <a:rPr lang="ko-KR" altLang="en-US" sz="2800">
                <a:solidFill>
                  <a:schemeClr val="bg1">
                    <a:lumMod val="65000"/>
                  </a:schemeClr>
                </a:solidFill>
              </a:rPr>
              <a:t>서블릿의 여러 가지 포워드 방법</a:t>
            </a:r>
            <a:endParaRPr lang="ko-KR" altLang="en-US" sz="2800" spc="-88">
              <a:solidFill>
                <a:srgbClr val="281f3d"/>
              </a:solidFill>
            </a:endParaRPr>
          </a:p>
        </p:txBody>
      </p:sp>
      <p:sp>
        <p:nvSpPr>
          <p:cNvPr id="3" name="TextBox 2"/>
          <p:cNvSpPr txBox="1"/>
          <p:nvPr/>
        </p:nvSpPr>
        <p:spPr>
          <a:xfrm>
            <a:off x="505119" y="1490870"/>
            <a:ext cx="8151864" cy="276999"/>
          </a:xfrm>
          <a:prstGeom prst="rect">
            <a:avLst/>
          </a:prstGeom>
          <a:noFill/>
        </p:spPr>
        <p:txBody>
          <a:bodyPr wrap="square">
            <a:spAutoFit/>
          </a:bodyPr>
          <a:lstStyle/>
          <a:p>
            <a:pPr lvl="0"/>
            <a:r>
              <a:rPr lang="en-US" altLang="ko-KR" sz="1200" b="1">
                <a:latin typeface="+mj-ea"/>
                <a:ea typeface="+mj-ea"/>
              </a:rPr>
              <a:t>3. </a:t>
            </a:r>
            <a:r>
              <a:rPr lang="ko-KR" altLang="en-US" sz="1200">
                <a:latin typeface="+mj-ea"/>
                <a:ea typeface="+mj-ea"/>
              </a:rPr>
              <a:t>마찬가지로 브라우저에서 재요청하면 브라우저로 메시지를 출력하는 두 번째 서블릿을 작성합니다</a:t>
            </a:r>
            <a:r>
              <a:rPr lang="en-US" altLang="ko-KR" sz="1200">
                <a:latin typeface="+mj-ea"/>
                <a:ea typeface="+mj-ea"/>
              </a:rPr>
              <a:t>.</a:t>
            </a:r>
            <a:endParaRPr lang="ko-KR" altLang="en-US" sz="1200">
              <a:latin typeface="+mj-ea"/>
              <a:ea typeface="+mj-ea"/>
            </a:endParaRPr>
          </a:p>
        </p:txBody>
      </p:sp>
      <p:pic>
        <p:nvPicPr>
          <p:cNvPr id="13314" name="Picture 2"/>
          <p:cNvPicPr>
            <a:picLocks noChangeAspect="1" noChangeArrowheads="1"/>
          </p:cNvPicPr>
          <p:nvPr/>
        </p:nvPicPr>
        <p:blipFill rotWithShape="1">
          <a:blip r:embed="rId2">
            <a:alphaModFix/>
            <a:lum/>
          </a:blip>
          <a:srcRect/>
          <a:stretch>
            <a:fillRect/>
          </a:stretch>
        </p:blipFill>
        <p:spPr>
          <a:xfrm>
            <a:off x="991430" y="1879140"/>
            <a:ext cx="6631770" cy="3487990"/>
          </a:xfrm>
          <a:prstGeom prst="rect">
            <a:avLst/>
          </a:prstGeom>
          <a:noFill/>
          <a:ln>
            <a:noFill/>
          </a:ln>
        </p:spPr>
      </p:pic>
      <p:cxnSp>
        <p:nvCxnSpPr>
          <p:cNvPr id="6" name="직선 연결선 5"/>
          <p:cNvCxnSpPr/>
          <p:nvPr/>
        </p:nvCxnSpPr>
        <p:spPr>
          <a:xfrm>
            <a:off x="1259784" y="3255729"/>
            <a:ext cx="549022"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77671" y="3108807"/>
            <a:ext cx="868489" cy="276999"/>
          </a:xfrm>
          <a:prstGeom prst="rect">
            <a:avLst/>
          </a:prstGeom>
          <a:noFill/>
        </p:spPr>
        <p:txBody>
          <a:bodyPr wrap="square">
            <a:spAutoFit/>
          </a:bodyPr>
          <a:lstStyle/>
          <a:p>
            <a:pPr lvl="0"/>
            <a:r>
              <a:rPr lang="en-US" altLang="ko-KR" sz="1200" b="1">
                <a:solidFill>
                  <a:srgbClr val="ff0000"/>
                </a:solidFill>
              </a:rPr>
              <a:t>protected</a:t>
            </a:r>
            <a:endParaRPr lang="ko-KR" altLang="en-US" sz="1200" b="1">
              <a:solidFill>
                <a:srgbClr val="ff0000"/>
              </a:solidFill>
            </a:endParaRPr>
          </a:p>
        </p:txBody>
      </p:sp>
    </p:spTree>
  </p:cSld>
  <p:clrMapOvr>
    <a:masterClrMapping/>
  </p:clrMapOvr>
</p:sld>
</file>

<file path=ppt/slides/slide2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73205"/>
          </a:xfrm>
          <a:prstGeom prst="rect">
            <a:avLst/>
          </a:prstGeom>
          <a:noFill/>
        </p:spPr>
        <p:txBody>
          <a:bodyPr wrap="square">
            <a:spAutoFit/>
          </a:bodyPr>
          <a:lstStyle/>
          <a:p>
            <a:pPr>
              <a:lnSpc>
                <a:spcPct val="165000"/>
              </a:lnSpc>
              <a:defRPr/>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p:txBody>
      </p:sp>
      <p:sp>
        <p:nvSpPr>
          <p:cNvPr id="12" name="TextBox 11"/>
          <p:cNvSpPr txBox="1"/>
          <p:nvPr/>
        </p:nvSpPr>
        <p:spPr>
          <a:xfrm>
            <a:off x="1324274" y="711235"/>
            <a:ext cx="6400800" cy="523220"/>
          </a:xfrm>
          <a:prstGeom prst="rect">
            <a:avLst/>
          </a:prstGeom>
          <a:noFill/>
        </p:spPr>
        <p:txBody>
          <a:bodyPr wrap="square" anchor="ctr">
            <a:spAutoFit/>
          </a:bodyPr>
          <a:lstStyle/>
          <a:p>
            <a:pPr algn="ctr">
              <a:defRPr/>
            </a:pPr>
            <a:r>
              <a:rPr lang="en-US" altLang="ko-KR" sz="2800">
                <a:solidFill>
                  <a:schemeClr val="bg1">
                    <a:lumMod val="65000"/>
                  </a:schemeClr>
                </a:solidFill>
              </a:rPr>
              <a:t>8.2 </a:t>
            </a:r>
            <a:r>
              <a:rPr lang="ko-KR" altLang="en-US" sz="2800">
                <a:solidFill>
                  <a:schemeClr val="bg1">
                    <a:lumMod val="65000"/>
                  </a:schemeClr>
                </a:solidFill>
              </a:rPr>
              <a:t>서블릿의 여러 가지 포워드 방법</a:t>
            </a:r>
            <a:endParaRPr lang="ko-KR" altLang="en-US" sz="2800" spc="-88">
              <a:solidFill>
                <a:srgbClr val="281f3d"/>
              </a:solidFill>
            </a:endParaRPr>
          </a:p>
        </p:txBody>
      </p:sp>
      <p:sp>
        <p:nvSpPr>
          <p:cNvPr id="3075" name=""/>
          <p:cNvSpPr txBox="1"/>
          <p:nvPr/>
        </p:nvSpPr>
        <p:spPr>
          <a:xfrm>
            <a:off x="528835" y="1433709"/>
            <a:ext cx="7798596" cy="4298436"/>
          </a:xfrm>
          <a:prstGeom prst="rect">
            <a:avLst/>
          </a:prstGeom>
          <a:ln>
            <a:solidFill>
              <a:srgbClr val="4472c4">
                <a:alpha val="100000"/>
              </a:srgbClr>
            </a:solidFill>
          </a:ln>
        </p:spPr>
        <p:txBody>
          <a:bodyPr wrap="square">
            <a:spAutoFit/>
          </a:bodyPr>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package sec01.ex03;</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java.io.IOException;</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java.io.PrintWriter;</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javax.servlet.ServletException;</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javax.servlet.annotation.WebServlet;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javax.servlet.http.HttpServlet;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javax.servlet.http.HttpServletRequest;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javax.servlet.http.HttpServletResponse;</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/*@WebServlet("/second")*/</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public class SecondServlet extends HttpServlet{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protected void doGet(HttpServletRequest request, HttpServletResponse response) throws  ServletException, IOException {</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response.setContentType("text/html;charset=utf-8");</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PrintWriter out = response.getWriter();</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out.println("&lt;html&gt;&lt;body&gt;");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out.println("location을 이용한 redirect 실습입니다.");</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out.println("&lt;/body&gt;&lt;/html&gt;");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64624"/>
          </a:xfrm>
          <a:prstGeom prst="rect">
            <a:avLst/>
          </a:prstGeom>
          <a:noFill/>
        </p:spPr>
        <p:txBody>
          <a:bodyPr wrap="square">
            <a:spAutoFit/>
          </a:bodyPr>
          <a:lstStyle/>
          <a:p>
            <a:pPr>
              <a:lnSpc>
                <a:spcPct val="165000"/>
              </a:lnSpc>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p:txBody>
      </p:sp>
      <p:sp>
        <p:nvSpPr>
          <p:cNvPr id="12" name="TextBox 11"/>
          <p:cNvSpPr txBox="1"/>
          <p:nvPr/>
        </p:nvSpPr>
        <p:spPr>
          <a:xfrm>
            <a:off x="1324274" y="711235"/>
            <a:ext cx="6400800" cy="523220"/>
          </a:xfrm>
          <a:prstGeom prst="rect">
            <a:avLst/>
          </a:prstGeom>
          <a:noFill/>
        </p:spPr>
        <p:txBody>
          <a:bodyPr wrap="square" anchor="ctr">
            <a:spAutoFit/>
          </a:bodyPr>
          <a:lstStyle/>
          <a:p>
            <a:pPr algn="ctr"/>
            <a:r>
              <a:rPr lang="en-US" altLang="ko-KR" sz="2800">
                <a:solidFill>
                  <a:schemeClr val="bg1">
                    <a:lumMod val="65000"/>
                  </a:schemeClr>
                </a:solidFill>
              </a:rPr>
              <a:t>8.2 </a:t>
            </a:r>
            <a:r>
              <a:rPr lang="ko-KR" altLang="en-US" sz="2800">
                <a:solidFill>
                  <a:schemeClr val="bg1">
                    <a:lumMod val="65000"/>
                  </a:schemeClr>
                </a:solidFill>
              </a:rPr>
              <a:t>서블릿의 여러 가지 포워드 방법</a:t>
            </a:r>
            <a:endParaRPr lang="ko-KR" altLang="en-US" sz="2800" spc="-88">
              <a:solidFill>
                <a:srgbClr val="281f3d"/>
              </a:solidFill>
            </a:endParaRPr>
          </a:p>
        </p:txBody>
      </p:sp>
      <p:sp>
        <p:nvSpPr>
          <p:cNvPr id="3" name="TextBox 2"/>
          <p:cNvSpPr txBox="1"/>
          <p:nvPr/>
        </p:nvSpPr>
        <p:spPr>
          <a:xfrm>
            <a:off x="505119" y="1510748"/>
            <a:ext cx="7762458" cy="276999"/>
          </a:xfrm>
          <a:prstGeom prst="rect">
            <a:avLst/>
          </a:prstGeom>
          <a:noFill/>
        </p:spPr>
        <p:txBody>
          <a:bodyPr wrap="square">
            <a:spAutoFit/>
          </a:bodyPr>
          <a:lstStyle/>
          <a:p>
            <a:pPr lvl="0"/>
            <a:r>
              <a:rPr lang="en-US" altLang="ko-KR" sz="1200" b="1">
                <a:latin typeface="+mj-ea"/>
                <a:ea typeface="+mj-ea"/>
              </a:rPr>
              <a:t>4. </a:t>
            </a:r>
            <a:r>
              <a:rPr lang="en-US" altLang="ko-KR" sz="1200">
                <a:latin typeface="+mj-ea"/>
                <a:ea typeface="+mj-ea"/>
              </a:rPr>
              <a:t>http://localhost:8090/pro08/first</a:t>
            </a:r>
            <a:r>
              <a:rPr lang="ko-KR" altLang="en-US" sz="1200">
                <a:latin typeface="+mj-ea"/>
                <a:ea typeface="+mj-ea"/>
              </a:rPr>
              <a:t>로 요청하면 </a:t>
            </a:r>
            <a:r>
              <a:rPr lang="en-US" altLang="ko-KR" sz="1200">
                <a:latin typeface="+mj-ea"/>
                <a:ea typeface="+mj-ea"/>
              </a:rPr>
              <a:t>/second</a:t>
            </a:r>
            <a:r>
              <a:rPr lang="ko-KR" altLang="en-US" sz="1200">
                <a:latin typeface="+mj-ea"/>
                <a:ea typeface="+mj-ea"/>
              </a:rPr>
              <a:t>로 재요청합니다</a:t>
            </a:r>
            <a:r>
              <a:rPr lang="en-US" altLang="ko-KR" sz="1200">
                <a:latin typeface="+mj-ea"/>
                <a:ea typeface="+mj-ea"/>
              </a:rPr>
              <a:t>.</a:t>
            </a:r>
            <a:endParaRPr lang="ko-KR" altLang="en-US" sz="1200">
              <a:latin typeface="+mj-ea"/>
              <a:ea typeface="+mj-ea"/>
            </a:endParaRPr>
          </a:p>
        </p:txBody>
      </p:sp>
      <p:pic>
        <p:nvPicPr>
          <p:cNvPr id="6" name="그림 5"/>
          <p:cNvPicPr/>
          <p:nvPr/>
        </p:nvPicPr>
        <p:blipFill rotWithShape="1">
          <a:blip r:embed="rId2">
            <a:alphaModFix/>
            <a:lum/>
          </a:blip>
          <a:stretch>
            <a:fillRect/>
          </a:stretch>
        </p:blipFill>
        <p:spPr>
          <a:xfrm>
            <a:off x="2278338" y="1917631"/>
            <a:ext cx="3076575" cy="1114425"/>
          </a:xfrm>
          <a:prstGeom prst="rect">
            <a:avLst/>
          </a:prstGeom>
          <a:ln>
            <a:solidFill>
              <a:schemeClr val="tx1"/>
            </a:solidFill>
          </a:ln>
        </p:spPr>
      </p:pic>
    </p:spTree>
  </p:cSld>
  <p:clrMapOvr>
    <a:masterClrMapping/>
  </p:clrMapOvr>
</p:sld>
</file>

<file path=ppt/slides/slide2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73204"/>
          </a:xfrm>
          <a:prstGeom prst="rect">
            <a:avLst/>
          </a:prstGeom>
          <a:noFill/>
        </p:spPr>
        <p:txBody>
          <a:bodyPr wrap="square">
            <a:spAutoFit/>
          </a:bodyPr>
          <a:lstStyle/>
          <a:p>
            <a:pPr>
              <a:lnSpc>
                <a:spcPct val="165000"/>
              </a:lnSpc>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p:txBody>
      </p:sp>
      <p:sp>
        <p:nvSpPr>
          <p:cNvPr id="3" name="TextBox 2"/>
          <p:cNvSpPr txBox="1"/>
          <p:nvPr/>
        </p:nvSpPr>
        <p:spPr>
          <a:xfrm>
            <a:off x="505118" y="1344991"/>
            <a:ext cx="8039113" cy="500954"/>
          </a:xfrm>
          <a:prstGeom prst="rect">
            <a:avLst/>
          </a:prstGeom>
          <a:noFill/>
        </p:spPr>
        <p:txBody>
          <a:bodyPr wrap="square">
            <a:spAutoFit/>
          </a:bodyPr>
          <a:lstStyle/>
          <a:p>
            <a:pPr marL="285750" indent="-285750" defTabSz="2160270">
              <a:lnSpc>
                <a:spcPct val="150000"/>
              </a:lnSpc>
              <a:spcBef>
                <a:spcPct val="16000"/>
              </a:spcBef>
              <a:buClr>
                <a:srgbClr val="7c68ad"/>
              </a:buClr>
              <a:buFont typeface="Arial"/>
              <a:buChar char="•"/>
            </a:pPr>
            <a:r>
              <a:rPr lang="en-US" altLang="ko-KR"/>
              <a:t>8.2.6 redirect </a:t>
            </a:r>
            <a:r>
              <a:rPr lang="ko-KR" altLang="en-US"/>
              <a:t>방식으로 다른 서블릿에 데이터 전달하기</a:t>
            </a:r>
            <a:endParaRPr lang="en-US" altLang="ko-KR" spc="-94"/>
          </a:p>
        </p:txBody>
      </p:sp>
      <p:sp>
        <p:nvSpPr>
          <p:cNvPr id="12" name="TextBox 11"/>
          <p:cNvSpPr txBox="1"/>
          <p:nvPr/>
        </p:nvSpPr>
        <p:spPr>
          <a:xfrm>
            <a:off x="1324274" y="711235"/>
            <a:ext cx="6400800" cy="523220"/>
          </a:xfrm>
          <a:prstGeom prst="rect">
            <a:avLst/>
          </a:prstGeom>
          <a:noFill/>
        </p:spPr>
        <p:txBody>
          <a:bodyPr wrap="square" anchor="ctr">
            <a:spAutoFit/>
          </a:bodyPr>
          <a:lstStyle/>
          <a:p>
            <a:pPr algn="ctr"/>
            <a:r>
              <a:rPr lang="en-US" altLang="ko-KR" sz="2800">
                <a:solidFill>
                  <a:schemeClr val="bg1">
                    <a:lumMod val="65000"/>
                  </a:schemeClr>
                </a:solidFill>
              </a:rPr>
              <a:t>8.2 </a:t>
            </a:r>
            <a:r>
              <a:rPr lang="ko-KR" altLang="en-US" sz="2800">
                <a:solidFill>
                  <a:schemeClr val="bg1">
                    <a:lumMod val="65000"/>
                  </a:schemeClr>
                </a:solidFill>
              </a:rPr>
              <a:t>서블릿의 여러 가지 포워드 방법</a:t>
            </a:r>
            <a:endParaRPr lang="ko-KR" altLang="en-US" sz="2800" spc="-88">
              <a:solidFill>
                <a:srgbClr val="281f3d"/>
              </a:solidFill>
            </a:endParaRPr>
          </a:p>
        </p:txBody>
      </p:sp>
      <p:sp>
        <p:nvSpPr>
          <p:cNvPr id="4" name="TextBox 3"/>
          <p:cNvSpPr txBox="1"/>
          <p:nvPr/>
        </p:nvSpPr>
        <p:spPr>
          <a:xfrm>
            <a:off x="505118" y="1800437"/>
            <a:ext cx="8039112" cy="445558"/>
          </a:xfrm>
          <a:prstGeom prst="rect">
            <a:avLst/>
          </a:prstGeom>
          <a:noFill/>
        </p:spPr>
        <p:txBody>
          <a:bodyPr wrap="square">
            <a:spAutoFit/>
          </a:bodyPr>
          <a:lstStyle/>
          <a:p>
            <a:pPr lvl="0"/>
            <a:r>
              <a:rPr lang="en-US" altLang="ko-KR" sz="1200" b="1">
                <a:latin typeface="+mj-ea"/>
                <a:ea typeface="+mj-ea"/>
              </a:rPr>
              <a:t>1. </a:t>
            </a:r>
            <a:r>
              <a:rPr lang="ko-KR" altLang="en-US" sz="1200">
                <a:latin typeface="+mj-ea"/>
                <a:ea typeface="+mj-ea"/>
              </a:rPr>
              <a:t>이번에는 </a:t>
            </a:r>
            <a:r>
              <a:rPr lang="en-US" altLang="ko-KR" sz="1200">
                <a:latin typeface="+mj-ea"/>
                <a:ea typeface="+mj-ea"/>
              </a:rPr>
              <a:t>redirect </a:t>
            </a:r>
            <a:r>
              <a:rPr lang="ko-KR" altLang="en-US" sz="1200">
                <a:latin typeface="+mj-ea"/>
                <a:ea typeface="+mj-ea"/>
              </a:rPr>
              <a:t>방법으로 최초 요청한 서블릿에서 </a:t>
            </a:r>
            <a:r>
              <a:rPr lang="en-US" altLang="ko-KR" sz="1200">
                <a:latin typeface="+mj-ea"/>
                <a:ea typeface="+mj-ea"/>
              </a:rPr>
              <a:t>GET </a:t>
            </a:r>
            <a:r>
              <a:rPr lang="ko-KR" altLang="en-US" sz="1200">
                <a:latin typeface="+mj-ea"/>
                <a:ea typeface="+mj-ea"/>
              </a:rPr>
              <a:t>방식으로 다른 서블릿으로 데이터를 전달하는 예제를</a:t>
            </a:r>
            <a:endParaRPr lang="ko-KR" altLang="en-US" sz="1200">
              <a:latin typeface="+mj-ea"/>
              <a:ea typeface="+mj-ea"/>
            </a:endParaRPr>
          </a:p>
          <a:p>
            <a:pPr lvl="0"/>
            <a:r>
              <a:rPr lang="en-US" altLang="ko-KR" sz="1200">
                <a:latin typeface="+mj-ea"/>
                <a:ea typeface="+mj-ea"/>
              </a:rPr>
              <a:t>  </a:t>
            </a:r>
            <a:r>
              <a:rPr lang="ko-KR" altLang="en-US" sz="1200">
                <a:latin typeface="+mj-ea"/>
                <a:ea typeface="+mj-ea"/>
              </a:rPr>
              <a:t> 같은 방법으로 작성해 보겠습니다</a:t>
            </a:r>
            <a:r>
              <a:rPr lang="en-US" altLang="ko-KR" sz="1200">
                <a:latin typeface="+mj-ea"/>
                <a:ea typeface="+mj-ea"/>
              </a:rPr>
              <a:t>. FirstServlet </a:t>
            </a:r>
            <a:r>
              <a:rPr lang="ko-KR" altLang="en-US" sz="1200">
                <a:latin typeface="+mj-ea"/>
                <a:ea typeface="+mj-ea"/>
              </a:rPr>
              <a:t>클래스를 다음과 같이 작성합니다</a:t>
            </a:r>
            <a:r>
              <a:rPr lang="en-US" altLang="ko-KR" sz="1200">
                <a:latin typeface="+mj-ea"/>
                <a:ea typeface="+mj-ea"/>
              </a:rPr>
              <a:t>.</a:t>
            </a:r>
            <a:endParaRPr lang="ko-KR" altLang="en-US" sz="1200">
              <a:latin typeface="+mj-ea"/>
              <a:ea typeface="+mj-ea"/>
            </a:endParaRPr>
          </a:p>
        </p:txBody>
      </p:sp>
      <p:pic>
        <p:nvPicPr>
          <p:cNvPr id="15362" name="Picture 2"/>
          <p:cNvPicPr>
            <a:picLocks noChangeAspect="1" noChangeArrowheads="1"/>
          </p:cNvPicPr>
          <p:nvPr/>
        </p:nvPicPr>
        <p:blipFill rotWithShape="1">
          <a:blip r:embed="rId2">
            <a:alphaModFix/>
            <a:lum/>
          </a:blip>
          <a:srcRect/>
          <a:stretch>
            <a:fillRect/>
          </a:stretch>
        </p:blipFill>
        <p:spPr>
          <a:xfrm>
            <a:off x="1197045" y="2397648"/>
            <a:ext cx="6528029" cy="3222314"/>
          </a:xfrm>
          <a:prstGeom prst="rect">
            <a:avLst/>
          </a:prstGeom>
          <a:noFill/>
          <a:ln>
            <a:noFill/>
          </a:ln>
        </p:spPr>
      </p:pic>
      <p:cxnSp>
        <p:nvCxnSpPr>
          <p:cNvPr id="7" name="직선 연결선 6"/>
          <p:cNvCxnSpPr/>
          <p:nvPr/>
        </p:nvCxnSpPr>
        <p:spPr>
          <a:xfrm>
            <a:off x="1422566" y="3727853"/>
            <a:ext cx="549022"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40453" y="3561053"/>
            <a:ext cx="868489" cy="266092"/>
          </a:xfrm>
          <a:prstGeom prst="rect">
            <a:avLst/>
          </a:prstGeom>
          <a:noFill/>
        </p:spPr>
        <p:txBody>
          <a:bodyPr wrap="square">
            <a:spAutoFit/>
          </a:bodyPr>
          <a:lstStyle/>
          <a:p>
            <a:pPr lvl="0"/>
            <a:r>
              <a:rPr lang="en-US" altLang="ko-KR" sz="1200" b="1">
                <a:solidFill>
                  <a:srgbClr val="ff0000"/>
                </a:solidFill>
              </a:rPr>
              <a:t>protected</a:t>
            </a:r>
            <a:endParaRPr lang="ko-KR" altLang="en-US" sz="1200" b="1">
              <a:solidFill>
                <a:srgbClr val="ff0000"/>
              </a:solidFill>
            </a:endParaRPr>
          </a:p>
        </p:txBody>
      </p:sp>
    </p:spTree>
  </p:cSld>
  <p:clrMapOvr>
    <a:masterClrMapping/>
  </p:clrMapOvr>
</p:sld>
</file>

<file path=ppt/slides/slide2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73205"/>
          </a:xfrm>
          <a:prstGeom prst="rect">
            <a:avLst/>
          </a:prstGeom>
          <a:noFill/>
        </p:spPr>
        <p:txBody>
          <a:bodyPr wrap="square">
            <a:spAutoFit/>
          </a:bodyPr>
          <a:lstStyle/>
          <a:p>
            <a:pPr>
              <a:lnSpc>
                <a:spcPct val="165000"/>
              </a:lnSpc>
              <a:defRPr/>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p:txBody>
      </p:sp>
      <p:sp>
        <p:nvSpPr>
          <p:cNvPr id="12" name="TextBox 11"/>
          <p:cNvSpPr txBox="1"/>
          <p:nvPr/>
        </p:nvSpPr>
        <p:spPr>
          <a:xfrm>
            <a:off x="1324274" y="711235"/>
            <a:ext cx="6400800" cy="523220"/>
          </a:xfrm>
          <a:prstGeom prst="rect">
            <a:avLst/>
          </a:prstGeom>
          <a:noFill/>
        </p:spPr>
        <p:txBody>
          <a:bodyPr wrap="square" anchor="ctr">
            <a:spAutoFit/>
          </a:bodyPr>
          <a:lstStyle/>
          <a:p>
            <a:pPr algn="ctr">
              <a:defRPr/>
            </a:pPr>
            <a:r>
              <a:rPr lang="en-US" altLang="ko-KR" sz="2800">
                <a:solidFill>
                  <a:schemeClr val="bg1">
                    <a:lumMod val="65000"/>
                  </a:schemeClr>
                </a:solidFill>
              </a:rPr>
              <a:t>8.2 </a:t>
            </a:r>
            <a:r>
              <a:rPr lang="ko-KR" altLang="en-US" sz="2800">
                <a:solidFill>
                  <a:schemeClr val="bg1">
                    <a:lumMod val="65000"/>
                  </a:schemeClr>
                </a:solidFill>
              </a:rPr>
              <a:t>서블릿의 여러 가지 포워드 방법</a:t>
            </a:r>
            <a:endParaRPr lang="ko-KR" altLang="en-US" sz="2800" spc="-88">
              <a:solidFill>
                <a:srgbClr val="281f3d"/>
              </a:solidFill>
            </a:endParaRPr>
          </a:p>
        </p:txBody>
      </p:sp>
      <p:sp>
        <p:nvSpPr>
          <p:cNvPr id="3075" name=""/>
          <p:cNvSpPr txBox="1"/>
          <p:nvPr/>
        </p:nvSpPr>
        <p:spPr>
          <a:xfrm>
            <a:off x="528835" y="1433709"/>
            <a:ext cx="7798596" cy="3745986"/>
          </a:xfrm>
          <a:prstGeom prst="rect">
            <a:avLst/>
          </a:prstGeom>
          <a:ln>
            <a:solidFill>
              <a:srgbClr val="4472c4">
                <a:alpha val="100000"/>
              </a:srgbClr>
            </a:solidFill>
          </a:ln>
        </p:spPr>
        <p:txBody>
          <a:bodyPr wrap="square">
            <a:spAutoFit/>
          </a:bodyPr>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package sec02.ex01;</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java.io.IOException;</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java.io.PrintWriter;</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javax.servlet.ServletException;</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javax.servlet.annotation.WebServlet;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javax.servlet.http.HttpServlet;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javax.servlet.http.HttpServletRequest;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javax.servlet.http.HttpServletResponse;</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/*@WebServlet("/first")*/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public class FirstServlet extends HttpServlet{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protected void doGet(HttpServletRequest request, HttpServletResponse response)  throws  ServletException, IOException {</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response.setContentType("text/html;charset=utf-8");</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PrintWriter out = response.getWriter();</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a:t>
            </a: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ff0000"/>
                </a:solidFill>
                <a:latin typeface="한컴산뜻돋움"/>
                <a:ea typeface="한컴산뜻돋움"/>
              </a:rPr>
              <a:t>response.sendRedirect("second?name=lee");</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73204"/>
          </a:xfrm>
          <a:prstGeom prst="rect">
            <a:avLst/>
          </a:prstGeom>
          <a:noFill/>
        </p:spPr>
        <p:txBody>
          <a:bodyPr wrap="square">
            <a:spAutoFit/>
          </a:bodyPr>
          <a:lstStyle/>
          <a:p>
            <a:pPr>
              <a:lnSpc>
                <a:spcPct val="165000"/>
              </a:lnSpc>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p:txBody>
      </p:sp>
      <p:sp>
        <p:nvSpPr>
          <p:cNvPr id="12" name="TextBox 11"/>
          <p:cNvSpPr txBox="1"/>
          <p:nvPr/>
        </p:nvSpPr>
        <p:spPr>
          <a:xfrm>
            <a:off x="1324274" y="711235"/>
            <a:ext cx="6400800" cy="523220"/>
          </a:xfrm>
          <a:prstGeom prst="rect">
            <a:avLst/>
          </a:prstGeom>
          <a:noFill/>
        </p:spPr>
        <p:txBody>
          <a:bodyPr wrap="square" anchor="ctr">
            <a:spAutoFit/>
          </a:bodyPr>
          <a:lstStyle/>
          <a:p>
            <a:pPr algn="ctr"/>
            <a:r>
              <a:rPr lang="en-US" altLang="ko-KR" sz="2800">
                <a:solidFill>
                  <a:schemeClr val="bg1">
                    <a:lumMod val="65000"/>
                  </a:schemeClr>
                </a:solidFill>
              </a:rPr>
              <a:t>8.2 </a:t>
            </a:r>
            <a:r>
              <a:rPr lang="ko-KR" altLang="en-US" sz="2800">
                <a:solidFill>
                  <a:schemeClr val="bg1">
                    <a:lumMod val="65000"/>
                  </a:schemeClr>
                </a:solidFill>
              </a:rPr>
              <a:t>서블릿의 여러 가지 포워드 방법</a:t>
            </a:r>
            <a:endParaRPr lang="ko-KR" altLang="en-US" sz="2800" spc="-88">
              <a:solidFill>
                <a:srgbClr val="281f3d"/>
              </a:solidFill>
            </a:endParaRPr>
          </a:p>
        </p:txBody>
      </p:sp>
      <p:sp>
        <p:nvSpPr>
          <p:cNvPr id="3" name="TextBox 2"/>
          <p:cNvSpPr txBox="1"/>
          <p:nvPr/>
        </p:nvSpPr>
        <p:spPr>
          <a:xfrm>
            <a:off x="505119" y="1530626"/>
            <a:ext cx="8022653" cy="448669"/>
          </a:xfrm>
          <a:prstGeom prst="rect">
            <a:avLst/>
          </a:prstGeom>
          <a:noFill/>
        </p:spPr>
        <p:txBody>
          <a:bodyPr wrap="square">
            <a:spAutoFit/>
          </a:bodyPr>
          <a:lstStyle/>
          <a:p>
            <a:pPr lvl="0"/>
            <a:r>
              <a:rPr lang="en-US" altLang="ko-KR" sz="1200" b="1">
                <a:latin typeface="+mj-ea"/>
                <a:ea typeface="+mj-ea"/>
              </a:rPr>
              <a:t>2. </a:t>
            </a:r>
            <a:r>
              <a:rPr lang="en-US" altLang="ko-KR" sz="1200">
                <a:latin typeface="+mj-ea"/>
                <a:ea typeface="+mj-ea"/>
              </a:rPr>
              <a:t>SecondServlet </a:t>
            </a:r>
            <a:r>
              <a:rPr lang="ko-KR" altLang="en-US" sz="1200">
                <a:latin typeface="+mj-ea"/>
                <a:ea typeface="+mj-ea"/>
              </a:rPr>
              <a:t>클래스를 다음과 같이 작성합니다</a:t>
            </a:r>
            <a:r>
              <a:rPr lang="en-US" altLang="ko-KR" sz="1200">
                <a:latin typeface="+mj-ea"/>
                <a:ea typeface="+mj-ea"/>
              </a:rPr>
              <a:t>. </a:t>
            </a:r>
            <a:r>
              <a:rPr lang="ko-KR" altLang="en-US" sz="1200">
                <a:latin typeface="+mj-ea"/>
                <a:ea typeface="+mj-ea"/>
              </a:rPr>
              <a:t>이전 서블릿에서 전달된 값을 </a:t>
            </a:r>
            <a:r>
              <a:rPr lang="en-US" altLang="ko-KR" sz="1200">
                <a:latin typeface="+mj-ea"/>
                <a:ea typeface="+mj-ea"/>
              </a:rPr>
              <a:t>getParamter() </a:t>
            </a:r>
            <a:r>
              <a:rPr lang="ko-KR" altLang="en-US" sz="1200">
                <a:latin typeface="+mj-ea"/>
                <a:ea typeface="+mj-ea"/>
              </a:rPr>
              <a:t>메서드를 이용해</a:t>
            </a:r>
            <a:endParaRPr lang="ko-KR" altLang="en-US" sz="1200">
              <a:latin typeface="+mj-ea"/>
              <a:ea typeface="+mj-ea"/>
            </a:endParaRPr>
          </a:p>
          <a:p>
            <a:pPr lvl="0"/>
            <a:r>
              <a:rPr lang="en-US" altLang="ko-KR" sz="1200">
                <a:latin typeface="+mj-ea"/>
                <a:ea typeface="+mj-ea"/>
              </a:rPr>
              <a:t>  </a:t>
            </a:r>
            <a:r>
              <a:rPr lang="ko-KR" altLang="en-US" sz="1200">
                <a:latin typeface="+mj-ea"/>
                <a:ea typeface="+mj-ea"/>
              </a:rPr>
              <a:t> 가져옵니다</a:t>
            </a:r>
            <a:r>
              <a:rPr lang="en-US" altLang="ko-KR" sz="1200">
                <a:latin typeface="+mj-ea"/>
                <a:ea typeface="+mj-ea"/>
              </a:rPr>
              <a:t>.</a:t>
            </a:r>
            <a:endParaRPr lang="ko-KR" altLang="en-US" sz="1200">
              <a:latin typeface="+mj-ea"/>
              <a:ea typeface="+mj-ea"/>
            </a:endParaRPr>
          </a:p>
        </p:txBody>
      </p:sp>
      <p:grpSp>
        <p:nvGrpSpPr>
          <p:cNvPr id="4" name="그룹 3"/>
          <p:cNvGrpSpPr/>
          <p:nvPr/>
        </p:nvGrpSpPr>
        <p:grpSpPr>
          <a:xfrm rot="0">
            <a:off x="775252" y="2107297"/>
            <a:ext cx="7262691" cy="3679547"/>
            <a:chOff x="327457" y="2119727"/>
            <a:chExt cx="8305800" cy="4929185"/>
          </a:xfrm>
        </p:grpSpPr>
        <p:pic>
          <p:nvPicPr>
            <p:cNvPr id="16386" name="Picture 2"/>
            <p:cNvPicPr>
              <a:picLocks noChangeAspect="1" noChangeArrowheads="1"/>
            </p:cNvPicPr>
            <p:nvPr/>
          </p:nvPicPr>
          <p:blipFill rotWithShape="1">
            <a:blip r:embed="rId2">
              <a:alphaModFix/>
              <a:lum/>
            </a:blip>
            <a:srcRect/>
            <a:stretch>
              <a:fillRect/>
            </a:stretch>
          </p:blipFill>
          <p:spPr>
            <a:xfrm>
              <a:off x="327457" y="2119727"/>
              <a:ext cx="8258175" cy="1724025"/>
            </a:xfrm>
            <a:prstGeom prst="rect">
              <a:avLst/>
            </a:prstGeom>
            <a:noFill/>
            <a:ln>
              <a:noFill/>
            </a:ln>
          </p:spPr>
        </p:pic>
        <p:pic>
          <p:nvPicPr>
            <p:cNvPr id="16387" name="Picture 3"/>
            <p:cNvPicPr>
              <a:picLocks noChangeAspect="1" noChangeArrowheads="1"/>
            </p:cNvPicPr>
            <p:nvPr/>
          </p:nvPicPr>
          <p:blipFill rotWithShape="1">
            <a:blip r:embed="rId3">
              <a:alphaModFix/>
              <a:lum/>
            </a:blip>
            <a:srcRect/>
            <a:stretch>
              <a:fillRect/>
            </a:stretch>
          </p:blipFill>
          <p:spPr>
            <a:xfrm>
              <a:off x="327457" y="3667537"/>
              <a:ext cx="8305800" cy="3381375"/>
            </a:xfrm>
            <a:prstGeom prst="rect">
              <a:avLst/>
            </a:prstGeom>
            <a:noFill/>
            <a:ln>
              <a:noFill/>
            </a:ln>
          </p:spPr>
        </p:pic>
      </p:grpSp>
      <p:cxnSp>
        <p:nvCxnSpPr>
          <p:cNvPr id="8" name="직선 연결선 7"/>
          <p:cNvCxnSpPr/>
          <p:nvPr/>
        </p:nvCxnSpPr>
        <p:spPr>
          <a:xfrm>
            <a:off x="1090934" y="3384120"/>
            <a:ext cx="549022"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88943" y="3247137"/>
            <a:ext cx="868489" cy="265683"/>
          </a:xfrm>
          <a:prstGeom prst="rect">
            <a:avLst/>
          </a:prstGeom>
          <a:noFill/>
        </p:spPr>
        <p:txBody>
          <a:bodyPr wrap="square">
            <a:spAutoFit/>
          </a:bodyPr>
          <a:lstStyle/>
          <a:p>
            <a:pPr lvl="0"/>
            <a:r>
              <a:rPr lang="en-US" altLang="ko-KR" sz="1200" b="1">
                <a:solidFill>
                  <a:srgbClr val="ff0000"/>
                </a:solidFill>
              </a:rPr>
              <a:t>protected</a:t>
            </a:r>
            <a:endParaRPr lang="ko-KR" altLang="en-US" sz="1200" b="1">
              <a:solidFill>
                <a:srgbClr val="ff0000"/>
              </a:solidFill>
            </a:endParaRPr>
          </a:p>
        </p:txBody>
      </p:sp>
    </p:spTree>
  </p:cSld>
  <p:clrMapOvr>
    <a:masterClrMapping/>
  </p:clrMapOvr>
</p:sld>
</file>

<file path=ppt/slides/slide2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73205"/>
          </a:xfrm>
          <a:prstGeom prst="rect">
            <a:avLst/>
          </a:prstGeom>
          <a:noFill/>
        </p:spPr>
        <p:txBody>
          <a:bodyPr wrap="square">
            <a:spAutoFit/>
          </a:bodyPr>
          <a:lstStyle/>
          <a:p>
            <a:pPr>
              <a:lnSpc>
                <a:spcPct val="165000"/>
              </a:lnSpc>
              <a:defRPr/>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p:txBody>
      </p:sp>
      <p:sp>
        <p:nvSpPr>
          <p:cNvPr id="12" name="TextBox 11"/>
          <p:cNvSpPr txBox="1"/>
          <p:nvPr/>
        </p:nvSpPr>
        <p:spPr>
          <a:xfrm>
            <a:off x="1324274" y="711235"/>
            <a:ext cx="6400800" cy="523220"/>
          </a:xfrm>
          <a:prstGeom prst="rect">
            <a:avLst/>
          </a:prstGeom>
          <a:noFill/>
        </p:spPr>
        <p:txBody>
          <a:bodyPr wrap="square" anchor="ctr">
            <a:spAutoFit/>
          </a:bodyPr>
          <a:lstStyle/>
          <a:p>
            <a:pPr algn="ctr">
              <a:defRPr/>
            </a:pPr>
            <a:r>
              <a:rPr lang="en-US" altLang="ko-KR" sz="2800">
                <a:solidFill>
                  <a:schemeClr val="bg1">
                    <a:lumMod val="65000"/>
                  </a:schemeClr>
                </a:solidFill>
              </a:rPr>
              <a:t>8.2 </a:t>
            </a:r>
            <a:r>
              <a:rPr lang="ko-KR" altLang="en-US" sz="2800">
                <a:solidFill>
                  <a:schemeClr val="bg1">
                    <a:lumMod val="65000"/>
                  </a:schemeClr>
                </a:solidFill>
              </a:rPr>
              <a:t>서블릿의 여러 가지 포워드 방법</a:t>
            </a:r>
            <a:endParaRPr lang="ko-KR" altLang="en-US" sz="2800" spc="-88">
              <a:solidFill>
                <a:srgbClr val="281f3d"/>
              </a:solidFill>
            </a:endParaRPr>
          </a:p>
        </p:txBody>
      </p:sp>
      <p:sp>
        <p:nvSpPr>
          <p:cNvPr id="3075" name=""/>
          <p:cNvSpPr txBox="1"/>
          <p:nvPr/>
        </p:nvSpPr>
        <p:spPr>
          <a:xfrm>
            <a:off x="528835" y="1433709"/>
            <a:ext cx="7798596" cy="4841361"/>
          </a:xfrm>
          <a:prstGeom prst="rect">
            <a:avLst/>
          </a:prstGeom>
          <a:ln>
            <a:solidFill>
              <a:srgbClr val="4472c4">
                <a:alpha val="100000"/>
              </a:srgbClr>
            </a:solidFill>
          </a:ln>
        </p:spPr>
        <p:txBody>
          <a:bodyPr wrap="square">
            <a:spAutoFit/>
          </a:bodyPr>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package sec02.ex01;</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java.io.IOException;</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java.io.PrintWriter;</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javax.servlet.ServletException;</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javax.servlet.annotation.WebServlet;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javax.servlet.http.HttpServlet;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javax.servlet.http.HttpServletRequest;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javax.servlet.http.HttpServletResponse;</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/*@WebServlet("/second")*/</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public class SecondServlet extends HttpServlet{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protected void doGet(HttpServletRequest request, HttpServletResponse response)  throws  ServletException, IOException {</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response.setContentType("text/html;charset=utf-8");</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PrintWriter out = response.getWriter();</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out.println("&lt;html&gt;&lt;body&gt;");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String name=request.</a:t>
            </a: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ff0000"/>
                </a:solidFill>
                <a:latin typeface="한컴산뜻돋움"/>
                <a:ea typeface="한컴산뜻돋움"/>
              </a:rPr>
              <a:t>getParameter("name")</a:t>
            </a: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out.println("&lt;/body&gt;&lt;/html&gt;");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out.println("이름:"+name);</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out.println("&lt;br&gt;");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out.println("&lt;/body&gt;&lt;/html&gt;");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64624"/>
          </a:xfrm>
          <a:prstGeom prst="rect">
            <a:avLst/>
          </a:prstGeom>
          <a:noFill/>
        </p:spPr>
        <p:txBody>
          <a:bodyPr wrap="square">
            <a:spAutoFit/>
          </a:bodyPr>
          <a:lstStyle/>
          <a:p>
            <a:pPr>
              <a:lnSpc>
                <a:spcPct val="165000"/>
              </a:lnSpc>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p:txBody>
      </p:sp>
      <p:sp>
        <p:nvSpPr>
          <p:cNvPr id="12" name="TextBox 11"/>
          <p:cNvSpPr txBox="1"/>
          <p:nvPr/>
        </p:nvSpPr>
        <p:spPr>
          <a:xfrm>
            <a:off x="1324274" y="711235"/>
            <a:ext cx="6400800" cy="523220"/>
          </a:xfrm>
          <a:prstGeom prst="rect">
            <a:avLst/>
          </a:prstGeom>
          <a:noFill/>
        </p:spPr>
        <p:txBody>
          <a:bodyPr wrap="square" anchor="ctr">
            <a:spAutoFit/>
          </a:bodyPr>
          <a:lstStyle/>
          <a:p>
            <a:pPr algn="ctr"/>
            <a:r>
              <a:rPr lang="en-US" altLang="ko-KR" sz="2800">
                <a:solidFill>
                  <a:schemeClr val="bg1">
                    <a:lumMod val="65000"/>
                  </a:schemeClr>
                </a:solidFill>
              </a:rPr>
              <a:t>8.2 </a:t>
            </a:r>
            <a:r>
              <a:rPr lang="ko-KR" altLang="en-US" sz="2800">
                <a:solidFill>
                  <a:schemeClr val="bg1">
                    <a:lumMod val="65000"/>
                  </a:schemeClr>
                </a:solidFill>
              </a:rPr>
              <a:t>서블릿의 여러 가지 포워드 방법</a:t>
            </a:r>
            <a:endParaRPr lang="ko-KR" altLang="en-US" sz="2800" spc="-88">
              <a:solidFill>
                <a:srgbClr val="281f3d"/>
              </a:solidFill>
            </a:endParaRPr>
          </a:p>
        </p:txBody>
      </p:sp>
      <p:sp>
        <p:nvSpPr>
          <p:cNvPr id="4" name="TextBox 3"/>
          <p:cNvSpPr txBox="1"/>
          <p:nvPr/>
        </p:nvSpPr>
        <p:spPr>
          <a:xfrm>
            <a:off x="505119" y="1421296"/>
            <a:ext cx="8072351" cy="276999"/>
          </a:xfrm>
          <a:prstGeom prst="rect">
            <a:avLst/>
          </a:prstGeom>
          <a:noFill/>
        </p:spPr>
        <p:txBody>
          <a:bodyPr wrap="square">
            <a:spAutoFit/>
          </a:bodyPr>
          <a:lstStyle/>
          <a:p>
            <a:pPr lvl="0"/>
            <a:r>
              <a:rPr lang="en-US" altLang="ko-KR" sz="1200" b="1">
                <a:latin typeface="+mj-ea"/>
                <a:ea typeface="+mj-ea"/>
              </a:rPr>
              <a:t>3. </a:t>
            </a:r>
            <a:r>
              <a:rPr lang="ko-KR" altLang="en-US" sz="1200">
                <a:latin typeface="+mj-ea"/>
                <a:ea typeface="+mj-ea"/>
              </a:rPr>
              <a:t>다음은 실행 결과입니다</a:t>
            </a:r>
            <a:r>
              <a:rPr lang="en-US" altLang="ko-KR" sz="1200">
                <a:latin typeface="+mj-ea"/>
                <a:ea typeface="+mj-ea"/>
              </a:rPr>
              <a:t>. GET </a:t>
            </a:r>
            <a:r>
              <a:rPr lang="ko-KR" altLang="en-US" sz="1200">
                <a:latin typeface="+mj-ea"/>
                <a:ea typeface="+mj-ea"/>
              </a:rPr>
              <a:t>방식을 이용해 </a:t>
            </a:r>
            <a:r>
              <a:rPr lang="en-US" altLang="ko-KR" sz="1200">
                <a:latin typeface="+mj-ea"/>
                <a:ea typeface="+mj-ea"/>
              </a:rPr>
              <a:t>redirect</a:t>
            </a:r>
            <a:r>
              <a:rPr lang="ko-KR" altLang="en-US" sz="1200">
                <a:latin typeface="+mj-ea"/>
                <a:ea typeface="+mj-ea"/>
              </a:rPr>
              <a:t>되는 서블릿 </a:t>
            </a:r>
            <a:r>
              <a:rPr lang="en-US" altLang="ko-KR" sz="1200">
                <a:latin typeface="+mj-ea"/>
                <a:ea typeface="+mj-ea"/>
              </a:rPr>
              <a:t>second</a:t>
            </a:r>
            <a:r>
              <a:rPr lang="ko-KR" altLang="en-US" sz="1200">
                <a:latin typeface="+mj-ea"/>
                <a:ea typeface="+mj-ea"/>
              </a:rPr>
              <a:t>로 이름이 전달됩니다</a:t>
            </a:r>
            <a:r>
              <a:rPr lang="en-US" altLang="ko-KR" sz="1200">
                <a:latin typeface="+mj-ea"/>
                <a:ea typeface="+mj-ea"/>
              </a:rPr>
              <a:t>.</a:t>
            </a:r>
            <a:endParaRPr lang="ko-KR" altLang="en-US" sz="1200">
              <a:latin typeface="+mj-ea"/>
              <a:ea typeface="+mj-ea"/>
            </a:endParaRPr>
          </a:p>
        </p:txBody>
      </p:sp>
      <p:sp>
        <p:nvSpPr>
          <p:cNvPr id="5" name="TextBox 4"/>
          <p:cNvSpPr txBox="1"/>
          <p:nvPr/>
        </p:nvSpPr>
        <p:spPr>
          <a:xfrm>
            <a:off x="865174" y="4136910"/>
            <a:ext cx="5804452" cy="276999"/>
          </a:xfrm>
          <a:prstGeom prst="rect">
            <a:avLst/>
          </a:prstGeom>
          <a:noFill/>
          <a:ln w="19050">
            <a:solidFill>
              <a:srgbClr val="c00000"/>
            </a:solidFill>
          </a:ln>
        </p:spPr>
        <p:txBody>
          <a:bodyPr wrap="square">
            <a:spAutoFit/>
          </a:bodyPr>
          <a:lstStyle/>
          <a:p>
            <a:pPr lvl="0"/>
            <a:r>
              <a:rPr lang="en-US" altLang="ko-KR" sz="1200">
                <a:latin typeface="+mj-ea"/>
                <a:ea typeface="+mj-ea"/>
              </a:rPr>
              <a:t>refresh</a:t>
            </a:r>
            <a:r>
              <a:rPr lang="ko-KR" altLang="en-US" sz="1200">
                <a:latin typeface="+mj-ea"/>
                <a:ea typeface="+mj-ea"/>
              </a:rPr>
              <a:t>나 </a:t>
            </a:r>
            <a:r>
              <a:rPr lang="en-US" altLang="ko-KR" sz="1200">
                <a:latin typeface="+mj-ea"/>
                <a:ea typeface="+mj-ea"/>
              </a:rPr>
              <a:t>location </a:t>
            </a:r>
            <a:r>
              <a:rPr lang="ko-KR" altLang="en-US" sz="1200">
                <a:latin typeface="+mj-ea"/>
                <a:ea typeface="+mj-ea"/>
              </a:rPr>
              <a:t>역시 </a:t>
            </a:r>
            <a:r>
              <a:rPr lang="en-US" altLang="ko-KR" sz="1200">
                <a:latin typeface="+mj-ea"/>
                <a:ea typeface="+mj-ea"/>
              </a:rPr>
              <a:t>GET </a:t>
            </a:r>
            <a:r>
              <a:rPr lang="ko-KR" altLang="en-US" sz="1200">
                <a:latin typeface="+mj-ea"/>
                <a:ea typeface="+mj-ea"/>
              </a:rPr>
              <a:t>방식을 이용해 다른 서블릿으로 데이터를 전달하기</a:t>
            </a:r>
            <a:endParaRPr lang="ko-KR" altLang="en-US" sz="1200">
              <a:latin typeface="+mj-ea"/>
              <a:ea typeface="+mj-ea"/>
            </a:endParaRPr>
          </a:p>
        </p:txBody>
      </p:sp>
      <p:sp>
        <p:nvSpPr>
          <p:cNvPr id="6" name="TextBox 5"/>
          <p:cNvSpPr txBox="1"/>
          <p:nvPr/>
        </p:nvSpPr>
        <p:spPr>
          <a:xfrm>
            <a:off x="705678" y="3846443"/>
            <a:ext cx="3200400" cy="266452"/>
          </a:xfrm>
          <a:prstGeom prst="rect">
            <a:avLst/>
          </a:prstGeom>
          <a:noFill/>
        </p:spPr>
        <p:txBody>
          <a:bodyPr wrap="square">
            <a:spAutoFit/>
          </a:bodyPr>
          <a:lstStyle/>
          <a:p>
            <a:pPr marL="285750" indent="-285750">
              <a:buFont typeface="Wingdings"/>
              <a:buChar char="v"/>
            </a:pPr>
            <a:r>
              <a:rPr lang="ko-KR" altLang="en-US" sz="1200" b="1"/>
              <a:t>실습예제</a:t>
            </a:r>
            <a:endParaRPr lang="ko-KR" altLang="en-US" sz="1200" b="1"/>
          </a:p>
        </p:txBody>
      </p:sp>
      <p:pic>
        <p:nvPicPr>
          <p:cNvPr id="8" name="그림 7"/>
          <p:cNvPicPr/>
          <p:nvPr/>
        </p:nvPicPr>
        <p:blipFill rotWithShape="1">
          <a:blip r:embed="rId2">
            <a:alphaModFix/>
            <a:lum/>
          </a:blip>
          <a:stretch>
            <a:fillRect/>
          </a:stretch>
        </p:blipFill>
        <p:spPr>
          <a:xfrm>
            <a:off x="2072515" y="1814512"/>
            <a:ext cx="3667125" cy="1076325"/>
          </a:xfrm>
          <a:prstGeom prst="rect">
            <a:avLst/>
          </a:prstGeom>
          <a:ln>
            <a:solidFill>
              <a:schemeClr val="tx1"/>
            </a:solidFill>
          </a:ln>
        </p:spPr>
      </p:pic>
      <p:sp>
        <p:nvSpPr>
          <p:cNvPr id="3" name="직사각형 2"/>
          <p:cNvSpPr/>
          <p:nvPr/>
        </p:nvSpPr>
        <p:spPr>
          <a:xfrm>
            <a:off x="2932043" y="2236304"/>
            <a:ext cx="2807597" cy="318053"/>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ko-KR" altLang="en-US"/>
          </a:p>
        </p:txBody>
      </p:sp>
    </p:spTree>
  </p:cSld>
  <p:clrMapOvr>
    <a:masterClrMapping/>
  </p:clrMapOvr>
</p:sld>
</file>

<file path=ppt/slides/slide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73204"/>
          </a:xfrm>
          <a:prstGeom prst="rect">
            <a:avLst/>
          </a:prstGeom>
          <a:noFill/>
        </p:spPr>
        <p:txBody>
          <a:bodyPr wrap="square">
            <a:spAutoFit/>
          </a:bodyPr>
          <a:lstStyle/>
          <a:p>
            <a:pPr>
              <a:lnSpc>
                <a:spcPct val="165000"/>
              </a:lnSpc>
              <a:defRPr/>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p:txBody>
      </p:sp>
      <p:sp>
        <p:nvSpPr>
          <p:cNvPr id="3" name="TextBox 2"/>
          <p:cNvSpPr txBox="1"/>
          <p:nvPr/>
        </p:nvSpPr>
        <p:spPr>
          <a:xfrm>
            <a:off x="505118" y="1533832"/>
            <a:ext cx="8039113" cy="493088"/>
          </a:xfrm>
          <a:prstGeom prst="rect">
            <a:avLst/>
          </a:prstGeom>
          <a:noFill/>
        </p:spPr>
        <p:txBody>
          <a:bodyPr wrap="square">
            <a:spAutoFit/>
          </a:bodyPr>
          <a:lstStyle/>
          <a:p>
            <a:pPr marL="285750" indent="-285750" defTabSz="2160270">
              <a:lnSpc>
                <a:spcPct val="150000"/>
              </a:lnSpc>
              <a:spcBef>
                <a:spcPct val="16000"/>
              </a:spcBef>
              <a:buClr>
                <a:srgbClr val="7c68ad"/>
              </a:buClr>
              <a:buFont typeface="Arial"/>
              <a:buChar char="•"/>
              <a:defRPr/>
            </a:pPr>
            <a:r>
              <a:rPr lang="ko-KR" altLang="en-US" spc="-94"/>
              <a:t>서블릿의 포워드 방법</a:t>
            </a:r>
            <a:endParaRPr lang="en-US" altLang="ko-KR" spc="-94"/>
          </a:p>
        </p:txBody>
      </p:sp>
      <p:sp>
        <p:nvSpPr>
          <p:cNvPr id="12" name="TextBox 11"/>
          <p:cNvSpPr txBox="1"/>
          <p:nvPr/>
        </p:nvSpPr>
        <p:spPr>
          <a:xfrm>
            <a:off x="1324274" y="711235"/>
            <a:ext cx="6400800" cy="523220"/>
          </a:xfrm>
          <a:prstGeom prst="rect">
            <a:avLst/>
          </a:prstGeom>
          <a:noFill/>
        </p:spPr>
        <p:txBody>
          <a:bodyPr wrap="square" anchor="ctr">
            <a:spAutoFit/>
          </a:bodyPr>
          <a:lstStyle/>
          <a:p>
            <a:pPr algn="ctr">
              <a:defRPr/>
            </a:pPr>
            <a:r>
              <a:rPr lang="en-US" altLang="ko-KR" sz="2800">
                <a:solidFill>
                  <a:schemeClr val="bg1">
                    <a:lumMod val="65000"/>
                  </a:schemeClr>
                </a:solidFill>
              </a:rPr>
              <a:t>8.2 </a:t>
            </a:r>
            <a:r>
              <a:rPr lang="ko-KR" altLang="en-US" sz="2800">
                <a:solidFill>
                  <a:schemeClr val="bg1">
                    <a:lumMod val="65000"/>
                  </a:schemeClr>
                </a:solidFill>
              </a:rPr>
              <a:t>서블릿의 여러 가지 포워드 방법</a:t>
            </a:r>
            <a:endParaRPr lang="ko-KR" altLang="en-US" sz="2800" spc="-88">
              <a:solidFill>
                <a:srgbClr val="281f3d"/>
              </a:solidFill>
            </a:endParaRPr>
          </a:p>
        </p:txBody>
      </p:sp>
      <p:sp>
        <p:nvSpPr>
          <p:cNvPr id="4" name="TextBox 3"/>
          <p:cNvSpPr txBox="1"/>
          <p:nvPr/>
        </p:nvSpPr>
        <p:spPr>
          <a:xfrm>
            <a:off x="894522" y="1989278"/>
            <a:ext cx="4353339" cy="266242"/>
          </a:xfrm>
          <a:prstGeom prst="rect">
            <a:avLst/>
          </a:prstGeom>
          <a:noFill/>
        </p:spPr>
        <p:txBody>
          <a:bodyPr wrap="square">
            <a:spAutoFit/>
          </a:bodyPr>
          <a:lstStyle/>
          <a:p>
            <a:pPr lvl="0">
              <a:defRPr/>
            </a:pPr>
            <a:r>
              <a:rPr lang="en-US" altLang="ko-KR" sz="1200" b="1">
                <a:latin typeface="+mj-ea"/>
                <a:ea typeface="+mj-ea"/>
              </a:rPr>
              <a:t>redirect </a:t>
            </a:r>
            <a:r>
              <a:rPr lang="ko-KR" altLang="en-US" sz="1200" b="1">
                <a:latin typeface="+mj-ea"/>
                <a:ea typeface="+mj-ea"/>
              </a:rPr>
              <a:t>방법</a:t>
            </a:r>
            <a:endParaRPr lang="ko-KR" altLang="en-US" sz="1200" b="1">
              <a:latin typeface="+mj-ea"/>
              <a:ea typeface="+mj-ea"/>
            </a:endParaRPr>
          </a:p>
        </p:txBody>
      </p:sp>
      <p:sp>
        <p:nvSpPr>
          <p:cNvPr id="5" name="TextBox 4"/>
          <p:cNvSpPr txBox="1"/>
          <p:nvPr/>
        </p:nvSpPr>
        <p:spPr>
          <a:xfrm>
            <a:off x="894522" y="2231971"/>
            <a:ext cx="7354954" cy="909374"/>
          </a:xfrm>
          <a:prstGeom prst="rect">
            <a:avLst/>
          </a:prstGeom>
          <a:noFill/>
          <a:ln w="19050">
            <a:solidFill>
              <a:srgbClr val="00b0f0"/>
            </a:solidFill>
          </a:ln>
        </p:spPr>
        <p:txBody>
          <a:bodyPr wrap="square">
            <a:spAutoFit/>
          </a:bodyPr>
          <a:lstStyle/>
          <a:p>
            <a:pPr marL="285750" indent="-285750">
              <a:lnSpc>
                <a:spcPct val="150000"/>
              </a:lnSpc>
              <a:buFont typeface="Arial"/>
              <a:buChar char="•"/>
              <a:defRPr/>
            </a:pPr>
            <a:r>
              <a:rPr lang="en-US" altLang="ko-KR" sz="1200">
                <a:latin typeface="+mj-ea"/>
                <a:ea typeface="+mj-ea"/>
              </a:rPr>
              <a:t>HttpServletResponse </a:t>
            </a:r>
            <a:r>
              <a:rPr lang="ko-KR" altLang="en-US" sz="1200">
                <a:latin typeface="+mj-ea"/>
                <a:ea typeface="+mj-ea"/>
              </a:rPr>
              <a:t>객체의 </a:t>
            </a:r>
            <a:r>
              <a:rPr lang="en-US" altLang="ko-KR" sz="1200">
                <a:latin typeface="+mj-ea"/>
                <a:ea typeface="+mj-ea"/>
              </a:rPr>
              <a:t>sendRedirect() </a:t>
            </a:r>
            <a:r>
              <a:rPr lang="ko-KR" altLang="en-US" sz="1200">
                <a:latin typeface="+mj-ea"/>
                <a:ea typeface="+mj-ea"/>
              </a:rPr>
              <a:t>메서드를 이용</a:t>
            </a:r>
            <a:endParaRPr lang="ko-KR" altLang="en-US" sz="1200">
              <a:latin typeface="+mj-ea"/>
              <a:ea typeface="+mj-ea"/>
            </a:endParaRPr>
          </a:p>
          <a:p>
            <a:pPr marL="285750" indent="-285750">
              <a:lnSpc>
                <a:spcPct val="150000"/>
              </a:lnSpc>
              <a:buFont typeface="Arial"/>
              <a:buChar char="•"/>
              <a:defRPr/>
            </a:pPr>
            <a:r>
              <a:rPr lang="ko-KR" altLang="en-US" sz="1200">
                <a:latin typeface="+mj-ea"/>
                <a:ea typeface="+mj-ea"/>
              </a:rPr>
              <a:t>웹 브라우저에 재요청하는 방식</a:t>
            </a:r>
            <a:endParaRPr lang="ko-KR" altLang="en-US" sz="1200">
              <a:latin typeface="+mj-ea"/>
              <a:ea typeface="+mj-ea"/>
            </a:endParaRPr>
          </a:p>
          <a:p>
            <a:pPr marL="285750" indent="-285750">
              <a:lnSpc>
                <a:spcPct val="150000"/>
              </a:lnSpc>
              <a:buFont typeface="Arial"/>
              <a:buChar char="•"/>
              <a:defRPr/>
            </a:pPr>
            <a:r>
              <a:rPr lang="ko-KR" altLang="en-US" sz="1200">
                <a:latin typeface="+mj-ea"/>
                <a:ea typeface="+mj-ea"/>
              </a:rPr>
              <a:t>형식</a:t>
            </a:r>
            <a:r>
              <a:rPr lang="en-US" altLang="ko-KR" sz="1200">
                <a:latin typeface="+mj-ea"/>
                <a:ea typeface="+mj-ea"/>
              </a:rPr>
              <a:t>: sendRedirect("</a:t>
            </a:r>
            <a:r>
              <a:rPr lang="ko-KR" altLang="en-US" sz="1200">
                <a:solidFill>
                  <a:srgbClr val="ff0000"/>
                </a:solidFill>
                <a:latin typeface="+mj-ea"/>
                <a:ea typeface="+mj-ea"/>
              </a:rPr>
              <a:t>포워드할 서블릿 </a:t>
            </a:r>
            <a:r>
              <a:rPr lang="ko-KR" altLang="en-US" sz="1200">
                <a:latin typeface="+mj-ea"/>
                <a:ea typeface="+mj-ea"/>
              </a:rPr>
              <a:t>또는 </a:t>
            </a:r>
            <a:r>
              <a:rPr lang="en-US" altLang="ko-KR" sz="1200">
                <a:solidFill>
                  <a:srgbClr val="ff0000"/>
                </a:solidFill>
                <a:latin typeface="+mj-ea"/>
                <a:ea typeface="+mj-ea"/>
              </a:rPr>
              <a:t>JSP</a:t>
            </a:r>
            <a:r>
              <a:rPr lang="en-US" altLang="ko-KR" sz="1200">
                <a:latin typeface="+mj-ea"/>
                <a:ea typeface="+mj-ea"/>
              </a:rPr>
              <a:t>");</a:t>
            </a:r>
            <a:endParaRPr lang="ko-KR" altLang="en-US" sz="1200">
              <a:latin typeface="+mj-ea"/>
              <a:ea typeface="+mj-ea"/>
            </a:endParaRPr>
          </a:p>
        </p:txBody>
      </p:sp>
      <p:sp>
        <p:nvSpPr>
          <p:cNvPr id="7" name="TextBox 6"/>
          <p:cNvSpPr txBox="1"/>
          <p:nvPr/>
        </p:nvSpPr>
        <p:spPr>
          <a:xfrm>
            <a:off x="894522" y="3377035"/>
            <a:ext cx="4353339" cy="276999"/>
          </a:xfrm>
          <a:prstGeom prst="rect">
            <a:avLst/>
          </a:prstGeom>
          <a:noFill/>
        </p:spPr>
        <p:txBody>
          <a:bodyPr wrap="square">
            <a:spAutoFit/>
          </a:bodyPr>
          <a:lstStyle/>
          <a:p>
            <a:pPr lvl="0">
              <a:defRPr/>
            </a:pPr>
            <a:r>
              <a:rPr lang="en-US" altLang="ko-KR" sz="1200" b="1">
                <a:latin typeface="+mj-ea"/>
                <a:ea typeface="+mj-ea"/>
              </a:rPr>
              <a:t>Refresh </a:t>
            </a:r>
            <a:r>
              <a:rPr lang="ko-KR" altLang="en-US" sz="1200" b="1">
                <a:latin typeface="+mj-ea"/>
                <a:ea typeface="+mj-ea"/>
              </a:rPr>
              <a:t>방법</a:t>
            </a:r>
            <a:endParaRPr lang="ko-KR" altLang="en-US" sz="1200" b="1">
              <a:latin typeface="+mj-ea"/>
              <a:ea typeface="+mj-ea"/>
            </a:endParaRPr>
          </a:p>
        </p:txBody>
      </p:sp>
      <p:sp>
        <p:nvSpPr>
          <p:cNvPr id="8" name="TextBox 7"/>
          <p:cNvSpPr txBox="1"/>
          <p:nvPr/>
        </p:nvSpPr>
        <p:spPr>
          <a:xfrm>
            <a:off x="894522" y="3646016"/>
            <a:ext cx="7354954" cy="905029"/>
          </a:xfrm>
          <a:prstGeom prst="rect">
            <a:avLst/>
          </a:prstGeom>
          <a:noFill/>
          <a:ln w="19050">
            <a:solidFill>
              <a:srgbClr val="00b0f0"/>
            </a:solidFill>
          </a:ln>
        </p:spPr>
        <p:txBody>
          <a:bodyPr wrap="square">
            <a:spAutoFit/>
          </a:bodyPr>
          <a:lstStyle/>
          <a:p>
            <a:pPr marL="285750" indent="-285750">
              <a:lnSpc>
                <a:spcPct val="150000"/>
              </a:lnSpc>
              <a:buFont typeface="Arial"/>
              <a:buChar char="•"/>
              <a:defRPr/>
            </a:pPr>
            <a:r>
              <a:rPr lang="en-US" altLang="ko-KR" sz="1200">
                <a:latin typeface="+mj-ea"/>
                <a:ea typeface="+mj-ea"/>
              </a:rPr>
              <a:t>HttpServletResponse </a:t>
            </a:r>
            <a:r>
              <a:rPr lang="ko-KR" altLang="en-US" sz="1200">
                <a:latin typeface="+mj-ea"/>
                <a:ea typeface="+mj-ea"/>
              </a:rPr>
              <a:t>객체의 </a:t>
            </a:r>
            <a:r>
              <a:rPr lang="en-US" altLang="ko-KR" sz="1200">
                <a:latin typeface="+mj-ea"/>
                <a:ea typeface="+mj-ea"/>
              </a:rPr>
              <a:t>addHeader() </a:t>
            </a:r>
            <a:r>
              <a:rPr lang="ko-KR" altLang="en-US" sz="1200">
                <a:latin typeface="+mj-ea"/>
                <a:ea typeface="+mj-ea"/>
              </a:rPr>
              <a:t>메서드를 이용</a:t>
            </a:r>
            <a:endParaRPr lang="ko-KR" altLang="en-US" sz="1200">
              <a:latin typeface="+mj-ea"/>
              <a:ea typeface="+mj-ea"/>
            </a:endParaRPr>
          </a:p>
          <a:p>
            <a:pPr marL="285750" indent="-285750">
              <a:lnSpc>
                <a:spcPct val="150000"/>
              </a:lnSpc>
              <a:buFont typeface="Arial"/>
              <a:buChar char="•"/>
              <a:defRPr/>
            </a:pPr>
            <a:r>
              <a:rPr lang="ko-KR" altLang="en-US" sz="1200">
                <a:latin typeface="+mj-ea"/>
                <a:ea typeface="+mj-ea"/>
              </a:rPr>
              <a:t>웹 브라우저에 재요청하는 방식</a:t>
            </a:r>
            <a:endParaRPr lang="ko-KR" altLang="en-US" sz="1200">
              <a:latin typeface="+mj-ea"/>
              <a:ea typeface="+mj-ea"/>
            </a:endParaRPr>
          </a:p>
          <a:p>
            <a:pPr marL="285750" indent="-285750">
              <a:lnSpc>
                <a:spcPct val="150000"/>
              </a:lnSpc>
              <a:buFont typeface="Arial"/>
              <a:buChar char="•"/>
              <a:defRPr/>
            </a:pPr>
            <a:r>
              <a:rPr lang="ko-KR" altLang="en-US" sz="1200">
                <a:latin typeface="+mj-ea"/>
                <a:ea typeface="+mj-ea"/>
              </a:rPr>
              <a:t>형식</a:t>
            </a:r>
            <a:r>
              <a:rPr lang="en-US" altLang="ko-KR" sz="1200">
                <a:latin typeface="+mj-ea"/>
                <a:ea typeface="+mj-ea"/>
              </a:rPr>
              <a:t>: response.addHeader("Refresh",</a:t>
            </a:r>
            <a:r>
              <a:rPr lang="ko-KR" altLang="en-US" sz="1200">
                <a:latin typeface="+mj-ea"/>
                <a:ea typeface="+mj-ea"/>
              </a:rPr>
              <a:t>경과시간</a:t>
            </a:r>
            <a:r>
              <a:rPr lang="en-US" altLang="ko-KR" sz="1200">
                <a:latin typeface="+mj-ea"/>
                <a:ea typeface="+mj-ea"/>
              </a:rPr>
              <a:t>(</a:t>
            </a:r>
            <a:r>
              <a:rPr lang="ko-KR" altLang="en-US" sz="1200">
                <a:latin typeface="+mj-ea"/>
                <a:ea typeface="+mj-ea"/>
              </a:rPr>
              <a:t>초</a:t>
            </a:r>
            <a:r>
              <a:rPr lang="en-US" altLang="ko-KR" sz="1200">
                <a:latin typeface="+mj-ea"/>
                <a:ea typeface="+mj-ea"/>
              </a:rPr>
              <a:t>);url=</a:t>
            </a:r>
            <a:r>
              <a:rPr lang="ko-KR" altLang="en-US" sz="1200">
                <a:solidFill>
                  <a:srgbClr val="ff0000"/>
                </a:solidFill>
                <a:latin typeface="+mj-ea"/>
                <a:ea typeface="+mj-ea"/>
              </a:rPr>
              <a:t>요청할 서블릿 </a:t>
            </a:r>
            <a:r>
              <a:rPr lang="ko-KR" altLang="en-US" sz="1200">
                <a:latin typeface="+mj-ea"/>
                <a:ea typeface="+mj-ea"/>
              </a:rPr>
              <a:t>또는 </a:t>
            </a:r>
            <a:r>
              <a:rPr lang="en-US" altLang="ko-KR" sz="1200">
                <a:solidFill>
                  <a:srgbClr val="ff0000"/>
                </a:solidFill>
                <a:latin typeface="+mj-ea"/>
                <a:ea typeface="+mj-ea"/>
              </a:rPr>
              <a:t>JSP</a:t>
            </a:r>
            <a:r>
              <a:rPr lang="en-US" altLang="ko-KR" sz="1200">
                <a:latin typeface="+mj-ea"/>
                <a:ea typeface="+mj-ea"/>
              </a:rPr>
              <a:t>");</a:t>
            </a:r>
            <a:endParaRPr lang="ko-KR" altLang="en-US" sz="1200">
              <a:latin typeface="+mj-ea"/>
              <a:ea typeface="+mj-ea"/>
            </a:endParaRPr>
          </a:p>
        </p:txBody>
      </p:sp>
      <p:graphicFrame>
        <p:nvGraphicFramePr>
          <p:cNvPr id="13" name="표 4"/>
          <p:cNvGraphicFramePr>
            <a:graphicFrameLocks noGrp="1"/>
          </p:cNvGraphicFramePr>
          <p:nvPr/>
        </p:nvGraphicFramePr>
        <p:xfrm>
          <a:off x="906080" y="5375281"/>
          <a:ext cx="7331839" cy="995155"/>
        </p:xfrm>
        <a:graphic>
          <a:graphicData uri="http://schemas.openxmlformats.org/drawingml/2006/table">
            <a:tbl>
              <a:tblPr firstRow="1" bandRow="1">
                <a:tableStyle styleId="{5C22544A-7EE6-4342-B048-85BDC9FD1C3A}" styleName="보통 스타일 2 - 강조 1">
                  <a:wholeTbl>
                    <a:tcTxStyle>
                      <a:fontRef idx="maj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TxStyle/>
                    <a:tcStyle>
                      <a:tcBdr/>
                      <a:fill>
                        <a:solidFill>
                          <a:schemeClr val="accent1">
                            <a:tint val="40000"/>
                          </a:schemeClr>
                        </a:solidFill>
                      </a:fill>
                    </a:tcStyle>
                  </a:band1H>
                  <a:band2H>
                    <a:tcTxStyle/>
                    <a:tcStyle>
                      <a:tcBdr/>
                    </a:tcStyle>
                  </a:band2H>
                  <a:band1V>
                    <a:tcTxStyle/>
                    <a:tcStyle>
                      <a:tcBdr/>
                      <a:fill>
                        <a:solidFill>
                          <a:schemeClr val="accent1">
                            <a:tint val="40000"/>
                          </a:schemeClr>
                        </a:solidFill>
                      </a:fill>
                    </a:tcStyle>
                  </a:band1V>
                  <a:band2V>
                    <a:tcTxStyle/>
                    <a:tcStyle>
                      <a:tcBdr/>
                    </a:tcStyle>
                  </a:band2V>
                  <a:lastCol>
                    <a:tcTxStyle b="on">
                      <a:fontRef idx="major">
                        <a:prstClr val="black"/>
                      </a:fontRef>
                      <a:schemeClr val="lt1"/>
                    </a:tcTxStyle>
                    <a:tcStyle>
                      <a:tcBdr/>
                      <a:fill>
                        <a:solidFill>
                          <a:schemeClr val="accent1"/>
                        </a:solidFill>
                      </a:fill>
                    </a:tcStyle>
                  </a:lastCol>
                  <a:firstCol>
                    <a:tcTxStyle b="on">
                      <a:fontRef idx="major">
                        <a:prstClr val="black"/>
                      </a:fontRef>
                      <a:schemeClr val="lt1"/>
                    </a:tcTxStyle>
                    <a:tcStyle>
                      <a:tcBdr/>
                      <a:fill>
                        <a:solidFill>
                          <a:schemeClr val="accent1"/>
                        </a:solidFill>
                      </a:fill>
                    </a:tcStyle>
                  </a:firstCol>
                  <a:lastRow>
                    <a:tcTxStyle b="on">
                      <a:fontRef idx="major">
                        <a:prstClr val="black"/>
                      </a:fontRef>
                      <a:schemeClr val="lt1"/>
                    </a:tcTxStyle>
                    <a:tcStyle>
                      <a:tcBdr>
                        <a:top>
                          <a:ln w="38100" cmpd="sng">
                            <a:solidFill>
                              <a:schemeClr val="lt1"/>
                            </a:solidFill>
                          </a:ln>
                        </a:top>
                      </a:tcBdr>
                      <a:fill>
                        <a:solidFill>
                          <a:schemeClr val="accent1"/>
                        </a:solidFill>
                      </a:fill>
                    </a:tcStyle>
                  </a:lastRow>
                  <a:firstRow>
                    <a:tcTxStyle b="on">
                      <a:fontRef idx="major">
                        <a:prstClr val="black"/>
                      </a:fontRef>
                      <a:schemeClr val="lt1"/>
                    </a:tcTxStyle>
                    <a:tcStyle>
                      <a:tcBdr>
                        <a:bottom>
                          <a:ln w="38100" cmpd="sng">
                            <a:solidFill>
                              <a:schemeClr val="lt1"/>
                            </a:solidFill>
                          </a:ln>
                        </a:bottom>
                      </a:tcBdr>
                      <a:fill>
                        <a:solidFill>
                          <a:schemeClr val="accent1"/>
                        </a:solidFill>
                      </a:fill>
                    </a:tcStyle>
                  </a:firstRow>
                </a:tableStyle>
              </a:tblPr>
              <a:tblGrid>
                <a:gridCol w="782852"/>
                <a:gridCol w="2605322"/>
                <a:gridCol w="3943663"/>
              </a:tblGrid>
              <a:tr h="262890">
                <a:tc>
                  <a:txBody>
                    <a:bodyPr vert="horz" lIns="91440" tIns="45720" rIns="91440" bIns="45720" anchor="t" anchorCtr="0"/>
                    <a:p>
                      <a:pPr latinLnBrk="1">
                        <a:defRPr/>
                      </a:pPr>
                      <a:r>
                        <a:rPr lang="ko-KR" altLang="en-US" sz="1100">
                          <a:solidFill>
                            <a:schemeClr val="tx1"/>
                          </a:solidFill>
                          <a:latin typeface="+mj-ea"/>
                          <a:ea typeface="+mj-ea"/>
                        </a:rPr>
                        <a:t>반환형</a:t>
                      </a:r>
                      <a:endParaRPr lang="ko-KR" altLang="en-US" sz="1100">
                        <a:solidFill>
                          <a:schemeClr val="tx1"/>
                        </a:solidFill>
                        <a:latin typeface="+mj-ea"/>
                        <a:ea typeface="+mj-ea"/>
                      </a:endParaRPr>
                    </a:p>
                  </a:txBody>
                  <a:tcPr marL="91440" marR="91440">
                    <a:lnL w="12700" cap="flat" cmpd="sng" algn="ctr">
                      <a:solidFill>
                        <a:schemeClr val="tx1"/>
                      </a:solidFill>
                      <a:prstDash val="solid"/>
                      <a:round/>
                    </a:lnL>
                    <a:lnR w="12700" cap="flat" cmpd="sng" algn="ctr">
                      <a:solidFill>
                        <a:schemeClr val="tx1"/>
                      </a:solidFill>
                      <a:prstDash val="solid"/>
                      <a:round/>
                    </a:lnR>
                    <a:lnT w="12700" cap="flat" cmpd="sng" algn="ctr">
                      <a:solidFill>
                        <a:schemeClr val="tx1"/>
                      </a:solidFill>
                      <a:prstDash val="solid"/>
                      <a:round/>
                    </a:lnT>
                    <a:lnB w="12700" cap="flat" cmpd="sng" algn="ctr">
                      <a:solidFill>
                        <a:schemeClr val="tx1"/>
                      </a:solidFill>
                      <a:prstDash val="solid"/>
                      <a:round/>
                    </a:lnB>
                    <a:solidFill>
                      <a:schemeClr val="accent5">
                        <a:lumMod val="40000"/>
                        <a:lumOff val="60000"/>
                      </a:schemeClr>
                    </a:solidFill>
                  </a:tcPr>
                </a:tc>
                <a:tc>
                  <a:txBody>
                    <a:bodyPr vert="horz" lIns="91440" tIns="45720" rIns="91440" bIns="45720" anchor="t" anchorCtr="0"/>
                    <a:p>
                      <a:pPr>
                        <a:defRPr/>
                      </a:pPr>
                      <a:r>
                        <a:rPr lang="ko-KR" altLang="en-US" sz="1100">
                          <a:solidFill>
                            <a:schemeClr val="tx1"/>
                          </a:solidFill>
                          <a:latin typeface="+mj-ea"/>
                          <a:ea typeface="+mj-ea"/>
                        </a:rPr>
                        <a:t>메서드 이름</a:t>
                      </a:r>
                      <a:endParaRPr lang="ko-KR" altLang="en-US" sz="1100">
                        <a:solidFill>
                          <a:schemeClr val="tx1"/>
                        </a:solidFill>
                        <a:latin typeface="+mj-ea"/>
                        <a:ea typeface="+mj-ea"/>
                      </a:endParaRPr>
                    </a:p>
                  </a:txBody>
                  <a:tcPr marL="91440" marR="91440">
                    <a:lnL w="12700" cap="flat" cmpd="sng" algn="ctr">
                      <a:solidFill>
                        <a:schemeClr val="tx1"/>
                      </a:solidFill>
                      <a:prstDash val="solid"/>
                      <a:round/>
                    </a:lnL>
                    <a:lnR w="12700" cap="flat" cmpd="sng" algn="ctr">
                      <a:solidFill>
                        <a:schemeClr val="tx1"/>
                      </a:solidFill>
                      <a:prstDash val="solid"/>
                      <a:round/>
                    </a:lnR>
                    <a:lnT w="12700" cap="flat" cmpd="sng" algn="ctr">
                      <a:solidFill>
                        <a:schemeClr val="tx1"/>
                      </a:solidFill>
                      <a:prstDash val="solid"/>
                      <a:round/>
                    </a:lnT>
                    <a:lnB w="12700" cap="flat" cmpd="sng" algn="ctr">
                      <a:solidFill>
                        <a:schemeClr val="tx1"/>
                      </a:solidFill>
                      <a:prstDash val="solid"/>
                      <a:round/>
                    </a:lnB>
                    <a:solidFill>
                      <a:schemeClr val="accent5">
                        <a:lumMod val="40000"/>
                        <a:lumOff val="60000"/>
                      </a:schemeClr>
                    </a:solidFill>
                  </a:tcPr>
                </a:tc>
                <a:tc>
                  <a:txBody>
                    <a:bodyPr vert="horz" lIns="91440" tIns="45720" rIns="91440" bIns="45720" anchor="t" anchorCtr="0"/>
                    <a:p>
                      <a:pPr latinLnBrk="1">
                        <a:defRPr/>
                      </a:pPr>
                      <a:r>
                        <a:rPr lang="ko-KR" altLang="en-US" sz="1100">
                          <a:solidFill>
                            <a:schemeClr val="tx1"/>
                          </a:solidFill>
                          <a:latin typeface="+mj-ea"/>
                          <a:ea typeface="+mj-ea"/>
                        </a:rPr>
                        <a:t>기능</a:t>
                      </a:r>
                      <a:endParaRPr lang="ko-KR" altLang="en-US" sz="1100">
                        <a:solidFill>
                          <a:schemeClr val="tx1"/>
                        </a:solidFill>
                        <a:latin typeface="+mj-ea"/>
                        <a:ea typeface="+mj-ea"/>
                      </a:endParaRPr>
                    </a:p>
                  </a:txBody>
                  <a:tcPr marL="91440" marR="91440">
                    <a:lnL w="12700" cap="flat" cmpd="sng" algn="ctr">
                      <a:solidFill>
                        <a:schemeClr val="tx1"/>
                      </a:solidFill>
                      <a:prstDash val="solid"/>
                      <a:round/>
                    </a:lnL>
                    <a:lnR w="12700" cap="flat" cmpd="sng" algn="ctr">
                      <a:solidFill>
                        <a:schemeClr val="tx1"/>
                      </a:solidFill>
                      <a:prstDash val="solid"/>
                      <a:round/>
                    </a:lnR>
                    <a:lnT w="12700" cap="flat" cmpd="sng" algn="ctr">
                      <a:solidFill>
                        <a:schemeClr val="tx1"/>
                      </a:solidFill>
                      <a:prstDash val="solid"/>
                      <a:round/>
                    </a:lnT>
                    <a:lnB w="12700" cap="flat" cmpd="sng" algn="ctr">
                      <a:solidFill>
                        <a:schemeClr val="tx1"/>
                      </a:solidFill>
                      <a:prstDash val="solid"/>
                      <a:round/>
                    </a:lnB>
                    <a:solidFill>
                      <a:schemeClr val="accent5">
                        <a:lumMod val="40000"/>
                        <a:lumOff val="60000"/>
                      </a:schemeClr>
                    </a:solidFill>
                  </a:tcPr>
                </a:tc>
              </a:tr>
              <a:tr h="307450">
                <a:tc>
                  <a:txBody>
                    <a:bodyPr vert="horz" lIns="91440" tIns="45720" rIns="91440" bIns="45720" anchor="t" anchorCtr="0"/>
                    <a:p>
                      <a:pPr lvl="0">
                        <a:defRPr/>
                      </a:pPr>
                      <a:r>
                        <a:rPr lang="en-US" altLang="ko-KR" sz="1100">
                          <a:solidFill>
                            <a:schemeClr val="tx1"/>
                          </a:solidFill>
                          <a:latin typeface="+mj-ea"/>
                          <a:ea typeface="+mj-ea"/>
                        </a:rPr>
                        <a:t>void</a:t>
                      </a:r>
                      <a:endParaRPr lang="ko-KR" altLang="en-US" sz="1100">
                        <a:solidFill>
                          <a:schemeClr val="tx1"/>
                        </a:solidFill>
                        <a:latin typeface="+mj-ea"/>
                        <a:ea typeface="+mj-ea"/>
                      </a:endParaRPr>
                    </a:p>
                  </a:txBody>
                  <a:tcPr marL="91440" marR="91440">
                    <a:lnL w="12700" cap="flat" cmpd="sng" algn="ctr">
                      <a:solidFill>
                        <a:schemeClr val="tx1"/>
                      </a:solidFill>
                      <a:prstDash val="solid"/>
                      <a:round/>
                    </a:lnL>
                    <a:lnR w="12700" cap="flat" cmpd="sng" algn="ctr">
                      <a:solidFill>
                        <a:schemeClr val="tx1"/>
                      </a:solidFill>
                      <a:prstDash val="solid"/>
                      <a:round/>
                    </a:lnR>
                    <a:lnT w="12700" cap="flat" cmpd="sng" algn="ctr">
                      <a:solidFill>
                        <a:schemeClr val="tx1"/>
                      </a:solidFill>
                      <a:prstDash val="solid"/>
                      <a:round/>
                    </a:lnT>
                    <a:lnB w="12700" cap="flat" cmpd="sng" algn="ctr">
                      <a:solidFill>
                        <a:schemeClr val="tx1"/>
                      </a:solidFill>
                      <a:prstDash val="solid"/>
                      <a:round/>
                    </a:lnB>
                    <a:noFill/>
                  </a:tcPr>
                </a:tc>
                <a:tc>
                  <a:txBody>
                    <a:bodyPr vert="horz" lIns="91440" tIns="45720" rIns="91440" bIns="45720" anchor="t" anchorCtr="0"/>
                    <a:p>
                      <a:pPr lvl="0">
                        <a:defRPr/>
                      </a:pPr>
                      <a:r>
                        <a:rPr lang="en-US" altLang="ko-KR" sz="1100" b="0" i="0">
                          <a:solidFill>
                            <a:schemeClr val="dk1"/>
                          </a:solidFill>
                          <a:latin typeface="+mj-ea"/>
                          <a:ea typeface="+mj-ea"/>
                          <a:cs typeface="+mn-cs"/>
                        </a:rPr>
                        <a:t>addHeader(String name,</a:t>
                      </a:r>
                      <a:r>
                        <a:rPr lang="ko-KR" altLang="en-US" sz="1100" b="0" i="0">
                          <a:solidFill>
                            <a:schemeClr val="dk1"/>
                          </a:solidFill>
                          <a:latin typeface="+mj-ea"/>
                          <a:ea typeface="+mj-ea"/>
                          <a:cs typeface="+mn-cs"/>
                        </a:rPr>
                        <a:t> </a:t>
                      </a:r>
                      <a:r>
                        <a:rPr lang="en-US" altLang="ko-KR" sz="1100" b="0" i="0">
                          <a:solidFill>
                            <a:schemeClr val="dk1"/>
                          </a:solidFill>
                          <a:latin typeface="+mj-ea"/>
                          <a:ea typeface="+mj-ea"/>
                          <a:cs typeface="+mn-cs"/>
                        </a:rPr>
                        <a:t>String value)</a:t>
                      </a:r>
                      <a:endParaRPr lang="ko-KR" altLang="en-US" sz="1100">
                        <a:solidFill>
                          <a:schemeClr val="tx1"/>
                        </a:solidFill>
                        <a:latin typeface="+mj-ea"/>
                        <a:ea typeface="+mj-ea"/>
                      </a:endParaRPr>
                    </a:p>
                  </a:txBody>
                  <a:tcPr marL="91440" marR="91440">
                    <a:lnL w="12700" cap="flat" cmpd="sng" algn="ctr">
                      <a:solidFill>
                        <a:schemeClr val="tx1"/>
                      </a:solidFill>
                      <a:prstDash val="solid"/>
                      <a:round/>
                    </a:lnL>
                    <a:lnR w="12700" cap="flat" cmpd="sng" algn="ctr">
                      <a:solidFill>
                        <a:schemeClr val="tx1"/>
                      </a:solidFill>
                      <a:prstDash val="solid"/>
                      <a:round/>
                    </a:lnR>
                    <a:lnT w="12700" cap="flat" cmpd="sng" algn="ctr">
                      <a:solidFill>
                        <a:schemeClr val="tx1"/>
                      </a:solidFill>
                      <a:prstDash val="solid"/>
                      <a:round/>
                    </a:lnT>
                    <a:lnB w="12700" cap="flat" cmpd="sng" algn="ctr">
                      <a:solidFill>
                        <a:schemeClr val="tx1"/>
                      </a:solidFill>
                      <a:prstDash val="solid"/>
                      <a:round/>
                    </a:lnB>
                    <a:noFill/>
                  </a:tcPr>
                </a:tc>
                <a:tc>
                  <a:txBody>
                    <a:bodyPr vert="horz" lIns="91440" tIns="45720" rIns="91440" bIns="45720" anchor="t" anchorCtr="0"/>
                    <a:p>
                      <a:pPr lvl="0">
                        <a:defRPr/>
                      </a:pPr>
                      <a:r>
                        <a:rPr lang="en-US" altLang="ko-KR" sz="1100" b="0" i="0">
                          <a:solidFill>
                            <a:schemeClr val="dk1"/>
                          </a:solidFill>
                          <a:latin typeface="+mj-ea"/>
                          <a:ea typeface="+mj-ea"/>
                          <a:cs typeface="+mn-cs"/>
                        </a:rPr>
                        <a:t>name</a:t>
                      </a:r>
                      <a:r>
                        <a:rPr lang="ko-KR" altLang="en-US" sz="1100" b="0" i="0">
                          <a:solidFill>
                            <a:schemeClr val="dk1"/>
                          </a:solidFill>
                          <a:latin typeface="+mj-ea"/>
                          <a:ea typeface="+mj-ea"/>
                          <a:cs typeface="+mn-cs"/>
                        </a:rPr>
                        <a:t>과 </a:t>
                      </a:r>
                      <a:r>
                        <a:rPr lang="en-US" altLang="ko-KR" sz="1100" b="0" i="0">
                          <a:solidFill>
                            <a:schemeClr val="dk1"/>
                          </a:solidFill>
                          <a:latin typeface="+mj-ea"/>
                          <a:ea typeface="+mj-ea"/>
                          <a:cs typeface="+mn-cs"/>
                        </a:rPr>
                        <a:t>value</a:t>
                      </a:r>
                      <a:r>
                        <a:rPr lang="ko-KR" altLang="en-US" sz="1100" b="0" i="0">
                          <a:solidFill>
                            <a:schemeClr val="dk1"/>
                          </a:solidFill>
                          <a:latin typeface="+mj-ea"/>
                          <a:ea typeface="+mj-ea"/>
                          <a:cs typeface="+mn-cs"/>
                        </a:rPr>
                        <a:t>를 헤더에 추가합니다</a:t>
                      </a:r>
                      <a:r>
                        <a:rPr lang="en-US" altLang="ko-KR" sz="1100" b="0" i="0">
                          <a:solidFill>
                            <a:schemeClr val="dk1"/>
                          </a:solidFill>
                          <a:latin typeface="+mj-ea"/>
                          <a:ea typeface="+mj-ea"/>
                          <a:cs typeface="+mn-cs"/>
                        </a:rPr>
                        <a:t>.</a:t>
                      </a:r>
                      <a:endParaRPr lang="ko-KR" altLang="en-US" sz="1100">
                        <a:solidFill>
                          <a:schemeClr val="tx1"/>
                        </a:solidFill>
                        <a:latin typeface="+mj-ea"/>
                        <a:ea typeface="+mj-ea"/>
                      </a:endParaRPr>
                    </a:p>
                  </a:txBody>
                  <a:tcPr marL="91440" marR="91440">
                    <a:lnL w="12700" cap="flat" cmpd="sng" algn="ctr">
                      <a:solidFill>
                        <a:schemeClr val="tx1"/>
                      </a:solidFill>
                      <a:prstDash val="solid"/>
                      <a:round/>
                    </a:lnL>
                    <a:lnR w="12700" cap="flat" cmpd="sng" algn="ctr">
                      <a:solidFill>
                        <a:schemeClr val="tx1"/>
                      </a:solidFill>
                      <a:prstDash val="solid"/>
                      <a:round/>
                    </a:lnR>
                    <a:lnT w="12700" cap="flat" cmpd="sng" algn="ctr">
                      <a:solidFill>
                        <a:schemeClr val="tx1"/>
                      </a:solidFill>
                      <a:prstDash val="solid"/>
                      <a:round/>
                    </a:lnT>
                    <a:lnB w="12700" cap="flat" cmpd="sng" algn="ctr">
                      <a:solidFill>
                        <a:schemeClr val="tx1"/>
                      </a:solidFill>
                      <a:prstDash val="solid"/>
                      <a:round/>
                    </a:lnB>
                    <a:noFill/>
                  </a:tcPr>
                </a:tc>
              </a:tr>
              <a:tr h="424815">
                <a:tc>
                  <a:txBody>
                    <a:bodyPr vert="horz" lIns="91440" tIns="45720" rIns="91440" bIns="45720" anchor="t" anchorCtr="0"/>
                    <a:p>
                      <a:pPr algn="l">
                        <a:defRPr/>
                      </a:pPr>
                      <a:r>
                        <a:rPr lang="en-US" altLang="ko-KR" sz="1100">
                          <a:solidFill>
                            <a:schemeClr val="tx1"/>
                          </a:solidFill>
                          <a:latin typeface="+mj-ea"/>
                          <a:ea typeface="+mj-ea"/>
                        </a:rPr>
                        <a:t>void</a:t>
                      </a:r>
                      <a:endParaRPr lang="ko-KR" altLang="en-US" sz="1100">
                        <a:solidFill>
                          <a:schemeClr val="tx1"/>
                        </a:solidFill>
                        <a:latin typeface="+mj-ea"/>
                        <a:ea typeface="+mj-ea"/>
                      </a:endParaRPr>
                    </a:p>
                  </a:txBody>
                  <a:tcPr marL="91440" marR="91440">
                    <a:lnL w="12700" cap="flat" cmpd="sng" algn="ctr">
                      <a:solidFill>
                        <a:schemeClr val="tx1"/>
                      </a:solidFill>
                      <a:prstDash val="solid"/>
                      <a:round/>
                    </a:lnL>
                    <a:lnR w="12700" cap="flat" cmpd="sng" algn="ctr">
                      <a:solidFill>
                        <a:schemeClr val="tx1"/>
                      </a:solidFill>
                      <a:prstDash val="solid"/>
                      <a:round/>
                    </a:lnR>
                    <a:lnT w="12700" cap="flat" cmpd="sng" algn="ctr">
                      <a:solidFill>
                        <a:schemeClr val="tx1"/>
                      </a:solidFill>
                      <a:prstDash val="solid"/>
                      <a:round/>
                    </a:lnT>
                    <a:lnB w="12700" cap="flat" cmpd="sng" algn="ctr">
                      <a:solidFill>
                        <a:schemeClr val="tx1"/>
                      </a:solidFill>
                      <a:prstDash val="solid"/>
                      <a:round/>
                    </a:lnB>
                    <a:noFill/>
                  </a:tcPr>
                </a:tc>
                <a:tc>
                  <a:txBody>
                    <a:bodyPr vert="horz" lIns="91440" tIns="45720" rIns="91440" bIns="45720" anchor="t" anchorCtr="0"/>
                    <a:p>
                      <a:pPr lvl="0">
                        <a:defRPr/>
                      </a:pPr>
                      <a:r>
                        <a:rPr lang="en-US" altLang="ko-KR" sz="1100" b="0" i="0">
                          <a:solidFill>
                            <a:schemeClr val="dk1"/>
                          </a:solidFill>
                          <a:latin typeface="+mj-ea"/>
                          <a:ea typeface="+mj-ea"/>
                          <a:cs typeface="+mn-cs"/>
                        </a:rPr>
                        <a:t>sendRedirect</a:t>
                      </a:r>
                      <a:endParaRPr lang="en-US" altLang="ko-KR" sz="1100" b="0" i="0">
                        <a:solidFill>
                          <a:schemeClr val="dk1"/>
                        </a:solidFill>
                        <a:latin typeface="+mj-ea"/>
                        <a:ea typeface="+mj-ea"/>
                        <a:cs typeface="+mn-cs"/>
                      </a:endParaRPr>
                    </a:p>
                    <a:p>
                      <a:pPr lvl="0">
                        <a:defRPr/>
                      </a:pPr>
                      <a:r>
                        <a:rPr lang="en-US" altLang="ko-KR" sz="1100" b="0" i="0">
                          <a:solidFill>
                            <a:schemeClr val="dk1"/>
                          </a:solidFill>
                          <a:latin typeface="+mj-ea"/>
                          <a:ea typeface="+mj-ea"/>
                          <a:cs typeface="+mn-cs"/>
                        </a:rPr>
                        <a:t>(String location)</a:t>
                      </a:r>
                      <a:endParaRPr lang="ko-KR" altLang="en-US" sz="1100">
                        <a:solidFill>
                          <a:schemeClr val="tx1"/>
                        </a:solidFill>
                        <a:latin typeface="+mj-ea"/>
                        <a:ea typeface="+mj-ea"/>
                      </a:endParaRPr>
                    </a:p>
                  </a:txBody>
                  <a:tcPr marL="91440" marR="91440">
                    <a:lnL w="12700" cap="flat" cmpd="sng" algn="ctr">
                      <a:solidFill>
                        <a:schemeClr val="tx1"/>
                      </a:solidFill>
                      <a:prstDash val="solid"/>
                      <a:round/>
                    </a:lnL>
                    <a:lnR w="12700" cap="flat" cmpd="sng" algn="ctr">
                      <a:solidFill>
                        <a:schemeClr val="tx1"/>
                      </a:solidFill>
                      <a:prstDash val="solid"/>
                      <a:round/>
                    </a:lnR>
                    <a:lnT w="12700" cap="flat" cmpd="sng" algn="ctr">
                      <a:solidFill>
                        <a:schemeClr val="tx1"/>
                      </a:solidFill>
                      <a:prstDash val="solid"/>
                      <a:round/>
                    </a:lnT>
                    <a:lnB w="12700" cap="flat" cmpd="sng" algn="ctr">
                      <a:solidFill>
                        <a:schemeClr val="tx1"/>
                      </a:solidFill>
                      <a:prstDash val="solid"/>
                      <a:round/>
                    </a:lnB>
                    <a:noFill/>
                  </a:tcPr>
                </a:tc>
                <a:tc>
                  <a:txBody>
                    <a:bodyPr vert="horz" lIns="91440" tIns="45720" rIns="91440" bIns="45720" anchor="t" anchorCtr="0"/>
                    <a:p>
                      <a:pPr lvl="0">
                        <a:defRPr/>
                      </a:pPr>
                      <a:r>
                        <a:rPr lang="ko-KR" altLang="en-US" sz="1100" b="0" i="0">
                          <a:solidFill>
                            <a:schemeClr val="dk1"/>
                          </a:solidFill>
                          <a:latin typeface="+mj-ea"/>
                          <a:ea typeface="+mj-ea"/>
                          <a:cs typeface="+mn-cs"/>
                        </a:rPr>
                        <a:t>클라이언트에게 리다이렉트</a:t>
                      </a:r>
                      <a:r>
                        <a:rPr lang="en-US" altLang="ko-KR" sz="1100" b="0" i="0">
                          <a:solidFill>
                            <a:schemeClr val="dk1"/>
                          </a:solidFill>
                          <a:latin typeface="+mj-ea"/>
                          <a:ea typeface="+mj-ea"/>
                          <a:cs typeface="+mn-cs"/>
                        </a:rPr>
                        <a:t>(redirect) </a:t>
                      </a:r>
                      <a:r>
                        <a:rPr lang="ko-KR" altLang="en-US" sz="1100" b="0" i="0">
                          <a:solidFill>
                            <a:schemeClr val="dk1"/>
                          </a:solidFill>
                          <a:latin typeface="+mj-ea"/>
                          <a:ea typeface="+mj-ea"/>
                          <a:cs typeface="+mn-cs"/>
                        </a:rPr>
                        <a:t>응답을 보낸 후 특정 </a:t>
                      </a:r>
                      <a:r>
                        <a:rPr lang="en-US" altLang="ko-KR" sz="1100" b="0" i="0">
                          <a:solidFill>
                            <a:schemeClr val="dk1"/>
                          </a:solidFill>
                          <a:latin typeface="+mj-ea"/>
                          <a:ea typeface="+mj-ea"/>
                          <a:cs typeface="+mn-cs"/>
                        </a:rPr>
                        <a:t>URL</a:t>
                      </a:r>
                      <a:r>
                        <a:rPr lang="ko-KR" altLang="en-US" sz="1100" b="0" i="0">
                          <a:solidFill>
                            <a:schemeClr val="dk1"/>
                          </a:solidFill>
                          <a:latin typeface="+mj-ea"/>
                          <a:ea typeface="+mj-ea"/>
                          <a:cs typeface="+mn-cs"/>
                        </a:rPr>
                        <a:t>로 다시 요청하게 합니다</a:t>
                      </a:r>
                      <a:r>
                        <a:rPr lang="en-US" altLang="ko-KR" sz="1100" b="0" i="0">
                          <a:solidFill>
                            <a:schemeClr val="dk1"/>
                          </a:solidFill>
                          <a:latin typeface="+mj-ea"/>
                          <a:ea typeface="+mj-ea"/>
                          <a:cs typeface="+mn-cs"/>
                        </a:rPr>
                        <a:t>.</a:t>
                      </a:r>
                      <a:endParaRPr lang="ko-KR" altLang="en-US" sz="1100">
                        <a:solidFill>
                          <a:schemeClr val="tx1"/>
                        </a:solidFill>
                        <a:latin typeface="+mj-ea"/>
                        <a:ea typeface="+mj-ea"/>
                      </a:endParaRPr>
                    </a:p>
                  </a:txBody>
                  <a:tcPr marL="91440" marR="91440">
                    <a:lnL w="12700" cap="flat" cmpd="sng" algn="ctr">
                      <a:solidFill>
                        <a:schemeClr val="tx1"/>
                      </a:solidFill>
                      <a:prstDash val="solid"/>
                      <a:round/>
                    </a:lnL>
                    <a:lnR w="12700" cap="flat" cmpd="sng" algn="ctr">
                      <a:solidFill>
                        <a:schemeClr val="tx1"/>
                      </a:solidFill>
                      <a:prstDash val="solid"/>
                      <a:round/>
                    </a:lnR>
                    <a:lnT w="12700" cap="flat" cmpd="sng" algn="ctr">
                      <a:solidFill>
                        <a:schemeClr val="tx1"/>
                      </a:solidFill>
                      <a:prstDash val="solid"/>
                      <a:round/>
                    </a:lnT>
                    <a:lnB w="12700" cap="flat" cmpd="sng" algn="ctr">
                      <a:solidFill>
                        <a:schemeClr val="tx1"/>
                      </a:solidFill>
                      <a:prstDash val="solid"/>
                      <a:round/>
                    </a:lnB>
                    <a:noFill/>
                  </a:tcPr>
                </a:tc>
              </a:tr>
            </a:tbl>
          </a:graphicData>
        </a:graphic>
      </p:graphicFrame>
      <p:sp>
        <p:nvSpPr>
          <p:cNvPr id="14" name="TextBox 3"/>
          <p:cNvSpPr txBox="1"/>
          <p:nvPr/>
        </p:nvSpPr>
        <p:spPr>
          <a:xfrm>
            <a:off x="901994" y="5033232"/>
            <a:ext cx="4253948" cy="270288"/>
          </a:xfrm>
          <a:prstGeom prst="rect">
            <a:avLst/>
          </a:prstGeom>
          <a:noFill/>
        </p:spPr>
        <p:txBody>
          <a:bodyPr wrap="square">
            <a:spAutoFit/>
          </a:bodyPr>
          <a:p>
            <a:pPr marL="0" lv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맑은 고딕"/>
                <a:ea typeface="맑은 고딕"/>
              </a:rPr>
              <a:t>HttpServletResponse</a:t>
            </a:r>
            <a:r>
              <a:rPr xmlns:mc="http://schemas.openxmlformats.org/markup-compatibility/2006" xmlns:hp="http://schemas.haansoft.com/office/presentation/8.0" kumimoji="0" lang="ko-KR" altLang="en-US" sz="1200" b="1" i="0" u="none" strike="noStrike" kern="1200" cap="none" spc="0" normalizeH="0" baseline="0" mc:Ignorable="hp" hp:hslEmbossed="0">
                <a:solidFill>
                  <a:srgbClr val="000000"/>
                </a:solidFill>
                <a:latin typeface="Calibri Light"/>
                <a:ea typeface="맑은 고딕"/>
              </a:rPr>
              <a:t>의 여러가지 메서드 </a:t>
            </a: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Calibri Light"/>
                <a:ea typeface="맑은 고딕"/>
              </a:rPr>
              <a:t>(6</a:t>
            </a:r>
            <a:r>
              <a:rPr xmlns:mc="http://schemas.openxmlformats.org/markup-compatibility/2006" xmlns:hp="http://schemas.haansoft.com/office/presentation/8.0" kumimoji="0" lang="ko-KR" altLang="en-US" sz="1200" b="1" i="0" u="none" strike="noStrike" kern="1200" cap="none" spc="0" normalizeH="0" baseline="0" mc:Ignorable="hp" hp:hslEmbossed="0">
                <a:solidFill>
                  <a:srgbClr val="000000"/>
                </a:solidFill>
                <a:latin typeface="Calibri Light"/>
                <a:ea typeface="맑은 고딕"/>
              </a:rPr>
              <a:t>장</a:t>
            </a: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Calibri Light"/>
                <a:ea typeface="맑은 고딕"/>
              </a:rPr>
              <a: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Calibri Light"/>
              <a:ea typeface="맑은 고딕"/>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3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73204"/>
          </a:xfrm>
          <a:prstGeom prst="rect">
            <a:avLst/>
          </a:prstGeom>
          <a:noFill/>
        </p:spPr>
        <p:txBody>
          <a:bodyPr wrap="square">
            <a:spAutoFit/>
          </a:bodyPr>
          <a:lstStyle/>
          <a:p>
            <a:pPr>
              <a:lnSpc>
                <a:spcPct val="165000"/>
              </a:lnSpc>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p:txBody>
      </p:sp>
      <p:sp>
        <p:nvSpPr>
          <p:cNvPr id="12" name="TextBox 11"/>
          <p:cNvSpPr txBox="1"/>
          <p:nvPr/>
        </p:nvSpPr>
        <p:spPr>
          <a:xfrm>
            <a:off x="1324274" y="711235"/>
            <a:ext cx="6400800" cy="523220"/>
          </a:xfrm>
          <a:prstGeom prst="rect">
            <a:avLst/>
          </a:prstGeom>
          <a:noFill/>
        </p:spPr>
        <p:txBody>
          <a:bodyPr wrap="square" anchor="ctr">
            <a:spAutoFit/>
          </a:bodyPr>
          <a:lstStyle/>
          <a:p>
            <a:pPr algn="ctr"/>
            <a:r>
              <a:rPr lang="en-US" altLang="ko-KR" sz="2800">
                <a:solidFill>
                  <a:schemeClr val="bg1">
                    <a:lumMod val="65000"/>
                  </a:schemeClr>
                </a:solidFill>
              </a:rPr>
              <a:t>8.3 dispatch</a:t>
            </a:r>
            <a:r>
              <a:rPr lang="ko-KR" altLang="en-US" sz="2800">
                <a:solidFill>
                  <a:schemeClr val="bg1">
                    <a:lumMod val="65000"/>
                  </a:schemeClr>
                </a:solidFill>
              </a:rPr>
              <a:t>를 이용한 포워드 방법</a:t>
            </a:r>
            <a:endParaRPr lang="ko-KR" altLang="en-US" sz="2800" spc="-88">
              <a:solidFill>
                <a:srgbClr val="281f3d"/>
              </a:solidFill>
            </a:endParaRPr>
          </a:p>
        </p:txBody>
      </p:sp>
      <p:sp>
        <p:nvSpPr>
          <p:cNvPr id="4" name="TextBox 3"/>
          <p:cNvSpPr txBox="1"/>
          <p:nvPr/>
        </p:nvSpPr>
        <p:spPr>
          <a:xfrm>
            <a:off x="505119" y="1306689"/>
            <a:ext cx="8039111" cy="491630"/>
          </a:xfrm>
          <a:prstGeom prst="rect">
            <a:avLst/>
          </a:prstGeom>
          <a:noFill/>
        </p:spPr>
        <p:txBody>
          <a:bodyPr wrap="square">
            <a:spAutoFit/>
          </a:bodyPr>
          <a:lstStyle/>
          <a:p>
            <a:pPr marL="285750" indent="-285750" defTabSz="2160270">
              <a:lnSpc>
                <a:spcPct val="150000"/>
              </a:lnSpc>
              <a:spcBef>
                <a:spcPct val="16000"/>
              </a:spcBef>
              <a:buClr>
                <a:srgbClr val="7c68ad"/>
              </a:buClr>
              <a:buFont typeface="Arial"/>
              <a:buChar char="•"/>
            </a:pPr>
            <a:r>
              <a:rPr lang="en-US" altLang="ko-KR" b="1"/>
              <a:t>8.3.1 dispatch</a:t>
            </a:r>
            <a:r>
              <a:rPr lang="ko-KR" altLang="en-US" b="1"/>
              <a:t>를 이용한 포워딩 과정</a:t>
            </a:r>
            <a:endParaRPr lang="en-US" altLang="ko-KR" b="1" spc="-94"/>
          </a:p>
        </p:txBody>
      </p:sp>
      <p:sp>
        <p:nvSpPr>
          <p:cNvPr id="3" name="TextBox 2"/>
          <p:cNvSpPr txBox="1"/>
          <p:nvPr/>
        </p:nvSpPr>
        <p:spPr>
          <a:xfrm>
            <a:off x="983974" y="1762134"/>
            <a:ext cx="7017026" cy="264786"/>
          </a:xfrm>
          <a:prstGeom prst="rect">
            <a:avLst/>
          </a:prstGeom>
          <a:noFill/>
          <a:ln w="19050">
            <a:solidFill>
              <a:srgbClr val="00b0f0"/>
            </a:solidFill>
          </a:ln>
        </p:spPr>
        <p:txBody>
          <a:bodyPr wrap="square">
            <a:spAutoFit/>
          </a:bodyPr>
          <a:lstStyle/>
          <a:p>
            <a:pPr marL="171450" indent="-171450">
              <a:buFont typeface="Wingdings"/>
              <a:buChar char="Ø"/>
            </a:pPr>
            <a:r>
              <a:rPr lang="en-US" altLang="ko-KR" sz="1200">
                <a:latin typeface="+mj-ea"/>
                <a:ea typeface="+mj-ea"/>
              </a:rPr>
              <a:t>dispatch </a:t>
            </a:r>
            <a:r>
              <a:rPr lang="ko-KR" altLang="en-US" sz="1200">
                <a:latin typeface="+mj-ea"/>
                <a:ea typeface="+mj-ea"/>
              </a:rPr>
              <a:t>방식은 클라이언트의 브라우저를 거치지 않고 서버에서 포워딩이 진행</a:t>
            </a:r>
            <a:endParaRPr lang="ko-KR" altLang="en-US" sz="1200">
              <a:latin typeface="+mj-ea"/>
              <a:ea typeface="+mj-ea"/>
            </a:endParaRPr>
          </a:p>
        </p:txBody>
      </p:sp>
      <p:sp>
        <p:nvSpPr>
          <p:cNvPr id="5" name="TextBox 4"/>
          <p:cNvSpPr txBox="1"/>
          <p:nvPr/>
        </p:nvSpPr>
        <p:spPr>
          <a:xfrm>
            <a:off x="505119" y="6082748"/>
            <a:ext cx="7734420" cy="646331"/>
          </a:xfrm>
          <a:prstGeom prst="rect">
            <a:avLst/>
          </a:prstGeom>
          <a:noFill/>
          <a:ln w="19050">
            <a:solidFill>
              <a:srgbClr val="c00000"/>
            </a:solidFill>
          </a:ln>
        </p:spPr>
        <p:txBody>
          <a:bodyPr wrap="square">
            <a:spAutoFit/>
          </a:bodyPr>
          <a:lstStyle/>
          <a:p>
            <a:pPr marL="342900" indent="-342900">
              <a:lnSpc>
                <a:spcPct val="150000"/>
              </a:lnSpc>
              <a:buFont typeface="+mj-ea"/>
              <a:buAutoNum type="circleNumDbPlain"/>
            </a:pPr>
            <a:r>
              <a:rPr lang="ko-KR" altLang="en-US" sz="1200">
                <a:latin typeface="+mj-ea"/>
                <a:ea typeface="+mj-ea"/>
              </a:rPr>
              <a:t> 클라이언트의 웹 브라우저에서 첫 번째 서블릿에 요청합니다</a:t>
            </a:r>
            <a:r>
              <a:rPr lang="en-US" altLang="ko-KR" sz="1200">
                <a:latin typeface="+mj-ea"/>
                <a:ea typeface="+mj-ea"/>
              </a:rPr>
              <a:t>.</a:t>
            </a:r>
            <a:endParaRPr lang="en-US" altLang="ko-KR" sz="1200">
              <a:latin typeface="+mj-ea"/>
              <a:ea typeface="+mj-ea"/>
            </a:endParaRPr>
          </a:p>
          <a:p>
            <a:pPr marL="342900" indent="-342900">
              <a:lnSpc>
                <a:spcPct val="150000"/>
              </a:lnSpc>
              <a:buFont typeface="+mj-ea"/>
              <a:buAutoNum type="circleNumDbPlain"/>
            </a:pPr>
            <a:r>
              <a:rPr lang="ko-KR" altLang="en-US" sz="1200">
                <a:latin typeface="+mj-ea"/>
                <a:ea typeface="+mj-ea"/>
              </a:rPr>
              <a:t>첫 번째 서블릿은 </a:t>
            </a:r>
            <a:r>
              <a:rPr lang="en-US" altLang="ko-KR" sz="1200">
                <a:latin typeface="+mj-ea"/>
                <a:ea typeface="+mj-ea"/>
              </a:rPr>
              <a:t>RequestDispatcher</a:t>
            </a:r>
            <a:r>
              <a:rPr lang="ko-KR" altLang="en-US" sz="1200">
                <a:latin typeface="+mj-ea"/>
                <a:ea typeface="+mj-ea"/>
              </a:rPr>
              <a:t>를 이용해 두 번째 서블릿으로 포워드합니다</a:t>
            </a:r>
            <a:r>
              <a:rPr lang="en-US" altLang="ko-KR" sz="1200">
                <a:latin typeface="+mj-ea"/>
                <a:ea typeface="+mj-ea"/>
              </a:rPr>
              <a:t>.</a:t>
            </a:r>
            <a:endParaRPr lang="ko-KR" altLang="en-US" sz="1200">
              <a:latin typeface="+mj-ea"/>
              <a:ea typeface="+mj-ea"/>
            </a:endParaRPr>
          </a:p>
        </p:txBody>
      </p:sp>
      <p:sp>
        <p:nvSpPr>
          <p:cNvPr id="6" name="TextBox 5"/>
          <p:cNvSpPr txBox="1"/>
          <p:nvPr/>
        </p:nvSpPr>
        <p:spPr>
          <a:xfrm>
            <a:off x="5742217" y="4760844"/>
            <a:ext cx="3401784" cy="266451"/>
          </a:xfrm>
          <a:prstGeom prst="rect">
            <a:avLst/>
          </a:prstGeom>
          <a:noFill/>
          <a:ln w="12700">
            <a:solidFill>
              <a:srgbClr val="00b050"/>
            </a:solidFill>
          </a:ln>
        </p:spPr>
        <p:txBody>
          <a:bodyPr wrap="square">
            <a:spAutoFit/>
          </a:bodyPr>
          <a:lstStyle/>
          <a:p>
            <a:pPr lvl="0"/>
            <a:r>
              <a:rPr lang="ko-KR" altLang="en-US" sz="1200" b="1"/>
              <a:t>모델</a:t>
            </a:r>
            <a:r>
              <a:rPr lang="en-US" altLang="ko-KR" sz="1200" b="1"/>
              <a:t>2</a:t>
            </a:r>
            <a:r>
              <a:rPr lang="ko-KR" altLang="en-US" sz="1200" b="1"/>
              <a:t>나 스프링 프레임워크에서 포워딩 시 사용</a:t>
            </a:r>
            <a:endParaRPr lang="ko-KR" altLang="en-US" sz="1200" b="1"/>
          </a:p>
        </p:txBody>
      </p:sp>
      <p:sp>
        <p:nvSpPr>
          <p:cNvPr id="7" name="오른쪽 화살표 6"/>
          <p:cNvSpPr/>
          <p:nvPr/>
        </p:nvSpPr>
        <p:spPr>
          <a:xfrm>
            <a:off x="5456351" y="4709853"/>
            <a:ext cx="248478" cy="357808"/>
          </a:xfrm>
          <a:prstGeom prst="rightArrow">
            <a:avLst>
              <a:gd name="adj1" fmla="val 50000"/>
              <a:gd name="adj2"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ko-KR" altLang="en-US"/>
          </a:p>
        </p:txBody>
      </p:sp>
      <p:pic>
        <p:nvPicPr>
          <p:cNvPr id="3078" name="Picture 6"/>
          <p:cNvPicPr>
            <a:picLocks noChangeAspect="1" noChangeArrowheads="1"/>
          </p:cNvPicPr>
          <p:nvPr/>
        </p:nvPicPr>
        <p:blipFill rotWithShape="1">
          <a:blip r:embed="rId2">
            <a:alphaModFix/>
            <a:lum/>
          </a:blip>
          <a:srcRect/>
          <a:stretch>
            <a:fillRect/>
          </a:stretch>
        </p:blipFill>
        <p:spPr>
          <a:xfrm>
            <a:off x="-131534" y="2039133"/>
            <a:ext cx="5873750" cy="4478337"/>
          </a:xfrm>
          <a:prstGeom prst="rect">
            <a:avLst/>
          </a:prstGeom>
          <a:noFill/>
          <a:ln>
            <a:noFill/>
          </a:ln>
          <a:effectLst/>
        </p:spPr>
      </p:pic>
      <p:sp>
        <p:nvSpPr>
          <p:cNvPr id="9" name="TextBox 8"/>
          <p:cNvSpPr txBox="1"/>
          <p:nvPr/>
        </p:nvSpPr>
        <p:spPr>
          <a:xfrm>
            <a:off x="3101009" y="3776870"/>
            <a:ext cx="4790661" cy="400110"/>
          </a:xfrm>
          <a:prstGeom prst="rect">
            <a:avLst/>
          </a:prstGeom>
          <a:solidFill>
            <a:schemeClr val="accent3">
              <a:lumMod val="40000"/>
              <a:lumOff val="60000"/>
            </a:schemeClr>
          </a:solidFill>
        </p:spPr>
        <p:txBody>
          <a:bodyPr wrap="square">
            <a:spAutoFit/>
          </a:bodyPr>
          <a:lstStyle/>
          <a:p>
            <a:pPr latinLnBrk="1"/>
            <a:r>
              <a:rPr lang="en-US" altLang="ko-KR" sz="1000" b="1">
                <a:latin typeface="+mj-ea"/>
                <a:ea typeface="+mj-ea"/>
              </a:rPr>
              <a:t>RequestDispatcher dispatch = request.getRequestDispatcher("second");  </a:t>
            </a:r>
            <a:endParaRPr lang="en-US" altLang="ko-KR" sz="1000" b="1">
              <a:latin typeface="+mj-ea"/>
              <a:ea typeface="+mj-ea"/>
            </a:endParaRPr>
          </a:p>
          <a:p>
            <a:pPr latinLnBrk="1"/>
            <a:r>
              <a:rPr lang="en-US" altLang="ko-KR" sz="1000" b="1">
                <a:latin typeface="+mj-ea"/>
                <a:ea typeface="+mj-ea"/>
              </a:rPr>
              <a:t>dispatch.forward(request, response);</a:t>
            </a:r>
            <a:endParaRPr lang="ko-KR" altLang="ko-KR" sz="1000">
              <a:latin typeface="+mj-ea"/>
              <a:ea typeface="+mj-ea"/>
            </a:endParaRPr>
          </a:p>
        </p:txBody>
      </p:sp>
      <p:sp>
        <p:nvSpPr>
          <p:cNvPr id="10" name="TextBox 9"/>
          <p:cNvSpPr txBox="1"/>
          <p:nvPr/>
        </p:nvSpPr>
        <p:spPr>
          <a:xfrm>
            <a:off x="2653748" y="5836527"/>
            <a:ext cx="1391478" cy="246220"/>
          </a:xfrm>
          <a:prstGeom prst="rect">
            <a:avLst/>
          </a:prstGeom>
          <a:noFill/>
        </p:spPr>
        <p:txBody>
          <a:bodyPr wrap="square">
            <a:spAutoFit/>
          </a:bodyPr>
          <a:lstStyle/>
          <a:p>
            <a:pPr algn="ctr"/>
            <a:r>
              <a:rPr lang="ko-KR" altLang="en-US" sz="1000" b="1"/>
              <a:t>톰캣 컨테이너</a:t>
            </a:r>
            <a:endParaRPr lang="ko-KR" altLang="en-US" sz="1000" b="1"/>
          </a:p>
        </p:txBody>
      </p:sp>
      <p:sp>
        <p:nvSpPr>
          <p:cNvPr id="11" name="TextBox 10"/>
          <p:cNvSpPr txBox="1"/>
          <p:nvPr/>
        </p:nvSpPr>
        <p:spPr>
          <a:xfrm>
            <a:off x="1133061" y="2733261"/>
            <a:ext cx="397565" cy="265209"/>
          </a:xfrm>
          <a:prstGeom prst="rect">
            <a:avLst/>
          </a:prstGeom>
          <a:noFill/>
        </p:spPr>
        <p:txBody>
          <a:bodyPr wrap="square">
            <a:spAutoFit/>
          </a:bodyPr>
          <a:lstStyle/>
          <a:p>
            <a:pPr lvl="0"/>
            <a:r>
              <a:rPr lang="ko-KR" altLang="en-US" sz="1200" b="1">
                <a:solidFill>
                  <a:srgbClr val="ff0000"/>
                </a:solidFill>
              </a:rPr>
              <a:t>①</a:t>
            </a:r>
            <a:endParaRPr lang="ko-KR" altLang="en-US" sz="1200" b="1">
              <a:solidFill>
                <a:srgbClr val="ff0000"/>
              </a:solidFill>
            </a:endParaRPr>
          </a:p>
        </p:txBody>
      </p:sp>
      <p:sp>
        <p:nvSpPr>
          <p:cNvPr id="18" name="TextBox 17"/>
          <p:cNvSpPr txBox="1"/>
          <p:nvPr/>
        </p:nvSpPr>
        <p:spPr>
          <a:xfrm>
            <a:off x="2594113" y="3939738"/>
            <a:ext cx="397565" cy="276999"/>
          </a:xfrm>
          <a:prstGeom prst="rect">
            <a:avLst/>
          </a:prstGeom>
          <a:noFill/>
        </p:spPr>
        <p:txBody>
          <a:bodyPr wrap="square">
            <a:spAutoFit/>
          </a:bodyPr>
          <a:lstStyle/>
          <a:p>
            <a:pPr lvl="0"/>
            <a:r>
              <a:rPr lang="ko-KR" altLang="en-US" sz="1200" b="1">
                <a:solidFill>
                  <a:srgbClr val="ff0000"/>
                </a:solidFill>
              </a:rPr>
              <a:t>②</a:t>
            </a:r>
            <a:endParaRPr lang="ko-KR" altLang="en-US" sz="1200" b="1">
              <a:solidFill>
                <a:srgbClr val="ff0000"/>
              </a:solidFill>
            </a:endParaRPr>
          </a:p>
        </p:txBody>
      </p:sp>
    </p:spTree>
  </p:cSld>
  <p:clrMapOvr>
    <a:masterClrMapping/>
  </p:clrMapOvr>
</p:sld>
</file>

<file path=ppt/slides/slide3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64624"/>
          </a:xfrm>
          <a:prstGeom prst="rect">
            <a:avLst/>
          </a:prstGeom>
          <a:noFill/>
        </p:spPr>
        <p:txBody>
          <a:bodyPr wrap="square">
            <a:spAutoFit/>
          </a:bodyPr>
          <a:lstStyle/>
          <a:p>
            <a:pPr>
              <a:lnSpc>
                <a:spcPct val="165000"/>
              </a:lnSpc>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p:txBody>
      </p:sp>
      <p:sp>
        <p:nvSpPr>
          <p:cNvPr id="12" name="TextBox 11"/>
          <p:cNvSpPr txBox="1"/>
          <p:nvPr/>
        </p:nvSpPr>
        <p:spPr>
          <a:xfrm>
            <a:off x="1324274" y="711235"/>
            <a:ext cx="6400800" cy="523220"/>
          </a:xfrm>
          <a:prstGeom prst="rect">
            <a:avLst/>
          </a:prstGeom>
          <a:noFill/>
        </p:spPr>
        <p:txBody>
          <a:bodyPr wrap="square" anchor="ctr">
            <a:spAutoFit/>
          </a:bodyPr>
          <a:lstStyle/>
          <a:p>
            <a:pPr algn="ctr"/>
            <a:r>
              <a:rPr lang="en-US" altLang="ko-KR" sz="2800">
                <a:solidFill>
                  <a:schemeClr val="bg1">
                    <a:lumMod val="65000"/>
                  </a:schemeClr>
                </a:solidFill>
              </a:rPr>
              <a:t>8.3 dispatch</a:t>
            </a:r>
            <a:r>
              <a:rPr lang="ko-KR" altLang="en-US" sz="2800">
                <a:solidFill>
                  <a:schemeClr val="bg1">
                    <a:lumMod val="65000"/>
                  </a:schemeClr>
                </a:solidFill>
              </a:rPr>
              <a:t>를 이용한 포워드 방법</a:t>
            </a:r>
            <a:endParaRPr lang="ko-KR" altLang="en-US" sz="2800" spc="-88">
              <a:solidFill>
                <a:srgbClr val="281f3d"/>
              </a:solidFill>
            </a:endParaRPr>
          </a:p>
        </p:txBody>
      </p:sp>
      <p:sp>
        <p:nvSpPr>
          <p:cNvPr id="4" name="TextBox 3"/>
          <p:cNvSpPr txBox="1"/>
          <p:nvPr/>
        </p:nvSpPr>
        <p:spPr>
          <a:xfrm>
            <a:off x="505119" y="1480930"/>
            <a:ext cx="7933202" cy="276999"/>
          </a:xfrm>
          <a:prstGeom prst="rect">
            <a:avLst/>
          </a:prstGeom>
          <a:noFill/>
        </p:spPr>
        <p:txBody>
          <a:bodyPr wrap="square">
            <a:spAutoFit/>
          </a:bodyPr>
          <a:lstStyle/>
          <a:p>
            <a:pPr lvl="0"/>
            <a:r>
              <a:rPr lang="en-US" altLang="ko-KR" sz="1200" b="1">
                <a:latin typeface="+mj-ea"/>
                <a:ea typeface="+mj-ea"/>
              </a:rPr>
              <a:t>1. </a:t>
            </a:r>
            <a:r>
              <a:rPr lang="en-US" altLang="ko-KR" sz="1200">
                <a:latin typeface="+mj-ea"/>
                <a:ea typeface="+mj-ea"/>
              </a:rPr>
              <a:t>sec03.ex01 </a:t>
            </a:r>
            <a:r>
              <a:rPr lang="ko-KR" altLang="en-US" sz="1200">
                <a:latin typeface="+mj-ea"/>
                <a:ea typeface="+mj-ea"/>
              </a:rPr>
              <a:t>패키지에 다음과 같이 두 개의 서블릿 클래스를 추가합니다</a:t>
            </a:r>
            <a:endParaRPr lang="ko-KR" altLang="en-US" sz="1200">
              <a:latin typeface="+mj-ea"/>
              <a:ea typeface="+mj-ea"/>
            </a:endParaRPr>
          </a:p>
        </p:txBody>
      </p:sp>
      <p:pic>
        <p:nvPicPr>
          <p:cNvPr id="6" name="그림 5"/>
          <p:cNvPicPr/>
          <p:nvPr/>
        </p:nvPicPr>
        <p:blipFill rotWithShape="1">
          <a:blip r:embed="rId2">
            <a:alphaModFix/>
            <a:lum/>
          </a:blip>
          <a:stretch>
            <a:fillRect/>
          </a:stretch>
        </p:blipFill>
        <p:spPr>
          <a:xfrm>
            <a:off x="2808218" y="1881186"/>
            <a:ext cx="2076450" cy="1724025"/>
          </a:xfrm>
          <a:prstGeom prst="rect">
            <a:avLst/>
          </a:prstGeom>
          <a:ln>
            <a:solidFill>
              <a:schemeClr val="tx1"/>
            </a:solidFill>
          </a:ln>
        </p:spPr>
      </p:pic>
    </p:spTree>
  </p:cSld>
  <p:clrMapOvr>
    <a:masterClrMapping/>
  </p:clrMapOvr>
</p:sld>
</file>

<file path=ppt/slides/slide3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73204"/>
          </a:xfrm>
          <a:prstGeom prst="rect">
            <a:avLst/>
          </a:prstGeom>
          <a:noFill/>
        </p:spPr>
        <p:txBody>
          <a:bodyPr wrap="square">
            <a:spAutoFit/>
          </a:bodyPr>
          <a:lstStyle/>
          <a:p>
            <a:pPr>
              <a:lnSpc>
                <a:spcPct val="165000"/>
              </a:lnSpc>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p:txBody>
      </p:sp>
      <p:sp>
        <p:nvSpPr>
          <p:cNvPr id="12" name="TextBox 11"/>
          <p:cNvSpPr txBox="1"/>
          <p:nvPr/>
        </p:nvSpPr>
        <p:spPr>
          <a:xfrm>
            <a:off x="1324274" y="711235"/>
            <a:ext cx="6400800" cy="523220"/>
          </a:xfrm>
          <a:prstGeom prst="rect">
            <a:avLst/>
          </a:prstGeom>
          <a:noFill/>
        </p:spPr>
        <p:txBody>
          <a:bodyPr wrap="square" anchor="ctr">
            <a:spAutoFit/>
          </a:bodyPr>
          <a:lstStyle/>
          <a:p>
            <a:pPr algn="ctr"/>
            <a:r>
              <a:rPr lang="en-US" altLang="ko-KR" sz="2800">
                <a:solidFill>
                  <a:schemeClr val="bg1">
                    <a:lumMod val="65000"/>
                  </a:schemeClr>
                </a:solidFill>
              </a:rPr>
              <a:t>8.3 dispatch</a:t>
            </a:r>
            <a:r>
              <a:rPr lang="ko-KR" altLang="en-US" sz="2800">
                <a:solidFill>
                  <a:schemeClr val="bg1">
                    <a:lumMod val="65000"/>
                  </a:schemeClr>
                </a:solidFill>
              </a:rPr>
              <a:t>를 이용한 포워드 방법</a:t>
            </a:r>
            <a:endParaRPr lang="ko-KR" altLang="en-US" sz="2800" spc="-88">
              <a:solidFill>
                <a:srgbClr val="281f3d"/>
              </a:solidFill>
            </a:endParaRPr>
          </a:p>
        </p:txBody>
      </p:sp>
      <p:sp>
        <p:nvSpPr>
          <p:cNvPr id="4" name="TextBox 3"/>
          <p:cNvSpPr txBox="1"/>
          <p:nvPr/>
        </p:nvSpPr>
        <p:spPr>
          <a:xfrm>
            <a:off x="505119" y="1490870"/>
            <a:ext cx="7982898" cy="450325"/>
          </a:xfrm>
          <a:prstGeom prst="rect">
            <a:avLst/>
          </a:prstGeom>
          <a:noFill/>
        </p:spPr>
        <p:txBody>
          <a:bodyPr wrap="square">
            <a:spAutoFit/>
          </a:bodyPr>
          <a:lstStyle/>
          <a:p>
            <a:pPr lvl="0"/>
            <a:r>
              <a:rPr lang="en-US" altLang="ko-KR" sz="1200" b="1">
                <a:latin typeface="+mj-ea"/>
                <a:ea typeface="+mj-ea"/>
              </a:rPr>
              <a:t>2. </a:t>
            </a:r>
            <a:r>
              <a:rPr lang="en-US" altLang="ko-KR" sz="1200">
                <a:latin typeface="+mj-ea"/>
                <a:ea typeface="+mj-ea"/>
              </a:rPr>
              <a:t>FirstServlet </a:t>
            </a:r>
            <a:r>
              <a:rPr lang="ko-KR" altLang="en-US" sz="1200">
                <a:latin typeface="+mj-ea"/>
                <a:ea typeface="+mj-ea"/>
              </a:rPr>
              <a:t>클래스를 다음과 같이 작성합니다</a:t>
            </a:r>
            <a:r>
              <a:rPr lang="en-US" altLang="ko-KR" sz="1200">
                <a:latin typeface="+mj-ea"/>
                <a:ea typeface="+mj-ea"/>
              </a:rPr>
              <a:t>. RequstDispatcher </a:t>
            </a:r>
            <a:r>
              <a:rPr lang="ko-KR" altLang="en-US" sz="1200">
                <a:latin typeface="+mj-ea"/>
                <a:ea typeface="+mj-ea"/>
              </a:rPr>
              <a:t>클래스를 이용해 두 번째 서블릿인 </a:t>
            </a:r>
            <a:r>
              <a:rPr lang="en-US" altLang="ko-KR" sz="1200">
                <a:latin typeface="+mj-ea"/>
                <a:ea typeface="+mj-ea"/>
              </a:rPr>
              <a:t>second</a:t>
            </a:r>
            <a:r>
              <a:rPr lang="ko-KR" altLang="en-US" sz="1200">
                <a:latin typeface="+mj-ea"/>
                <a:ea typeface="+mj-ea"/>
              </a:rPr>
              <a:t>를</a:t>
            </a:r>
            <a:endParaRPr lang="ko-KR" altLang="en-US" sz="1200">
              <a:latin typeface="+mj-ea"/>
              <a:ea typeface="+mj-ea"/>
            </a:endParaRPr>
          </a:p>
          <a:p>
            <a:pPr lvl="0"/>
            <a:r>
              <a:rPr lang="en-US" altLang="ko-KR" sz="1200">
                <a:latin typeface="+mj-ea"/>
                <a:ea typeface="+mj-ea"/>
              </a:rPr>
              <a:t>   </a:t>
            </a:r>
            <a:r>
              <a:rPr lang="ko-KR" altLang="en-US" sz="1200">
                <a:latin typeface="+mj-ea"/>
                <a:ea typeface="+mj-ea"/>
              </a:rPr>
              <a:t>지정한 후 </a:t>
            </a:r>
            <a:r>
              <a:rPr lang="en-US" altLang="ko-KR" sz="1200">
                <a:latin typeface="+mj-ea"/>
                <a:ea typeface="+mj-ea"/>
              </a:rPr>
              <a:t>forward() </a:t>
            </a:r>
            <a:r>
              <a:rPr lang="ko-KR" altLang="en-US" sz="1200">
                <a:latin typeface="+mj-ea"/>
                <a:ea typeface="+mj-ea"/>
              </a:rPr>
              <a:t>메서드를 이용해 포워드합니다</a:t>
            </a:r>
            <a:r>
              <a:rPr lang="en-US" altLang="ko-KR" sz="1200">
                <a:latin typeface="+mj-ea"/>
                <a:ea typeface="+mj-ea"/>
              </a:rPr>
              <a:t>.</a:t>
            </a:r>
            <a:endParaRPr lang="ko-KR" altLang="en-US" sz="1200">
              <a:latin typeface="+mj-ea"/>
              <a:ea typeface="+mj-ea"/>
            </a:endParaRPr>
          </a:p>
        </p:txBody>
      </p:sp>
      <p:pic>
        <p:nvPicPr>
          <p:cNvPr id="20482" name="Picture 2"/>
          <p:cNvPicPr>
            <a:picLocks noChangeAspect="1" noChangeArrowheads="1"/>
          </p:cNvPicPr>
          <p:nvPr/>
        </p:nvPicPr>
        <p:blipFill rotWithShape="1">
          <a:blip r:embed="rId2">
            <a:alphaModFix/>
            <a:lum/>
          </a:blip>
          <a:srcRect/>
          <a:stretch>
            <a:fillRect/>
          </a:stretch>
        </p:blipFill>
        <p:spPr>
          <a:xfrm>
            <a:off x="916770" y="1952535"/>
            <a:ext cx="6180121" cy="2979574"/>
          </a:xfrm>
          <a:prstGeom prst="rect">
            <a:avLst/>
          </a:prstGeom>
          <a:noFill/>
          <a:ln>
            <a:noFill/>
          </a:ln>
        </p:spPr>
      </p:pic>
      <p:cxnSp>
        <p:nvCxnSpPr>
          <p:cNvPr id="7" name="직선 연결선 6"/>
          <p:cNvCxnSpPr/>
          <p:nvPr/>
        </p:nvCxnSpPr>
        <p:spPr>
          <a:xfrm>
            <a:off x="1117675" y="3207381"/>
            <a:ext cx="549022"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56050" y="3060459"/>
            <a:ext cx="868489" cy="276999"/>
          </a:xfrm>
          <a:prstGeom prst="rect">
            <a:avLst/>
          </a:prstGeom>
          <a:noFill/>
        </p:spPr>
        <p:txBody>
          <a:bodyPr wrap="square">
            <a:spAutoFit/>
          </a:bodyPr>
          <a:lstStyle/>
          <a:p>
            <a:pPr lvl="0"/>
            <a:r>
              <a:rPr lang="en-US" altLang="ko-KR" sz="1200" b="1">
                <a:solidFill>
                  <a:srgbClr val="ff0000"/>
                </a:solidFill>
              </a:rPr>
              <a:t>protected</a:t>
            </a:r>
            <a:endParaRPr lang="ko-KR" altLang="en-US" sz="1200" b="1">
              <a:solidFill>
                <a:srgbClr val="ff0000"/>
              </a:solidFill>
            </a:endParaRPr>
          </a:p>
        </p:txBody>
      </p:sp>
    </p:spTree>
  </p:cSld>
  <p:clrMapOvr>
    <a:masterClrMapping/>
  </p:clrMapOvr>
</p:sld>
</file>

<file path=ppt/slides/slide3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73205"/>
          </a:xfrm>
          <a:prstGeom prst="rect">
            <a:avLst/>
          </a:prstGeom>
          <a:noFill/>
        </p:spPr>
        <p:txBody>
          <a:bodyPr wrap="square">
            <a:spAutoFit/>
          </a:bodyPr>
          <a:lstStyle/>
          <a:p>
            <a:pPr>
              <a:lnSpc>
                <a:spcPct val="165000"/>
              </a:lnSpc>
              <a:defRPr/>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p:txBody>
      </p:sp>
      <p:sp>
        <p:nvSpPr>
          <p:cNvPr id="3075" name=""/>
          <p:cNvSpPr txBox="1"/>
          <p:nvPr/>
        </p:nvSpPr>
        <p:spPr>
          <a:xfrm>
            <a:off x="528835" y="1433709"/>
            <a:ext cx="7798596" cy="3745986"/>
          </a:xfrm>
          <a:prstGeom prst="rect">
            <a:avLst/>
          </a:prstGeom>
          <a:ln>
            <a:solidFill>
              <a:srgbClr val="4472c4">
                <a:alpha val="100000"/>
              </a:srgbClr>
            </a:solidFill>
          </a:ln>
        </p:spPr>
        <p:txBody>
          <a:bodyPr wrap="square">
            <a:spAutoFit/>
          </a:bodyPr>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package sec03.ex01;</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java.io.IOException;</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javax.servlet.RequestDispatcher;</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javax.servlet.ServletException;</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javax.servlet.annotation.WebServlet;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javax.servlet.http.HttpServlet;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javax.servlet.http.HttpServletRequest;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javax.servlet.http.HttpServletResponse;</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/*@WebServlet("/first")*/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public class FirstServlet extends HttpServlet{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protected void doGet(HttpServletRequest request, HttpServletResponse response)  throws  ServletException, IOException { </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response.setContentType("text/html;charset=utf-8");</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a:t>
            </a: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ff0000"/>
                </a:solidFill>
                <a:latin typeface="한컴산뜻돋움"/>
                <a:ea typeface="한컴산뜻돋움"/>
              </a:rPr>
              <a:t>RequestDispatcher dispatch = request.getRequestDispatcher("second");  </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ff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ff0000"/>
                </a:solidFill>
                <a:latin typeface="한컴산뜻돋움"/>
                <a:ea typeface="한컴산뜻돋움"/>
              </a:rPr>
              <a:t>      dispatch.forward(request, response);</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p:txBody>
      </p:sp>
      <p:sp>
        <p:nvSpPr>
          <p:cNvPr id="3076" name="TextBox 11"/>
          <p:cNvSpPr txBox="1"/>
          <p:nvPr/>
        </p:nvSpPr>
        <p:spPr>
          <a:xfrm>
            <a:off x="1324274" y="711235"/>
            <a:ext cx="6400800" cy="523220"/>
          </a:xfrm>
          <a:prstGeom prst="rect">
            <a:avLst/>
          </a:prstGeom>
          <a:noFill/>
        </p:spPr>
        <p:txBody>
          <a:bodyPr wrap="square" anchor="ctr">
            <a:spAutoFit/>
          </a:bodyPr>
          <a:p>
            <a:pPr marL="0" indent="0" algn="ctr"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2800" b="0" i="0" u="none" strike="noStrike" kern="1200" cap="none" spc="0" normalizeH="0" baseline="0" mc:Ignorable="hp" hp:hslEmbossed="0">
                <a:solidFill>
                  <a:srgbClr val="a6a6a6"/>
                </a:solidFill>
                <a:latin typeface="Calibri"/>
                <a:ea typeface="맑은 고딕"/>
                <a:cs typeface="Calibri"/>
              </a:rPr>
              <a:t>8.3 dispatch</a:t>
            </a:r>
            <a:r>
              <a:rPr xmlns:mc="http://schemas.openxmlformats.org/markup-compatibility/2006" xmlns:hp="http://schemas.haansoft.com/office/presentation/8.0" kumimoji="0" lang="ko-KR" altLang="en-US" sz="2800" b="0" i="0" u="none" strike="noStrike" kern="1200" cap="none" spc="0" normalizeH="0" baseline="0" mc:Ignorable="hp" hp:hslEmbossed="0">
                <a:solidFill>
                  <a:srgbClr val="a6a6a6"/>
                </a:solidFill>
                <a:latin typeface="Calibri"/>
                <a:ea typeface="맑은 고딕"/>
                <a:cs typeface="맑은 고딕"/>
              </a:rPr>
              <a:t>를 이용한 포워드 방법</a:t>
            </a:r>
            <a:endParaRPr xmlns:mc="http://schemas.openxmlformats.org/markup-compatibility/2006" xmlns:hp="http://schemas.haansoft.com/office/presentation/8.0" kumimoji="0" lang="ko-KR" altLang="en-US" sz="2800" b="0" i="0" u="none" strike="noStrike" kern="1200" cap="none" spc="-88" normalizeH="0" baseline="0" mc:Ignorable="hp" hp:hslEmbossed="0">
              <a:solidFill>
                <a:srgbClr val="281f3d"/>
              </a:solidFill>
              <a:latin typeface="Calibri"/>
              <a:ea typeface="맑은 고딕"/>
              <a:cs typeface="맑은 고딕"/>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3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73204"/>
          </a:xfrm>
          <a:prstGeom prst="rect">
            <a:avLst/>
          </a:prstGeom>
          <a:noFill/>
        </p:spPr>
        <p:txBody>
          <a:bodyPr wrap="square">
            <a:spAutoFit/>
          </a:bodyPr>
          <a:lstStyle/>
          <a:p>
            <a:pPr>
              <a:lnSpc>
                <a:spcPct val="165000"/>
              </a:lnSpc>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p:txBody>
      </p:sp>
      <p:sp>
        <p:nvSpPr>
          <p:cNvPr id="12" name="TextBox 11"/>
          <p:cNvSpPr txBox="1"/>
          <p:nvPr/>
        </p:nvSpPr>
        <p:spPr>
          <a:xfrm>
            <a:off x="1324274" y="711235"/>
            <a:ext cx="6400800" cy="523220"/>
          </a:xfrm>
          <a:prstGeom prst="rect">
            <a:avLst/>
          </a:prstGeom>
          <a:noFill/>
        </p:spPr>
        <p:txBody>
          <a:bodyPr wrap="square" anchor="ctr">
            <a:spAutoFit/>
          </a:bodyPr>
          <a:lstStyle/>
          <a:p>
            <a:pPr algn="ctr"/>
            <a:r>
              <a:rPr lang="en-US" altLang="ko-KR" sz="2800">
                <a:solidFill>
                  <a:schemeClr val="bg1">
                    <a:lumMod val="65000"/>
                  </a:schemeClr>
                </a:solidFill>
              </a:rPr>
              <a:t>8.3 dispatch</a:t>
            </a:r>
            <a:r>
              <a:rPr lang="ko-KR" altLang="en-US" sz="2800">
                <a:solidFill>
                  <a:schemeClr val="bg1">
                    <a:lumMod val="65000"/>
                  </a:schemeClr>
                </a:solidFill>
              </a:rPr>
              <a:t>를 이용한 포워드 방법</a:t>
            </a:r>
            <a:endParaRPr lang="ko-KR" altLang="en-US" sz="2800" spc="-88">
              <a:solidFill>
                <a:srgbClr val="281f3d"/>
              </a:solidFill>
            </a:endParaRPr>
          </a:p>
        </p:txBody>
      </p:sp>
      <p:sp>
        <p:nvSpPr>
          <p:cNvPr id="3" name="TextBox 2"/>
          <p:cNvSpPr txBox="1"/>
          <p:nvPr/>
        </p:nvSpPr>
        <p:spPr>
          <a:xfrm>
            <a:off x="505119" y="1490870"/>
            <a:ext cx="8181679" cy="276999"/>
          </a:xfrm>
          <a:prstGeom prst="rect">
            <a:avLst/>
          </a:prstGeom>
          <a:noFill/>
        </p:spPr>
        <p:txBody>
          <a:bodyPr wrap="square">
            <a:spAutoFit/>
          </a:bodyPr>
          <a:lstStyle/>
          <a:p>
            <a:pPr lvl="0"/>
            <a:r>
              <a:rPr lang="en-US" altLang="ko-KR" sz="1200" b="1">
                <a:latin typeface="+mj-ea"/>
                <a:ea typeface="+mj-ea"/>
              </a:rPr>
              <a:t>3. </a:t>
            </a:r>
            <a:r>
              <a:rPr lang="ko-KR" altLang="en-US" sz="1200">
                <a:latin typeface="+mj-ea"/>
                <a:ea typeface="+mj-ea"/>
              </a:rPr>
              <a:t>두 번째 서블릿인 </a:t>
            </a:r>
            <a:r>
              <a:rPr lang="en-US" altLang="ko-KR" sz="1200">
                <a:latin typeface="+mj-ea"/>
                <a:ea typeface="+mj-ea"/>
              </a:rPr>
              <a:t>SecondServlet </a:t>
            </a:r>
            <a:r>
              <a:rPr lang="ko-KR" altLang="en-US" sz="1200">
                <a:latin typeface="+mj-ea"/>
                <a:ea typeface="+mj-ea"/>
              </a:rPr>
              <a:t>클래스를 다음과 같이 작성합니다</a:t>
            </a:r>
            <a:endParaRPr lang="ko-KR" altLang="en-US" sz="1200">
              <a:latin typeface="+mj-ea"/>
              <a:ea typeface="+mj-ea"/>
            </a:endParaRPr>
          </a:p>
        </p:txBody>
      </p:sp>
      <p:pic>
        <p:nvPicPr>
          <p:cNvPr id="21506" name="Picture 2"/>
          <p:cNvPicPr>
            <a:picLocks noChangeAspect="1" noChangeArrowheads="1"/>
          </p:cNvPicPr>
          <p:nvPr/>
        </p:nvPicPr>
        <p:blipFill rotWithShape="1">
          <a:blip r:embed="rId2">
            <a:alphaModFix/>
            <a:lum/>
          </a:blip>
          <a:srcRect/>
          <a:stretch>
            <a:fillRect/>
          </a:stretch>
        </p:blipFill>
        <p:spPr>
          <a:xfrm>
            <a:off x="734725" y="1767869"/>
            <a:ext cx="6171194" cy="3231514"/>
          </a:xfrm>
          <a:prstGeom prst="rect">
            <a:avLst/>
          </a:prstGeom>
          <a:noFill/>
          <a:ln>
            <a:noFill/>
          </a:ln>
        </p:spPr>
      </p:pic>
      <p:cxnSp>
        <p:nvCxnSpPr>
          <p:cNvPr id="6" name="직선 연결선 5"/>
          <p:cNvCxnSpPr/>
          <p:nvPr/>
        </p:nvCxnSpPr>
        <p:spPr>
          <a:xfrm>
            <a:off x="912772" y="3046045"/>
            <a:ext cx="549022"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70415" y="2889184"/>
            <a:ext cx="868489" cy="276999"/>
          </a:xfrm>
          <a:prstGeom prst="rect">
            <a:avLst/>
          </a:prstGeom>
          <a:noFill/>
        </p:spPr>
        <p:txBody>
          <a:bodyPr wrap="square">
            <a:spAutoFit/>
          </a:bodyPr>
          <a:lstStyle/>
          <a:p>
            <a:pPr lvl="0"/>
            <a:r>
              <a:rPr lang="en-US" altLang="ko-KR" sz="1200" b="1">
                <a:solidFill>
                  <a:srgbClr val="ff0000"/>
                </a:solidFill>
              </a:rPr>
              <a:t>protected</a:t>
            </a:r>
            <a:endParaRPr lang="ko-KR" altLang="en-US" sz="1200" b="1">
              <a:solidFill>
                <a:srgbClr val="ff0000"/>
              </a:solidFill>
            </a:endParaRPr>
          </a:p>
        </p:txBody>
      </p:sp>
    </p:spTree>
  </p:cSld>
  <p:clrMapOvr>
    <a:masterClrMapping/>
  </p:clrMapOvr>
</p:sld>
</file>

<file path=ppt/slides/slide3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73205"/>
          </a:xfrm>
          <a:prstGeom prst="rect">
            <a:avLst/>
          </a:prstGeom>
          <a:noFill/>
        </p:spPr>
        <p:txBody>
          <a:bodyPr wrap="square">
            <a:spAutoFit/>
          </a:bodyPr>
          <a:lstStyle/>
          <a:p>
            <a:pPr>
              <a:lnSpc>
                <a:spcPct val="165000"/>
              </a:lnSpc>
              <a:defRPr/>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p:txBody>
      </p:sp>
      <p:sp>
        <p:nvSpPr>
          <p:cNvPr id="3075" name=""/>
          <p:cNvSpPr txBox="1"/>
          <p:nvPr/>
        </p:nvSpPr>
        <p:spPr>
          <a:xfrm>
            <a:off x="459381" y="1189690"/>
            <a:ext cx="7798596" cy="4478618"/>
          </a:xfrm>
          <a:prstGeom prst="rect">
            <a:avLst/>
          </a:prstGeom>
          <a:solidFill>
            <a:schemeClr val="lt1"/>
          </a:solidFill>
          <a:ln>
            <a:solidFill>
              <a:srgbClr val="4472c4">
                <a:alpha val="100000"/>
              </a:srgbClr>
            </a:solidFill>
          </a:ln>
        </p:spPr>
        <p:txBody>
          <a:bodyPr wrap="square">
            <a:spAutoFit/>
          </a:bodyPr>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package sec03.ex01;</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java.io.IOException;</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java.io.PrintWriter;</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javax.servlet.ServletException;</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javax.servlet.annotation.WebServlet;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javax.servlet.http.HttpServlet;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javax.servlet.http.HttpServletRequest;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javax.servlet.http.HttpServletResponse;</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/*@WebServlet("/second")*/</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public class SecondServlet extends HttpServlet{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protected void doGet(HttpServletRequest request, HttpServletResponse response)  throws  ServletException, IOException {</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response.setContentType("text/html;charset=utf-8");</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PrintWriter out = response.getWriter();</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a:t>
            </a:r>
            <a:r>
              <a:rPr xmlns:mc="http://schemas.openxmlformats.org/markup-compatibility/2006" xmlns:hp="http://schemas.haansoft.com/office/presentation/8.0" kumimoji="0" lang="ko-KR" altLang="en-US" sz="1200" b="1" i="0" u="none" strike="noStrike" kern="1200" cap="none" spc="0" normalizeH="0" baseline="0" mc:Ignorable="hp" hp:hslEmbossed="0">
                <a:solidFill>
                  <a:srgbClr val="000000"/>
                </a:solidFill>
                <a:latin typeface="한컴산뜻돋움"/>
                <a:ea typeface="한컴산뜻돋움"/>
              </a:rPr>
              <a:t> </a:t>
            </a: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out.println("&lt;html&gt;&lt;body&gt;");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out.println("dispatch를 이용한 forward 실습입니다.");</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out.println("&lt;/body&gt;&lt;/html&gt;");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p:txBody>
      </p:sp>
      <p:sp>
        <p:nvSpPr>
          <p:cNvPr id="3076" name="TextBox 11"/>
          <p:cNvSpPr txBox="1"/>
          <p:nvPr/>
        </p:nvSpPr>
        <p:spPr>
          <a:xfrm>
            <a:off x="1324274" y="711235"/>
            <a:ext cx="6400800" cy="523220"/>
          </a:xfrm>
          <a:prstGeom prst="rect">
            <a:avLst/>
          </a:prstGeom>
          <a:noFill/>
        </p:spPr>
        <p:txBody>
          <a:bodyPr wrap="square" anchor="ctr">
            <a:spAutoFit/>
          </a:bodyPr>
          <a:p>
            <a:pPr marL="0" indent="0" algn="ctr"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2800" b="0" i="0" u="none" strike="noStrike" kern="1200" cap="none" spc="0" normalizeH="0" baseline="0" mc:Ignorable="hp" hp:hslEmbossed="0">
                <a:solidFill>
                  <a:srgbClr val="a6a6a6"/>
                </a:solidFill>
                <a:latin typeface="Calibri"/>
                <a:ea typeface="맑은 고딕"/>
                <a:cs typeface="Calibri"/>
              </a:rPr>
              <a:t>8.3 dispatch</a:t>
            </a:r>
            <a:r>
              <a:rPr xmlns:mc="http://schemas.openxmlformats.org/markup-compatibility/2006" xmlns:hp="http://schemas.haansoft.com/office/presentation/8.0" kumimoji="0" lang="ko-KR" altLang="en-US" sz="2800" b="0" i="0" u="none" strike="noStrike" kern="1200" cap="none" spc="0" normalizeH="0" baseline="0" mc:Ignorable="hp" hp:hslEmbossed="0">
                <a:solidFill>
                  <a:srgbClr val="a6a6a6"/>
                </a:solidFill>
                <a:latin typeface="Calibri"/>
                <a:ea typeface="맑은 고딕"/>
                <a:cs typeface="맑은 고딕"/>
              </a:rPr>
              <a:t>를 이용한 포워드 방법</a:t>
            </a:r>
            <a:endParaRPr xmlns:mc="http://schemas.openxmlformats.org/markup-compatibility/2006" xmlns:hp="http://schemas.haansoft.com/office/presentation/8.0" kumimoji="0" lang="ko-KR" altLang="en-US" sz="2800" b="0" i="0" u="none" strike="noStrike" kern="1200" cap="none" spc="-88" normalizeH="0" baseline="0" mc:Ignorable="hp" hp:hslEmbossed="0">
              <a:solidFill>
                <a:srgbClr val="281f3d"/>
              </a:solidFill>
              <a:latin typeface="Calibri"/>
              <a:ea typeface="맑은 고딕"/>
              <a:cs typeface="맑은 고딕"/>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3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73204"/>
          </a:xfrm>
          <a:prstGeom prst="rect">
            <a:avLst/>
          </a:prstGeom>
          <a:noFill/>
        </p:spPr>
        <p:txBody>
          <a:bodyPr wrap="square">
            <a:spAutoFit/>
          </a:bodyPr>
          <a:lstStyle/>
          <a:p>
            <a:pPr>
              <a:lnSpc>
                <a:spcPct val="165000"/>
              </a:lnSpc>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p:txBody>
      </p:sp>
      <p:sp>
        <p:nvSpPr>
          <p:cNvPr id="12" name="TextBox 11"/>
          <p:cNvSpPr txBox="1"/>
          <p:nvPr/>
        </p:nvSpPr>
        <p:spPr>
          <a:xfrm>
            <a:off x="1324274" y="711235"/>
            <a:ext cx="6400800" cy="523220"/>
          </a:xfrm>
          <a:prstGeom prst="rect">
            <a:avLst/>
          </a:prstGeom>
          <a:noFill/>
        </p:spPr>
        <p:txBody>
          <a:bodyPr wrap="square" anchor="ctr">
            <a:spAutoFit/>
          </a:bodyPr>
          <a:lstStyle/>
          <a:p>
            <a:pPr algn="ctr"/>
            <a:r>
              <a:rPr lang="en-US" altLang="ko-KR" sz="2800">
                <a:solidFill>
                  <a:schemeClr val="bg1">
                    <a:lumMod val="65000"/>
                  </a:schemeClr>
                </a:solidFill>
              </a:rPr>
              <a:t>8.3 dispatch</a:t>
            </a:r>
            <a:r>
              <a:rPr lang="ko-KR" altLang="en-US" sz="2800">
                <a:solidFill>
                  <a:schemeClr val="bg1">
                    <a:lumMod val="65000"/>
                  </a:schemeClr>
                </a:solidFill>
              </a:rPr>
              <a:t>를 이용한 포워드 방법</a:t>
            </a:r>
            <a:endParaRPr lang="ko-KR" altLang="en-US" sz="2800" spc="-88">
              <a:solidFill>
                <a:srgbClr val="281f3d"/>
              </a:solidFill>
            </a:endParaRPr>
          </a:p>
        </p:txBody>
      </p:sp>
      <p:sp>
        <p:nvSpPr>
          <p:cNvPr id="3" name="TextBox 2"/>
          <p:cNvSpPr txBox="1"/>
          <p:nvPr/>
        </p:nvSpPr>
        <p:spPr>
          <a:xfrm>
            <a:off x="377687" y="1480930"/>
            <a:ext cx="7911548" cy="450740"/>
          </a:xfrm>
          <a:prstGeom prst="rect">
            <a:avLst/>
          </a:prstGeom>
          <a:noFill/>
        </p:spPr>
        <p:txBody>
          <a:bodyPr wrap="square">
            <a:spAutoFit/>
          </a:bodyPr>
          <a:lstStyle/>
          <a:p>
            <a:pPr lvl="0"/>
            <a:r>
              <a:rPr lang="en-US" altLang="ko-KR" sz="1200" b="1">
                <a:latin typeface="+mj-ea"/>
                <a:ea typeface="+mj-ea"/>
              </a:rPr>
              <a:t>4. </a:t>
            </a:r>
            <a:r>
              <a:rPr lang="ko-KR" altLang="en-US" sz="1200">
                <a:latin typeface="+mj-ea"/>
                <a:ea typeface="+mj-ea"/>
              </a:rPr>
              <a:t>실행해 보면 웹 브라우저 주소 창의 </a:t>
            </a:r>
            <a:r>
              <a:rPr lang="en-US" altLang="ko-KR" sz="1200">
                <a:latin typeface="+mj-ea"/>
                <a:ea typeface="+mj-ea"/>
              </a:rPr>
              <a:t>URL</a:t>
            </a:r>
            <a:r>
              <a:rPr lang="ko-KR" altLang="en-US" sz="1200">
                <a:latin typeface="+mj-ea"/>
                <a:ea typeface="+mj-ea"/>
              </a:rPr>
              <a:t>이 변경되지 않고 그대로입니다</a:t>
            </a:r>
            <a:r>
              <a:rPr lang="en-US" altLang="ko-KR" sz="1200">
                <a:latin typeface="+mj-ea"/>
                <a:ea typeface="+mj-ea"/>
              </a:rPr>
              <a:t>. </a:t>
            </a:r>
            <a:r>
              <a:rPr lang="ko-KR" altLang="en-US" sz="1200">
                <a:latin typeface="+mj-ea"/>
                <a:ea typeface="+mj-ea"/>
              </a:rPr>
              <a:t>이는 서블릿의 포워드가 서버에서</a:t>
            </a:r>
            <a:endParaRPr lang="ko-KR" altLang="en-US" sz="1200">
              <a:latin typeface="+mj-ea"/>
              <a:ea typeface="+mj-ea"/>
            </a:endParaRPr>
          </a:p>
          <a:p>
            <a:pPr lvl="0"/>
            <a:r>
              <a:rPr lang="en-US" altLang="ko-KR" sz="1200">
                <a:latin typeface="+mj-ea"/>
                <a:ea typeface="+mj-ea"/>
              </a:rPr>
              <a:t>   </a:t>
            </a:r>
            <a:r>
              <a:rPr lang="ko-KR" altLang="en-US" sz="1200">
                <a:latin typeface="+mj-ea"/>
                <a:ea typeface="+mj-ea"/>
              </a:rPr>
              <a:t> 수행되었기 때문입니다</a:t>
            </a:r>
            <a:r>
              <a:rPr lang="en-US" altLang="ko-KR" sz="1200">
                <a:latin typeface="+mj-ea"/>
                <a:ea typeface="+mj-ea"/>
              </a:rPr>
              <a:t>.</a:t>
            </a:r>
            <a:endParaRPr lang="ko-KR" altLang="en-US" sz="1200">
              <a:latin typeface="+mj-ea"/>
              <a:ea typeface="+mj-ea"/>
            </a:endParaRPr>
          </a:p>
        </p:txBody>
      </p:sp>
      <p:pic>
        <p:nvPicPr>
          <p:cNvPr id="6" name="그림 5"/>
          <p:cNvPicPr/>
          <p:nvPr/>
        </p:nvPicPr>
        <p:blipFill rotWithShape="1">
          <a:blip r:embed="rId2">
            <a:alphaModFix/>
            <a:lum/>
          </a:blip>
          <a:stretch>
            <a:fillRect/>
          </a:stretch>
        </p:blipFill>
        <p:spPr>
          <a:xfrm>
            <a:off x="2535099" y="2102126"/>
            <a:ext cx="3000375" cy="1143000"/>
          </a:xfrm>
          <a:prstGeom prst="rect">
            <a:avLst/>
          </a:prstGeom>
          <a:ln>
            <a:solidFill>
              <a:schemeClr val="tx1"/>
            </a:solidFill>
          </a:ln>
        </p:spPr>
      </p:pic>
      <p:sp>
        <p:nvSpPr>
          <p:cNvPr id="4" name="직사각형 3"/>
          <p:cNvSpPr/>
          <p:nvPr/>
        </p:nvSpPr>
        <p:spPr>
          <a:xfrm>
            <a:off x="3389243" y="2574235"/>
            <a:ext cx="2146231" cy="268356"/>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ko-KR" altLang="en-US"/>
          </a:p>
        </p:txBody>
      </p:sp>
    </p:spTree>
  </p:cSld>
  <p:clrMapOvr>
    <a:masterClrMapping/>
  </p:clrMapOvr>
</p:sld>
</file>

<file path=ppt/slides/slide3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73204"/>
          </a:xfrm>
          <a:prstGeom prst="rect">
            <a:avLst/>
          </a:prstGeom>
          <a:noFill/>
        </p:spPr>
        <p:txBody>
          <a:bodyPr wrap="square">
            <a:spAutoFit/>
          </a:bodyPr>
          <a:lstStyle/>
          <a:p>
            <a:pPr>
              <a:lnSpc>
                <a:spcPct val="165000"/>
              </a:lnSpc>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p:txBody>
      </p:sp>
      <p:sp>
        <p:nvSpPr>
          <p:cNvPr id="12" name="TextBox 11"/>
          <p:cNvSpPr txBox="1"/>
          <p:nvPr/>
        </p:nvSpPr>
        <p:spPr>
          <a:xfrm>
            <a:off x="1324274" y="711235"/>
            <a:ext cx="6400800" cy="523220"/>
          </a:xfrm>
          <a:prstGeom prst="rect">
            <a:avLst/>
          </a:prstGeom>
          <a:noFill/>
        </p:spPr>
        <p:txBody>
          <a:bodyPr wrap="square" anchor="ctr">
            <a:spAutoFit/>
          </a:bodyPr>
          <a:lstStyle/>
          <a:p>
            <a:pPr algn="ctr"/>
            <a:r>
              <a:rPr lang="en-US" altLang="ko-KR" sz="2800">
                <a:solidFill>
                  <a:schemeClr val="bg1">
                    <a:lumMod val="65000"/>
                  </a:schemeClr>
                </a:solidFill>
              </a:rPr>
              <a:t>8.3 dispatch</a:t>
            </a:r>
            <a:r>
              <a:rPr lang="ko-KR" altLang="en-US" sz="2800">
                <a:solidFill>
                  <a:schemeClr val="bg1">
                    <a:lumMod val="65000"/>
                  </a:schemeClr>
                </a:solidFill>
              </a:rPr>
              <a:t>를 이용한 포워드 방법</a:t>
            </a:r>
            <a:endParaRPr lang="ko-KR" altLang="en-US" sz="2800" spc="-88">
              <a:solidFill>
                <a:srgbClr val="281f3d"/>
              </a:solidFill>
            </a:endParaRPr>
          </a:p>
        </p:txBody>
      </p:sp>
      <p:sp>
        <p:nvSpPr>
          <p:cNvPr id="3" name="TextBox 2"/>
          <p:cNvSpPr txBox="1"/>
          <p:nvPr/>
        </p:nvSpPr>
        <p:spPr>
          <a:xfrm>
            <a:off x="387626" y="1500809"/>
            <a:ext cx="8259417" cy="449911"/>
          </a:xfrm>
          <a:prstGeom prst="rect">
            <a:avLst/>
          </a:prstGeom>
          <a:noFill/>
        </p:spPr>
        <p:txBody>
          <a:bodyPr wrap="square">
            <a:spAutoFit/>
          </a:bodyPr>
          <a:lstStyle/>
          <a:p>
            <a:pPr lvl="0"/>
            <a:r>
              <a:rPr lang="en-US" altLang="ko-KR" sz="1200" b="1">
                <a:latin typeface="+mj-ea"/>
                <a:ea typeface="+mj-ea"/>
              </a:rPr>
              <a:t>5. </a:t>
            </a:r>
            <a:r>
              <a:rPr lang="ko-KR" altLang="en-US" sz="1200">
                <a:latin typeface="+mj-ea"/>
                <a:ea typeface="+mj-ea"/>
              </a:rPr>
              <a:t>이번에는 </a:t>
            </a:r>
            <a:r>
              <a:rPr lang="en-US" altLang="ko-KR" sz="1200">
                <a:latin typeface="+mj-ea"/>
                <a:ea typeface="+mj-ea"/>
              </a:rPr>
              <a:t>dispatch</a:t>
            </a:r>
            <a:r>
              <a:rPr lang="ko-KR" altLang="en-US" sz="1200">
                <a:latin typeface="+mj-ea"/>
                <a:ea typeface="+mj-ea"/>
              </a:rPr>
              <a:t>를 이용해 전송할 때 </a:t>
            </a:r>
            <a:r>
              <a:rPr lang="en-US" altLang="ko-KR" sz="1200">
                <a:latin typeface="+mj-ea"/>
                <a:ea typeface="+mj-ea"/>
              </a:rPr>
              <a:t>GET </a:t>
            </a:r>
            <a:r>
              <a:rPr lang="ko-KR" altLang="en-US" sz="1200">
                <a:latin typeface="+mj-ea"/>
                <a:ea typeface="+mj-ea"/>
              </a:rPr>
              <a:t>방식으로 데이터를 전송해 봅시다</a:t>
            </a:r>
            <a:r>
              <a:rPr lang="en-US" altLang="ko-KR" sz="1200">
                <a:latin typeface="+mj-ea"/>
                <a:ea typeface="+mj-ea"/>
              </a:rPr>
              <a:t>. </a:t>
            </a:r>
            <a:r>
              <a:rPr lang="ko-KR" altLang="en-US" sz="1200">
                <a:latin typeface="+mj-ea"/>
                <a:ea typeface="+mj-ea"/>
              </a:rPr>
              <a:t>앞의 서블릿 클래스를 다음과 같이</a:t>
            </a:r>
            <a:endParaRPr lang="ko-KR" altLang="en-US" sz="1200">
              <a:latin typeface="+mj-ea"/>
              <a:ea typeface="+mj-ea"/>
            </a:endParaRPr>
          </a:p>
          <a:p>
            <a:pPr lvl="0"/>
            <a:r>
              <a:rPr lang="en-US" altLang="ko-KR" sz="1200">
                <a:latin typeface="+mj-ea"/>
                <a:ea typeface="+mj-ea"/>
              </a:rPr>
              <a:t>  </a:t>
            </a:r>
            <a:r>
              <a:rPr lang="ko-KR" altLang="en-US" sz="1200">
                <a:latin typeface="+mj-ea"/>
                <a:ea typeface="+mj-ea"/>
              </a:rPr>
              <a:t> 수정합니다</a:t>
            </a:r>
            <a:r>
              <a:rPr lang="en-US" altLang="ko-KR" sz="1200">
                <a:latin typeface="+mj-ea"/>
                <a:ea typeface="+mj-ea"/>
              </a:rPr>
              <a:t>. </a:t>
            </a:r>
            <a:r>
              <a:rPr lang="ko-KR" altLang="en-US" sz="1200">
                <a:latin typeface="+mj-ea"/>
                <a:ea typeface="+mj-ea"/>
              </a:rPr>
              <a:t>서블릿 이름 다음에 </a:t>
            </a:r>
            <a:r>
              <a:rPr lang="en-US" altLang="ko-KR" sz="1200">
                <a:latin typeface="+mj-ea"/>
                <a:ea typeface="+mj-ea"/>
              </a:rPr>
              <a:t>?name=lee</a:t>
            </a:r>
            <a:r>
              <a:rPr lang="ko-KR" altLang="en-US" sz="1200">
                <a:latin typeface="+mj-ea"/>
                <a:ea typeface="+mj-ea"/>
              </a:rPr>
              <a:t>를 추가하여 </a:t>
            </a:r>
            <a:r>
              <a:rPr lang="en-US" altLang="ko-KR" sz="1200">
                <a:latin typeface="+mj-ea"/>
                <a:ea typeface="+mj-ea"/>
              </a:rPr>
              <a:t>GET </a:t>
            </a:r>
            <a:r>
              <a:rPr lang="ko-KR" altLang="en-US" sz="1200">
                <a:latin typeface="+mj-ea"/>
                <a:ea typeface="+mj-ea"/>
              </a:rPr>
              <a:t>방식으로 </a:t>
            </a:r>
            <a:r>
              <a:rPr lang="en-US" altLang="ko-KR" sz="1200">
                <a:latin typeface="+mj-ea"/>
                <a:ea typeface="+mj-ea"/>
              </a:rPr>
              <a:t>name </a:t>
            </a:r>
            <a:r>
              <a:rPr lang="ko-KR" altLang="en-US" sz="1200">
                <a:latin typeface="+mj-ea"/>
                <a:ea typeface="+mj-ea"/>
              </a:rPr>
              <a:t>값을 두 번째 서블릿으로 전달합니다</a:t>
            </a:r>
            <a:r>
              <a:rPr lang="en-US" altLang="ko-KR" sz="1200">
                <a:latin typeface="+mj-ea"/>
                <a:ea typeface="+mj-ea"/>
              </a:rPr>
              <a:t>.</a:t>
            </a:r>
            <a:endParaRPr lang="ko-KR" altLang="en-US" sz="1200">
              <a:latin typeface="+mj-ea"/>
              <a:ea typeface="+mj-ea"/>
            </a:endParaRPr>
          </a:p>
        </p:txBody>
      </p:sp>
      <p:pic>
        <p:nvPicPr>
          <p:cNvPr id="23554" name="Picture 2"/>
          <p:cNvPicPr>
            <a:picLocks noChangeAspect="1" noChangeArrowheads="1"/>
          </p:cNvPicPr>
          <p:nvPr/>
        </p:nvPicPr>
        <p:blipFill rotWithShape="1">
          <a:blip r:embed="rId2">
            <a:alphaModFix/>
            <a:lum/>
          </a:blip>
          <a:srcRect/>
          <a:stretch>
            <a:fillRect/>
          </a:stretch>
        </p:blipFill>
        <p:spPr>
          <a:xfrm>
            <a:off x="1568603" y="1962474"/>
            <a:ext cx="5868436" cy="3289573"/>
          </a:xfrm>
          <a:prstGeom prst="rect">
            <a:avLst/>
          </a:prstGeom>
          <a:noFill/>
          <a:ln>
            <a:noFill/>
          </a:ln>
        </p:spPr>
      </p:pic>
      <p:cxnSp>
        <p:nvCxnSpPr>
          <p:cNvPr id="6" name="직선 연결선 5"/>
          <p:cNvCxnSpPr/>
          <p:nvPr/>
        </p:nvCxnSpPr>
        <p:spPr>
          <a:xfrm>
            <a:off x="1755074" y="3139852"/>
            <a:ext cx="549022"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30723" y="2992930"/>
            <a:ext cx="868489" cy="276999"/>
          </a:xfrm>
          <a:prstGeom prst="rect">
            <a:avLst/>
          </a:prstGeom>
          <a:noFill/>
        </p:spPr>
        <p:txBody>
          <a:bodyPr wrap="square">
            <a:spAutoFit/>
          </a:bodyPr>
          <a:lstStyle/>
          <a:p>
            <a:pPr lvl="0"/>
            <a:r>
              <a:rPr lang="en-US" altLang="ko-KR" sz="1200" b="1">
                <a:solidFill>
                  <a:srgbClr val="ff0000"/>
                </a:solidFill>
              </a:rPr>
              <a:t>protected</a:t>
            </a:r>
            <a:endParaRPr lang="ko-KR" altLang="en-US" sz="1200" b="1">
              <a:solidFill>
                <a:srgbClr val="ff0000"/>
              </a:solidFill>
            </a:endParaRPr>
          </a:p>
        </p:txBody>
      </p:sp>
    </p:spTree>
  </p:cSld>
  <p:clrMapOvr>
    <a:masterClrMapping/>
  </p:clrMapOvr>
</p:sld>
</file>

<file path=ppt/slides/slide3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73205"/>
          </a:xfrm>
          <a:prstGeom prst="rect">
            <a:avLst/>
          </a:prstGeom>
          <a:noFill/>
        </p:spPr>
        <p:txBody>
          <a:bodyPr wrap="square">
            <a:spAutoFit/>
          </a:bodyPr>
          <a:lstStyle/>
          <a:p>
            <a:pPr>
              <a:lnSpc>
                <a:spcPct val="165000"/>
              </a:lnSpc>
              <a:defRPr/>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p:txBody>
      </p:sp>
      <p:sp>
        <p:nvSpPr>
          <p:cNvPr id="3075" name=""/>
          <p:cNvSpPr txBox="1"/>
          <p:nvPr/>
        </p:nvSpPr>
        <p:spPr>
          <a:xfrm>
            <a:off x="528835" y="1433709"/>
            <a:ext cx="7798596" cy="3745986"/>
          </a:xfrm>
          <a:prstGeom prst="rect">
            <a:avLst/>
          </a:prstGeom>
          <a:ln>
            <a:solidFill>
              <a:srgbClr val="4472c4">
                <a:alpha val="100000"/>
              </a:srgbClr>
            </a:solidFill>
          </a:ln>
        </p:spPr>
        <p:txBody>
          <a:bodyPr wrap="square">
            <a:spAutoFit/>
          </a:bodyPr>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package sec03.ex01;</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java.io.IOException;</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javax.servlet.RequestDispatcher;</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javax.servlet.ServletException;</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javax.servlet.annotation.WebServlet;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javax.servlet.http.HttpServlet;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javax.servlet.http.HttpServletRequest;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javax.servlet.http.HttpServletResponse;</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/*@WebServlet("/first")*/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public class FirstServlet extends HttpServlet{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protected void doGet(HttpServletRequest request, HttpServletResponse response)  throws  ServletException, IOException { </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response.setContentType("text/html;charset=utf-8");</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a:t>
            </a: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ff0000"/>
                </a:solidFill>
                <a:latin typeface="한컴산뜻돋움"/>
                <a:ea typeface="한컴산뜻돋움"/>
              </a:rPr>
              <a:t>RequestDispatcher dispatch = request.getRequestDispatcher("second?name=lee");  </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ff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ff0000"/>
                </a:solidFill>
                <a:latin typeface="한컴산뜻돋움"/>
                <a:ea typeface="한컴산뜻돋움"/>
              </a:rPr>
              <a:t>      dispatch.forward(request, response);</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p:txBody>
      </p:sp>
      <p:sp>
        <p:nvSpPr>
          <p:cNvPr id="3076" name="TextBox 11"/>
          <p:cNvSpPr txBox="1"/>
          <p:nvPr/>
        </p:nvSpPr>
        <p:spPr>
          <a:xfrm>
            <a:off x="1324274" y="711235"/>
            <a:ext cx="6400800" cy="523220"/>
          </a:xfrm>
          <a:prstGeom prst="rect">
            <a:avLst/>
          </a:prstGeom>
          <a:noFill/>
        </p:spPr>
        <p:txBody>
          <a:bodyPr wrap="square" anchor="ctr">
            <a:spAutoFit/>
          </a:bodyPr>
          <a:p>
            <a:pPr marL="0" indent="0" algn="ctr"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2800" b="0" i="0" u="none" strike="noStrike" kern="1200" cap="none" spc="0" normalizeH="0" baseline="0" mc:Ignorable="hp" hp:hslEmbossed="0">
                <a:solidFill>
                  <a:srgbClr val="a6a6a6"/>
                </a:solidFill>
                <a:latin typeface="Calibri"/>
                <a:ea typeface="맑은 고딕"/>
                <a:cs typeface="Calibri"/>
              </a:rPr>
              <a:t>8.3 dispatch</a:t>
            </a:r>
            <a:r>
              <a:rPr xmlns:mc="http://schemas.openxmlformats.org/markup-compatibility/2006" xmlns:hp="http://schemas.haansoft.com/office/presentation/8.0" kumimoji="0" lang="ko-KR" altLang="en-US" sz="2800" b="0" i="0" u="none" strike="noStrike" kern="1200" cap="none" spc="0" normalizeH="0" baseline="0" mc:Ignorable="hp" hp:hslEmbossed="0">
                <a:solidFill>
                  <a:srgbClr val="a6a6a6"/>
                </a:solidFill>
                <a:latin typeface="Calibri"/>
                <a:ea typeface="맑은 고딕"/>
                <a:cs typeface="맑은 고딕"/>
              </a:rPr>
              <a:t>를 이용한 포워드 방법</a:t>
            </a:r>
            <a:endParaRPr xmlns:mc="http://schemas.openxmlformats.org/markup-compatibility/2006" xmlns:hp="http://schemas.haansoft.com/office/presentation/8.0" kumimoji="0" lang="ko-KR" altLang="en-US" sz="2800" b="0" i="0" u="none" strike="noStrike" kern="1200" cap="none" spc="-88" normalizeH="0" baseline="0" mc:Ignorable="hp" hp:hslEmbossed="0">
              <a:solidFill>
                <a:srgbClr val="281f3d"/>
              </a:solidFill>
              <a:latin typeface="Calibri"/>
              <a:ea typeface="맑은 고딕"/>
              <a:cs typeface="맑은 고딕"/>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3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64624"/>
          </a:xfrm>
          <a:prstGeom prst="rect">
            <a:avLst/>
          </a:prstGeom>
          <a:noFill/>
        </p:spPr>
        <p:txBody>
          <a:bodyPr wrap="square">
            <a:spAutoFit/>
          </a:bodyPr>
          <a:lstStyle/>
          <a:p>
            <a:pPr>
              <a:lnSpc>
                <a:spcPct val="165000"/>
              </a:lnSpc>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p:txBody>
      </p:sp>
      <p:sp>
        <p:nvSpPr>
          <p:cNvPr id="12" name="TextBox 11"/>
          <p:cNvSpPr txBox="1"/>
          <p:nvPr/>
        </p:nvSpPr>
        <p:spPr>
          <a:xfrm>
            <a:off x="1324274" y="711235"/>
            <a:ext cx="6400800" cy="523220"/>
          </a:xfrm>
          <a:prstGeom prst="rect">
            <a:avLst/>
          </a:prstGeom>
          <a:noFill/>
        </p:spPr>
        <p:txBody>
          <a:bodyPr wrap="square" anchor="ctr">
            <a:spAutoFit/>
          </a:bodyPr>
          <a:lstStyle/>
          <a:p>
            <a:pPr algn="ctr"/>
            <a:r>
              <a:rPr lang="en-US" altLang="ko-KR" sz="2800">
                <a:solidFill>
                  <a:schemeClr val="bg1">
                    <a:lumMod val="65000"/>
                  </a:schemeClr>
                </a:solidFill>
              </a:rPr>
              <a:t>8.3 dispatch</a:t>
            </a:r>
            <a:r>
              <a:rPr lang="ko-KR" altLang="en-US" sz="2800">
                <a:solidFill>
                  <a:schemeClr val="bg1">
                    <a:lumMod val="65000"/>
                  </a:schemeClr>
                </a:solidFill>
              </a:rPr>
              <a:t>를 이용한 포워드 방법</a:t>
            </a:r>
            <a:endParaRPr lang="ko-KR" altLang="en-US" sz="2800" spc="-88">
              <a:solidFill>
                <a:srgbClr val="281f3d"/>
              </a:solidFill>
            </a:endParaRPr>
          </a:p>
        </p:txBody>
      </p:sp>
      <p:sp>
        <p:nvSpPr>
          <p:cNvPr id="3" name="TextBox 2"/>
          <p:cNvSpPr txBox="1"/>
          <p:nvPr/>
        </p:nvSpPr>
        <p:spPr>
          <a:xfrm>
            <a:off x="505119" y="1520687"/>
            <a:ext cx="7744358" cy="276999"/>
          </a:xfrm>
          <a:prstGeom prst="rect">
            <a:avLst/>
          </a:prstGeom>
          <a:noFill/>
        </p:spPr>
        <p:txBody>
          <a:bodyPr wrap="square">
            <a:spAutoFit/>
          </a:bodyPr>
          <a:lstStyle/>
          <a:p>
            <a:pPr lvl="0"/>
            <a:r>
              <a:rPr lang="en-US" altLang="ko-KR" sz="1200" b="1">
                <a:latin typeface="+mj-ea"/>
                <a:ea typeface="+mj-ea"/>
              </a:rPr>
              <a:t>6. </a:t>
            </a:r>
            <a:r>
              <a:rPr lang="en-US" altLang="ko-KR" sz="1200">
                <a:latin typeface="+mj-ea"/>
                <a:ea typeface="+mj-ea"/>
              </a:rPr>
              <a:t>dispatch</a:t>
            </a:r>
            <a:r>
              <a:rPr lang="ko-KR" altLang="en-US" sz="1200">
                <a:latin typeface="+mj-ea"/>
                <a:ea typeface="+mj-ea"/>
              </a:rPr>
              <a:t>를 이용해 전달된 </a:t>
            </a:r>
            <a:r>
              <a:rPr lang="en-US" altLang="ko-KR" sz="1200">
                <a:latin typeface="+mj-ea"/>
                <a:ea typeface="+mj-ea"/>
              </a:rPr>
              <a:t>name </a:t>
            </a:r>
            <a:r>
              <a:rPr lang="ko-KR" altLang="en-US" sz="1200">
                <a:latin typeface="+mj-ea"/>
                <a:ea typeface="+mj-ea"/>
              </a:rPr>
              <a:t>값을 출력합니다</a:t>
            </a:r>
            <a:endParaRPr lang="ko-KR" altLang="en-US" sz="1200">
              <a:latin typeface="+mj-ea"/>
              <a:ea typeface="+mj-ea"/>
            </a:endParaRPr>
          </a:p>
        </p:txBody>
      </p:sp>
      <p:pic>
        <p:nvPicPr>
          <p:cNvPr id="24578" name="Picture 2"/>
          <p:cNvPicPr>
            <a:picLocks noChangeAspect="1" noChangeArrowheads="1"/>
          </p:cNvPicPr>
          <p:nvPr/>
        </p:nvPicPr>
        <p:blipFill rotWithShape="1">
          <a:blip r:embed="rId2">
            <a:alphaModFix/>
            <a:lum/>
          </a:blip>
          <a:srcRect/>
          <a:stretch>
            <a:fillRect/>
          </a:stretch>
        </p:blipFill>
        <p:spPr>
          <a:xfrm>
            <a:off x="1265557" y="1797685"/>
            <a:ext cx="6117328" cy="3903775"/>
          </a:xfrm>
          <a:prstGeom prst="rect">
            <a:avLst/>
          </a:prstGeom>
          <a:noFill/>
          <a:ln>
            <a:noFill/>
          </a:ln>
        </p:spPr>
      </p:pic>
      <p:cxnSp>
        <p:nvCxnSpPr>
          <p:cNvPr id="6" name="직선 연결선 5"/>
          <p:cNvCxnSpPr/>
          <p:nvPr/>
        </p:nvCxnSpPr>
        <p:spPr>
          <a:xfrm>
            <a:off x="1455211" y="3058446"/>
            <a:ext cx="549022"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30860" y="2921463"/>
            <a:ext cx="868489" cy="276999"/>
          </a:xfrm>
          <a:prstGeom prst="rect">
            <a:avLst/>
          </a:prstGeom>
          <a:noFill/>
        </p:spPr>
        <p:txBody>
          <a:bodyPr wrap="square">
            <a:spAutoFit/>
          </a:bodyPr>
          <a:lstStyle/>
          <a:p>
            <a:pPr lvl="0"/>
            <a:r>
              <a:rPr lang="en-US" altLang="ko-KR" sz="1200" b="1">
                <a:solidFill>
                  <a:srgbClr val="ff0000"/>
                </a:solidFill>
              </a:rPr>
              <a:t>protected</a:t>
            </a:r>
            <a:endParaRPr lang="ko-KR" altLang="en-US" sz="1200" b="1">
              <a:solidFill>
                <a:srgbClr val="ff0000"/>
              </a:solidFill>
            </a:endParaRPr>
          </a:p>
        </p:txBody>
      </p:sp>
    </p:spTree>
  </p:cSld>
  <p:clrMapOvr>
    <a:masterClrMapping/>
  </p:clrMapOvr>
</p:sld>
</file>

<file path=ppt/slides/slide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73204"/>
          </a:xfrm>
          <a:prstGeom prst="rect">
            <a:avLst/>
          </a:prstGeom>
          <a:noFill/>
        </p:spPr>
        <p:txBody>
          <a:bodyPr wrap="square">
            <a:spAutoFit/>
          </a:bodyPr>
          <a:lstStyle/>
          <a:p>
            <a:pPr>
              <a:lnSpc>
                <a:spcPct val="165000"/>
              </a:lnSpc>
              <a:defRPr/>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p:txBody>
      </p:sp>
      <p:sp>
        <p:nvSpPr>
          <p:cNvPr id="12" name="TextBox 11"/>
          <p:cNvSpPr txBox="1"/>
          <p:nvPr/>
        </p:nvSpPr>
        <p:spPr>
          <a:xfrm>
            <a:off x="1324274" y="711235"/>
            <a:ext cx="6400800" cy="523220"/>
          </a:xfrm>
          <a:prstGeom prst="rect">
            <a:avLst/>
          </a:prstGeom>
          <a:noFill/>
        </p:spPr>
        <p:txBody>
          <a:bodyPr wrap="square" anchor="ctr">
            <a:spAutoFit/>
          </a:bodyPr>
          <a:lstStyle/>
          <a:p>
            <a:pPr algn="ctr">
              <a:defRPr/>
            </a:pPr>
            <a:r>
              <a:rPr lang="en-US" altLang="ko-KR" sz="2800">
                <a:solidFill>
                  <a:schemeClr val="bg1">
                    <a:lumMod val="65000"/>
                  </a:schemeClr>
                </a:solidFill>
              </a:rPr>
              <a:t>8.2 </a:t>
            </a:r>
            <a:r>
              <a:rPr lang="ko-KR" altLang="en-US" sz="2800">
                <a:solidFill>
                  <a:schemeClr val="bg1">
                    <a:lumMod val="65000"/>
                  </a:schemeClr>
                </a:solidFill>
              </a:rPr>
              <a:t>서블릿의 여러 가지 포워드 방법</a:t>
            </a:r>
            <a:endParaRPr lang="ko-KR" altLang="en-US" sz="2800" spc="-88">
              <a:solidFill>
                <a:srgbClr val="281f3d"/>
              </a:solidFill>
            </a:endParaRPr>
          </a:p>
        </p:txBody>
      </p:sp>
      <p:sp>
        <p:nvSpPr>
          <p:cNvPr id="5" name="TextBox 4"/>
          <p:cNvSpPr txBox="1"/>
          <p:nvPr/>
        </p:nvSpPr>
        <p:spPr>
          <a:xfrm>
            <a:off x="894522" y="1989278"/>
            <a:ext cx="4353339" cy="266242"/>
          </a:xfrm>
          <a:prstGeom prst="rect">
            <a:avLst/>
          </a:prstGeom>
          <a:noFill/>
        </p:spPr>
        <p:txBody>
          <a:bodyPr wrap="square">
            <a:spAutoFit/>
          </a:bodyPr>
          <a:lstStyle/>
          <a:p>
            <a:pPr lvl="0">
              <a:defRPr/>
            </a:pPr>
            <a:r>
              <a:rPr lang="en-US" altLang="ko-KR" sz="1200" b="1">
                <a:latin typeface="+mj-ea"/>
                <a:ea typeface="+mj-ea"/>
              </a:rPr>
              <a:t>location  </a:t>
            </a:r>
            <a:r>
              <a:rPr lang="ko-KR" altLang="en-US" sz="1200" b="1">
                <a:latin typeface="+mj-ea"/>
                <a:ea typeface="+mj-ea"/>
              </a:rPr>
              <a:t>방법</a:t>
            </a:r>
            <a:endParaRPr lang="ko-KR" altLang="en-US" sz="1200" b="1">
              <a:latin typeface="+mj-ea"/>
              <a:ea typeface="+mj-ea"/>
            </a:endParaRPr>
          </a:p>
        </p:txBody>
      </p:sp>
      <p:sp>
        <p:nvSpPr>
          <p:cNvPr id="6" name="TextBox 5"/>
          <p:cNvSpPr txBox="1"/>
          <p:nvPr/>
        </p:nvSpPr>
        <p:spPr>
          <a:xfrm>
            <a:off x="894522" y="2238381"/>
            <a:ext cx="7354954" cy="902964"/>
          </a:xfrm>
          <a:prstGeom prst="rect">
            <a:avLst/>
          </a:prstGeom>
          <a:noFill/>
          <a:ln w="19050">
            <a:solidFill>
              <a:srgbClr val="00b0f0"/>
            </a:solidFill>
          </a:ln>
        </p:spPr>
        <p:txBody>
          <a:bodyPr wrap="square">
            <a:spAutoFit/>
          </a:bodyPr>
          <a:lstStyle/>
          <a:p>
            <a:pPr marL="285750" indent="-285750">
              <a:lnSpc>
                <a:spcPct val="150000"/>
              </a:lnSpc>
              <a:buFont typeface="Arial"/>
              <a:buChar char="•"/>
              <a:defRPr/>
            </a:pPr>
            <a:r>
              <a:rPr lang="ko-KR" altLang="en-US" sz="1200" b="1">
                <a:solidFill>
                  <a:srgbClr val="ff0000"/>
                </a:solidFill>
              </a:rPr>
              <a:t>자바스크립트</a:t>
            </a:r>
            <a:r>
              <a:rPr lang="ko-KR" altLang="en-US" sz="1200"/>
              <a:t> </a:t>
            </a:r>
            <a:r>
              <a:rPr lang="en-US" altLang="ko-KR" sz="1200"/>
              <a:t>location </a:t>
            </a:r>
            <a:r>
              <a:rPr lang="ko-KR" altLang="en-US" sz="1200"/>
              <a:t>객체의 </a:t>
            </a:r>
            <a:r>
              <a:rPr lang="en-US" altLang="ko-KR" sz="1200"/>
              <a:t>href </a:t>
            </a:r>
            <a:r>
              <a:rPr lang="ko-KR" altLang="en-US" sz="1200"/>
              <a:t>속성을 이용</a:t>
            </a:r>
            <a:endParaRPr lang="ko-KR" altLang="en-US" sz="1200"/>
          </a:p>
          <a:p>
            <a:pPr marL="285750" indent="-285750">
              <a:lnSpc>
                <a:spcPct val="150000"/>
              </a:lnSpc>
              <a:buFont typeface="Arial"/>
              <a:buChar char="•"/>
              <a:defRPr/>
            </a:pPr>
            <a:r>
              <a:rPr lang="ko-KR" altLang="en-US" sz="1200"/>
              <a:t>자바스크립트에서 재요청하는 방식</a:t>
            </a:r>
            <a:endParaRPr lang="ko-KR" altLang="en-US" sz="1200"/>
          </a:p>
          <a:p>
            <a:pPr marL="285750" indent="-285750">
              <a:lnSpc>
                <a:spcPct val="150000"/>
              </a:lnSpc>
              <a:buFont typeface="Arial"/>
              <a:buChar char="•"/>
              <a:defRPr/>
            </a:pPr>
            <a:r>
              <a:rPr lang="ko-KR" altLang="en-US" sz="1200"/>
              <a:t>형식</a:t>
            </a:r>
            <a:r>
              <a:rPr lang="en-US" altLang="ko-KR" sz="1200"/>
              <a:t>: location.href='</a:t>
            </a:r>
            <a:r>
              <a:rPr lang="ko-KR" altLang="en-US" sz="1200">
                <a:solidFill>
                  <a:srgbClr val="ff0000"/>
                </a:solidFill>
              </a:rPr>
              <a:t>요청할 서블릿 </a:t>
            </a:r>
            <a:r>
              <a:rPr lang="ko-KR" altLang="en-US" sz="1200"/>
              <a:t>또는 </a:t>
            </a:r>
            <a:r>
              <a:rPr lang="en-US" altLang="ko-KR" sz="1200">
                <a:solidFill>
                  <a:srgbClr val="ff0000"/>
                </a:solidFill>
              </a:rPr>
              <a:t>JSP</a:t>
            </a:r>
            <a:r>
              <a:rPr lang="en-US" altLang="ko-KR" sz="1200"/>
              <a:t>';</a:t>
            </a:r>
            <a:endParaRPr lang="ko-KR" altLang="en-US" sz="1200"/>
          </a:p>
        </p:txBody>
      </p:sp>
      <p:sp>
        <p:nvSpPr>
          <p:cNvPr id="7" name="TextBox 6"/>
          <p:cNvSpPr txBox="1"/>
          <p:nvPr/>
        </p:nvSpPr>
        <p:spPr>
          <a:xfrm>
            <a:off x="894522" y="3929485"/>
            <a:ext cx="4353339" cy="276999"/>
          </a:xfrm>
          <a:prstGeom prst="rect">
            <a:avLst/>
          </a:prstGeom>
          <a:noFill/>
        </p:spPr>
        <p:txBody>
          <a:bodyPr wrap="square">
            <a:spAutoFit/>
          </a:bodyPr>
          <a:lstStyle/>
          <a:p>
            <a:pPr lvl="0">
              <a:defRPr/>
            </a:pPr>
            <a:r>
              <a:rPr lang="en-US" altLang="ko-KR" sz="1200" b="1">
                <a:latin typeface="+mj-ea"/>
                <a:ea typeface="+mj-ea"/>
              </a:rPr>
              <a:t>dispatch </a:t>
            </a:r>
            <a:r>
              <a:rPr lang="ko-KR" altLang="en-US" sz="1200" b="1">
                <a:latin typeface="+mj-ea"/>
                <a:ea typeface="+mj-ea"/>
              </a:rPr>
              <a:t>방법</a:t>
            </a:r>
            <a:endParaRPr lang="ko-KR" altLang="en-US" sz="1200" b="1">
              <a:latin typeface="+mj-ea"/>
              <a:ea typeface="+mj-ea"/>
            </a:endParaRPr>
          </a:p>
        </p:txBody>
      </p:sp>
      <p:sp>
        <p:nvSpPr>
          <p:cNvPr id="8" name="TextBox 7"/>
          <p:cNvSpPr txBox="1"/>
          <p:nvPr/>
        </p:nvSpPr>
        <p:spPr>
          <a:xfrm>
            <a:off x="894522" y="4198466"/>
            <a:ext cx="7354954" cy="1457479"/>
          </a:xfrm>
          <a:prstGeom prst="rect">
            <a:avLst/>
          </a:prstGeom>
          <a:noFill/>
          <a:ln w="19050">
            <a:solidFill>
              <a:srgbClr val="00b0f0"/>
            </a:solidFill>
          </a:ln>
        </p:spPr>
        <p:txBody>
          <a:bodyPr wrap="square">
            <a:spAutoFit/>
          </a:bodyPr>
          <a:lstStyle/>
          <a:p>
            <a:pPr marL="285750" indent="-285750">
              <a:lnSpc>
                <a:spcPct val="150000"/>
              </a:lnSpc>
              <a:buFont typeface="Arial"/>
              <a:buChar char="•"/>
              <a:defRPr/>
            </a:pPr>
            <a:r>
              <a:rPr lang="ko-KR" altLang="en-US" sz="1200"/>
              <a:t>일반적으로 포워딩 기능을 지칭</a:t>
            </a:r>
            <a:endParaRPr lang="ko-KR" altLang="en-US" sz="1200"/>
          </a:p>
          <a:p>
            <a:pPr marL="285750" indent="-285750">
              <a:lnSpc>
                <a:spcPct val="150000"/>
              </a:lnSpc>
              <a:buFont typeface="Arial"/>
              <a:buChar char="•"/>
              <a:defRPr/>
            </a:pPr>
            <a:r>
              <a:rPr lang="ko-KR" altLang="en-US" sz="1200" b="1">
                <a:solidFill>
                  <a:srgbClr val="ff0000"/>
                </a:solidFill>
              </a:rPr>
              <a:t>서블릿이 직접 요청</a:t>
            </a:r>
            <a:r>
              <a:rPr lang="ko-KR" altLang="en-US" sz="1200"/>
              <a:t>하는 방법</a:t>
            </a:r>
            <a:endParaRPr lang="ko-KR" altLang="en-US" sz="1200"/>
          </a:p>
          <a:p>
            <a:pPr marL="285750" indent="-285750">
              <a:lnSpc>
                <a:spcPct val="150000"/>
              </a:lnSpc>
              <a:buFont typeface="Arial"/>
              <a:buChar char="•"/>
              <a:defRPr/>
            </a:pPr>
            <a:r>
              <a:rPr lang="en-US" altLang="ko-KR" sz="1200"/>
              <a:t>RequestDispatcher </a:t>
            </a:r>
            <a:r>
              <a:rPr lang="ko-KR" altLang="en-US" sz="1200"/>
              <a:t>클래스의 </a:t>
            </a:r>
            <a:r>
              <a:rPr lang="en-US" altLang="ko-KR" sz="1200"/>
              <a:t>forward() </a:t>
            </a:r>
            <a:r>
              <a:rPr lang="ko-KR" altLang="en-US" sz="1200"/>
              <a:t>메서드를 이용</a:t>
            </a:r>
            <a:endParaRPr lang="ko-KR" altLang="en-US" sz="1200"/>
          </a:p>
          <a:p>
            <a:pPr marL="285750" indent="-285750">
              <a:lnSpc>
                <a:spcPct val="150000"/>
              </a:lnSpc>
              <a:buFont typeface="Arial"/>
              <a:buChar char="•"/>
              <a:defRPr/>
            </a:pPr>
            <a:r>
              <a:rPr lang="ko-KR" altLang="en-US" sz="1200"/>
              <a:t>형식</a:t>
            </a:r>
            <a:r>
              <a:rPr lang="en-US" altLang="ko-KR" sz="1200"/>
              <a:t>: RequestDispatcher dis= request.getRequestDispatcher("</a:t>
            </a:r>
            <a:r>
              <a:rPr lang="ko-KR" altLang="en-US" sz="1200">
                <a:solidFill>
                  <a:srgbClr val="ff0000"/>
                </a:solidFill>
              </a:rPr>
              <a:t>포워드할 서블릿</a:t>
            </a:r>
            <a:r>
              <a:rPr lang="ko-KR" altLang="en-US" sz="1200"/>
              <a:t> 또는 </a:t>
            </a:r>
            <a:r>
              <a:rPr lang="en-US" altLang="ko-KR" sz="1200">
                <a:solidFill>
                  <a:srgbClr val="ff0000"/>
                </a:solidFill>
              </a:rPr>
              <a:t>JSP</a:t>
            </a:r>
            <a:r>
              <a:rPr lang="en-US" altLang="ko-KR" sz="1200"/>
              <a:t>");</a:t>
            </a:r>
            <a:endParaRPr lang="en-US" altLang="ko-KR" sz="1200"/>
          </a:p>
          <a:p>
            <a:pPr>
              <a:lnSpc>
                <a:spcPct val="150000"/>
              </a:lnSpc>
              <a:defRPr/>
            </a:pPr>
            <a:r>
              <a:rPr lang="en-US" altLang="ko-KR" sz="1200"/>
              <a:t>                  dis.forward(request,response);</a:t>
            </a:r>
            <a:endParaRPr lang="ko-KR" altLang="en-US" sz="1200"/>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4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73205"/>
          </a:xfrm>
          <a:prstGeom prst="rect">
            <a:avLst/>
          </a:prstGeom>
          <a:noFill/>
        </p:spPr>
        <p:txBody>
          <a:bodyPr wrap="square">
            <a:spAutoFit/>
          </a:bodyPr>
          <a:lstStyle/>
          <a:p>
            <a:pPr>
              <a:lnSpc>
                <a:spcPct val="165000"/>
              </a:lnSpc>
              <a:defRPr/>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p:txBody>
      </p:sp>
      <p:sp>
        <p:nvSpPr>
          <p:cNvPr id="3076" name="TextBox 11"/>
          <p:cNvSpPr txBox="1"/>
          <p:nvPr/>
        </p:nvSpPr>
        <p:spPr>
          <a:xfrm>
            <a:off x="1324274" y="711235"/>
            <a:ext cx="6400800" cy="523220"/>
          </a:xfrm>
          <a:prstGeom prst="rect">
            <a:avLst/>
          </a:prstGeom>
          <a:noFill/>
        </p:spPr>
        <p:txBody>
          <a:bodyPr wrap="square" anchor="ctr">
            <a:spAutoFit/>
          </a:bodyPr>
          <a:p>
            <a:pPr marL="0" indent="0" algn="ctr"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2800" b="0" i="0" u="none" strike="noStrike" kern="1200" cap="none" spc="0" normalizeH="0" baseline="0" mc:Ignorable="hp" hp:hslEmbossed="0">
                <a:solidFill>
                  <a:srgbClr val="a6a6a6"/>
                </a:solidFill>
                <a:latin typeface="Calibri"/>
                <a:ea typeface="맑은 고딕"/>
                <a:cs typeface="Calibri"/>
              </a:rPr>
              <a:t>8.3 dispatch</a:t>
            </a:r>
            <a:r>
              <a:rPr xmlns:mc="http://schemas.openxmlformats.org/markup-compatibility/2006" xmlns:hp="http://schemas.haansoft.com/office/presentation/8.0" kumimoji="0" lang="ko-KR" altLang="en-US" sz="2800" b="0" i="0" u="none" strike="noStrike" kern="1200" cap="none" spc="0" normalizeH="0" baseline="0" mc:Ignorable="hp" hp:hslEmbossed="0">
                <a:solidFill>
                  <a:srgbClr val="a6a6a6"/>
                </a:solidFill>
                <a:latin typeface="Calibri"/>
                <a:ea typeface="맑은 고딕"/>
                <a:cs typeface="맑은 고딕"/>
              </a:rPr>
              <a:t>를 이용한 포워드 방법</a:t>
            </a:r>
            <a:endParaRPr xmlns:mc="http://schemas.openxmlformats.org/markup-compatibility/2006" xmlns:hp="http://schemas.haansoft.com/office/presentation/8.0" kumimoji="0" lang="ko-KR" altLang="en-US" sz="2800" b="0" i="0" u="none" strike="noStrike" kern="1200" cap="none" spc="-88" normalizeH="0" baseline="0" mc:Ignorable="hp" hp:hslEmbossed="0">
              <a:solidFill>
                <a:srgbClr val="281f3d"/>
              </a:solidFill>
              <a:latin typeface="Calibri"/>
              <a:ea typeface="맑은 고딕"/>
              <a:cs typeface="맑은 고딕"/>
            </a:endParaRPr>
          </a:p>
        </p:txBody>
      </p:sp>
      <p:sp>
        <p:nvSpPr>
          <p:cNvPr id="3075" name=""/>
          <p:cNvSpPr txBox="1"/>
          <p:nvPr/>
        </p:nvSpPr>
        <p:spPr>
          <a:xfrm>
            <a:off x="449461" y="798709"/>
            <a:ext cx="7798596" cy="5755761"/>
          </a:xfrm>
          <a:prstGeom prst="rect">
            <a:avLst/>
          </a:prstGeom>
          <a:solidFill>
            <a:schemeClr val="lt1"/>
          </a:solidFill>
          <a:ln>
            <a:solidFill>
              <a:srgbClr val="4472c4">
                <a:alpha val="100000"/>
              </a:srgbClr>
            </a:solidFill>
          </a:ln>
        </p:spPr>
        <p:txBody>
          <a:bodyPr wrap="square">
            <a:spAutoFit/>
          </a:bodyPr>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package sec03.ex01;</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java.io.IOException;</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java.io.PrintWriter;</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javax.servlet.ServletException;</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javax.servlet.annotation.WebServlet;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javax.servlet.http.HttpServlet;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javax.servlet.http.HttpServletRequest;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javax.servlet.http.HttpServletResponse;</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/*@WebServlet("/second")*/</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public class SecondServlet extends HttpServlet{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protected void doGet(HttpServletRequest request, HttpServletResponse response)  throws  ServletException, IOException {</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response.setContentType("text/html;charset=utf-8");</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PrintWriter out = response.getWriter();</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ff0000"/>
                </a:solidFill>
                <a:latin typeface="한컴산뜻돋움"/>
                <a:ea typeface="한컴산뜻돋움"/>
              </a:rPr>
              <a:t>    </a:t>
            </a: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ff"/>
                </a:solidFill>
                <a:latin typeface="한컴산뜻돋움"/>
                <a:ea typeface="한컴산뜻돋움"/>
              </a:rPr>
              <a:t> /* out.println("&lt;html&gt;&lt;body&gt;");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ff"/>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ff"/>
                </a:solidFill>
                <a:latin typeface="한컴산뜻돋움"/>
                <a:ea typeface="한컴산뜻돋움"/>
              </a:rPr>
              <a:t>      out.println("dispatch를 이용한 forward 실습입니다.");</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ff"/>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ff"/>
                </a:solidFill>
                <a:latin typeface="한컴산뜻돋움"/>
                <a:ea typeface="한컴산뜻돋움"/>
              </a:rPr>
              <a:t>      out.println("&lt;/body&gt;&lt;/html&gt;");*/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ff"/>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ff"/>
                </a:solidFill>
                <a:latin typeface="한컴산뜻돋움"/>
                <a:ea typeface="한컴산뜻돋움"/>
              </a:rPr>
              <a:t>    </a:t>
            </a: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a:t>
            </a: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ff0000"/>
                </a:solidFill>
                <a:latin typeface="한컴산뜻돋움"/>
                <a:ea typeface="한컴산뜻돋움"/>
              </a:rPr>
              <a:t> String name=request.getParameter("name");</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out.println("&lt;html&gt;&lt;body&gt;");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out.println("이름:"+name);</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out.println("&lt;br&gt;");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out.println("dispatch를 이용한 forward 실습입니다.");</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out.println("&lt;/body&gt;&lt;/html&gt;");   </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4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64624"/>
          </a:xfrm>
          <a:prstGeom prst="rect">
            <a:avLst/>
          </a:prstGeom>
          <a:noFill/>
        </p:spPr>
        <p:txBody>
          <a:bodyPr wrap="square">
            <a:spAutoFit/>
          </a:bodyPr>
          <a:lstStyle/>
          <a:p>
            <a:pPr>
              <a:lnSpc>
                <a:spcPct val="165000"/>
              </a:lnSpc>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p:txBody>
      </p:sp>
      <p:sp>
        <p:nvSpPr>
          <p:cNvPr id="12" name="TextBox 11"/>
          <p:cNvSpPr txBox="1"/>
          <p:nvPr/>
        </p:nvSpPr>
        <p:spPr>
          <a:xfrm>
            <a:off x="1324274" y="711235"/>
            <a:ext cx="6400800" cy="523220"/>
          </a:xfrm>
          <a:prstGeom prst="rect">
            <a:avLst/>
          </a:prstGeom>
          <a:noFill/>
        </p:spPr>
        <p:txBody>
          <a:bodyPr wrap="square" anchor="ctr">
            <a:spAutoFit/>
          </a:bodyPr>
          <a:lstStyle/>
          <a:p>
            <a:pPr algn="ctr"/>
            <a:r>
              <a:rPr lang="en-US" altLang="ko-KR" sz="2800">
                <a:solidFill>
                  <a:schemeClr val="bg1">
                    <a:lumMod val="65000"/>
                  </a:schemeClr>
                </a:solidFill>
              </a:rPr>
              <a:t>8.3 dispatch</a:t>
            </a:r>
            <a:r>
              <a:rPr lang="ko-KR" altLang="en-US" sz="2800">
                <a:solidFill>
                  <a:schemeClr val="bg1">
                    <a:lumMod val="65000"/>
                  </a:schemeClr>
                </a:solidFill>
              </a:rPr>
              <a:t>를 이용한 포워드 방법</a:t>
            </a:r>
            <a:endParaRPr lang="ko-KR" altLang="en-US" sz="2800" spc="-88">
              <a:solidFill>
                <a:srgbClr val="281f3d"/>
              </a:solidFill>
            </a:endParaRPr>
          </a:p>
        </p:txBody>
      </p:sp>
      <p:sp>
        <p:nvSpPr>
          <p:cNvPr id="3" name="TextBox 2"/>
          <p:cNvSpPr txBox="1"/>
          <p:nvPr/>
        </p:nvSpPr>
        <p:spPr>
          <a:xfrm>
            <a:off x="505119" y="1520687"/>
            <a:ext cx="7545577" cy="276999"/>
          </a:xfrm>
          <a:prstGeom prst="rect">
            <a:avLst/>
          </a:prstGeom>
          <a:noFill/>
        </p:spPr>
        <p:txBody>
          <a:bodyPr wrap="square">
            <a:spAutoFit/>
          </a:bodyPr>
          <a:lstStyle/>
          <a:p>
            <a:pPr lvl="0"/>
            <a:r>
              <a:rPr lang="en-US" altLang="ko-KR" sz="1200" b="1">
                <a:latin typeface="+mj-ea"/>
                <a:ea typeface="+mj-ea"/>
              </a:rPr>
              <a:t>7. </a:t>
            </a:r>
            <a:r>
              <a:rPr lang="en-US" altLang="ko-KR" sz="1200">
                <a:latin typeface="+mj-ea"/>
                <a:ea typeface="+mj-ea"/>
              </a:rPr>
              <a:t>GET </a:t>
            </a:r>
            <a:r>
              <a:rPr lang="ko-KR" altLang="en-US" sz="1200">
                <a:latin typeface="+mj-ea"/>
                <a:ea typeface="+mj-ea"/>
              </a:rPr>
              <a:t>방식으로 </a:t>
            </a:r>
            <a:r>
              <a:rPr lang="en-US" altLang="ko-KR" sz="1200">
                <a:latin typeface="+mj-ea"/>
                <a:ea typeface="+mj-ea"/>
              </a:rPr>
              <a:t>dispatch</a:t>
            </a:r>
            <a:r>
              <a:rPr lang="ko-KR" altLang="en-US" sz="1200">
                <a:latin typeface="+mj-ea"/>
                <a:ea typeface="+mj-ea"/>
              </a:rPr>
              <a:t>를 이용해 데이터를 전달해도 웹 브라우저의 </a:t>
            </a:r>
            <a:r>
              <a:rPr lang="en-US" altLang="ko-KR" sz="1200">
                <a:latin typeface="+mj-ea"/>
                <a:ea typeface="+mj-ea"/>
              </a:rPr>
              <a:t>URL</a:t>
            </a:r>
            <a:r>
              <a:rPr lang="ko-KR" altLang="en-US" sz="1200">
                <a:latin typeface="+mj-ea"/>
                <a:ea typeface="+mj-ea"/>
              </a:rPr>
              <a:t>은 변경되지 않습니다</a:t>
            </a:r>
            <a:r>
              <a:rPr lang="en-US" altLang="ko-KR" sz="1200">
                <a:latin typeface="+mj-ea"/>
                <a:ea typeface="+mj-ea"/>
              </a:rPr>
              <a:t>.</a:t>
            </a:r>
            <a:endParaRPr lang="ko-KR" altLang="en-US" sz="1200">
              <a:latin typeface="+mj-ea"/>
              <a:ea typeface="+mj-ea"/>
            </a:endParaRPr>
          </a:p>
        </p:txBody>
      </p:sp>
      <p:pic>
        <p:nvPicPr>
          <p:cNvPr id="6" name="그림 5"/>
          <p:cNvPicPr/>
          <p:nvPr/>
        </p:nvPicPr>
        <p:blipFill rotWithShape="1">
          <a:blip r:embed="rId2">
            <a:alphaModFix/>
            <a:lum/>
          </a:blip>
          <a:stretch>
            <a:fillRect/>
          </a:stretch>
        </p:blipFill>
        <p:spPr>
          <a:xfrm>
            <a:off x="2366133" y="1857321"/>
            <a:ext cx="3000375" cy="1314450"/>
          </a:xfrm>
          <a:prstGeom prst="rect">
            <a:avLst/>
          </a:prstGeom>
          <a:ln>
            <a:solidFill>
              <a:schemeClr val="tx1"/>
            </a:solidFill>
          </a:ln>
        </p:spPr>
      </p:pic>
      <p:sp>
        <p:nvSpPr>
          <p:cNvPr id="4" name="직사각형 3"/>
          <p:cNvSpPr/>
          <p:nvPr/>
        </p:nvSpPr>
        <p:spPr>
          <a:xfrm>
            <a:off x="2366133" y="2653748"/>
            <a:ext cx="685180" cy="208722"/>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ko-KR" altLang="en-US"/>
          </a:p>
        </p:txBody>
      </p:sp>
    </p:spTree>
  </p:cSld>
  <p:clrMapOvr>
    <a:masterClrMapping/>
  </p:clrMapOvr>
</p:sld>
</file>

<file path=ppt/slides/slide4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64624"/>
          </a:xfrm>
          <a:prstGeom prst="rect">
            <a:avLst/>
          </a:prstGeom>
          <a:noFill/>
        </p:spPr>
        <p:txBody>
          <a:bodyPr wrap="square">
            <a:spAutoFit/>
          </a:bodyPr>
          <a:lstStyle/>
          <a:p>
            <a:pPr>
              <a:lnSpc>
                <a:spcPct val="165000"/>
              </a:lnSpc>
              <a:defRPr/>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p:txBody>
      </p:sp>
      <p:sp>
        <p:nvSpPr>
          <p:cNvPr id="3" name="TextBox 2"/>
          <p:cNvSpPr txBox="1"/>
          <p:nvPr/>
        </p:nvSpPr>
        <p:spPr>
          <a:xfrm>
            <a:off x="505118" y="1344991"/>
            <a:ext cx="8039113" cy="500954"/>
          </a:xfrm>
          <a:prstGeom prst="rect">
            <a:avLst/>
          </a:prstGeom>
          <a:noFill/>
        </p:spPr>
        <p:txBody>
          <a:bodyPr wrap="square">
            <a:spAutoFit/>
          </a:bodyPr>
          <a:lstStyle/>
          <a:p>
            <a:pPr marL="285750" indent="-285750" defTabSz="2160270">
              <a:lnSpc>
                <a:spcPct val="150000"/>
              </a:lnSpc>
              <a:spcBef>
                <a:spcPct val="16000"/>
              </a:spcBef>
              <a:buClr>
                <a:srgbClr val="7c68ad"/>
              </a:buClr>
              <a:buFont typeface="Arial"/>
              <a:buChar char="•"/>
              <a:defRPr/>
            </a:pPr>
            <a:r>
              <a:rPr lang="ko-KR" altLang="en-US" b="1" spc="-94"/>
              <a:t>바인딩이란</a:t>
            </a:r>
            <a:r>
              <a:rPr lang="en-US" altLang="ko-KR" b="1" spc="-94"/>
              <a:t>?</a:t>
            </a:r>
            <a:endParaRPr lang="en-US" altLang="ko-KR" b="1" spc="-94"/>
          </a:p>
        </p:txBody>
      </p:sp>
      <p:sp>
        <p:nvSpPr>
          <p:cNvPr id="12" name="TextBox 11"/>
          <p:cNvSpPr txBox="1"/>
          <p:nvPr/>
        </p:nvSpPr>
        <p:spPr>
          <a:xfrm>
            <a:off x="1324274" y="711235"/>
            <a:ext cx="6400800" cy="523220"/>
          </a:xfrm>
          <a:prstGeom prst="rect">
            <a:avLst/>
          </a:prstGeom>
          <a:noFill/>
        </p:spPr>
        <p:txBody>
          <a:bodyPr wrap="square" anchor="ctr">
            <a:spAutoFit/>
          </a:bodyPr>
          <a:lstStyle/>
          <a:p>
            <a:pPr algn="ctr">
              <a:defRPr/>
            </a:pPr>
            <a:r>
              <a:rPr lang="en-US" altLang="ko-KR" sz="2800">
                <a:solidFill>
                  <a:schemeClr val="bg1">
                    <a:lumMod val="65000"/>
                  </a:schemeClr>
                </a:solidFill>
              </a:rPr>
              <a:t>8.4 </a:t>
            </a:r>
            <a:r>
              <a:rPr lang="ko-KR" altLang="en-US" sz="2800">
                <a:solidFill>
                  <a:schemeClr val="bg1">
                    <a:lumMod val="65000"/>
                  </a:schemeClr>
                </a:solidFill>
              </a:rPr>
              <a:t>바인딩</a:t>
            </a:r>
            <a:endParaRPr lang="ko-KR" altLang="en-US" sz="2800" spc="-88">
              <a:solidFill>
                <a:srgbClr val="281f3d"/>
              </a:solidFill>
            </a:endParaRPr>
          </a:p>
        </p:txBody>
      </p:sp>
      <p:sp>
        <p:nvSpPr>
          <p:cNvPr id="4" name="TextBox 3"/>
          <p:cNvSpPr txBox="1"/>
          <p:nvPr/>
        </p:nvSpPr>
        <p:spPr>
          <a:xfrm>
            <a:off x="813232" y="1800437"/>
            <a:ext cx="7336854" cy="902758"/>
          </a:xfrm>
          <a:prstGeom prst="rect">
            <a:avLst/>
          </a:prstGeom>
          <a:noFill/>
          <a:ln w="19050">
            <a:solidFill>
              <a:srgbClr val="00b0f0"/>
            </a:solidFill>
          </a:ln>
        </p:spPr>
        <p:txBody>
          <a:bodyPr wrap="square">
            <a:spAutoFit/>
          </a:bodyPr>
          <a:lstStyle/>
          <a:p>
            <a:pPr marL="285750" indent="-285750">
              <a:lnSpc>
                <a:spcPct val="150000"/>
              </a:lnSpc>
              <a:buFont typeface="Arial"/>
              <a:buChar char="•"/>
              <a:defRPr/>
            </a:pPr>
            <a:r>
              <a:rPr lang="ko-KR" altLang="en-US" sz="1200">
                <a:latin typeface="+mj-ea"/>
                <a:ea typeface="+mj-ea"/>
              </a:rPr>
              <a:t>웹 프로그램 실행 시 자원</a:t>
            </a:r>
            <a:r>
              <a:rPr lang="en-US" altLang="ko-KR" sz="1200">
                <a:latin typeface="+mj-ea"/>
                <a:ea typeface="+mj-ea"/>
              </a:rPr>
              <a:t>(</a:t>
            </a:r>
            <a:r>
              <a:rPr lang="ko-KR" altLang="en-US" sz="1200">
                <a:latin typeface="+mj-ea"/>
                <a:ea typeface="+mj-ea"/>
              </a:rPr>
              <a:t>데이터</a:t>
            </a:r>
            <a:r>
              <a:rPr lang="en-US" altLang="ko-KR" sz="1200">
                <a:latin typeface="+mj-ea"/>
                <a:ea typeface="+mj-ea"/>
              </a:rPr>
              <a:t>)</a:t>
            </a:r>
            <a:r>
              <a:rPr lang="ko-KR" altLang="en-US" sz="1200">
                <a:latin typeface="+mj-ea"/>
                <a:ea typeface="+mj-ea"/>
              </a:rPr>
              <a:t>를 서블릿 관련 객체에 저장하는 방법</a:t>
            </a:r>
            <a:endParaRPr lang="ko-KR" altLang="en-US" sz="1200">
              <a:latin typeface="+mj-ea"/>
              <a:ea typeface="+mj-ea"/>
            </a:endParaRPr>
          </a:p>
          <a:p>
            <a:pPr marL="285750" indent="-285750">
              <a:lnSpc>
                <a:spcPct val="150000"/>
              </a:lnSpc>
              <a:buFont typeface="Arial"/>
              <a:buChar char="•"/>
              <a:defRPr/>
            </a:pPr>
            <a:r>
              <a:rPr lang="ko-KR" altLang="en-US" sz="1200">
                <a:latin typeface="+mj-ea"/>
                <a:ea typeface="+mj-ea"/>
              </a:rPr>
              <a:t>주로 </a:t>
            </a:r>
            <a:r>
              <a:rPr lang="en-US" altLang="ko-KR" sz="1200" b="1">
                <a:solidFill>
                  <a:srgbClr val="ff0000"/>
                </a:solidFill>
                <a:latin typeface="+mj-ea"/>
                <a:ea typeface="+mj-ea"/>
              </a:rPr>
              <a:t>HttpServletRequest, HttpSession, ServletContext</a:t>
            </a:r>
            <a:r>
              <a:rPr lang="en-US" altLang="ko-KR" sz="1200">
                <a:latin typeface="+mj-ea"/>
                <a:ea typeface="+mj-ea"/>
              </a:rPr>
              <a:t> </a:t>
            </a:r>
            <a:r>
              <a:rPr lang="ko-KR" altLang="en-US" sz="1200">
                <a:latin typeface="+mj-ea"/>
                <a:ea typeface="+mj-ea"/>
              </a:rPr>
              <a:t>객체에서 사용</a:t>
            </a:r>
            <a:endParaRPr lang="ko-KR" altLang="en-US" sz="1200">
              <a:latin typeface="+mj-ea"/>
              <a:ea typeface="+mj-ea"/>
            </a:endParaRPr>
          </a:p>
          <a:p>
            <a:pPr marL="285750" indent="-285750">
              <a:lnSpc>
                <a:spcPct val="150000"/>
              </a:lnSpc>
              <a:buFont typeface="Arial"/>
              <a:buChar char="•"/>
              <a:defRPr/>
            </a:pPr>
            <a:r>
              <a:rPr lang="ko-KR" altLang="en-US" sz="1200">
                <a:latin typeface="+mj-ea"/>
                <a:ea typeface="+mj-ea"/>
              </a:rPr>
              <a:t>저장된 자원은 프로그램 실행 시 서블릿이나 </a:t>
            </a:r>
            <a:r>
              <a:rPr lang="en-US" altLang="ko-KR" sz="1200">
                <a:latin typeface="+mj-ea"/>
                <a:ea typeface="+mj-ea"/>
              </a:rPr>
              <a:t>JSP</a:t>
            </a:r>
            <a:r>
              <a:rPr lang="ko-KR" altLang="en-US" sz="1200">
                <a:latin typeface="+mj-ea"/>
                <a:ea typeface="+mj-ea"/>
              </a:rPr>
              <a:t>에서 공유해서 사용</a:t>
            </a:r>
            <a:endParaRPr lang="ko-KR" altLang="en-US" sz="1200">
              <a:latin typeface="+mj-ea"/>
              <a:ea typeface="+mj-ea"/>
            </a:endParaRPr>
          </a:p>
        </p:txBody>
      </p:sp>
      <p:graphicFrame>
        <p:nvGraphicFramePr>
          <p:cNvPr id="5" name="표 4"/>
          <p:cNvGraphicFramePr>
            <a:graphicFrameLocks noGrp="1"/>
          </p:cNvGraphicFramePr>
          <p:nvPr/>
        </p:nvGraphicFramePr>
        <p:xfrm>
          <a:off x="961430" y="3258089"/>
          <a:ext cx="7317866" cy="1089660"/>
        </p:xfrm>
        <a:graphic>
          <a:graphicData uri="http://schemas.openxmlformats.org/drawingml/2006/table">
            <a:tbl>
              <a:tblPr firstRow="1" bandRow="1">
                <a:tableStyleId>{5C22544A-7EE6-4342-B048-85BDC9FD1C3A}</a:tableStyleId>
              </a:tblPr>
              <a:tblGrid>
                <a:gridCol w="3048000"/>
                <a:gridCol w="4269866"/>
              </a:tblGrid>
              <a:tr h="160972">
                <a:tc>
                  <a:txBody>
                    <a:bodyPr vert="horz" lIns="91440" tIns="45720" rIns="91440" bIns="45720" anchor="t" anchorCtr="0"/>
                    <a:p>
                      <a:pPr latinLnBrk="1">
                        <a:defRPr/>
                      </a:pPr>
                      <a:r>
                        <a:rPr lang="ko-KR" altLang="en-US" sz="1200">
                          <a:solidFill>
                            <a:schemeClr val="tx1"/>
                          </a:solidFill>
                          <a:latin typeface="+mj-ea"/>
                          <a:ea typeface="+mj-ea"/>
                        </a:rPr>
                        <a:t>관련 메서드</a:t>
                      </a:r>
                      <a:endParaRPr lang="ko-KR" altLang="en-US" sz="1200">
                        <a:solidFill>
                          <a:schemeClr val="tx1"/>
                        </a:solidFill>
                        <a:latin typeface="+mj-ea"/>
                        <a:ea typeface="+mj-ea"/>
                      </a:endParaRPr>
                    </a:p>
                  </a:txBody>
                  <a:tcPr marL="91440" marR="91440">
                    <a:lnL w="12700" cap="flat" cmpd="sng" algn="ctr">
                      <a:solidFill>
                        <a:schemeClr val="tx1"/>
                      </a:solidFill>
                      <a:prstDash val="solid"/>
                      <a:round/>
                    </a:lnL>
                    <a:lnR w="12700" cap="flat" cmpd="sng" algn="ctr">
                      <a:solidFill>
                        <a:schemeClr val="tx1"/>
                      </a:solidFill>
                      <a:prstDash val="solid"/>
                      <a:round/>
                    </a:lnR>
                    <a:lnT w="12700" cap="flat" cmpd="sng" algn="ctr">
                      <a:solidFill>
                        <a:schemeClr val="tx1"/>
                      </a:solidFill>
                      <a:prstDash val="solid"/>
                      <a:round/>
                    </a:lnT>
                    <a:lnB w="12700" cap="flat" cmpd="sng" algn="ctr">
                      <a:solidFill>
                        <a:schemeClr val="tx1"/>
                      </a:solidFill>
                      <a:prstDash val="solid"/>
                      <a:round/>
                    </a:lnB>
                    <a:solidFill>
                      <a:schemeClr val="accent5">
                        <a:lumMod val="40000"/>
                        <a:lumOff val="60000"/>
                      </a:schemeClr>
                    </a:solidFill>
                  </a:tcPr>
                </a:tc>
                <a:tc>
                  <a:txBody>
                    <a:bodyPr vert="horz" lIns="91440" tIns="45720" rIns="91440" bIns="45720" anchor="t" anchorCtr="0"/>
                    <a:p>
                      <a:pPr latinLnBrk="1">
                        <a:defRPr/>
                      </a:pPr>
                      <a:r>
                        <a:rPr lang="ko-KR" altLang="en-US" sz="1200">
                          <a:solidFill>
                            <a:schemeClr val="tx1"/>
                          </a:solidFill>
                          <a:latin typeface="+mj-ea"/>
                          <a:ea typeface="+mj-ea"/>
                        </a:rPr>
                        <a:t>기능</a:t>
                      </a:r>
                      <a:endParaRPr lang="ko-KR" altLang="en-US" sz="1200">
                        <a:solidFill>
                          <a:schemeClr val="tx1"/>
                        </a:solidFill>
                        <a:latin typeface="+mj-ea"/>
                        <a:ea typeface="+mj-ea"/>
                      </a:endParaRPr>
                    </a:p>
                  </a:txBody>
                  <a:tcPr marL="91440" marR="91440">
                    <a:lnL w="12700" cap="flat" cmpd="sng" algn="ctr">
                      <a:solidFill>
                        <a:schemeClr val="tx1"/>
                      </a:solidFill>
                      <a:prstDash val="solid"/>
                      <a:round/>
                    </a:lnL>
                    <a:lnR w="12700" cap="flat" cmpd="sng" algn="ctr">
                      <a:solidFill>
                        <a:schemeClr val="tx1"/>
                      </a:solidFill>
                      <a:prstDash val="solid"/>
                      <a:round/>
                    </a:lnR>
                    <a:lnT w="12700" cap="flat" cmpd="sng" algn="ctr">
                      <a:solidFill>
                        <a:schemeClr val="tx1"/>
                      </a:solidFill>
                      <a:prstDash val="solid"/>
                      <a:round/>
                    </a:lnT>
                    <a:lnB w="12700" cap="flat" cmpd="sng" algn="ctr">
                      <a:solidFill>
                        <a:schemeClr val="tx1"/>
                      </a:solidFill>
                      <a:prstDash val="solid"/>
                      <a:round/>
                    </a:lnB>
                    <a:solidFill>
                      <a:schemeClr val="accent5">
                        <a:lumMod val="40000"/>
                        <a:lumOff val="60000"/>
                      </a:schemeClr>
                    </a:solidFill>
                  </a:tcPr>
                </a:tc>
              </a:tr>
              <a:tr h="217514">
                <a:tc>
                  <a:txBody>
                    <a:bodyPr vert="horz" lIns="91440" tIns="45720" rIns="91440" bIns="45720" anchor="t" anchorCtr="0"/>
                    <a:p>
                      <a:pPr latinLnBrk="1">
                        <a:defRPr/>
                      </a:pPr>
                      <a:r>
                        <a:rPr lang="en-US" altLang="ko-KR" sz="1200" b="0" i="0">
                          <a:solidFill>
                            <a:schemeClr val="dk1"/>
                          </a:solidFill>
                          <a:latin typeface="+mj-ea"/>
                          <a:ea typeface="+mj-ea"/>
                          <a:cs typeface="+mn-cs"/>
                        </a:rPr>
                        <a:t>setAttribute(String name,Object obj)</a:t>
                      </a:r>
                      <a:endParaRPr lang="ko-KR" altLang="en-US" sz="1200">
                        <a:solidFill>
                          <a:schemeClr val="tx1"/>
                        </a:solidFill>
                        <a:latin typeface="+mj-ea"/>
                        <a:ea typeface="+mj-ea"/>
                      </a:endParaRPr>
                    </a:p>
                  </a:txBody>
                  <a:tcPr marL="91440" marR="91440">
                    <a:lnL w="12700" cap="flat" cmpd="sng" algn="ctr">
                      <a:solidFill>
                        <a:schemeClr val="tx1"/>
                      </a:solidFill>
                      <a:prstDash val="solid"/>
                      <a:round/>
                    </a:lnL>
                    <a:lnR w="12700" cap="flat" cmpd="sng" algn="ctr">
                      <a:solidFill>
                        <a:schemeClr val="tx1"/>
                      </a:solidFill>
                      <a:prstDash val="solid"/>
                      <a:round/>
                    </a:lnR>
                    <a:lnT w="12700" cap="flat" cmpd="sng" algn="ctr">
                      <a:solidFill>
                        <a:schemeClr val="tx1"/>
                      </a:solidFill>
                      <a:prstDash val="solid"/>
                      <a:round/>
                    </a:lnT>
                    <a:lnB w="12700" cap="flat" cmpd="sng" algn="ctr">
                      <a:solidFill>
                        <a:schemeClr val="tx1"/>
                      </a:solidFill>
                      <a:prstDash val="solid"/>
                      <a:round/>
                    </a:lnB>
                    <a:noFill/>
                  </a:tcPr>
                </a:tc>
                <a:tc>
                  <a:txBody>
                    <a:bodyPr vert="horz" lIns="91440" tIns="45720" rIns="91440" bIns="45720" anchor="t" anchorCtr="0"/>
                    <a:p>
                      <a:pPr latinLnBrk="1">
                        <a:defRPr/>
                      </a:pPr>
                      <a:r>
                        <a:rPr lang="ko-KR" altLang="en-US" sz="1200" b="0" i="0">
                          <a:solidFill>
                            <a:schemeClr val="dk1"/>
                          </a:solidFill>
                          <a:latin typeface="+mj-ea"/>
                          <a:ea typeface="+mj-ea"/>
                          <a:cs typeface="+mn-cs"/>
                        </a:rPr>
                        <a:t>자원</a:t>
                      </a:r>
                      <a:r>
                        <a:rPr lang="en-US" altLang="ko-KR" sz="1200" b="0" i="0">
                          <a:solidFill>
                            <a:schemeClr val="dk1"/>
                          </a:solidFill>
                          <a:latin typeface="+mj-ea"/>
                          <a:ea typeface="+mj-ea"/>
                          <a:cs typeface="+mn-cs"/>
                        </a:rPr>
                        <a:t>(</a:t>
                      </a:r>
                      <a:r>
                        <a:rPr lang="ko-KR" altLang="en-US" sz="1200" b="0" i="0">
                          <a:solidFill>
                            <a:schemeClr val="dk1"/>
                          </a:solidFill>
                          <a:latin typeface="+mj-ea"/>
                          <a:ea typeface="+mj-ea"/>
                          <a:cs typeface="+mn-cs"/>
                        </a:rPr>
                        <a:t>데이터</a:t>
                      </a:r>
                      <a:r>
                        <a:rPr lang="en-US" altLang="ko-KR" sz="1200" b="0" i="0">
                          <a:solidFill>
                            <a:schemeClr val="dk1"/>
                          </a:solidFill>
                          <a:latin typeface="+mj-ea"/>
                          <a:ea typeface="+mj-ea"/>
                          <a:cs typeface="+mn-cs"/>
                        </a:rPr>
                        <a:t>)</a:t>
                      </a:r>
                      <a:r>
                        <a:rPr lang="ko-KR" altLang="en-US" sz="1200" b="0" i="0">
                          <a:solidFill>
                            <a:schemeClr val="dk1"/>
                          </a:solidFill>
                          <a:latin typeface="+mj-ea"/>
                          <a:ea typeface="+mj-ea"/>
                          <a:cs typeface="+mn-cs"/>
                        </a:rPr>
                        <a:t>을 각 객체에 바인딩합니다</a:t>
                      </a:r>
                      <a:r>
                        <a:rPr lang="en-US" altLang="ko-KR" sz="1200" b="0" i="0">
                          <a:solidFill>
                            <a:schemeClr val="dk1"/>
                          </a:solidFill>
                          <a:latin typeface="+mj-ea"/>
                          <a:ea typeface="+mj-ea"/>
                          <a:cs typeface="+mn-cs"/>
                        </a:rPr>
                        <a:t>.</a:t>
                      </a:r>
                      <a:endParaRPr lang="ko-KR" altLang="en-US" sz="1200">
                        <a:solidFill>
                          <a:schemeClr val="tx1"/>
                        </a:solidFill>
                        <a:latin typeface="+mj-ea"/>
                        <a:ea typeface="+mj-ea"/>
                      </a:endParaRPr>
                    </a:p>
                  </a:txBody>
                  <a:tcPr marL="91440" marR="91440">
                    <a:lnL w="12700" cap="flat" cmpd="sng" algn="ctr">
                      <a:solidFill>
                        <a:schemeClr val="tx1"/>
                      </a:solidFill>
                      <a:prstDash val="solid"/>
                      <a:round/>
                    </a:lnL>
                    <a:lnR w="12700" cap="flat" cmpd="sng" algn="ctr">
                      <a:solidFill>
                        <a:schemeClr val="tx1"/>
                      </a:solidFill>
                      <a:prstDash val="solid"/>
                      <a:round/>
                    </a:lnR>
                    <a:lnT w="12700" cap="flat" cmpd="sng" algn="ctr">
                      <a:solidFill>
                        <a:schemeClr val="tx1"/>
                      </a:solidFill>
                      <a:prstDash val="solid"/>
                      <a:round/>
                    </a:lnT>
                    <a:lnB w="12700" cap="flat" cmpd="sng" algn="ctr">
                      <a:solidFill>
                        <a:schemeClr val="tx1"/>
                      </a:solidFill>
                      <a:prstDash val="solid"/>
                      <a:round/>
                    </a:lnB>
                    <a:noFill/>
                  </a:tcPr>
                </a:tc>
              </a:tr>
              <a:tr h="221490">
                <a:tc>
                  <a:txBody>
                    <a:bodyPr vert="horz" lIns="91440" tIns="45720" rIns="91440" bIns="45720" anchor="t" anchorCtr="0"/>
                    <a:p>
                      <a:pPr latinLnBrk="1">
                        <a:defRPr/>
                      </a:pPr>
                      <a:r>
                        <a:rPr lang="en-US" altLang="ko-KR" sz="1200" b="0" i="0">
                          <a:solidFill>
                            <a:schemeClr val="dk1"/>
                          </a:solidFill>
                          <a:latin typeface="+mj-ea"/>
                          <a:ea typeface="+mj-ea"/>
                          <a:cs typeface="+mn-cs"/>
                        </a:rPr>
                        <a:t>getAttribute(String name)</a:t>
                      </a:r>
                      <a:endParaRPr lang="ko-KR" altLang="en-US" sz="1200">
                        <a:solidFill>
                          <a:schemeClr val="tx1"/>
                        </a:solidFill>
                        <a:latin typeface="+mj-ea"/>
                        <a:ea typeface="+mj-ea"/>
                      </a:endParaRPr>
                    </a:p>
                  </a:txBody>
                  <a:tcPr marL="91440" marR="91440">
                    <a:lnL w="12700" cap="flat" cmpd="sng" algn="ctr">
                      <a:solidFill>
                        <a:schemeClr val="tx1"/>
                      </a:solidFill>
                      <a:prstDash val="solid"/>
                      <a:round/>
                    </a:lnL>
                    <a:lnR w="12700" cap="flat" cmpd="sng" algn="ctr">
                      <a:solidFill>
                        <a:schemeClr val="tx1"/>
                      </a:solidFill>
                      <a:prstDash val="solid"/>
                      <a:round/>
                    </a:lnR>
                    <a:lnT w="12700" cap="flat" cmpd="sng" algn="ctr">
                      <a:solidFill>
                        <a:schemeClr val="tx1"/>
                      </a:solidFill>
                      <a:prstDash val="solid"/>
                      <a:round/>
                    </a:lnT>
                    <a:lnB w="12700" cap="flat" cmpd="sng" algn="ctr">
                      <a:solidFill>
                        <a:schemeClr val="tx1"/>
                      </a:solidFill>
                      <a:prstDash val="solid"/>
                      <a:round/>
                    </a:lnB>
                    <a:noFill/>
                  </a:tcPr>
                </a:tc>
                <a:tc>
                  <a:txBody>
                    <a:bodyPr vert="horz" lIns="91440" tIns="45720" rIns="91440" bIns="45720" anchor="t" anchorCtr="0"/>
                    <a:p>
                      <a:pPr latinLnBrk="1">
                        <a:defRPr/>
                      </a:pPr>
                      <a:r>
                        <a:rPr lang="ko-KR" altLang="en-US" sz="1200" b="0" i="0">
                          <a:solidFill>
                            <a:schemeClr val="dk1"/>
                          </a:solidFill>
                          <a:latin typeface="+mj-ea"/>
                          <a:ea typeface="+mj-ea"/>
                          <a:cs typeface="+mn-cs"/>
                        </a:rPr>
                        <a:t>각 객체에 바인딩된 자원</a:t>
                      </a:r>
                      <a:r>
                        <a:rPr lang="en-US" altLang="ko-KR" sz="1200" b="0" i="0">
                          <a:solidFill>
                            <a:schemeClr val="dk1"/>
                          </a:solidFill>
                          <a:latin typeface="+mj-ea"/>
                          <a:ea typeface="+mj-ea"/>
                          <a:cs typeface="+mn-cs"/>
                        </a:rPr>
                        <a:t>(</a:t>
                      </a:r>
                      <a:r>
                        <a:rPr lang="ko-KR" altLang="en-US" sz="1200" b="0" i="0">
                          <a:solidFill>
                            <a:schemeClr val="dk1"/>
                          </a:solidFill>
                          <a:latin typeface="+mj-ea"/>
                          <a:ea typeface="+mj-ea"/>
                          <a:cs typeface="+mn-cs"/>
                        </a:rPr>
                        <a:t>데이터</a:t>
                      </a:r>
                      <a:r>
                        <a:rPr lang="en-US" altLang="ko-KR" sz="1200" b="0" i="0">
                          <a:solidFill>
                            <a:schemeClr val="dk1"/>
                          </a:solidFill>
                          <a:latin typeface="+mj-ea"/>
                          <a:ea typeface="+mj-ea"/>
                          <a:cs typeface="+mn-cs"/>
                        </a:rPr>
                        <a:t>)</a:t>
                      </a:r>
                      <a:r>
                        <a:rPr lang="ko-KR" altLang="en-US" sz="1200" b="0" i="0">
                          <a:solidFill>
                            <a:schemeClr val="dk1"/>
                          </a:solidFill>
                          <a:latin typeface="+mj-ea"/>
                          <a:ea typeface="+mj-ea"/>
                          <a:cs typeface="+mn-cs"/>
                        </a:rPr>
                        <a:t>을 </a:t>
                      </a:r>
                      <a:r>
                        <a:rPr lang="en-US" altLang="ko-KR" sz="1200" b="0" i="0">
                          <a:solidFill>
                            <a:schemeClr val="dk1"/>
                          </a:solidFill>
                          <a:latin typeface="+mj-ea"/>
                          <a:ea typeface="+mj-ea"/>
                          <a:cs typeface="+mn-cs"/>
                        </a:rPr>
                        <a:t>name</a:t>
                      </a:r>
                      <a:r>
                        <a:rPr lang="ko-KR" altLang="en-US" sz="1200" b="0" i="0">
                          <a:solidFill>
                            <a:schemeClr val="dk1"/>
                          </a:solidFill>
                          <a:latin typeface="+mj-ea"/>
                          <a:ea typeface="+mj-ea"/>
                          <a:cs typeface="+mn-cs"/>
                        </a:rPr>
                        <a:t>으로 가져옵니다</a:t>
                      </a:r>
                      <a:r>
                        <a:rPr lang="en-US" altLang="ko-KR" sz="1200" b="0" i="0">
                          <a:solidFill>
                            <a:schemeClr val="dk1"/>
                          </a:solidFill>
                          <a:latin typeface="+mj-ea"/>
                          <a:ea typeface="+mj-ea"/>
                          <a:cs typeface="+mn-cs"/>
                        </a:rPr>
                        <a:t>.</a:t>
                      </a:r>
                      <a:endParaRPr lang="ko-KR" altLang="en-US" sz="1200">
                        <a:solidFill>
                          <a:schemeClr val="tx1"/>
                        </a:solidFill>
                        <a:latin typeface="+mj-ea"/>
                        <a:ea typeface="+mj-ea"/>
                      </a:endParaRPr>
                    </a:p>
                  </a:txBody>
                  <a:tcPr marL="91440" marR="91440">
                    <a:lnL w="12700" cap="flat" cmpd="sng" algn="ctr">
                      <a:solidFill>
                        <a:schemeClr val="tx1"/>
                      </a:solidFill>
                      <a:prstDash val="solid"/>
                      <a:round/>
                    </a:lnL>
                    <a:lnR w="12700" cap="flat" cmpd="sng" algn="ctr">
                      <a:solidFill>
                        <a:schemeClr val="tx1"/>
                      </a:solidFill>
                      <a:prstDash val="solid"/>
                      <a:round/>
                    </a:lnR>
                    <a:lnT w="12700" cap="flat" cmpd="sng" algn="ctr">
                      <a:solidFill>
                        <a:schemeClr val="tx1"/>
                      </a:solidFill>
                      <a:prstDash val="solid"/>
                      <a:round/>
                    </a:lnT>
                    <a:lnB w="12700" cap="flat" cmpd="sng" algn="ctr">
                      <a:solidFill>
                        <a:schemeClr val="tx1"/>
                      </a:solidFill>
                      <a:prstDash val="solid"/>
                      <a:round/>
                    </a:lnB>
                    <a:noFill/>
                  </a:tcPr>
                </a:tc>
              </a:tr>
              <a:tr h="245344">
                <a:tc>
                  <a:txBody>
                    <a:bodyPr vert="horz" lIns="91440" tIns="45720" rIns="91440" bIns="45720" anchor="t" anchorCtr="0"/>
                    <a:p>
                      <a:pPr latinLnBrk="1">
                        <a:defRPr/>
                      </a:pPr>
                      <a:r>
                        <a:rPr lang="en-US" altLang="ko-KR" sz="1200" b="0" i="0">
                          <a:solidFill>
                            <a:schemeClr val="dk1"/>
                          </a:solidFill>
                          <a:latin typeface="+mj-ea"/>
                          <a:ea typeface="+mj-ea"/>
                          <a:cs typeface="+mn-cs"/>
                        </a:rPr>
                        <a:t>removeAttribute(String name)</a:t>
                      </a:r>
                      <a:endParaRPr lang="ko-KR" altLang="en-US" sz="1200">
                        <a:solidFill>
                          <a:schemeClr val="tx1"/>
                        </a:solidFill>
                        <a:latin typeface="+mj-ea"/>
                        <a:ea typeface="+mj-ea"/>
                      </a:endParaRPr>
                    </a:p>
                  </a:txBody>
                  <a:tcPr marL="91440" marR="91440">
                    <a:lnL w="12700" cap="flat" cmpd="sng" algn="ctr">
                      <a:solidFill>
                        <a:schemeClr val="tx1"/>
                      </a:solidFill>
                      <a:prstDash val="solid"/>
                      <a:round/>
                    </a:lnL>
                    <a:lnR w="12700" cap="flat" cmpd="sng" algn="ctr">
                      <a:solidFill>
                        <a:schemeClr val="tx1"/>
                      </a:solidFill>
                      <a:prstDash val="solid"/>
                      <a:round/>
                    </a:lnR>
                    <a:lnT w="12700" cap="flat" cmpd="sng" algn="ctr">
                      <a:solidFill>
                        <a:schemeClr val="tx1"/>
                      </a:solidFill>
                      <a:prstDash val="solid"/>
                      <a:round/>
                    </a:lnT>
                    <a:lnB w="12700" cap="flat" cmpd="sng" algn="ctr">
                      <a:solidFill>
                        <a:schemeClr val="tx1"/>
                      </a:solidFill>
                      <a:prstDash val="solid"/>
                      <a:round/>
                    </a:lnB>
                    <a:noFill/>
                  </a:tcPr>
                </a:tc>
                <a:tc>
                  <a:txBody>
                    <a:bodyPr vert="horz" lIns="91440" tIns="45720" rIns="91440" bIns="45720" anchor="t" anchorCtr="0"/>
                    <a:p>
                      <a:pPr latinLnBrk="1">
                        <a:defRPr/>
                      </a:pPr>
                      <a:r>
                        <a:rPr lang="ko-KR" altLang="en-US" sz="1200" b="0" i="0">
                          <a:solidFill>
                            <a:schemeClr val="dk1"/>
                          </a:solidFill>
                          <a:latin typeface="+mj-ea"/>
                          <a:ea typeface="+mj-ea"/>
                          <a:cs typeface="+mn-cs"/>
                        </a:rPr>
                        <a:t>각 객체에 바인딩된 자원</a:t>
                      </a:r>
                      <a:r>
                        <a:rPr lang="en-US" altLang="ko-KR" sz="1200" b="0" i="0">
                          <a:solidFill>
                            <a:schemeClr val="dk1"/>
                          </a:solidFill>
                          <a:latin typeface="+mj-ea"/>
                          <a:ea typeface="+mj-ea"/>
                          <a:cs typeface="+mn-cs"/>
                        </a:rPr>
                        <a:t>(</a:t>
                      </a:r>
                      <a:r>
                        <a:rPr lang="ko-KR" altLang="en-US" sz="1200" b="0" i="0">
                          <a:solidFill>
                            <a:schemeClr val="dk1"/>
                          </a:solidFill>
                          <a:latin typeface="+mj-ea"/>
                          <a:ea typeface="+mj-ea"/>
                          <a:cs typeface="+mn-cs"/>
                        </a:rPr>
                        <a:t>데이터</a:t>
                      </a:r>
                      <a:r>
                        <a:rPr lang="en-US" altLang="ko-KR" sz="1200" b="0" i="0">
                          <a:solidFill>
                            <a:schemeClr val="dk1"/>
                          </a:solidFill>
                          <a:latin typeface="+mj-ea"/>
                          <a:ea typeface="+mj-ea"/>
                          <a:cs typeface="+mn-cs"/>
                        </a:rPr>
                        <a:t>)</a:t>
                      </a:r>
                      <a:r>
                        <a:rPr lang="ko-KR" altLang="en-US" sz="1200" b="0" i="0">
                          <a:solidFill>
                            <a:schemeClr val="dk1"/>
                          </a:solidFill>
                          <a:latin typeface="+mj-ea"/>
                          <a:ea typeface="+mj-ea"/>
                          <a:cs typeface="+mn-cs"/>
                        </a:rPr>
                        <a:t>을 </a:t>
                      </a:r>
                      <a:r>
                        <a:rPr lang="en-US" altLang="ko-KR" sz="1200" b="0" i="0">
                          <a:solidFill>
                            <a:schemeClr val="dk1"/>
                          </a:solidFill>
                          <a:latin typeface="+mj-ea"/>
                          <a:ea typeface="+mj-ea"/>
                          <a:cs typeface="+mn-cs"/>
                        </a:rPr>
                        <a:t>name</a:t>
                      </a:r>
                      <a:r>
                        <a:rPr lang="ko-KR" altLang="en-US" sz="1200" b="0" i="0">
                          <a:solidFill>
                            <a:schemeClr val="dk1"/>
                          </a:solidFill>
                          <a:latin typeface="+mj-ea"/>
                          <a:ea typeface="+mj-ea"/>
                          <a:cs typeface="+mn-cs"/>
                        </a:rPr>
                        <a:t>으로 제거합니다</a:t>
                      </a:r>
                      <a:r>
                        <a:rPr lang="en-US" altLang="ko-KR" sz="1200" b="0" i="0">
                          <a:solidFill>
                            <a:schemeClr val="dk1"/>
                          </a:solidFill>
                          <a:latin typeface="+mj-ea"/>
                          <a:ea typeface="+mj-ea"/>
                          <a:cs typeface="+mn-cs"/>
                        </a:rPr>
                        <a:t>.</a:t>
                      </a:r>
                      <a:endParaRPr lang="ko-KR" altLang="en-US" sz="1200">
                        <a:solidFill>
                          <a:schemeClr val="tx1"/>
                        </a:solidFill>
                        <a:latin typeface="+mj-ea"/>
                        <a:ea typeface="+mj-ea"/>
                      </a:endParaRPr>
                    </a:p>
                  </a:txBody>
                  <a:tcPr marL="91440" marR="91440">
                    <a:lnL w="12700" cap="flat" cmpd="sng" algn="ctr">
                      <a:solidFill>
                        <a:schemeClr val="tx1"/>
                      </a:solidFill>
                      <a:prstDash val="solid"/>
                      <a:round/>
                    </a:lnL>
                    <a:lnR w="12700" cap="flat" cmpd="sng" algn="ctr">
                      <a:solidFill>
                        <a:schemeClr val="tx1"/>
                      </a:solidFill>
                      <a:prstDash val="solid"/>
                      <a:round/>
                    </a:lnR>
                    <a:lnT w="12700" cap="flat" cmpd="sng" algn="ctr">
                      <a:solidFill>
                        <a:schemeClr val="tx1"/>
                      </a:solidFill>
                      <a:prstDash val="solid"/>
                      <a:round/>
                    </a:lnT>
                    <a:lnB w="12700" cap="flat" cmpd="sng" algn="ctr">
                      <a:solidFill>
                        <a:schemeClr val="tx1"/>
                      </a:solidFill>
                      <a:prstDash val="solid"/>
                      <a:round/>
                    </a:lnB>
                    <a:noFill/>
                  </a:tcPr>
                </a:tc>
              </a:tr>
            </a:tbl>
          </a:graphicData>
        </a:graphic>
      </p:graphicFrame>
      <p:sp>
        <p:nvSpPr>
          <p:cNvPr id="6" name="TextBox 5"/>
          <p:cNvSpPr txBox="1"/>
          <p:nvPr/>
        </p:nvSpPr>
        <p:spPr>
          <a:xfrm>
            <a:off x="961428" y="2981090"/>
            <a:ext cx="5488177" cy="265030"/>
          </a:xfrm>
          <a:prstGeom prst="rect">
            <a:avLst/>
          </a:prstGeom>
          <a:noFill/>
        </p:spPr>
        <p:txBody>
          <a:bodyPr wrap="square">
            <a:spAutoFit/>
          </a:bodyPr>
          <a:lstStyle/>
          <a:p>
            <a:pPr lvl="0">
              <a:defRPr/>
            </a:pPr>
            <a:r>
              <a:rPr lang="ko-KR" altLang="en-US" sz="1200" b="1">
                <a:latin typeface="+mj-ea"/>
                <a:ea typeface="+mj-ea"/>
              </a:rPr>
              <a:t>서블릿 객체에서 사용되는 바인딩 관련 메서드</a:t>
            </a:r>
            <a:endParaRPr lang="ko-KR" altLang="en-US" sz="1200" b="1">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4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73204"/>
          </a:xfrm>
          <a:prstGeom prst="rect">
            <a:avLst/>
          </a:prstGeom>
          <a:noFill/>
        </p:spPr>
        <p:txBody>
          <a:bodyPr wrap="square">
            <a:spAutoFit/>
          </a:bodyPr>
          <a:lstStyle/>
          <a:p>
            <a:pPr>
              <a:lnSpc>
                <a:spcPct val="165000"/>
              </a:lnSpc>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p:txBody>
      </p:sp>
      <p:sp>
        <p:nvSpPr>
          <p:cNvPr id="3" name="TextBox 2"/>
          <p:cNvSpPr txBox="1"/>
          <p:nvPr/>
        </p:nvSpPr>
        <p:spPr>
          <a:xfrm>
            <a:off x="505118" y="1344991"/>
            <a:ext cx="8039113" cy="500954"/>
          </a:xfrm>
          <a:prstGeom prst="rect">
            <a:avLst/>
          </a:prstGeom>
          <a:noFill/>
        </p:spPr>
        <p:txBody>
          <a:bodyPr wrap="square">
            <a:spAutoFit/>
          </a:bodyPr>
          <a:lstStyle/>
          <a:p>
            <a:pPr marL="285750" indent="-285750" defTabSz="2160270">
              <a:lnSpc>
                <a:spcPct val="150000"/>
              </a:lnSpc>
              <a:spcBef>
                <a:spcPct val="16000"/>
              </a:spcBef>
              <a:buClr>
                <a:srgbClr val="7c68ad"/>
              </a:buClr>
              <a:buFont typeface="Arial"/>
              <a:buChar char="•"/>
            </a:pPr>
            <a:r>
              <a:rPr lang="en-US" altLang="ko-KR" b="1"/>
              <a:t>8.4.1 HttpServletRequest</a:t>
            </a:r>
            <a:r>
              <a:rPr lang="ko-KR" altLang="en-US" b="1"/>
              <a:t>를 이용한 </a:t>
            </a:r>
            <a:r>
              <a:rPr lang="en-US" altLang="ko-KR" b="1"/>
              <a:t>redirect </a:t>
            </a:r>
            <a:r>
              <a:rPr lang="ko-KR" altLang="en-US" b="1"/>
              <a:t>포워딩 시 바인딩</a:t>
            </a:r>
            <a:endParaRPr lang="en-US" altLang="ko-KR" b="1" spc="-94"/>
          </a:p>
        </p:txBody>
      </p:sp>
      <p:sp>
        <p:nvSpPr>
          <p:cNvPr id="12" name="TextBox 11"/>
          <p:cNvSpPr txBox="1"/>
          <p:nvPr/>
        </p:nvSpPr>
        <p:spPr>
          <a:xfrm>
            <a:off x="1324274" y="711235"/>
            <a:ext cx="6400800" cy="523220"/>
          </a:xfrm>
          <a:prstGeom prst="rect">
            <a:avLst/>
          </a:prstGeom>
          <a:noFill/>
        </p:spPr>
        <p:txBody>
          <a:bodyPr wrap="square" anchor="ctr">
            <a:spAutoFit/>
          </a:bodyPr>
          <a:lstStyle/>
          <a:p>
            <a:pPr algn="ctr"/>
            <a:r>
              <a:rPr lang="en-US" altLang="ko-KR" sz="2800">
                <a:solidFill>
                  <a:schemeClr val="bg1">
                    <a:lumMod val="65000"/>
                  </a:schemeClr>
                </a:solidFill>
              </a:rPr>
              <a:t>8.4 </a:t>
            </a:r>
            <a:r>
              <a:rPr lang="ko-KR" altLang="en-US" sz="2800">
                <a:solidFill>
                  <a:schemeClr val="bg1">
                    <a:lumMod val="65000"/>
                  </a:schemeClr>
                </a:solidFill>
              </a:rPr>
              <a:t>바인딩</a:t>
            </a:r>
            <a:endParaRPr lang="ko-KR" altLang="en-US" sz="2800" spc="-88">
              <a:solidFill>
                <a:srgbClr val="281f3d"/>
              </a:solidFill>
            </a:endParaRPr>
          </a:p>
        </p:txBody>
      </p:sp>
      <p:sp>
        <p:nvSpPr>
          <p:cNvPr id="4" name="TextBox 3"/>
          <p:cNvSpPr txBox="1"/>
          <p:nvPr/>
        </p:nvSpPr>
        <p:spPr>
          <a:xfrm>
            <a:off x="745434" y="1800437"/>
            <a:ext cx="6450496" cy="264583"/>
          </a:xfrm>
          <a:prstGeom prst="rect">
            <a:avLst/>
          </a:prstGeom>
          <a:noFill/>
        </p:spPr>
        <p:txBody>
          <a:bodyPr wrap="square">
            <a:spAutoFit/>
          </a:bodyPr>
          <a:lstStyle/>
          <a:p>
            <a:pPr lvl="0"/>
            <a:r>
              <a:rPr lang="en-US" altLang="ko-KR" sz="1200" b="1">
                <a:latin typeface="+mj-ea"/>
                <a:ea typeface="+mj-ea"/>
              </a:rPr>
              <a:t>1. </a:t>
            </a:r>
            <a:r>
              <a:rPr lang="ko-KR" altLang="en-US" sz="1200">
                <a:latin typeface="+mj-ea"/>
                <a:ea typeface="+mj-ea"/>
              </a:rPr>
              <a:t>다음과 같이 실습 파일을 준비합니다</a:t>
            </a:r>
            <a:r>
              <a:rPr lang="en-US" altLang="ko-KR" sz="1200">
                <a:latin typeface="+mj-ea"/>
                <a:ea typeface="+mj-ea"/>
              </a:rPr>
              <a:t>.</a:t>
            </a:r>
            <a:endParaRPr lang="ko-KR" altLang="en-US" sz="1200">
              <a:latin typeface="+mj-ea"/>
              <a:ea typeface="+mj-ea"/>
            </a:endParaRPr>
          </a:p>
        </p:txBody>
      </p:sp>
      <p:pic>
        <p:nvPicPr>
          <p:cNvPr id="7" name="그림 6"/>
          <p:cNvPicPr/>
          <p:nvPr/>
        </p:nvPicPr>
        <p:blipFill rotWithShape="1">
          <a:blip r:embed="rId2">
            <a:alphaModFix/>
            <a:lum/>
          </a:blip>
          <a:stretch>
            <a:fillRect/>
          </a:stretch>
        </p:blipFill>
        <p:spPr>
          <a:xfrm>
            <a:off x="2846732" y="2222845"/>
            <a:ext cx="2247900" cy="1895475"/>
          </a:xfrm>
          <a:prstGeom prst="rect">
            <a:avLst/>
          </a:prstGeom>
          <a:ln>
            <a:solidFill>
              <a:schemeClr val="tx1"/>
            </a:solidFill>
          </a:ln>
        </p:spPr>
      </p:pic>
    </p:spTree>
  </p:cSld>
  <p:clrMapOvr>
    <a:masterClrMapping/>
  </p:clrMapOvr>
</p:sld>
</file>

<file path=ppt/slides/slide4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73204"/>
          </a:xfrm>
          <a:prstGeom prst="rect">
            <a:avLst/>
          </a:prstGeom>
          <a:noFill/>
        </p:spPr>
        <p:txBody>
          <a:bodyPr wrap="square">
            <a:spAutoFit/>
          </a:bodyPr>
          <a:lstStyle/>
          <a:p>
            <a:pPr>
              <a:lnSpc>
                <a:spcPct val="165000"/>
              </a:lnSpc>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p:txBody>
      </p:sp>
      <p:sp>
        <p:nvSpPr>
          <p:cNvPr id="12" name="TextBox 11"/>
          <p:cNvSpPr txBox="1"/>
          <p:nvPr/>
        </p:nvSpPr>
        <p:spPr>
          <a:xfrm>
            <a:off x="1324274" y="711235"/>
            <a:ext cx="6400800" cy="523220"/>
          </a:xfrm>
          <a:prstGeom prst="rect">
            <a:avLst/>
          </a:prstGeom>
          <a:noFill/>
        </p:spPr>
        <p:txBody>
          <a:bodyPr wrap="square" anchor="ctr">
            <a:spAutoFit/>
          </a:bodyPr>
          <a:lstStyle/>
          <a:p>
            <a:pPr algn="ctr"/>
            <a:r>
              <a:rPr lang="en-US" altLang="ko-KR" sz="2800">
                <a:solidFill>
                  <a:schemeClr val="bg1">
                    <a:lumMod val="65000"/>
                  </a:schemeClr>
                </a:solidFill>
              </a:rPr>
              <a:t>8.4 </a:t>
            </a:r>
            <a:r>
              <a:rPr lang="ko-KR" altLang="en-US" sz="2800">
                <a:solidFill>
                  <a:schemeClr val="bg1">
                    <a:lumMod val="65000"/>
                  </a:schemeClr>
                </a:solidFill>
              </a:rPr>
              <a:t>바인딩</a:t>
            </a:r>
            <a:endParaRPr lang="ko-KR" altLang="en-US" sz="2800" spc="-88">
              <a:solidFill>
                <a:srgbClr val="281f3d"/>
              </a:solidFill>
            </a:endParaRPr>
          </a:p>
        </p:txBody>
      </p:sp>
      <p:sp>
        <p:nvSpPr>
          <p:cNvPr id="4" name="TextBox 3"/>
          <p:cNvSpPr txBox="1"/>
          <p:nvPr/>
        </p:nvSpPr>
        <p:spPr>
          <a:xfrm>
            <a:off x="505119" y="1550504"/>
            <a:ext cx="8062411" cy="447841"/>
          </a:xfrm>
          <a:prstGeom prst="rect">
            <a:avLst/>
          </a:prstGeom>
          <a:noFill/>
        </p:spPr>
        <p:txBody>
          <a:bodyPr wrap="square">
            <a:spAutoFit/>
          </a:bodyPr>
          <a:lstStyle/>
          <a:p>
            <a:pPr lvl="0"/>
            <a:r>
              <a:rPr lang="en-US" altLang="ko-KR" sz="1200" b="1">
                <a:latin typeface="+mj-ea"/>
                <a:ea typeface="+mj-ea"/>
              </a:rPr>
              <a:t>2. </a:t>
            </a:r>
            <a:r>
              <a:rPr lang="en-US" altLang="ko-KR" sz="1200">
                <a:latin typeface="+mj-ea"/>
                <a:ea typeface="+mj-ea"/>
              </a:rPr>
              <a:t>FirstServlet </a:t>
            </a:r>
            <a:r>
              <a:rPr lang="ko-KR" altLang="en-US" sz="1200">
                <a:latin typeface="+mj-ea"/>
                <a:ea typeface="+mj-ea"/>
              </a:rPr>
              <a:t>클래스를 다음과 같이 작성합니다</a:t>
            </a:r>
            <a:r>
              <a:rPr lang="en-US" altLang="ko-KR" sz="1200">
                <a:latin typeface="+mj-ea"/>
                <a:ea typeface="+mj-ea"/>
              </a:rPr>
              <a:t>. HttpServletRequest</a:t>
            </a:r>
            <a:r>
              <a:rPr lang="ko-KR" altLang="en-US" sz="1200">
                <a:latin typeface="+mj-ea"/>
                <a:ea typeface="+mj-ea"/>
              </a:rPr>
              <a:t>의 </a:t>
            </a:r>
            <a:r>
              <a:rPr lang="en-US" altLang="ko-KR" sz="1200">
                <a:latin typeface="+mj-ea"/>
                <a:ea typeface="+mj-ea"/>
              </a:rPr>
              <a:t>setAttribute() </a:t>
            </a:r>
            <a:r>
              <a:rPr lang="ko-KR" altLang="en-US" sz="1200">
                <a:latin typeface="+mj-ea"/>
                <a:ea typeface="+mj-ea"/>
              </a:rPr>
              <a:t>메서드를 이용해 </a:t>
            </a:r>
            <a:endParaRPr lang="ko-KR" altLang="en-US" sz="1200">
              <a:latin typeface="+mj-ea"/>
              <a:ea typeface="+mj-ea"/>
            </a:endParaRPr>
          </a:p>
          <a:p>
            <a:pPr lvl="0"/>
            <a:r>
              <a:rPr lang="en-US" altLang="ko-KR" sz="1200">
                <a:latin typeface="+mj-ea"/>
                <a:ea typeface="+mj-ea"/>
              </a:rPr>
              <a:t>   (address, "</a:t>
            </a:r>
            <a:r>
              <a:rPr lang="ko-KR" altLang="en-US" sz="1200">
                <a:latin typeface="+mj-ea"/>
                <a:ea typeface="+mj-ea"/>
              </a:rPr>
              <a:t>서울시 성북구</a:t>
            </a:r>
            <a:r>
              <a:rPr lang="en-US" altLang="ko-KR" sz="1200">
                <a:latin typeface="+mj-ea"/>
                <a:ea typeface="+mj-ea"/>
              </a:rPr>
              <a:t>")</a:t>
            </a:r>
            <a:r>
              <a:rPr lang="ko-KR" altLang="en-US" sz="1200">
                <a:latin typeface="+mj-ea"/>
                <a:ea typeface="+mj-ea"/>
              </a:rPr>
              <a:t>를 바인딩합니다</a:t>
            </a:r>
            <a:r>
              <a:rPr lang="en-US" altLang="ko-KR" sz="1200">
                <a:latin typeface="+mj-ea"/>
                <a:ea typeface="+mj-ea"/>
              </a:rPr>
              <a:t>.</a:t>
            </a:r>
            <a:endParaRPr lang="ko-KR" altLang="en-US" sz="1200">
              <a:latin typeface="+mj-ea"/>
              <a:ea typeface="+mj-ea"/>
            </a:endParaRPr>
          </a:p>
        </p:txBody>
      </p:sp>
      <p:pic>
        <p:nvPicPr>
          <p:cNvPr id="27650" name="Picture 2"/>
          <p:cNvPicPr>
            <a:picLocks noChangeAspect="1" noChangeArrowheads="1"/>
          </p:cNvPicPr>
          <p:nvPr/>
        </p:nvPicPr>
        <p:blipFill rotWithShape="1">
          <a:blip r:embed="rId2">
            <a:alphaModFix/>
            <a:lum/>
          </a:blip>
          <a:srcRect/>
          <a:stretch>
            <a:fillRect/>
          </a:stretch>
        </p:blipFill>
        <p:spPr>
          <a:xfrm>
            <a:off x="1171428" y="2012167"/>
            <a:ext cx="6429355" cy="3155421"/>
          </a:xfrm>
          <a:prstGeom prst="rect">
            <a:avLst/>
          </a:prstGeom>
          <a:noFill/>
          <a:ln>
            <a:noFill/>
          </a:ln>
        </p:spPr>
      </p:pic>
      <p:cxnSp>
        <p:nvCxnSpPr>
          <p:cNvPr id="7" name="직선 연결선 6"/>
          <p:cNvCxnSpPr/>
          <p:nvPr/>
        </p:nvCxnSpPr>
        <p:spPr>
          <a:xfrm>
            <a:off x="1407163" y="3328804"/>
            <a:ext cx="549022"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34989" y="3171943"/>
            <a:ext cx="868489" cy="264677"/>
          </a:xfrm>
          <a:prstGeom prst="rect">
            <a:avLst/>
          </a:prstGeom>
          <a:noFill/>
        </p:spPr>
        <p:txBody>
          <a:bodyPr wrap="square">
            <a:spAutoFit/>
          </a:bodyPr>
          <a:lstStyle/>
          <a:p>
            <a:pPr lvl="0"/>
            <a:r>
              <a:rPr lang="en-US" altLang="ko-KR" sz="1200" b="1">
                <a:solidFill>
                  <a:srgbClr val="ff0000"/>
                </a:solidFill>
              </a:rPr>
              <a:t>protected</a:t>
            </a:r>
            <a:endParaRPr lang="ko-KR" altLang="en-US" sz="1200" b="1">
              <a:solidFill>
                <a:srgbClr val="ff0000"/>
              </a:solidFill>
            </a:endParaRPr>
          </a:p>
        </p:txBody>
      </p:sp>
    </p:spTree>
  </p:cSld>
  <p:clrMapOvr>
    <a:masterClrMapping/>
  </p:clrMapOvr>
</p:sld>
</file>

<file path=ppt/slides/slide4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73205"/>
          </a:xfrm>
          <a:prstGeom prst="rect">
            <a:avLst/>
          </a:prstGeom>
          <a:noFill/>
        </p:spPr>
        <p:txBody>
          <a:bodyPr wrap="square">
            <a:spAutoFit/>
          </a:bodyPr>
          <a:lstStyle/>
          <a:p>
            <a:pPr>
              <a:lnSpc>
                <a:spcPct val="165000"/>
              </a:lnSpc>
              <a:defRPr/>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p:txBody>
      </p:sp>
      <p:sp>
        <p:nvSpPr>
          <p:cNvPr id="3075" name=""/>
          <p:cNvSpPr txBox="1"/>
          <p:nvPr/>
        </p:nvSpPr>
        <p:spPr>
          <a:xfrm>
            <a:off x="399850" y="1493239"/>
            <a:ext cx="7798596" cy="4107143"/>
          </a:xfrm>
          <a:prstGeom prst="rect">
            <a:avLst/>
          </a:prstGeom>
          <a:solidFill>
            <a:schemeClr val="lt1"/>
          </a:solidFill>
          <a:ln>
            <a:solidFill>
              <a:srgbClr val="4472c4">
                <a:alpha val="100000"/>
              </a:srgbClr>
            </a:solidFill>
          </a:ln>
        </p:spPr>
        <p:txBody>
          <a:bodyPr wrap="square">
            <a:spAutoFit/>
          </a:bodyPr>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package sec04.ex01;</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java.io.IOException;</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javax.servlet.RequestDispatcher;</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javax.servlet.ServletException;</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javax.servlet.annotation.WebServlet;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javax.servlet.http.HttpServlet;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javax.servlet.http.HttpServletRequest;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javax.servlet.http.HttpServletResponse;</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/*@WebServlet("/first")*/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public class FirstServlet extends HttpServlet {</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protected void doGet(HttpServletRequest request, HttpServletResponse response)  throws  ServletException, IOException {</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request.setCharacterEncoding("utf-8");</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response.setContentType("text/html;charset=utf-8");</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a:t>
            </a: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ff0000"/>
                </a:solidFill>
                <a:latin typeface="한컴산뜻돋움"/>
                <a:ea typeface="한컴산뜻돋움"/>
              </a:rPr>
              <a:t>request.setAttribute("address", "서울시 성북구");</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ff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ff0000"/>
                </a:solidFill>
                <a:latin typeface="한컴산뜻돋움"/>
                <a:ea typeface="한컴산뜻돋움"/>
              </a:rPr>
              <a:t>		response.sendRedirect("second");</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p:txBody>
      </p:sp>
      <p:sp>
        <p:nvSpPr>
          <p:cNvPr id="3076" name="TextBox 11"/>
          <p:cNvSpPr txBox="1"/>
          <p:nvPr/>
        </p:nvSpPr>
        <p:spPr>
          <a:xfrm>
            <a:off x="1324274" y="711235"/>
            <a:ext cx="6400800" cy="523220"/>
          </a:xfrm>
          <a:prstGeom prst="rect">
            <a:avLst/>
          </a:prstGeom>
          <a:noFill/>
        </p:spPr>
        <p:txBody>
          <a:bodyPr wrap="square" anchor="ctr">
            <a:spAutoFit/>
          </a:bodyPr>
          <a:p>
            <a:pPr marL="0" indent="0" algn="ctr"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2800" b="0" i="0" u="none" strike="noStrike" kern="1200" cap="none" spc="0" normalizeH="0" baseline="0" mc:Ignorable="hp" hp:hslEmbossed="0">
                <a:solidFill>
                  <a:srgbClr val="a6a6a6"/>
                </a:solidFill>
                <a:latin typeface="Calibri"/>
                <a:ea typeface="맑은 고딕"/>
                <a:cs typeface="Calibri"/>
              </a:rPr>
              <a:t>8.4 </a:t>
            </a:r>
            <a:r>
              <a:rPr xmlns:mc="http://schemas.openxmlformats.org/markup-compatibility/2006" xmlns:hp="http://schemas.haansoft.com/office/presentation/8.0" kumimoji="0" lang="ko-KR" altLang="en-US" sz="2800" b="0" i="0" u="none" strike="noStrike" kern="1200" cap="none" spc="0" normalizeH="0" baseline="0" mc:Ignorable="hp" hp:hslEmbossed="0">
                <a:solidFill>
                  <a:srgbClr val="a6a6a6"/>
                </a:solidFill>
                <a:latin typeface="Calibri"/>
                <a:ea typeface="맑은 고딕"/>
                <a:cs typeface="맑은 고딕"/>
              </a:rPr>
              <a:t>바인딩</a:t>
            </a:r>
            <a:endParaRPr xmlns:mc="http://schemas.openxmlformats.org/markup-compatibility/2006" xmlns:hp="http://schemas.haansoft.com/office/presentation/8.0" kumimoji="0" lang="ko-KR" altLang="en-US" sz="2800" b="0" i="0" u="none" strike="noStrike" kern="1200" cap="none" spc="-88" normalizeH="0" baseline="0" mc:Ignorable="hp" hp:hslEmbossed="0">
              <a:solidFill>
                <a:srgbClr val="281f3d"/>
              </a:solidFill>
              <a:latin typeface="Calibri"/>
              <a:ea typeface="맑은 고딕"/>
              <a:cs typeface="맑은 고딕"/>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4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73204"/>
          </a:xfrm>
          <a:prstGeom prst="rect">
            <a:avLst/>
          </a:prstGeom>
          <a:noFill/>
        </p:spPr>
        <p:txBody>
          <a:bodyPr wrap="square">
            <a:spAutoFit/>
          </a:bodyPr>
          <a:lstStyle/>
          <a:p>
            <a:pPr>
              <a:lnSpc>
                <a:spcPct val="165000"/>
              </a:lnSpc>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p:txBody>
      </p:sp>
      <p:sp>
        <p:nvSpPr>
          <p:cNvPr id="12" name="TextBox 11"/>
          <p:cNvSpPr txBox="1"/>
          <p:nvPr/>
        </p:nvSpPr>
        <p:spPr>
          <a:xfrm>
            <a:off x="1324274" y="711235"/>
            <a:ext cx="6400800" cy="523220"/>
          </a:xfrm>
          <a:prstGeom prst="rect">
            <a:avLst/>
          </a:prstGeom>
          <a:noFill/>
        </p:spPr>
        <p:txBody>
          <a:bodyPr wrap="square" anchor="ctr">
            <a:spAutoFit/>
          </a:bodyPr>
          <a:lstStyle/>
          <a:p>
            <a:pPr algn="ctr"/>
            <a:r>
              <a:rPr lang="en-US" altLang="ko-KR" sz="2800">
                <a:solidFill>
                  <a:schemeClr val="bg1">
                    <a:lumMod val="65000"/>
                  </a:schemeClr>
                </a:solidFill>
              </a:rPr>
              <a:t>8.4 </a:t>
            </a:r>
            <a:r>
              <a:rPr lang="ko-KR" altLang="en-US" sz="2800">
                <a:solidFill>
                  <a:schemeClr val="bg1">
                    <a:lumMod val="65000"/>
                  </a:schemeClr>
                </a:solidFill>
              </a:rPr>
              <a:t>바인딩</a:t>
            </a:r>
            <a:endParaRPr lang="ko-KR" altLang="en-US" sz="2800" spc="-88">
              <a:solidFill>
                <a:srgbClr val="281f3d"/>
              </a:solidFill>
            </a:endParaRPr>
          </a:p>
        </p:txBody>
      </p:sp>
      <p:sp>
        <p:nvSpPr>
          <p:cNvPr id="3" name="TextBox 2"/>
          <p:cNvSpPr txBox="1"/>
          <p:nvPr/>
        </p:nvSpPr>
        <p:spPr>
          <a:xfrm>
            <a:off x="505119" y="1540565"/>
            <a:ext cx="8002777" cy="267280"/>
          </a:xfrm>
          <a:prstGeom prst="rect">
            <a:avLst/>
          </a:prstGeom>
          <a:noFill/>
        </p:spPr>
        <p:txBody>
          <a:bodyPr wrap="square">
            <a:spAutoFit/>
          </a:bodyPr>
          <a:lstStyle/>
          <a:p>
            <a:pPr lvl="0"/>
            <a:r>
              <a:rPr lang="en-US" altLang="ko-KR" sz="1200" b="1">
                <a:latin typeface="+mj-ea"/>
                <a:ea typeface="+mj-ea"/>
              </a:rPr>
              <a:t>3. </a:t>
            </a:r>
            <a:r>
              <a:rPr lang="ko-KR" altLang="en-US" sz="1200">
                <a:latin typeface="+mj-ea"/>
                <a:ea typeface="+mj-ea"/>
              </a:rPr>
              <a:t>두 번째 서블릿에서는 </a:t>
            </a:r>
            <a:r>
              <a:rPr lang="en-US" altLang="ko-KR" sz="1200">
                <a:latin typeface="+mj-ea"/>
                <a:ea typeface="+mj-ea"/>
              </a:rPr>
              <a:t>HttpServletRequest</a:t>
            </a:r>
            <a:r>
              <a:rPr lang="ko-KR" altLang="en-US" sz="1200">
                <a:latin typeface="+mj-ea"/>
                <a:ea typeface="+mj-ea"/>
              </a:rPr>
              <a:t>의 </a:t>
            </a:r>
            <a:r>
              <a:rPr lang="en-US" altLang="ko-KR" sz="1200">
                <a:latin typeface="+mj-ea"/>
                <a:ea typeface="+mj-ea"/>
              </a:rPr>
              <a:t>getAttribute() </a:t>
            </a:r>
            <a:r>
              <a:rPr lang="ko-KR" altLang="en-US" sz="1200">
                <a:latin typeface="+mj-ea"/>
                <a:ea typeface="+mj-ea"/>
              </a:rPr>
              <a:t>메서드를 이용해 전달된 주소를 받습니다</a:t>
            </a:r>
            <a:r>
              <a:rPr lang="en-US" altLang="ko-KR" sz="1200">
                <a:latin typeface="+mj-ea"/>
                <a:ea typeface="+mj-ea"/>
              </a:rPr>
              <a:t>.</a:t>
            </a:r>
            <a:endParaRPr lang="ko-KR" altLang="en-US" sz="1200">
              <a:latin typeface="+mj-ea"/>
              <a:ea typeface="+mj-ea"/>
            </a:endParaRPr>
          </a:p>
        </p:txBody>
      </p:sp>
      <p:grpSp>
        <p:nvGrpSpPr>
          <p:cNvPr id="4" name="그룹 3"/>
          <p:cNvGrpSpPr/>
          <p:nvPr/>
        </p:nvGrpSpPr>
        <p:grpSpPr>
          <a:xfrm rot="0">
            <a:off x="810060" y="1817564"/>
            <a:ext cx="6991905" cy="4254101"/>
            <a:chOff x="386944" y="1940408"/>
            <a:chExt cx="8239125" cy="5455755"/>
          </a:xfrm>
        </p:grpSpPr>
        <p:pic>
          <p:nvPicPr>
            <p:cNvPr id="28674" name="Picture 2"/>
            <p:cNvPicPr>
              <a:picLocks noChangeAspect="1" noChangeArrowheads="1"/>
            </p:cNvPicPr>
            <p:nvPr/>
          </p:nvPicPr>
          <p:blipFill rotWithShape="1">
            <a:blip r:embed="rId2">
              <a:alphaModFix/>
              <a:lum/>
            </a:blip>
            <a:srcRect/>
            <a:stretch>
              <a:fillRect/>
            </a:stretch>
          </p:blipFill>
          <p:spPr>
            <a:xfrm>
              <a:off x="386944" y="1940408"/>
              <a:ext cx="8239125" cy="1247775"/>
            </a:xfrm>
            <a:prstGeom prst="rect">
              <a:avLst/>
            </a:prstGeom>
            <a:noFill/>
            <a:ln>
              <a:noFill/>
            </a:ln>
          </p:spPr>
        </p:pic>
        <p:pic>
          <p:nvPicPr>
            <p:cNvPr id="28675" name="Picture 3"/>
            <p:cNvPicPr>
              <a:picLocks noChangeAspect="1" noChangeArrowheads="1"/>
            </p:cNvPicPr>
            <p:nvPr/>
          </p:nvPicPr>
          <p:blipFill rotWithShape="1">
            <a:blip r:embed="rId3">
              <a:alphaModFix/>
              <a:lum/>
            </a:blip>
            <a:srcRect/>
            <a:stretch>
              <a:fillRect/>
            </a:stretch>
          </p:blipFill>
          <p:spPr>
            <a:xfrm>
              <a:off x="415518" y="3138488"/>
              <a:ext cx="8181975" cy="4257675"/>
            </a:xfrm>
            <a:prstGeom prst="rect">
              <a:avLst/>
            </a:prstGeom>
            <a:noFill/>
            <a:ln>
              <a:noFill/>
            </a:ln>
          </p:spPr>
        </p:pic>
      </p:grpSp>
      <p:cxnSp>
        <p:nvCxnSpPr>
          <p:cNvPr id="8" name="직선 연결선 7"/>
          <p:cNvCxnSpPr/>
          <p:nvPr/>
        </p:nvCxnSpPr>
        <p:spPr>
          <a:xfrm>
            <a:off x="1094509" y="3076732"/>
            <a:ext cx="549022"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72640" y="2939749"/>
            <a:ext cx="868489" cy="276999"/>
          </a:xfrm>
          <a:prstGeom prst="rect">
            <a:avLst/>
          </a:prstGeom>
          <a:noFill/>
        </p:spPr>
        <p:txBody>
          <a:bodyPr wrap="square">
            <a:spAutoFit/>
          </a:bodyPr>
          <a:lstStyle/>
          <a:p>
            <a:pPr lvl="0"/>
            <a:r>
              <a:rPr lang="en-US" altLang="ko-KR" sz="1200" b="1">
                <a:solidFill>
                  <a:srgbClr val="ff0000"/>
                </a:solidFill>
              </a:rPr>
              <a:t>protected</a:t>
            </a:r>
            <a:endParaRPr lang="ko-KR" altLang="en-US" sz="1200" b="1">
              <a:solidFill>
                <a:srgbClr val="ff0000"/>
              </a:solidFill>
            </a:endParaRPr>
          </a:p>
        </p:txBody>
      </p:sp>
    </p:spTree>
  </p:cSld>
  <p:clrMapOvr>
    <a:masterClrMapping/>
  </p:clrMapOvr>
</p:sld>
</file>

<file path=ppt/slides/slide4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73205"/>
          </a:xfrm>
          <a:prstGeom prst="rect">
            <a:avLst/>
          </a:prstGeom>
          <a:noFill/>
        </p:spPr>
        <p:txBody>
          <a:bodyPr wrap="square">
            <a:spAutoFit/>
          </a:bodyPr>
          <a:lstStyle/>
          <a:p>
            <a:pPr>
              <a:lnSpc>
                <a:spcPct val="165000"/>
              </a:lnSpc>
              <a:defRPr/>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p:txBody>
      </p:sp>
      <p:sp>
        <p:nvSpPr>
          <p:cNvPr id="3075" name=""/>
          <p:cNvSpPr txBox="1"/>
          <p:nvPr/>
        </p:nvSpPr>
        <p:spPr>
          <a:xfrm>
            <a:off x="399850" y="1493239"/>
            <a:ext cx="7798596" cy="5019956"/>
          </a:xfrm>
          <a:prstGeom prst="rect">
            <a:avLst/>
          </a:prstGeom>
          <a:solidFill>
            <a:schemeClr val="lt1"/>
          </a:solidFill>
          <a:ln>
            <a:solidFill>
              <a:srgbClr val="4472c4">
                <a:alpha val="100000"/>
              </a:srgbClr>
            </a:solidFill>
          </a:ln>
        </p:spPr>
        <p:txBody>
          <a:bodyPr wrap="square">
            <a:spAutoFit/>
          </a:bodyPr>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package sec04.ex01;</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java.io.IOException;</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java.io.PrintWriter;</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javax.servlet.ServletException;</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javax.servlet.annotation.WebServlet;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javax.servlet.http.HttpServlet;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javax.servlet.http.HttpServletRequest;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javax.servlet.http.HttpServletResponse;</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/*@WebServlet("/second")*/</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public class SecondServlet extends HttpServlet {</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protected void doGet(HttpServletRequest request, HttpServletResponse response)  throws  ServletException, IOException {</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request.setCharacterEncoding("utf-8");</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response.setContentType("text/html;charset=utf-8");</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PrintWriter out = response.getWriter();</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a:t>
            </a: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ff0000"/>
                </a:solidFill>
                <a:latin typeface="한컴산뜻돋움"/>
                <a:ea typeface="한컴산뜻돋움"/>
              </a:rPr>
              <a:t>String address = (String) request.getAttribute("address");</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out.println("&lt;html&gt;&lt;body&gt;");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out.println("주소:" + address);</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out.println("&lt;br&gt;");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out.println("redirect를 이용한 바인딩 실습입니다.");</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out.println("&lt;/body&gt;&lt;/html&gt;");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p:txBody>
      </p:sp>
      <p:sp>
        <p:nvSpPr>
          <p:cNvPr id="3076" name="TextBox 11"/>
          <p:cNvSpPr txBox="1"/>
          <p:nvPr/>
        </p:nvSpPr>
        <p:spPr>
          <a:xfrm>
            <a:off x="1324274" y="711235"/>
            <a:ext cx="6400800" cy="523220"/>
          </a:xfrm>
          <a:prstGeom prst="rect">
            <a:avLst/>
          </a:prstGeom>
          <a:noFill/>
        </p:spPr>
        <p:txBody>
          <a:bodyPr wrap="square" anchor="ctr">
            <a:spAutoFit/>
          </a:bodyPr>
          <a:p>
            <a:pPr marL="0" indent="0" algn="ctr"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2800" b="0" i="0" u="none" strike="noStrike" kern="1200" cap="none" spc="0" normalizeH="0" baseline="0" mc:Ignorable="hp" hp:hslEmbossed="0">
                <a:solidFill>
                  <a:srgbClr val="a6a6a6"/>
                </a:solidFill>
                <a:latin typeface="Calibri"/>
                <a:ea typeface="맑은 고딕"/>
                <a:cs typeface="Calibri"/>
              </a:rPr>
              <a:t>8.4 </a:t>
            </a:r>
            <a:r>
              <a:rPr xmlns:mc="http://schemas.openxmlformats.org/markup-compatibility/2006" xmlns:hp="http://schemas.haansoft.com/office/presentation/8.0" kumimoji="0" lang="ko-KR" altLang="en-US" sz="2800" b="0" i="0" u="none" strike="noStrike" kern="1200" cap="none" spc="0" normalizeH="0" baseline="0" mc:Ignorable="hp" hp:hslEmbossed="0">
                <a:solidFill>
                  <a:srgbClr val="a6a6a6"/>
                </a:solidFill>
                <a:latin typeface="Calibri"/>
                <a:ea typeface="맑은 고딕"/>
                <a:cs typeface="맑은 고딕"/>
              </a:rPr>
              <a:t>바인딩</a:t>
            </a:r>
            <a:endParaRPr xmlns:mc="http://schemas.openxmlformats.org/markup-compatibility/2006" xmlns:hp="http://schemas.haansoft.com/office/presentation/8.0" kumimoji="0" lang="ko-KR" altLang="en-US" sz="2800" b="0" i="0" u="none" strike="noStrike" kern="1200" cap="none" spc="-88" normalizeH="0" baseline="0" mc:Ignorable="hp" hp:hslEmbossed="0">
              <a:solidFill>
                <a:srgbClr val="281f3d"/>
              </a:solidFill>
              <a:latin typeface="Calibri"/>
              <a:ea typeface="맑은 고딕"/>
              <a:cs typeface="맑은 고딕"/>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4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64624"/>
          </a:xfrm>
          <a:prstGeom prst="rect">
            <a:avLst/>
          </a:prstGeom>
          <a:noFill/>
        </p:spPr>
        <p:txBody>
          <a:bodyPr wrap="square">
            <a:spAutoFit/>
          </a:bodyPr>
          <a:lstStyle/>
          <a:p>
            <a:pPr>
              <a:lnSpc>
                <a:spcPct val="165000"/>
              </a:lnSpc>
              <a:defRPr/>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p:txBody>
      </p:sp>
      <p:sp>
        <p:nvSpPr>
          <p:cNvPr id="12" name="TextBox 11"/>
          <p:cNvSpPr txBox="1"/>
          <p:nvPr/>
        </p:nvSpPr>
        <p:spPr>
          <a:xfrm>
            <a:off x="1324274" y="711235"/>
            <a:ext cx="6400800" cy="523220"/>
          </a:xfrm>
          <a:prstGeom prst="rect">
            <a:avLst/>
          </a:prstGeom>
          <a:noFill/>
        </p:spPr>
        <p:txBody>
          <a:bodyPr wrap="square" anchor="ctr">
            <a:spAutoFit/>
          </a:bodyPr>
          <a:lstStyle/>
          <a:p>
            <a:pPr algn="ctr">
              <a:defRPr/>
            </a:pPr>
            <a:r>
              <a:rPr lang="en-US" altLang="ko-KR" sz="2800">
                <a:solidFill>
                  <a:schemeClr val="bg1">
                    <a:lumMod val="65000"/>
                  </a:schemeClr>
                </a:solidFill>
              </a:rPr>
              <a:t>8.4 </a:t>
            </a:r>
            <a:r>
              <a:rPr lang="ko-KR" altLang="en-US" sz="2800">
                <a:solidFill>
                  <a:schemeClr val="bg1">
                    <a:lumMod val="65000"/>
                  </a:schemeClr>
                </a:solidFill>
              </a:rPr>
              <a:t>바인딩</a:t>
            </a:r>
            <a:endParaRPr lang="ko-KR" altLang="en-US" sz="2800" spc="-88">
              <a:solidFill>
                <a:srgbClr val="281f3d"/>
              </a:solidFill>
            </a:endParaRPr>
          </a:p>
        </p:txBody>
      </p:sp>
      <p:sp>
        <p:nvSpPr>
          <p:cNvPr id="3" name="TextBox 2"/>
          <p:cNvSpPr txBox="1"/>
          <p:nvPr/>
        </p:nvSpPr>
        <p:spPr>
          <a:xfrm>
            <a:off x="505119" y="1570383"/>
            <a:ext cx="7615151" cy="447012"/>
          </a:xfrm>
          <a:prstGeom prst="rect">
            <a:avLst/>
          </a:prstGeom>
          <a:noFill/>
        </p:spPr>
        <p:txBody>
          <a:bodyPr wrap="square">
            <a:spAutoFit/>
          </a:bodyPr>
          <a:lstStyle/>
          <a:p>
            <a:pPr lvl="0">
              <a:defRPr/>
            </a:pPr>
            <a:r>
              <a:rPr lang="en-US" altLang="ko-KR" sz="1200" b="1">
                <a:latin typeface="+mj-ea"/>
                <a:ea typeface="+mj-ea"/>
              </a:rPr>
              <a:t>4. </a:t>
            </a:r>
            <a:r>
              <a:rPr lang="ko-KR" altLang="en-US" sz="1200">
                <a:latin typeface="+mj-ea"/>
                <a:ea typeface="+mj-ea"/>
              </a:rPr>
              <a:t>실행 결과를 보면 정상적으로는 </a:t>
            </a:r>
            <a:r>
              <a:rPr lang="en-US" altLang="ko-KR" sz="1200">
                <a:latin typeface="+mj-ea"/>
                <a:ea typeface="+mj-ea"/>
              </a:rPr>
              <a:t>'</a:t>
            </a:r>
            <a:r>
              <a:rPr lang="ko-KR" altLang="en-US" sz="1200">
                <a:latin typeface="+mj-ea"/>
                <a:ea typeface="+mj-ea"/>
              </a:rPr>
              <a:t>서울시 성북구</a:t>
            </a:r>
            <a:r>
              <a:rPr lang="en-US" altLang="ko-KR" sz="1200">
                <a:latin typeface="+mj-ea"/>
                <a:ea typeface="+mj-ea"/>
              </a:rPr>
              <a:t>'</a:t>
            </a:r>
            <a:r>
              <a:rPr lang="ko-KR" altLang="en-US" sz="1200">
                <a:latin typeface="+mj-ea"/>
                <a:ea typeface="+mj-ea"/>
              </a:rPr>
              <a:t>가 출력되어야 하는데 </a:t>
            </a:r>
            <a:r>
              <a:rPr lang="en-US" altLang="ko-KR" sz="1200" b="1">
                <a:solidFill>
                  <a:srgbClr val="ff0000"/>
                </a:solidFill>
                <a:latin typeface="+mj-ea"/>
                <a:ea typeface="+mj-ea"/>
              </a:rPr>
              <a:t>null</a:t>
            </a:r>
            <a:r>
              <a:rPr lang="ko-KR" altLang="en-US" sz="1200">
                <a:latin typeface="+mj-ea"/>
                <a:ea typeface="+mj-ea"/>
              </a:rPr>
              <a:t>이 출력됩니다</a:t>
            </a:r>
            <a:r>
              <a:rPr lang="en-US" altLang="ko-KR" sz="1200">
                <a:latin typeface="+mj-ea"/>
                <a:ea typeface="+mj-ea"/>
              </a:rPr>
              <a:t>.</a:t>
            </a:r>
            <a:endParaRPr lang="en-US" altLang="ko-KR" sz="1200">
              <a:latin typeface="+mj-ea"/>
              <a:ea typeface="+mj-ea"/>
            </a:endParaRPr>
          </a:p>
          <a:p>
            <a:pPr lvl="0">
              <a:defRPr/>
            </a:pPr>
            <a:r>
              <a:rPr lang="en-US" altLang="ko-KR" sz="1200">
                <a:latin typeface="+mj-ea"/>
                <a:ea typeface="+mj-ea"/>
              </a:rPr>
              <a:t>    </a:t>
            </a:r>
            <a:r>
              <a:rPr lang="ko-KR" altLang="en-US" sz="1200">
                <a:latin typeface="+mj-ea"/>
                <a:ea typeface="+mj-ea"/>
              </a:rPr>
              <a:t>왜 그럴까요</a:t>
            </a:r>
            <a:r>
              <a:rPr lang="en-US" altLang="ko-KR" sz="1200">
                <a:latin typeface="+mj-ea"/>
                <a:ea typeface="+mj-ea"/>
              </a:rPr>
              <a:t>?</a:t>
            </a:r>
            <a:endParaRPr lang="ko-KR" altLang="en-US" sz="1200">
              <a:latin typeface="+mj-ea"/>
              <a:ea typeface="+mj-ea"/>
            </a:endParaRPr>
          </a:p>
        </p:txBody>
      </p:sp>
      <p:sp>
        <p:nvSpPr>
          <p:cNvPr id="4" name="TextBox 3"/>
          <p:cNvSpPr txBox="1"/>
          <p:nvPr/>
        </p:nvSpPr>
        <p:spPr>
          <a:xfrm>
            <a:off x="3914541" y="2113435"/>
            <a:ext cx="4913883" cy="1185866"/>
          </a:xfrm>
          <a:prstGeom prst="rect">
            <a:avLst/>
          </a:prstGeom>
          <a:noFill/>
          <a:ln w="19050">
            <a:solidFill>
              <a:srgbClr val="c00000"/>
            </a:solidFill>
          </a:ln>
        </p:spPr>
        <p:txBody>
          <a:bodyPr wrap="square">
            <a:spAutoFit/>
          </a:bodyPr>
          <a:lstStyle/>
          <a:p>
            <a:pPr marL="171450" indent="-171450">
              <a:lnSpc>
                <a:spcPct val="150000"/>
              </a:lnSpc>
              <a:buFont typeface="Arial"/>
              <a:buChar char="•"/>
              <a:defRPr/>
            </a:pPr>
            <a:r>
              <a:rPr lang="ko-KR" altLang="en-US" sz="1200">
                <a:latin typeface="+mj-ea"/>
                <a:ea typeface="+mj-ea"/>
              </a:rPr>
              <a:t>브라우저에서 요청할 때 서블릿에 전달되는 첫 번째 </a:t>
            </a:r>
            <a:r>
              <a:rPr lang="en-US" altLang="ko-KR" sz="1200">
                <a:latin typeface="+mj-ea"/>
                <a:ea typeface="+mj-ea"/>
              </a:rPr>
              <a:t>request</a:t>
            </a:r>
            <a:r>
              <a:rPr lang="ko-KR" altLang="en-US" sz="1200">
                <a:latin typeface="+mj-ea"/>
                <a:ea typeface="+mj-ea"/>
              </a:rPr>
              <a:t>는 웹 브라우저를 통해 재요청되는  두 번째 </a:t>
            </a:r>
            <a:r>
              <a:rPr lang="en-US" altLang="ko-KR" sz="1200">
                <a:latin typeface="+mj-ea"/>
                <a:ea typeface="+mj-ea"/>
              </a:rPr>
              <a:t>request</a:t>
            </a:r>
            <a:r>
              <a:rPr lang="ko-KR" altLang="en-US" sz="1200">
                <a:latin typeface="+mj-ea"/>
                <a:ea typeface="+mj-ea"/>
              </a:rPr>
              <a:t>와 다른 요청임</a:t>
            </a:r>
            <a:r>
              <a:rPr lang="en-US" altLang="ko-KR" sz="1200">
                <a:latin typeface="+mj-ea"/>
                <a:ea typeface="+mj-ea"/>
              </a:rPr>
              <a:t>.</a:t>
            </a:r>
            <a:endParaRPr lang="en-US" altLang="ko-KR" sz="1200">
              <a:latin typeface="+mj-ea"/>
              <a:ea typeface="+mj-ea"/>
            </a:endParaRPr>
          </a:p>
          <a:p>
            <a:pPr marL="171450" indent="-171450">
              <a:lnSpc>
                <a:spcPct val="150000"/>
              </a:lnSpc>
              <a:buFont typeface="Arial"/>
              <a:buChar char="•"/>
              <a:defRPr/>
            </a:pPr>
            <a:r>
              <a:rPr lang="en-US" altLang="ko-KR" sz="1200">
                <a:latin typeface="+mj-ea"/>
                <a:ea typeface="+mj-ea"/>
              </a:rPr>
              <a:t>redirect </a:t>
            </a:r>
            <a:r>
              <a:rPr lang="ko-KR" altLang="en-US" sz="1200">
                <a:latin typeface="+mj-ea"/>
                <a:ea typeface="+mj-ea"/>
              </a:rPr>
              <a:t>방식으로는 서블릿에서 바인딩한 데이터를 다른 서블릿으로 전송할 수 없음</a:t>
            </a:r>
            <a:r>
              <a:rPr lang="en-US" altLang="ko-KR" sz="1200">
                <a:latin typeface="+mj-ea"/>
                <a:ea typeface="+mj-ea"/>
              </a:rPr>
              <a:t>.</a:t>
            </a:r>
            <a:endParaRPr lang="ko-KR" altLang="en-US" sz="1200">
              <a:latin typeface="+mj-ea"/>
              <a:ea typeface="+mj-ea"/>
            </a:endParaRPr>
          </a:p>
        </p:txBody>
      </p:sp>
      <p:pic>
        <p:nvPicPr>
          <p:cNvPr id="8" name="그림 7"/>
          <p:cNvPicPr/>
          <p:nvPr/>
        </p:nvPicPr>
        <p:blipFill rotWithShape="1">
          <a:blip r:embed="rId2">
            <a:alphaModFix/>
            <a:lum/>
          </a:blip>
          <a:stretch>
            <a:fillRect/>
          </a:stretch>
        </p:blipFill>
        <p:spPr>
          <a:xfrm>
            <a:off x="644611" y="2114550"/>
            <a:ext cx="3067050" cy="1314450"/>
          </a:xfrm>
          <a:prstGeom prst="rect">
            <a:avLst/>
          </a:prstGeom>
          <a:ln>
            <a:solidFill>
              <a:schemeClr val="tx1"/>
            </a:solidFill>
          </a:ln>
        </p:spPr>
      </p:pic>
      <p:pic>
        <p:nvPicPr>
          <p:cNvPr id="13" name=""/>
          <p:cNvPicPr>
            <a:picLocks noChangeAspect="1"/>
          </p:cNvPicPr>
          <p:nvPr/>
        </p:nvPicPr>
        <p:blipFill rotWithShape="1">
          <a:blip r:embed="rId3"/>
          <a:stretch>
            <a:fillRect/>
          </a:stretch>
        </p:blipFill>
        <p:spPr>
          <a:xfrm>
            <a:off x="648625" y="3672936"/>
            <a:ext cx="5179483" cy="2817593"/>
          </a:xfrm>
          <a:prstGeom prst="rect">
            <a:avLst/>
          </a:prstGeom>
        </p:spPr>
      </p:pic>
      <p:sp>
        <p:nvSpPr>
          <p:cNvPr id="14" name=""/>
          <p:cNvSpPr txBox="1"/>
          <p:nvPr/>
        </p:nvSpPr>
        <p:spPr>
          <a:xfrm>
            <a:off x="4884539" y="3895328"/>
            <a:ext cx="1825624" cy="293767"/>
          </a:xfrm>
          <a:prstGeom prst="rect">
            <a:avLst/>
          </a:prstGeom>
          <a:solidFill>
            <a:schemeClr val="lt1"/>
          </a:solidFill>
        </p:spPr>
        <p:txBody>
          <a:bodyPr wrap="square">
            <a:spAutoFit/>
          </a:bodyPr>
          <a:p>
            <a:pPr>
              <a:defRPr/>
            </a:pPr>
            <a:r>
              <a:rPr lang="ko-KR" altLang="en-US" sz="1400">
                <a:solidFill>
                  <a:srgbClr val="ff0000"/>
                </a:solidFill>
              </a:rPr>
              <a:t>객체지향의 원리</a:t>
            </a:r>
            <a:endParaRPr lang="ko-KR" altLang="en-US" sz="14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4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73204"/>
          </a:xfrm>
          <a:prstGeom prst="rect">
            <a:avLst/>
          </a:prstGeom>
          <a:noFill/>
        </p:spPr>
        <p:txBody>
          <a:bodyPr wrap="square">
            <a:spAutoFit/>
          </a:bodyPr>
          <a:lstStyle/>
          <a:p>
            <a:pPr>
              <a:lnSpc>
                <a:spcPct val="165000"/>
              </a:lnSpc>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p:txBody>
      </p:sp>
      <p:sp>
        <p:nvSpPr>
          <p:cNvPr id="3" name="TextBox 2"/>
          <p:cNvSpPr txBox="1"/>
          <p:nvPr/>
        </p:nvSpPr>
        <p:spPr>
          <a:xfrm>
            <a:off x="505118" y="1344991"/>
            <a:ext cx="8039113" cy="500954"/>
          </a:xfrm>
          <a:prstGeom prst="rect">
            <a:avLst/>
          </a:prstGeom>
          <a:noFill/>
        </p:spPr>
        <p:txBody>
          <a:bodyPr wrap="square">
            <a:spAutoFit/>
          </a:bodyPr>
          <a:lstStyle/>
          <a:p>
            <a:pPr marL="285750" indent="-285750" defTabSz="2160270">
              <a:lnSpc>
                <a:spcPct val="150000"/>
              </a:lnSpc>
              <a:spcBef>
                <a:spcPct val="16000"/>
              </a:spcBef>
              <a:buClr>
                <a:srgbClr val="7c68ad"/>
              </a:buClr>
              <a:buFont typeface="Arial"/>
              <a:buChar char="•"/>
            </a:pPr>
            <a:r>
              <a:rPr lang="en-US" altLang="ko-KR" b="1"/>
              <a:t>8.4.2  HttpServletRequest</a:t>
            </a:r>
            <a:r>
              <a:rPr lang="ko-KR" altLang="en-US" b="1"/>
              <a:t>를 이용한 </a:t>
            </a:r>
            <a:r>
              <a:rPr lang="en-US" altLang="ko-KR" b="1"/>
              <a:t>dispatch </a:t>
            </a:r>
            <a:r>
              <a:rPr lang="ko-KR" altLang="en-US" b="1"/>
              <a:t>포워딩 시 바인딩</a:t>
            </a:r>
            <a:endParaRPr lang="en-US" altLang="ko-KR" b="1" spc="-94"/>
          </a:p>
        </p:txBody>
      </p:sp>
      <p:sp>
        <p:nvSpPr>
          <p:cNvPr id="12" name="TextBox 11"/>
          <p:cNvSpPr txBox="1"/>
          <p:nvPr/>
        </p:nvSpPr>
        <p:spPr>
          <a:xfrm>
            <a:off x="1324274" y="711235"/>
            <a:ext cx="6400800" cy="523220"/>
          </a:xfrm>
          <a:prstGeom prst="rect">
            <a:avLst/>
          </a:prstGeom>
          <a:noFill/>
        </p:spPr>
        <p:txBody>
          <a:bodyPr wrap="square" anchor="ctr">
            <a:spAutoFit/>
          </a:bodyPr>
          <a:lstStyle/>
          <a:p>
            <a:pPr algn="ctr"/>
            <a:r>
              <a:rPr lang="en-US" altLang="ko-KR" sz="2800">
                <a:solidFill>
                  <a:schemeClr val="bg1">
                    <a:lumMod val="65000"/>
                  </a:schemeClr>
                </a:solidFill>
              </a:rPr>
              <a:t>8.4 </a:t>
            </a:r>
            <a:r>
              <a:rPr lang="ko-KR" altLang="en-US" sz="2800">
                <a:solidFill>
                  <a:schemeClr val="bg1">
                    <a:lumMod val="65000"/>
                  </a:schemeClr>
                </a:solidFill>
              </a:rPr>
              <a:t>바인딩</a:t>
            </a:r>
            <a:endParaRPr lang="ko-KR" altLang="en-US" sz="2800" spc="-88">
              <a:solidFill>
                <a:srgbClr val="281f3d"/>
              </a:solidFill>
            </a:endParaRPr>
          </a:p>
        </p:txBody>
      </p:sp>
      <p:sp>
        <p:nvSpPr>
          <p:cNvPr id="4" name="TextBox 3"/>
          <p:cNvSpPr txBox="1"/>
          <p:nvPr/>
        </p:nvSpPr>
        <p:spPr>
          <a:xfrm>
            <a:off x="606287" y="1799987"/>
            <a:ext cx="5983356" cy="265033"/>
          </a:xfrm>
          <a:prstGeom prst="rect">
            <a:avLst/>
          </a:prstGeom>
          <a:noFill/>
        </p:spPr>
        <p:txBody>
          <a:bodyPr wrap="square">
            <a:spAutoFit/>
          </a:bodyPr>
          <a:lstStyle/>
          <a:p>
            <a:pPr lvl="0"/>
            <a:r>
              <a:rPr lang="en-US" altLang="ko-KR" sz="1200" b="1">
                <a:latin typeface="+mj-ea"/>
                <a:ea typeface="+mj-ea"/>
              </a:rPr>
              <a:t>1. </a:t>
            </a:r>
            <a:r>
              <a:rPr lang="ko-KR" altLang="en-US" sz="1200">
                <a:latin typeface="+mj-ea"/>
                <a:ea typeface="+mj-ea"/>
              </a:rPr>
              <a:t>다음과 같이 실습 파일을 준비합니다</a:t>
            </a:r>
            <a:r>
              <a:rPr lang="en-US" altLang="ko-KR" sz="1200">
                <a:latin typeface="+mj-ea"/>
                <a:ea typeface="+mj-ea"/>
              </a:rPr>
              <a:t>.</a:t>
            </a:r>
            <a:endParaRPr lang="ko-KR" altLang="en-US" sz="1200">
              <a:latin typeface="+mj-ea"/>
              <a:ea typeface="+mj-ea"/>
            </a:endParaRPr>
          </a:p>
        </p:txBody>
      </p:sp>
      <p:pic>
        <p:nvPicPr>
          <p:cNvPr id="7" name="그림 6"/>
          <p:cNvPicPr/>
          <p:nvPr/>
        </p:nvPicPr>
        <p:blipFill rotWithShape="1">
          <a:blip r:embed="rId2">
            <a:alphaModFix/>
            <a:lum/>
          </a:blip>
          <a:stretch>
            <a:fillRect/>
          </a:stretch>
        </p:blipFill>
        <p:spPr>
          <a:xfrm>
            <a:off x="2847354" y="2200482"/>
            <a:ext cx="2276475" cy="2238375"/>
          </a:xfrm>
          <a:prstGeom prst="rect">
            <a:avLst/>
          </a:prstGeom>
          <a:ln>
            <a:solidFill>
              <a:schemeClr val="tx1"/>
            </a:solidFill>
          </a:ln>
        </p:spPr>
      </p:pic>
    </p:spTree>
  </p:cSld>
  <p:clrMapOvr>
    <a:masterClrMapping/>
  </p:clrMapOvr>
</p:sld>
</file>

<file path=ppt/slides/slide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64624"/>
          </a:xfrm>
          <a:prstGeom prst="rect">
            <a:avLst/>
          </a:prstGeom>
          <a:noFill/>
        </p:spPr>
        <p:txBody>
          <a:bodyPr wrap="square">
            <a:spAutoFit/>
          </a:bodyPr>
          <a:lstStyle/>
          <a:p>
            <a:pPr>
              <a:lnSpc>
                <a:spcPct val="165000"/>
              </a:lnSpc>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p:txBody>
      </p:sp>
      <p:sp>
        <p:nvSpPr>
          <p:cNvPr id="3" name="TextBox 2"/>
          <p:cNvSpPr txBox="1"/>
          <p:nvPr/>
        </p:nvSpPr>
        <p:spPr>
          <a:xfrm>
            <a:off x="505118" y="1533832"/>
            <a:ext cx="8039113" cy="493088"/>
          </a:xfrm>
          <a:prstGeom prst="rect">
            <a:avLst/>
          </a:prstGeom>
          <a:noFill/>
        </p:spPr>
        <p:txBody>
          <a:bodyPr wrap="square">
            <a:spAutoFit/>
          </a:bodyPr>
          <a:lstStyle/>
          <a:p>
            <a:pPr marL="285750" indent="-285750" defTabSz="2160270">
              <a:lnSpc>
                <a:spcPct val="150000"/>
              </a:lnSpc>
              <a:spcBef>
                <a:spcPct val="16000"/>
              </a:spcBef>
              <a:buClr>
                <a:srgbClr val="7c68ad"/>
              </a:buClr>
              <a:buFont typeface="Arial"/>
              <a:buChar char="•"/>
            </a:pPr>
            <a:r>
              <a:rPr lang="en-US" altLang="ko-KR"/>
              <a:t>8.2.1 redirect</a:t>
            </a:r>
            <a:r>
              <a:rPr lang="ko-KR" altLang="en-US"/>
              <a:t>를 이용한 포워딩</a:t>
            </a:r>
            <a:endParaRPr lang="en-US" altLang="ko-KR" spc="-94"/>
          </a:p>
        </p:txBody>
      </p:sp>
      <p:sp>
        <p:nvSpPr>
          <p:cNvPr id="12" name="TextBox 11"/>
          <p:cNvSpPr txBox="1"/>
          <p:nvPr/>
        </p:nvSpPr>
        <p:spPr>
          <a:xfrm>
            <a:off x="1324274" y="711235"/>
            <a:ext cx="6400800" cy="523220"/>
          </a:xfrm>
          <a:prstGeom prst="rect">
            <a:avLst/>
          </a:prstGeom>
          <a:noFill/>
        </p:spPr>
        <p:txBody>
          <a:bodyPr wrap="square" anchor="ctr">
            <a:spAutoFit/>
          </a:bodyPr>
          <a:lstStyle/>
          <a:p>
            <a:pPr algn="ctr"/>
            <a:r>
              <a:rPr lang="en-US" altLang="ko-KR" sz="2800">
                <a:solidFill>
                  <a:schemeClr val="bg1">
                    <a:lumMod val="65000"/>
                  </a:schemeClr>
                </a:solidFill>
              </a:rPr>
              <a:t>8.2 </a:t>
            </a:r>
            <a:r>
              <a:rPr lang="ko-KR" altLang="en-US" sz="2800">
                <a:solidFill>
                  <a:schemeClr val="bg1">
                    <a:lumMod val="65000"/>
                  </a:schemeClr>
                </a:solidFill>
              </a:rPr>
              <a:t>서블릿의 여러 가지 포워드 방법</a:t>
            </a:r>
            <a:endParaRPr lang="ko-KR" altLang="en-US" sz="2800" spc="-88">
              <a:solidFill>
                <a:srgbClr val="281f3d"/>
              </a:solidFill>
            </a:endParaRPr>
          </a:p>
        </p:txBody>
      </p:sp>
      <p:sp>
        <p:nvSpPr>
          <p:cNvPr id="4" name="TextBox 3"/>
          <p:cNvSpPr txBox="1"/>
          <p:nvPr/>
        </p:nvSpPr>
        <p:spPr>
          <a:xfrm>
            <a:off x="626165" y="2126974"/>
            <a:ext cx="7553738" cy="276999"/>
          </a:xfrm>
          <a:prstGeom prst="rect">
            <a:avLst/>
          </a:prstGeom>
          <a:noFill/>
          <a:ln w="19050">
            <a:solidFill>
              <a:srgbClr val="00b0f0"/>
            </a:solidFill>
          </a:ln>
        </p:spPr>
        <p:txBody>
          <a:bodyPr wrap="square">
            <a:spAutoFit/>
          </a:bodyPr>
          <a:lstStyle/>
          <a:p>
            <a:pPr marL="171450" indent="-171450">
              <a:buFont typeface="Wingdings"/>
              <a:buChar char="Ø"/>
            </a:pPr>
            <a:r>
              <a:rPr lang="en-US" altLang="ko-KR" sz="1200">
                <a:latin typeface="+mj-ea"/>
                <a:ea typeface="+mj-ea"/>
              </a:rPr>
              <a:t>redirect </a:t>
            </a:r>
            <a:r>
              <a:rPr lang="ko-KR" altLang="en-US" sz="1200">
                <a:latin typeface="+mj-ea"/>
                <a:ea typeface="+mj-ea"/>
              </a:rPr>
              <a:t>방법은 서블릿의 요청이 클라이언트의 웹 브라우저를 다시 거쳐 요청되는 방식</a:t>
            </a:r>
            <a:endParaRPr lang="ko-KR" altLang="en-US" sz="1200">
              <a:latin typeface="+mj-ea"/>
              <a:ea typeface="+mj-ea"/>
            </a:endParaRPr>
          </a:p>
        </p:txBody>
      </p:sp>
      <p:sp>
        <p:nvSpPr>
          <p:cNvPr id="5" name="TextBox 4"/>
          <p:cNvSpPr txBox="1"/>
          <p:nvPr/>
        </p:nvSpPr>
        <p:spPr>
          <a:xfrm>
            <a:off x="626165" y="5737779"/>
            <a:ext cx="7553738" cy="908766"/>
          </a:xfrm>
          <a:prstGeom prst="rect">
            <a:avLst/>
          </a:prstGeom>
          <a:noFill/>
          <a:ln w="19050">
            <a:solidFill>
              <a:srgbClr val="00b0f0"/>
            </a:solidFill>
          </a:ln>
        </p:spPr>
        <p:txBody>
          <a:bodyPr wrap="square">
            <a:spAutoFit/>
          </a:bodyPr>
          <a:lstStyle/>
          <a:p>
            <a:pPr marL="228600" indent="-228600">
              <a:lnSpc>
                <a:spcPct val="150000"/>
              </a:lnSpc>
              <a:buFont typeface="+mj-ea"/>
              <a:buAutoNum type="circleNumDbPlain"/>
            </a:pPr>
            <a:r>
              <a:rPr lang="ko-KR" altLang="en-US" sz="1200">
                <a:latin typeface="+mj-ea"/>
                <a:ea typeface="+mj-ea"/>
              </a:rPr>
              <a:t>클라이언트의 웹 브라우저에서 첫 번째 서블릿에 요청</a:t>
            </a:r>
            <a:endParaRPr lang="ko-KR" altLang="en-US" sz="1200">
              <a:latin typeface="+mj-ea"/>
              <a:ea typeface="+mj-ea"/>
            </a:endParaRPr>
          </a:p>
          <a:p>
            <a:pPr marL="228600" indent="-228600">
              <a:lnSpc>
                <a:spcPct val="150000"/>
              </a:lnSpc>
              <a:buFont typeface="+mj-ea"/>
              <a:buAutoNum type="circleNumDbPlain"/>
            </a:pPr>
            <a:r>
              <a:rPr lang="ko-KR" altLang="en-US" sz="1200">
                <a:latin typeface="+mj-ea"/>
                <a:ea typeface="+mj-ea"/>
              </a:rPr>
              <a:t>첫 번째 서블릿은 </a:t>
            </a:r>
            <a:r>
              <a:rPr lang="en-US" altLang="ko-KR" sz="1200">
                <a:latin typeface="+mj-ea"/>
                <a:ea typeface="+mj-ea"/>
              </a:rPr>
              <a:t>sendRedirect() </a:t>
            </a:r>
            <a:r>
              <a:rPr lang="ko-KR" altLang="en-US" sz="1200">
                <a:latin typeface="+mj-ea"/>
                <a:ea typeface="+mj-ea"/>
              </a:rPr>
              <a:t>메서드를 이용해 두 번째 서블릿을 웹 브라우저를 통해서 요청</a:t>
            </a:r>
            <a:endParaRPr lang="ko-KR" altLang="en-US" sz="1200">
              <a:latin typeface="+mj-ea"/>
              <a:ea typeface="+mj-ea"/>
            </a:endParaRPr>
          </a:p>
          <a:p>
            <a:pPr marL="228600" indent="-228600">
              <a:lnSpc>
                <a:spcPct val="150000"/>
              </a:lnSpc>
              <a:buFont typeface="+mj-ea"/>
              <a:buAutoNum type="circleNumDbPlain"/>
            </a:pPr>
            <a:r>
              <a:rPr lang="ko-KR" altLang="en-US" sz="1200">
                <a:latin typeface="+mj-ea"/>
                <a:ea typeface="+mj-ea"/>
              </a:rPr>
              <a:t>웹 브라우저는 </a:t>
            </a:r>
            <a:r>
              <a:rPr lang="en-US" altLang="ko-KR" sz="1200">
                <a:latin typeface="+mj-ea"/>
                <a:ea typeface="+mj-ea"/>
              </a:rPr>
              <a:t>sendRedirect() </a:t>
            </a:r>
            <a:r>
              <a:rPr lang="ko-KR" altLang="en-US" sz="1200">
                <a:latin typeface="+mj-ea"/>
                <a:ea typeface="+mj-ea"/>
              </a:rPr>
              <a:t>메서드가 지정한 두 번째 서블릿을 다시 요청</a:t>
            </a:r>
            <a:endParaRPr lang="ko-KR" altLang="en-US" sz="1200">
              <a:latin typeface="+mj-ea"/>
              <a:ea typeface="+mj-ea"/>
            </a:endParaRPr>
          </a:p>
        </p:txBody>
      </p:sp>
      <p:grpSp>
        <p:nvGrpSpPr>
          <p:cNvPr id="9" name="그룹 8"/>
          <p:cNvGrpSpPr/>
          <p:nvPr/>
        </p:nvGrpSpPr>
        <p:grpSpPr>
          <a:xfrm rot="0">
            <a:off x="1093304" y="2493425"/>
            <a:ext cx="6615895" cy="3086100"/>
            <a:chOff x="1093304" y="2493425"/>
            <a:chExt cx="6615895" cy="3086100"/>
          </a:xfrm>
        </p:grpSpPr>
        <p:pic>
          <p:nvPicPr>
            <p:cNvPr id="1026" name="Picture 2"/>
            <p:cNvPicPr>
              <a:picLocks noChangeAspect="1" noChangeArrowheads="1"/>
            </p:cNvPicPr>
            <p:nvPr/>
          </p:nvPicPr>
          <p:blipFill rotWithShape="1">
            <a:blip r:embed="rId2">
              <a:alphaModFix/>
              <a:lum/>
            </a:blip>
            <a:srcRect/>
            <a:stretch>
              <a:fillRect/>
            </a:stretch>
          </p:blipFill>
          <p:spPr>
            <a:xfrm>
              <a:off x="1340149" y="2493425"/>
              <a:ext cx="6369050" cy="3086100"/>
            </a:xfrm>
            <a:prstGeom prst="rect">
              <a:avLst/>
            </a:prstGeom>
            <a:noFill/>
            <a:ln>
              <a:noFill/>
            </a:ln>
            <a:effectLst/>
          </p:spPr>
        </p:pic>
        <p:sp>
          <p:nvSpPr>
            <p:cNvPr id="7" name="TextBox 6"/>
            <p:cNvSpPr txBox="1"/>
            <p:nvPr/>
          </p:nvSpPr>
          <p:spPr>
            <a:xfrm>
              <a:off x="1093304" y="3540586"/>
              <a:ext cx="1659835" cy="246220"/>
            </a:xfrm>
            <a:prstGeom prst="rect">
              <a:avLst/>
            </a:prstGeom>
            <a:noFill/>
          </p:spPr>
          <p:txBody>
            <a:bodyPr wrap="square">
              <a:spAutoFit/>
            </a:bodyPr>
            <a:lstStyle/>
            <a:p>
              <a:pPr algn="ctr"/>
              <a:r>
                <a:rPr lang="ko-KR" altLang="en-US" sz="1000" b="1"/>
                <a:t>클라이언트</a:t>
              </a:r>
              <a:endParaRPr lang="ko-KR" altLang="en-US" sz="1000" b="1"/>
            </a:p>
          </p:txBody>
        </p:sp>
        <p:sp>
          <p:nvSpPr>
            <p:cNvPr id="10" name="TextBox 9"/>
            <p:cNvSpPr txBox="1"/>
            <p:nvPr/>
          </p:nvSpPr>
          <p:spPr>
            <a:xfrm>
              <a:off x="4124739" y="5134689"/>
              <a:ext cx="1659835" cy="235505"/>
            </a:xfrm>
            <a:prstGeom prst="rect">
              <a:avLst/>
            </a:prstGeom>
            <a:noFill/>
          </p:spPr>
          <p:txBody>
            <a:bodyPr wrap="square">
              <a:spAutoFit/>
            </a:bodyPr>
            <a:lstStyle/>
            <a:p>
              <a:pPr algn="ctr"/>
              <a:r>
                <a:rPr lang="ko-KR" altLang="en-US" sz="1000" b="1"/>
                <a:t>톰캣 컨테이너</a:t>
              </a:r>
              <a:endParaRPr lang="ko-KR" altLang="en-US" sz="1000" b="1"/>
            </a:p>
          </p:txBody>
        </p:sp>
        <p:sp>
          <p:nvSpPr>
            <p:cNvPr id="8" name="TextBox 7"/>
            <p:cNvSpPr txBox="1"/>
            <p:nvPr/>
          </p:nvSpPr>
          <p:spPr>
            <a:xfrm>
              <a:off x="3458817" y="2682268"/>
              <a:ext cx="665922" cy="276999"/>
            </a:xfrm>
            <a:prstGeom prst="rect">
              <a:avLst/>
            </a:prstGeom>
            <a:noFill/>
          </p:spPr>
          <p:txBody>
            <a:bodyPr wrap="square">
              <a:spAutoFit/>
            </a:bodyPr>
            <a:lstStyle/>
            <a:p>
              <a:pPr lvl="0"/>
              <a:r>
                <a:rPr lang="ko-KR" altLang="en-US" sz="1200" b="1">
                  <a:solidFill>
                    <a:srgbClr val="ff0000"/>
                  </a:solidFill>
                </a:rPr>
                <a:t>①</a:t>
              </a:r>
              <a:endParaRPr lang="ko-KR" altLang="en-US" sz="1200" b="1">
                <a:solidFill>
                  <a:srgbClr val="ff0000"/>
                </a:solidFill>
              </a:endParaRPr>
            </a:p>
          </p:txBody>
        </p:sp>
        <p:sp>
          <p:nvSpPr>
            <p:cNvPr id="13" name="TextBox 12"/>
            <p:cNvSpPr txBox="1"/>
            <p:nvPr/>
          </p:nvSpPr>
          <p:spPr>
            <a:xfrm>
              <a:off x="2817743" y="2959267"/>
              <a:ext cx="665922" cy="276999"/>
            </a:xfrm>
            <a:prstGeom prst="rect">
              <a:avLst/>
            </a:prstGeom>
            <a:noFill/>
          </p:spPr>
          <p:txBody>
            <a:bodyPr wrap="square">
              <a:spAutoFit/>
            </a:bodyPr>
            <a:lstStyle/>
            <a:p>
              <a:pPr lvl="0"/>
              <a:r>
                <a:rPr lang="ko-KR" altLang="en-US" sz="1200" b="1">
                  <a:solidFill>
                    <a:srgbClr val="ff0000"/>
                  </a:solidFill>
                </a:rPr>
                <a:t>②</a:t>
              </a:r>
              <a:endParaRPr lang="ko-KR" altLang="en-US" sz="1200" b="1">
                <a:solidFill>
                  <a:srgbClr val="ff0000"/>
                </a:solidFill>
              </a:endParaRPr>
            </a:p>
          </p:txBody>
        </p:sp>
        <p:sp>
          <p:nvSpPr>
            <p:cNvPr id="14" name="TextBox 13"/>
            <p:cNvSpPr txBox="1"/>
            <p:nvPr/>
          </p:nvSpPr>
          <p:spPr>
            <a:xfrm>
              <a:off x="3235187" y="3648307"/>
              <a:ext cx="665922" cy="264563"/>
            </a:xfrm>
            <a:prstGeom prst="rect">
              <a:avLst/>
            </a:prstGeom>
            <a:noFill/>
          </p:spPr>
          <p:txBody>
            <a:bodyPr wrap="square">
              <a:spAutoFit/>
            </a:bodyPr>
            <a:lstStyle/>
            <a:p>
              <a:pPr lvl="0"/>
              <a:r>
                <a:rPr lang="ko-KR" altLang="en-US" sz="1200" b="1">
                  <a:solidFill>
                    <a:srgbClr val="ff0000"/>
                  </a:solidFill>
                </a:rPr>
                <a:t>③</a:t>
              </a:r>
              <a:endParaRPr lang="ko-KR" altLang="en-US" sz="1200" b="1">
                <a:solidFill>
                  <a:srgbClr val="ff0000"/>
                </a:solidFill>
              </a:endParaRPr>
            </a:p>
          </p:txBody>
        </p:sp>
      </p:grpSp>
    </p:spTree>
  </p:cSld>
  <p:clrMapOvr>
    <a:masterClrMapping/>
  </p:clrMapOvr>
</p:sld>
</file>

<file path=ppt/slides/slide5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64624"/>
          </a:xfrm>
          <a:prstGeom prst="rect">
            <a:avLst/>
          </a:prstGeom>
          <a:noFill/>
        </p:spPr>
        <p:txBody>
          <a:bodyPr wrap="square">
            <a:spAutoFit/>
          </a:bodyPr>
          <a:lstStyle/>
          <a:p>
            <a:pPr>
              <a:lnSpc>
                <a:spcPct val="165000"/>
              </a:lnSpc>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p:txBody>
      </p:sp>
      <p:sp>
        <p:nvSpPr>
          <p:cNvPr id="12" name="TextBox 11"/>
          <p:cNvSpPr txBox="1"/>
          <p:nvPr/>
        </p:nvSpPr>
        <p:spPr>
          <a:xfrm>
            <a:off x="1324274" y="711235"/>
            <a:ext cx="6400800" cy="523220"/>
          </a:xfrm>
          <a:prstGeom prst="rect">
            <a:avLst/>
          </a:prstGeom>
          <a:noFill/>
        </p:spPr>
        <p:txBody>
          <a:bodyPr wrap="square" anchor="ctr">
            <a:spAutoFit/>
          </a:bodyPr>
          <a:lstStyle/>
          <a:p>
            <a:pPr algn="ctr"/>
            <a:r>
              <a:rPr lang="en-US" altLang="ko-KR" sz="2800">
                <a:solidFill>
                  <a:schemeClr val="bg1">
                    <a:lumMod val="65000"/>
                  </a:schemeClr>
                </a:solidFill>
              </a:rPr>
              <a:t>8.4 </a:t>
            </a:r>
            <a:r>
              <a:rPr lang="ko-KR" altLang="en-US" sz="2800">
                <a:solidFill>
                  <a:schemeClr val="bg1">
                    <a:lumMod val="65000"/>
                  </a:schemeClr>
                </a:solidFill>
              </a:rPr>
              <a:t>바인딩</a:t>
            </a:r>
            <a:endParaRPr lang="ko-KR" altLang="en-US" sz="2800" spc="-88">
              <a:solidFill>
                <a:srgbClr val="281f3d"/>
              </a:solidFill>
            </a:endParaRPr>
          </a:p>
        </p:txBody>
      </p:sp>
      <p:sp>
        <p:nvSpPr>
          <p:cNvPr id="3" name="TextBox 2"/>
          <p:cNvSpPr txBox="1"/>
          <p:nvPr/>
        </p:nvSpPr>
        <p:spPr>
          <a:xfrm>
            <a:off x="505119" y="1540565"/>
            <a:ext cx="7734420" cy="448255"/>
          </a:xfrm>
          <a:prstGeom prst="rect">
            <a:avLst/>
          </a:prstGeom>
          <a:noFill/>
        </p:spPr>
        <p:txBody>
          <a:bodyPr wrap="square">
            <a:spAutoFit/>
          </a:bodyPr>
          <a:lstStyle/>
          <a:p>
            <a:pPr lvl="0"/>
            <a:r>
              <a:rPr lang="en-US" altLang="ko-KR" sz="1200" b="1">
                <a:latin typeface="+mj-ea"/>
                <a:ea typeface="+mj-ea"/>
              </a:rPr>
              <a:t>2. </a:t>
            </a:r>
            <a:r>
              <a:rPr lang="en-US" altLang="ko-KR" sz="1200">
                <a:latin typeface="+mj-ea"/>
                <a:ea typeface="+mj-ea"/>
              </a:rPr>
              <a:t>FirstServlet </a:t>
            </a:r>
            <a:r>
              <a:rPr lang="ko-KR" altLang="en-US" sz="1200">
                <a:latin typeface="+mj-ea"/>
                <a:ea typeface="+mj-ea"/>
              </a:rPr>
              <a:t>클래스를 다음과 같이 작성합니다</a:t>
            </a:r>
            <a:r>
              <a:rPr lang="en-US" altLang="ko-KR" sz="1200">
                <a:latin typeface="+mj-ea"/>
                <a:ea typeface="+mj-ea"/>
              </a:rPr>
              <a:t>. </a:t>
            </a:r>
            <a:r>
              <a:rPr lang="ko-KR" altLang="en-US" sz="1200">
                <a:latin typeface="+mj-ea"/>
                <a:ea typeface="+mj-ea"/>
              </a:rPr>
              <a:t>브라우저에서 전달된 </a:t>
            </a:r>
            <a:r>
              <a:rPr lang="en-US" altLang="ko-KR" sz="1200">
                <a:latin typeface="+mj-ea"/>
                <a:ea typeface="+mj-ea"/>
              </a:rPr>
              <a:t>request</a:t>
            </a:r>
            <a:r>
              <a:rPr lang="ko-KR" altLang="en-US" sz="1200">
                <a:latin typeface="+mj-ea"/>
                <a:ea typeface="+mj-ea"/>
              </a:rPr>
              <a:t>에 주소를 바인딩한 후 </a:t>
            </a:r>
            <a:r>
              <a:rPr lang="en-US" altLang="ko-KR" sz="1200">
                <a:latin typeface="+mj-ea"/>
                <a:ea typeface="+mj-ea"/>
              </a:rPr>
              <a:t>dispatch</a:t>
            </a:r>
            <a:endParaRPr lang="en-US" altLang="ko-KR" sz="1200">
              <a:latin typeface="+mj-ea"/>
              <a:ea typeface="+mj-ea"/>
            </a:endParaRPr>
          </a:p>
          <a:p>
            <a:pPr lvl="0"/>
            <a:r>
              <a:rPr lang="en-US" altLang="ko-KR" sz="1200">
                <a:latin typeface="+mj-ea"/>
                <a:ea typeface="+mj-ea"/>
              </a:rPr>
              <a:t>   </a:t>
            </a:r>
            <a:r>
              <a:rPr lang="ko-KR" altLang="en-US" sz="1200">
                <a:latin typeface="+mj-ea"/>
                <a:ea typeface="+mj-ea"/>
              </a:rPr>
              <a:t>방법을 이용해 다른 서블릿으로 포워딩합니다</a:t>
            </a:r>
            <a:r>
              <a:rPr lang="en-US" altLang="ko-KR" sz="1200">
                <a:latin typeface="+mj-ea"/>
                <a:ea typeface="+mj-ea"/>
              </a:rPr>
              <a:t>.</a:t>
            </a:r>
            <a:endParaRPr lang="ko-KR" altLang="en-US" sz="1200">
              <a:latin typeface="+mj-ea"/>
              <a:ea typeface="+mj-ea"/>
            </a:endParaRPr>
          </a:p>
        </p:txBody>
      </p:sp>
      <p:pic>
        <p:nvPicPr>
          <p:cNvPr id="31746" name="Picture 2"/>
          <p:cNvPicPr>
            <a:picLocks noChangeAspect="1" noChangeArrowheads="1"/>
          </p:cNvPicPr>
          <p:nvPr/>
        </p:nvPicPr>
        <p:blipFill rotWithShape="1">
          <a:blip r:embed="rId2">
            <a:alphaModFix/>
            <a:lum/>
          </a:blip>
          <a:srcRect/>
          <a:stretch>
            <a:fillRect/>
          </a:stretch>
        </p:blipFill>
        <p:spPr>
          <a:xfrm>
            <a:off x="1079245" y="2089103"/>
            <a:ext cx="6494344" cy="3408591"/>
          </a:xfrm>
          <a:prstGeom prst="rect">
            <a:avLst/>
          </a:prstGeom>
          <a:noFill/>
          <a:ln>
            <a:noFill/>
          </a:ln>
        </p:spPr>
      </p:pic>
      <p:cxnSp>
        <p:nvCxnSpPr>
          <p:cNvPr id="6" name="직선 연결선 5"/>
          <p:cNvCxnSpPr/>
          <p:nvPr/>
        </p:nvCxnSpPr>
        <p:spPr>
          <a:xfrm>
            <a:off x="1321567" y="3382111"/>
            <a:ext cx="549022"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99698" y="3245128"/>
            <a:ext cx="868489" cy="276999"/>
          </a:xfrm>
          <a:prstGeom prst="rect">
            <a:avLst/>
          </a:prstGeom>
          <a:noFill/>
        </p:spPr>
        <p:txBody>
          <a:bodyPr wrap="square">
            <a:spAutoFit/>
          </a:bodyPr>
          <a:lstStyle/>
          <a:p>
            <a:pPr lvl="0"/>
            <a:r>
              <a:rPr lang="en-US" altLang="ko-KR" sz="1200" b="1">
                <a:solidFill>
                  <a:srgbClr val="ff0000"/>
                </a:solidFill>
              </a:rPr>
              <a:t>protected</a:t>
            </a:r>
            <a:endParaRPr lang="ko-KR" altLang="en-US" sz="1200" b="1">
              <a:solidFill>
                <a:srgbClr val="ff0000"/>
              </a:solidFill>
            </a:endParaRPr>
          </a:p>
        </p:txBody>
      </p:sp>
    </p:spTree>
  </p:cSld>
  <p:clrMapOvr>
    <a:masterClrMapping/>
  </p:clrMapOvr>
</p:sld>
</file>

<file path=ppt/slides/slide5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73205"/>
          </a:xfrm>
          <a:prstGeom prst="rect">
            <a:avLst/>
          </a:prstGeom>
          <a:noFill/>
        </p:spPr>
        <p:txBody>
          <a:bodyPr wrap="square">
            <a:spAutoFit/>
          </a:bodyPr>
          <a:lstStyle/>
          <a:p>
            <a:pPr>
              <a:lnSpc>
                <a:spcPct val="165000"/>
              </a:lnSpc>
              <a:defRPr/>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p:txBody>
      </p:sp>
      <p:sp>
        <p:nvSpPr>
          <p:cNvPr id="3075" name=""/>
          <p:cNvSpPr txBox="1"/>
          <p:nvPr/>
        </p:nvSpPr>
        <p:spPr>
          <a:xfrm>
            <a:off x="687584" y="1493239"/>
            <a:ext cx="7411641" cy="4296056"/>
          </a:xfrm>
          <a:prstGeom prst="rect">
            <a:avLst/>
          </a:prstGeom>
          <a:solidFill>
            <a:schemeClr val="lt1"/>
          </a:solidFill>
          <a:ln>
            <a:solidFill>
              <a:srgbClr val="4472c4">
                <a:alpha val="100000"/>
              </a:srgbClr>
            </a:solidFill>
          </a:ln>
        </p:spPr>
        <p:txBody>
          <a:bodyPr wrap="square">
            <a:spAutoFit/>
          </a:bodyPr>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package sec04.ex02;</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java.io.IOException;</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javax.servlet.RequestDispatcher;</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javax.servlet.ServletException;</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javax.servlet.annotation.WebServlet;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javax.servlet.http.HttpServlet;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javax.servlet.http.HttpServletRequest;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javax.servlet.http.HttpServletResponse;</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/*@WebServlet("/first")*/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public class FirstServlet extends HttpServlet {</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protected void doGet(HttpServletRequest request, HttpServletResponse response)  throws  ServletException, IOException {</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request.setCharacterEncoding("utf-8");</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response.setContentType("text/html;charset=utf-8");</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a:t>
            </a: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ff0000"/>
                </a:solidFill>
                <a:latin typeface="한컴산뜻돋움"/>
                <a:ea typeface="한컴산뜻돋움"/>
              </a:rPr>
              <a:t>request.setAttribute("address", "서울시 성북구");</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ff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ff0000"/>
                </a:solidFill>
                <a:latin typeface="한컴산뜻돋움"/>
                <a:ea typeface="한컴산뜻돋움"/>
              </a:rPr>
              <a:t>		RequestDispatcher dispatch = request.getRequestDispatcher("second");</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ff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ff0000"/>
                </a:solidFill>
                <a:latin typeface="한컴산뜻돋움"/>
                <a:ea typeface="한컴산뜻돋움"/>
              </a:rPr>
              <a:t>		dispatch.forward(request, response);</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p:txBody>
      </p:sp>
      <p:sp>
        <p:nvSpPr>
          <p:cNvPr id="3076" name="TextBox 11"/>
          <p:cNvSpPr txBox="1"/>
          <p:nvPr/>
        </p:nvSpPr>
        <p:spPr>
          <a:xfrm>
            <a:off x="1324274" y="711235"/>
            <a:ext cx="6400800" cy="523220"/>
          </a:xfrm>
          <a:prstGeom prst="rect">
            <a:avLst/>
          </a:prstGeom>
          <a:noFill/>
        </p:spPr>
        <p:txBody>
          <a:bodyPr wrap="square" anchor="ctr">
            <a:spAutoFit/>
          </a:bodyPr>
          <a:p>
            <a:pPr marL="0" indent="0" algn="ctr"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2800" b="0" i="0" u="none" strike="noStrike" kern="1200" cap="none" spc="0" normalizeH="0" baseline="0" mc:Ignorable="hp" hp:hslEmbossed="0">
                <a:solidFill>
                  <a:srgbClr val="a6a6a6"/>
                </a:solidFill>
                <a:latin typeface="Calibri"/>
                <a:ea typeface="맑은 고딕"/>
                <a:cs typeface="Calibri"/>
              </a:rPr>
              <a:t>8.4 </a:t>
            </a:r>
            <a:r>
              <a:rPr xmlns:mc="http://schemas.openxmlformats.org/markup-compatibility/2006" xmlns:hp="http://schemas.haansoft.com/office/presentation/8.0" kumimoji="0" lang="ko-KR" altLang="en-US" sz="2800" b="0" i="0" u="none" strike="noStrike" kern="1200" cap="none" spc="0" normalizeH="0" baseline="0" mc:Ignorable="hp" hp:hslEmbossed="0">
                <a:solidFill>
                  <a:srgbClr val="a6a6a6"/>
                </a:solidFill>
                <a:latin typeface="Calibri"/>
                <a:ea typeface="맑은 고딕"/>
                <a:cs typeface="맑은 고딕"/>
              </a:rPr>
              <a:t>바인딩</a:t>
            </a:r>
            <a:endParaRPr xmlns:mc="http://schemas.openxmlformats.org/markup-compatibility/2006" xmlns:hp="http://schemas.haansoft.com/office/presentation/8.0" kumimoji="0" lang="ko-KR" altLang="en-US" sz="2800" b="0" i="0" u="none" strike="noStrike" kern="1200" cap="none" spc="-88" normalizeH="0" baseline="0" mc:Ignorable="hp" hp:hslEmbossed="0">
              <a:solidFill>
                <a:srgbClr val="281f3d"/>
              </a:solidFill>
              <a:latin typeface="Calibri"/>
              <a:ea typeface="맑은 고딕"/>
              <a:cs typeface="맑은 고딕"/>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73204"/>
          </a:xfrm>
          <a:prstGeom prst="rect">
            <a:avLst/>
          </a:prstGeom>
          <a:noFill/>
        </p:spPr>
        <p:txBody>
          <a:bodyPr wrap="square">
            <a:spAutoFit/>
          </a:bodyPr>
          <a:lstStyle/>
          <a:p>
            <a:pPr>
              <a:lnSpc>
                <a:spcPct val="165000"/>
              </a:lnSpc>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p:txBody>
      </p:sp>
      <p:sp>
        <p:nvSpPr>
          <p:cNvPr id="12" name="TextBox 11"/>
          <p:cNvSpPr txBox="1"/>
          <p:nvPr/>
        </p:nvSpPr>
        <p:spPr>
          <a:xfrm>
            <a:off x="1324274" y="711235"/>
            <a:ext cx="6400800" cy="523220"/>
          </a:xfrm>
          <a:prstGeom prst="rect">
            <a:avLst/>
          </a:prstGeom>
          <a:noFill/>
        </p:spPr>
        <p:txBody>
          <a:bodyPr wrap="square" anchor="ctr">
            <a:spAutoFit/>
          </a:bodyPr>
          <a:lstStyle/>
          <a:p>
            <a:pPr algn="ctr"/>
            <a:r>
              <a:rPr lang="en-US" altLang="ko-KR" sz="2800">
                <a:solidFill>
                  <a:schemeClr val="bg1">
                    <a:lumMod val="65000"/>
                  </a:schemeClr>
                </a:solidFill>
              </a:rPr>
              <a:t>8.4 </a:t>
            </a:r>
            <a:r>
              <a:rPr lang="ko-KR" altLang="en-US" sz="2800">
                <a:solidFill>
                  <a:schemeClr val="bg1">
                    <a:lumMod val="65000"/>
                  </a:schemeClr>
                </a:solidFill>
              </a:rPr>
              <a:t>바인딩</a:t>
            </a:r>
            <a:endParaRPr lang="ko-KR" altLang="en-US" sz="2800" spc="-88">
              <a:solidFill>
                <a:srgbClr val="281f3d"/>
              </a:solidFill>
            </a:endParaRPr>
          </a:p>
        </p:txBody>
      </p:sp>
      <p:sp>
        <p:nvSpPr>
          <p:cNvPr id="3" name="TextBox 2"/>
          <p:cNvSpPr txBox="1"/>
          <p:nvPr/>
        </p:nvSpPr>
        <p:spPr>
          <a:xfrm>
            <a:off x="505119" y="1520687"/>
            <a:ext cx="7784116" cy="449083"/>
          </a:xfrm>
          <a:prstGeom prst="rect">
            <a:avLst/>
          </a:prstGeom>
          <a:noFill/>
        </p:spPr>
        <p:txBody>
          <a:bodyPr wrap="square">
            <a:spAutoFit/>
          </a:bodyPr>
          <a:lstStyle/>
          <a:p>
            <a:pPr lvl="0"/>
            <a:r>
              <a:rPr lang="en-US" altLang="ko-KR" sz="1200" b="1">
                <a:latin typeface="+mj-ea"/>
                <a:ea typeface="+mj-ea"/>
              </a:rPr>
              <a:t>3. </a:t>
            </a:r>
            <a:r>
              <a:rPr lang="en-US" altLang="ko-KR" sz="1200">
                <a:latin typeface="+mj-ea"/>
                <a:ea typeface="+mj-ea"/>
              </a:rPr>
              <a:t>SecondServlet </a:t>
            </a:r>
            <a:r>
              <a:rPr lang="ko-KR" altLang="en-US" sz="1200">
                <a:latin typeface="+mj-ea"/>
                <a:ea typeface="+mj-ea"/>
              </a:rPr>
              <a:t>클래스를 다음과 같이 작성합니다</a:t>
            </a:r>
            <a:r>
              <a:rPr lang="en-US" altLang="ko-KR" sz="1200">
                <a:latin typeface="+mj-ea"/>
                <a:ea typeface="+mj-ea"/>
              </a:rPr>
              <a:t>. </a:t>
            </a:r>
            <a:r>
              <a:rPr lang="ko-KR" altLang="en-US" sz="1200">
                <a:latin typeface="+mj-ea"/>
                <a:ea typeface="+mj-ea"/>
              </a:rPr>
              <a:t>전달된 </a:t>
            </a:r>
            <a:r>
              <a:rPr lang="en-US" altLang="ko-KR" sz="1200">
                <a:latin typeface="+mj-ea"/>
                <a:ea typeface="+mj-ea"/>
              </a:rPr>
              <a:t>request</a:t>
            </a:r>
            <a:r>
              <a:rPr lang="ko-KR" altLang="en-US" sz="1200">
                <a:latin typeface="+mj-ea"/>
                <a:ea typeface="+mj-ea"/>
              </a:rPr>
              <a:t>에서 주소를 받은 후 브라우저로</a:t>
            </a:r>
            <a:endParaRPr lang="ko-KR" altLang="en-US" sz="1200">
              <a:latin typeface="+mj-ea"/>
              <a:ea typeface="+mj-ea"/>
            </a:endParaRPr>
          </a:p>
          <a:p>
            <a:pPr lvl="0"/>
            <a:r>
              <a:rPr lang="en-US" altLang="ko-KR" sz="1200">
                <a:latin typeface="+mj-ea"/>
                <a:ea typeface="+mj-ea"/>
              </a:rPr>
              <a:t>   </a:t>
            </a:r>
            <a:r>
              <a:rPr lang="ko-KR" altLang="en-US" sz="1200">
                <a:latin typeface="+mj-ea"/>
                <a:ea typeface="+mj-ea"/>
              </a:rPr>
              <a:t>출력합니다</a:t>
            </a:r>
            <a:r>
              <a:rPr lang="en-US" altLang="ko-KR" sz="1200">
                <a:latin typeface="+mj-ea"/>
                <a:ea typeface="+mj-ea"/>
              </a:rPr>
              <a:t>.</a:t>
            </a:r>
            <a:endParaRPr lang="ko-KR" altLang="en-US" sz="1200">
              <a:latin typeface="+mj-ea"/>
              <a:ea typeface="+mj-ea"/>
            </a:endParaRPr>
          </a:p>
        </p:txBody>
      </p:sp>
      <p:grpSp>
        <p:nvGrpSpPr>
          <p:cNvPr id="4" name="그룹 3"/>
          <p:cNvGrpSpPr/>
          <p:nvPr/>
        </p:nvGrpSpPr>
        <p:grpSpPr>
          <a:xfrm rot="0">
            <a:off x="830395" y="1982352"/>
            <a:ext cx="7148242" cy="4511241"/>
            <a:chOff x="419399" y="2092809"/>
            <a:chExt cx="8229600" cy="5743575"/>
          </a:xfrm>
        </p:grpSpPr>
        <p:pic>
          <p:nvPicPr>
            <p:cNvPr id="32770" name="Picture 2"/>
            <p:cNvPicPr>
              <a:picLocks noChangeAspect="1" noChangeArrowheads="1"/>
            </p:cNvPicPr>
            <p:nvPr/>
          </p:nvPicPr>
          <p:blipFill rotWithShape="1">
            <a:blip r:embed="rId2">
              <a:alphaModFix/>
              <a:lum/>
            </a:blip>
            <a:srcRect/>
            <a:stretch>
              <a:fillRect/>
            </a:stretch>
          </p:blipFill>
          <p:spPr>
            <a:xfrm>
              <a:off x="419399" y="2092809"/>
              <a:ext cx="8210550" cy="923925"/>
            </a:xfrm>
            <a:prstGeom prst="rect">
              <a:avLst/>
            </a:prstGeom>
            <a:noFill/>
            <a:ln>
              <a:noFill/>
            </a:ln>
          </p:spPr>
        </p:pic>
        <p:pic>
          <p:nvPicPr>
            <p:cNvPr id="32771" name="Picture 3"/>
            <p:cNvPicPr>
              <a:picLocks noChangeAspect="1" noChangeArrowheads="1"/>
            </p:cNvPicPr>
            <p:nvPr/>
          </p:nvPicPr>
          <p:blipFill rotWithShape="1">
            <a:blip r:embed="rId3">
              <a:alphaModFix/>
              <a:lum/>
            </a:blip>
            <a:srcRect/>
            <a:stretch>
              <a:fillRect/>
            </a:stretch>
          </p:blipFill>
          <p:spPr>
            <a:xfrm>
              <a:off x="419399" y="3016734"/>
              <a:ext cx="8229600" cy="4819650"/>
            </a:xfrm>
            <a:prstGeom prst="rect">
              <a:avLst/>
            </a:prstGeom>
            <a:noFill/>
            <a:ln>
              <a:noFill/>
            </a:ln>
          </p:spPr>
        </p:pic>
      </p:grpSp>
      <p:cxnSp>
        <p:nvCxnSpPr>
          <p:cNvPr id="8" name="직선 연결선 7"/>
          <p:cNvCxnSpPr/>
          <p:nvPr/>
        </p:nvCxnSpPr>
        <p:spPr>
          <a:xfrm>
            <a:off x="1091888" y="3272204"/>
            <a:ext cx="549022"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70019" y="3125282"/>
            <a:ext cx="868489" cy="263713"/>
          </a:xfrm>
          <a:prstGeom prst="rect">
            <a:avLst/>
          </a:prstGeom>
          <a:noFill/>
        </p:spPr>
        <p:txBody>
          <a:bodyPr wrap="square">
            <a:spAutoFit/>
          </a:bodyPr>
          <a:lstStyle/>
          <a:p>
            <a:pPr lvl="0"/>
            <a:r>
              <a:rPr lang="en-US" altLang="ko-KR" sz="1200" b="1">
                <a:solidFill>
                  <a:srgbClr val="ff0000"/>
                </a:solidFill>
              </a:rPr>
              <a:t>protected</a:t>
            </a:r>
            <a:endParaRPr lang="ko-KR" altLang="en-US" sz="1200" b="1">
              <a:solidFill>
                <a:srgbClr val="ff0000"/>
              </a:solidFill>
            </a:endParaRPr>
          </a:p>
        </p:txBody>
      </p:sp>
    </p:spTree>
  </p:cSld>
  <p:clrMapOvr>
    <a:masterClrMapping/>
  </p:clrMapOvr>
</p:sld>
</file>

<file path=ppt/slides/slide5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73205"/>
          </a:xfrm>
          <a:prstGeom prst="rect">
            <a:avLst/>
          </a:prstGeom>
          <a:noFill/>
        </p:spPr>
        <p:txBody>
          <a:bodyPr wrap="square">
            <a:spAutoFit/>
          </a:bodyPr>
          <a:lstStyle/>
          <a:p>
            <a:pPr>
              <a:lnSpc>
                <a:spcPct val="165000"/>
              </a:lnSpc>
              <a:defRPr/>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p:txBody>
      </p:sp>
      <p:sp>
        <p:nvSpPr>
          <p:cNvPr id="3075" name=""/>
          <p:cNvSpPr txBox="1"/>
          <p:nvPr/>
        </p:nvSpPr>
        <p:spPr>
          <a:xfrm>
            <a:off x="687583" y="1493239"/>
            <a:ext cx="7411642" cy="5019956"/>
          </a:xfrm>
          <a:prstGeom prst="rect">
            <a:avLst/>
          </a:prstGeom>
          <a:solidFill>
            <a:schemeClr val="lt1"/>
          </a:solidFill>
          <a:ln>
            <a:solidFill>
              <a:srgbClr val="4472c4">
                <a:alpha val="100000"/>
              </a:srgbClr>
            </a:solidFill>
          </a:ln>
        </p:spPr>
        <p:txBody>
          <a:bodyPr wrap="square">
            <a:spAutoFit/>
          </a:bodyPr>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package sec04.ex02;</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java.io.IOException;</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java.io.PrintWriter;</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javax.servlet.ServletException;</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javax.servlet.annotation.WebServlet;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javax.servlet.http.HttpServlet;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javax.servlet.http.HttpServletRequest;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javax.servlet.http.HttpServletResponse;</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/*@WebServlet("/second")*/</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public class SecondServlet extends HttpServlet {</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protected void doGet(HttpServletRequest request, HttpServletResponse response)  throws  ServletException, IOException {</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request.setCharacterEncoding("utf-8");</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response.setContentType("text/html;charset=utf-8");</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PrintWriter out = response.getWriter();</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a:t>
            </a: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ff0000"/>
                </a:solidFill>
                <a:latin typeface="한컴산뜻돋움"/>
                <a:ea typeface="한컴산뜻돋움"/>
              </a:rPr>
              <a:t>String address = (String) request.getAttribute("address");</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out.println("&lt;html&gt;&lt;body&gt;");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out.println("주소:" + address);</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out.println("&lt;br&gt;");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out.println("dispatch를 이용한 바인딩 실습입니다.");</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out.println("&lt;/body&gt;&lt;/html&gt;");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p:txBody>
      </p:sp>
      <p:sp>
        <p:nvSpPr>
          <p:cNvPr id="3076" name="TextBox 11"/>
          <p:cNvSpPr txBox="1"/>
          <p:nvPr/>
        </p:nvSpPr>
        <p:spPr>
          <a:xfrm>
            <a:off x="1324274" y="711235"/>
            <a:ext cx="6400800" cy="523220"/>
          </a:xfrm>
          <a:prstGeom prst="rect">
            <a:avLst/>
          </a:prstGeom>
          <a:noFill/>
        </p:spPr>
        <p:txBody>
          <a:bodyPr wrap="square" anchor="ctr">
            <a:spAutoFit/>
          </a:bodyPr>
          <a:p>
            <a:pPr marL="0" indent="0" algn="ctr"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2800" b="0" i="0" u="none" strike="noStrike" kern="1200" cap="none" spc="0" normalizeH="0" baseline="0" mc:Ignorable="hp" hp:hslEmbossed="0">
                <a:solidFill>
                  <a:srgbClr val="a6a6a6"/>
                </a:solidFill>
                <a:latin typeface="Calibri"/>
                <a:ea typeface="맑은 고딕"/>
                <a:cs typeface="Calibri"/>
              </a:rPr>
              <a:t>8.4 </a:t>
            </a:r>
            <a:r>
              <a:rPr xmlns:mc="http://schemas.openxmlformats.org/markup-compatibility/2006" xmlns:hp="http://schemas.haansoft.com/office/presentation/8.0" kumimoji="0" lang="ko-KR" altLang="en-US" sz="2800" b="0" i="0" u="none" strike="noStrike" kern="1200" cap="none" spc="0" normalizeH="0" baseline="0" mc:Ignorable="hp" hp:hslEmbossed="0">
                <a:solidFill>
                  <a:srgbClr val="a6a6a6"/>
                </a:solidFill>
                <a:latin typeface="Calibri"/>
                <a:ea typeface="맑은 고딕"/>
                <a:cs typeface="맑은 고딕"/>
              </a:rPr>
              <a:t>바인딩</a:t>
            </a:r>
            <a:endParaRPr xmlns:mc="http://schemas.openxmlformats.org/markup-compatibility/2006" xmlns:hp="http://schemas.haansoft.com/office/presentation/8.0" kumimoji="0" lang="ko-KR" altLang="en-US" sz="2800" b="0" i="0" u="none" strike="noStrike" kern="1200" cap="none" spc="-88" normalizeH="0" baseline="0" mc:Ignorable="hp" hp:hslEmbossed="0">
              <a:solidFill>
                <a:srgbClr val="281f3d"/>
              </a:solidFill>
              <a:latin typeface="Calibri"/>
              <a:ea typeface="맑은 고딕"/>
              <a:cs typeface="맑은 고딕"/>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73204"/>
          </a:xfrm>
          <a:prstGeom prst="rect">
            <a:avLst/>
          </a:prstGeom>
          <a:noFill/>
        </p:spPr>
        <p:txBody>
          <a:bodyPr wrap="square">
            <a:spAutoFit/>
          </a:bodyPr>
          <a:lstStyle/>
          <a:p>
            <a:pPr>
              <a:lnSpc>
                <a:spcPct val="165000"/>
              </a:lnSpc>
              <a:defRPr/>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p:txBody>
      </p:sp>
      <p:sp>
        <p:nvSpPr>
          <p:cNvPr id="12" name="TextBox 11"/>
          <p:cNvSpPr txBox="1"/>
          <p:nvPr/>
        </p:nvSpPr>
        <p:spPr>
          <a:xfrm>
            <a:off x="1324274" y="711235"/>
            <a:ext cx="6400800" cy="523220"/>
          </a:xfrm>
          <a:prstGeom prst="rect">
            <a:avLst/>
          </a:prstGeom>
          <a:noFill/>
        </p:spPr>
        <p:txBody>
          <a:bodyPr wrap="square" anchor="ctr">
            <a:spAutoFit/>
          </a:bodyPr>
          <a:lstStyle/>
          <a:p>
            <a:pPr algn="ctr">
              <a:defRPr/>
            </a:pPr>
            <a:r>
              <a:rPr lang="en-US" altLang="ko-KR" sz="2800">
                <a:solidFill>
                  <a:schemeClr val="bg1">
                    <a:lumMod val="65000"/>
                  </a:schemeClr>
                </a:solidFill>
              </a:rPr>
              <a:t>8.4 </a:t>
            </a:r>
            <a:r>
              <a:rPr lang="ko-KR" altLang="en-US" sz="2800">
                <a:solidFill>
                  <a:schemeClr val="bg1">
                    <a:lumMod val="65000"/>
                  </a:schemeClr>
                </a:solidFill>
              </a:rPr>
              <a:t>바인딩</a:t>
            </a:r>
            <a:endParaRPr lang="ko-KR" altLang="en-US" sz="2800" spc="-88">
              <a:solidFill>
                <a:srgbClr val="281f3d"/>
              </a:solidFill>
            </a:endParaRPr>
          </a:p>
        </p:txBody>
      </p:sp>
      <p:sp>
        <p:nvSpPr>
          <p:cNvPr id="4" name="TextBox 3"/>
          <p:cNvSpPr txBox="1"/>
          <p:nvPr/>
        </p:nvSpPr>
        <p:spPr>
          <a:xfrm>
            <a:off x="505119" y="1500809"/>
            <a:ext cx="7893446" cy="276999"/>
          </a:xfrm>
          <a:prstGeom prst="rect">
            <a:avLst/>
          </a:prstGeom>
          <a:noFill/>
        </p:spPr>
        <p:txBody>
          <a:bodyPr wrap="square">
            <a:spAutoFit/>
          </a:bodyPr>
          <a:lstStyle/>
          <a:p>
            <a:pPr lvl="0">
              <a:defRPr/>
            </a:pPr>
            <a:r>
              <a:rPr lang="en-US" altLang="ko-KR" sz="1200" b="1">
                <a:latin typeface="+mj-ea"/>
                <a:ea typeface="+mj-ea"/>
              </a:rPr>
              <a:t>4. </a:t>
            </a:r>
            <a:r>
              <a:rPr lang="ko-KR" altLang="en-US" sz="1200">
                <a:latin typeface="+mj-ea"/>
                <a:ea typeface="+mj-ea"/>
              </a:rPr>
              <a:t>이번에는 화면에 정상적으로 주소가 출력됩니다</a:t>
            </a:r>
            <a:r>
              <a:rPr lang="en-US" altLang="ko-KR" sz="1200">
                <a:latin typeface="+mj-ea"/>
                <a:ea typeface="+mj-ea"/>
              </a:rPr>
              <a:t>. </a:t>
            </a:r>
            <a:endParaRPr lang="ko-KR" altLang="en-US" sz="1200">
              <a:latin typeface="+mj-ea"/>
              <a:ea typeface="+mj-ea"/>
            </a:endParaRPr>
          </a:p>
        </p:txBody>
      </p:sp>
      <p:sp>
        <p:nvSpPr>
          <p:cNvPr id="5" name="TextBox 4"/>
          <p:cNvSpPr txBox="1"/>
          <p:nvPr/>
        </p:nvSpPr>
        <p:spPr>
          <a:xfrm>
            <a:off x="824947" y="4403035"/>
            <a:ext cx="7026965" cy="643310"/>
          </a:xfrm>
          <a:prstGeom prst="rect">
            <a:avLst/>
          </a:prstGeom>
          <a:noFill/>
          <a:ln w="19050">
            <a:solidFill>
              <a:srgbClr val="c00000"/>
            </a:solidFill>
          </a:ln>
        </p:spPr>
        <p:txBody>
          <a:bodyPr wrap="square">
            <a:spAutoFit/>
          </a:bodyPr>
          <a:lstStyle/>
          <a:p>
            <a:pPr marL="171450" indent="-171450">
              <a:lnSpc>
                <a:spcPct val="150000"/>
              </a:lnSpc>
              <a:buFont typeface="Arial"/>
              <a:buChar char="•"/>
              <a:defRPr/>
            </a:pPr>
            <a:r>
              <a:rPr lang="ko-KR" altLang="en-US" sz="1200">
                <a:latin typeface="+mj-ea"/>
                <a:ea typeface="+mj-ea"/>
              </a:rPr>
              <a:t>첫 번째 서블릿에서 두 번째 서블릿으로 전달되는 </a:t>
            </a:r>
            <a:r>
              <a:rPr lang="en-US" altLang="ko-KR" sz="1200">
                <a:latin typeface="+mj-ea"/>
                <a:ea typeface="+mj-ea"/>
              </a:rPr>
              <a:t>request</a:t>
            </a:r>
            <a:r>
              <a:rPr lang="ko-KR" altLang="en-US" sz="1200">
                <a:latin typeface="+mj-ea"/>
                <a:ea typeface="+mj-ea"/>
              </a:rPr>
              <a:t>가 브라우저를 거치지 않고 바로 전달됨</a:t>
            </a:r>
            <a:r>
              <a:rPr lang="en-US" altLang="ko-KR" sz="1200">
                <a:latin typeface="+mj-ea"/>
                <a:ea typeface="+mj-ea"/>
              </a:rPr>
              <a:t>.</a:t>
            </a:r>
            <a:endParaRPr lang="en-US" altLang="ko-KR" sz="1200">
              <a:latin typeface="+mj-ea"/>
              <a:ea typeface="+mj-ea"/>
            </a:endParaRPr>
          </a:p>
          <a:p>
            <a:pPr marL="171450" indent="-171450">
              <a:lnSpc>
                <a:spcPct val="150000"/>
              </a:lnSpc>
              <a:buFont typeface="Arial"/>
              <a:buChar char="•"/>
              <a:defRPr/>
            </a:pPr>
            <a:r>
              <a:rPr lang="ko-KR" altLang="en-US" sz="1200">
                <a:latin typeface="+mj-ea"/>
                <a:ea typeface="+mj-ea"/>
              </a:rPr>
              <a:t>따라서 첫 번째 서블릿의 </a:t>
            </a:r>
            <a:r>
              <a:rPr lang="en-US" altLang="ko-KR" sz="1200">
                <a:latin typeface="+mj-ea"/>
                <a:ea typeface="+mj-ea"/>
              </a:rPr>
              <a:t>request</a:t>
            </a:r>
            <a:r>
              <a:rPr lang="ko-KR" altLang="en-US" sz="1200">
                <a:latin typeface="+mj-ea"/>
                <a:ea typeface="+mj-ea"/>
              </a:rPr>
              <a:t>에 바인딩된 데이터가 그대로 전달됨</a:t>
            </a:r>
            <a:r>
              <a:rPr lang="en-US" altLang="ko-KR" sz="1200">
                <a:latin typeface="+mj-ea"/>
                <a:ea typeface="+mj-ea"/>
              </a:rPr>
              <a:t>.</a:t>
            </a:r>
            <a:endParaRPr lang="ko-KR" altLang="en-US" sz="1200">
              <a:latin typeface="+mj-ea"/>
              <a:ea typeface="+mj-ea"/>
            </a:endParaRPr>
          </a:p>
        </p:txBody>
      </p:sp>
      <p:sp>
        <p:nvSpPr>
          <p:cNvPr id="6" name="아래쪽 화살표 5"/>
          <p:cNvSpPr/>
          <p:nvPr/>
        </p:nvSpPr>
        <p:spPr>
          <a:xfrm>
            <a:off x="3528391" y="3508515"/>
            <a:ext cx="337930" cy="318052"/>
          </a:xfrm>
          <a:prstGeom prst="downArrow">
            <a:avLst>
              <a:gd name="adj1" fmla="val 50000"/>
              <a:gd name="adj2"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8" name="그림 7"/>
          <p:cNvPicPr/>
          <p:nvPr/>
        </p:nvPicPr>
        <p:blipFill rotWithShape="1">
          <a:blip r:embed="rId2">
            <a:alphaModFix/>
            <a:lum/>
          </a:blip>
          <a:stretch>
            <a:fillRect/>
          </a:stretch>
        </p:blipFill>
        <p:spPr>
          <a:xfrm>
            <a:off x="2347084" y="1876839"/>
            <a:ext cx="3038475" cy="1295400"/>
          </a:xfrm>
          <a:prstGeom prst="rect">
            <a:avLst/>
          </a:prstGeom>
          <a:ln>
            <a:solidFill>
              <a:schemeClr val="tx1"/>
            </a:solidFill>
          </a:ln>
        </p:spPr>
      </p:pic>
      <p:sp>
        <p:nvSpPr>
          <p:cNvPr id="3" name="직사각형 2"/>
          <p:cNvSpPr/>
          <p:nvPr/>
        </p:nvSpPr>
        <p:spPr>
          <a:xfrm>
            <a:off x="2347084" y="2723322"/>
            <a:ext cx="1419846" cy="218661"/>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3" name=""/>
          <p:cNvSpPr/>
          <p:nvPr/>
        </p:nvSpPr>
        <p:spPr>
          <a:xfrm>
            <a:off x="4328914" y="2258218"/>
            <a:ext cx="1021953" cy="426640"/>
          </a:xfrm>
          <a:prstGeom prst="rect">
            <a:avLst/>
          </a:prstGeom>
        </p:spPr>
        <p:style>
          <a:lnRef idx="3">
            <a:schemeClr val="accent2"/>
          </a:lnRef>
          <a:fillRef idx="0">
            <a:schemeClr val="accent2"/>
          </a:fillRef>
          <a:effectRef idx="3">
            <a:schemeClr val="accent2"/>
          </a:effectRef>
          <a:fontRef idx="minor">
            <a:schemeClr val="dk1"/>
          </a:fontRef>
        </p:style>
        <p:txBody>
          <a:bodyPr anchor="ctr"/>
          <a:p>
            <a:pPr algn="ctr">
              <a:defRPr/>
            </a:pP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73204"/>
          </a:xfrm>
          <a:prstGeom prst="rect">
            <a:avLst/>
          </a:prstGeom>
          <a:noFill/>
        </p:spPr>
        <p:txBody>
          <a:bodyPr wrap="square">
            <a:spAutoFit/>
          </a:bodyPr>
          <a:lstStyle/>
          <a:p>
            <a:pPr>
              <a:lnSpc>
                <a:spcPct val="165000"/>
              </a:lnSpc>
              <a:defRPr/>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p:txBody>
      </p:sp>
      <p:sp>
        <p:nvSpPr>
          <p:cNvPr id="12" name="TextBox 11"/>
          <p:cNvSpPr txBox="1"/>
          <p:nvPr/>
        </p:nvSpPr>
        <p:spPr>
          <a:xfrm>
            <a:off x="1324274" y="711235"/>
            <a:ext cx="6400800" cy="523220"/>
          </a:xfrm>
          <a:prstGeom prst="rect">
            <a:avLst/>
          </a:prstGeom>
          <a:noFill/>
        </p:spPr>
        <p:txBody>
          <a:bodyPr wrap="square" anchor="ctr">
            <a:spAutoFit/>
          </a:bodyPr>
          <a:lstStyle/>
          <a:p>
            <a:pPr algn="ctr">
              <a:defRPr/>
            </a:pPr>
            <a:r>
              <a:rPr lang="en-US" altLang="ko-KR" sz="2800">
                <a:solidFill>
                  <a:schemeClr val="bg1">
                    <a:lumMod val="65000"/>
                  </a:schemeClr>
                </a:solidFill>
              </a:rPr>
              <a:t>8.4 </a:t>
            </a:r>
            <a:r>
              <a:rPr lang="ko-KR" altLang="en-US" sz="2800">
                <a:solidFill>
                  <a:schemeClr val="bg1">
                    <a:lumMod val="65000"/>
                  </a:schemeClr>
                </a:solidFill>
              </a:rPr>
              <a:t>바인딩</a:t>
            </a:r>
            <a:endParaRPr lang="ko-KR" altLang="en-US" sz="2800" spc="-88">
              <a:solidFill>
                <a:srgbClr val="281f3d"/>
              </a:solidFill>
            </a:endParaRPr>
          </a:p>
        </p:txBody>
      </p:sp>
      <p:sp>
        <p:nvSpPr>
          <p:cNvPr id="4" name="TextBox 3"/>
          <p:cNvSpPr txBox="1"/>
          <p:nvPr/>
        </p:nvSpPr>
        <p:spPr>
          <a:xfrm>
            <a:off x="505118" y="1344991"/>
            <a:ext cx="8039113" cy="500954"/>
          </a:xfrm>
          <a:prstGeom prst="rect">
            <a:avLst/>
          </a:prstGeom>
          <a:noFill/>
        </p:spPr>
        <p:txBody>
          <a:bodyPr wrap="square">
            <a:spAutoFit/>
          </a:bodyPr>
          <a:lstStyle/>
          <a:p>
            <a:pPr marL="285750" indent="-285750" defTabSz="2160270">
              <a:lnSpc>
                <a:spcPct val="150000"/>
              </a:lnSpc>
              <a:spcBef>
                <a:spcPct val="16000"/>
              </a:spcBef>
              <a:buClr>
                <a:srgbClr val="7c68ad"/>
              </a:buClr>
              <a:buFont typeface="Arial"/>
              <a:buChar char="•"/>
              <a:defRPr/>
            </a:pPr>
            <a:r>
              <a:rPr lang="en-US" altLang="ko-KR" b="1"/>
              <a:t>8.4.3 </a:t>
            </a:r>
            <a:r>
              <a:rPr lang="ko-KR" altLang="en-US" b="1"/>
              <a:t>두 서블릿간 회원 정보 조회 바인딩 실습</a:t>
            </a:r>
            <a:endParaRPr lang="en-US" altLang="ko-KR" b="1" spc="-94"/>
          </a:p>
        </p:txBody>
      </p:sp>
      <p:sp>
        <p:nvSpPr>
          <p:cNvPr id="3" name="TextBox 2"/>
          <p:cNvSpPr txBox="1"/>
          <p:nvPr/>
        </p:nvSpPr>
        <p:spPr>
          <a:xfrm>
            <a:off x="505118" y="1799987"/>
            <a:ext cx="7545578" cy="446008"/>
          </a:xfrm>
          <a:prstGeom prst="rect">
            <a:avLst/>
          </a:prstGeom>
          <a:noFill/>
        </p:spPr>
        <p:txBody>
          <a:bodyPr wrap="square">
            <a:spAutoFit/>
          </a:bodyPr>
          <a:lstStyle/>
          <a:p>
            <a:pPr lvl="0">
              <a:defRPr/>
            </a:pPr>
            <a:r>
              <a:rPr lang="en-US" altLang="ko-KR" sz="1200" b="1">
                <a:latin typeface="+mj-ea"/>
                <a:ea typeface="+mj-ea"/>
              </a:rPr>
              <a:t>1. </a:t>
            </a:r>
            <a:r>
              <a:rPr lang="en-US" altLang="ko-KR" sz="1200">
                <a:latin typeface="+mj-ea"/>
                <a:ea typeface="+mj-ea"/>
              </a:rPr>
              <a:t>7</a:t>
            </a:r>
            <a:r>
              <a:rPr lang="ko-KR" altLang="en-US" sz="1200">
                <a:latin typeface="+mj-ea"/>
                <a:ea typeface="+mj-ea"/>
              </a:rPr>
              <a:t>장에서 실습한 </a:t>
            </a:r>
            <a:r>
              <a:rPr lang="en-US" altLang="ko-KR" sz="1200">
                <a:latin typeface="+mj-ea"/>
                <a:ea typeface="+mj-ea"/>
              </a:rPr>
              <a:t>MemberDAO</a:t>
            </a:r>
            <a:r>
              <a:rPr lang="ko-KR" altLang="en-US" sz="1200">
                <a:latin typeface="+mj-ea"/>
                <a:ea typeface="+mj-ea"/>
              </a:rPr>
              <a:t>와 </a:t>
            </a:r>
            <a:r>
              <a:rPr lang="en-US" altLang="ko-KR" sz="1200">
                <a:latin typeface="+mj-ea"/>
                <a:ea typeface="+mj-ea"/>
              </a:rPr>
              <a:t>MemberVO </a:t>
            </a:r>
            <a:r>
              <a:rPr lang="ko-KR" altLang="en-US" sz="1200">
                <a:latin typeface="+mj-ea"/>
                <a:ea typeface="+mj-ea"/>
              </a:rPr>
              <a:t>클래스를 다음과 같이 복사하여 붙여 넣습니다</a:t>
            </a:r>
            <a:r>
              <a:rPr lang="en-US" altLang="ko-KR" sz="1200">
                <a:latin typeface="+mj-ea"/>
                <a:ea typeface="+mj-ea"/>
              </a:rPr>
              <a:t>. </a:t>
            </a:r>
            <a:endParaRPr lang="en-US" altLang="ko-KR" sz="1200">
              <a:latin typeface="+mj-ea"/>
              <a:ea typeface="+mj-ea"/>
            </a:endParaRPr>
          </a:p>
          <a:p>
            <a:pPr lvl="0">
              <a:defRPr/>
            </a:pPr>
            <a:r>
              <a:rPr lang="en-US" altLang="ko-KR" sz="1200">
                <a:latin typeface="+mj-ea"/>
                <a:ea typeface="+mj-ea"/>
              </a:rPr>
              <a:t>   </a:t>
            </a:r>
            <a:r>
              <a:rPr lang="ko-KR" altLang="en-US" sz="1200">
                <a:latin typeface="+mj-ea"/>
                <a:ea typeface="+mj-ea"/>
              </a:rPr>
              <a:t>그리고 데이터베이스 연동을 위한 </a:t>
            </a:r>
            <a:r>
              <a:rPr lang="en-US" altLang="ko-KR" sz="1200">
                <a:latin typeface="+mj-ea"/>
                <a:ea typeface="+mj-ea"/>
              </a:rPr>
              <a:t>DataSource </a:t>
            </a:r>
            <a:r>
              <a:rPr lang="ko-KR" altLang="en-US" sz="1200">
                <a:latin typeface="+mj-ea"/>
                <a:ea typeface="+mj-ea"/>
              </a:rPr>
              <a:t>기능도 </a:t>
            </a:r>
            <a:r>
              <a:rPr lang="en-US" altLang="ko-KR" sz="1200">
                <a:latin typeface="+mj-ea"/>
                <a:ea typeface="+mj-ea"/>
              </a:rPr>
              <a:t>7</a:t>
            </a:r>
            <a:r>
              <a:rPr lang="ko-KR" altLang="en-US" sz="1200">
                <a:latin typeface="+mj-ea"/>
                <a:ea typeface="+mj-ea"/>
              </a:rPr>
              <a:t>장을 참고하여 설정합니다</a:t>
            </a:r>
            <a:r>
              <a:rPr lang="en-US" altLang="ko-KR" sz="1200">
                <a:latin typeface="+mj-ea"/>
                <a:ea typeface="+mj-ea"/>
              </a:rPr>
              <a:t>.</a:t>
            </a:r>
            <a:endParaRPr lang="ko-KR" altLang="en-US" sz="1200">
              <a:latin typeface="+mj-ea"/>
              <a:ea typeface="+mj-ea"/>
            </a:endParaRPr>
          </a:p>
        </p:txBody>
      </p:sp>
      <p:pic>
        <p:nvPicPr>
          <p:cNvPr id="7" name="그림 6"/>
          <p:cNvPicPr/>
          <p:nvPr/>
        </p:nvPicPr>
        <p:blipFill rotWithShape="1">
          <a:blip r:embed="rId2">
            <a:alphaModFix/>
            <a:lum/>
          </a:blip>
          <a:stretch>
            <a:fillRect/>
          </a:stretch>
        </p:blipFill>
        <p:spPr>
          <a:xfrm>
            <a:off x="2995764" y="2418660"/>
            <a:ext cx="2138680" cy="2597150"/>
          </a:xfrm>
          <a:prstGeom prst="rect">
            <a:avLst/>
          </a:prstGeom>
          <a:ln>
            <a:solidFill>
              <a:schemeClr val="tx1"/>
            </a:solidFill>
          </a:ln>
        </p:spPr>
      </p:pic>
      <p:pic>
        <p:nvPicPr>
          <p:cNvPr id="13" name=""/>
          <p:cNvPicPr>
            <a:picLocks noChangeAspect="1"/>
          </p:cNvPicPr>
          <p:nvPr/>
        </p:nvPicPr>
        <p:blipFill rotWithShape="1">
          <a:blip r:embed="rId3"/>
          <a:stretch>
            <a:fillRect/>
          </a:stretch>
        </p:blipFill>
        <p:spPr>
          <a:xfrm>
            <a:off x="5478728" y="2423786"/>
            <a:ext cx="1857634" cy="885948"/>
          </a:xfrm>
          <a:prstGeom prst="rect">
            <a:avLst/>
          </a:prstGeom>
          <a:ln>
            <a:solidFill>
              <a:schemeClr val="dk1"/>
            </a:solidFill>
          </a:ln>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73204"/>
          </a:xfrm>
          <a:prstGeom prst="rect">
            <a:avLst/>
          </a:prstGeom>
          <a:noFill/>
        </p:spPr>
        <p:txBody>
          <a:bodyPr wrap="square">
            <a:spAutoFit/>
          </a:bodyPr>
          <a:lstStyle/>
          <a:p>
            <a:pPr>
              <a:lnSpc>
                <a:spcPct val="165000"/>
              </a:lnSpc>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p:txBody>
      </p:sp>
      <p:sp>
        <p:nvSpPr>
          <p:cNvPr id="12" name="TextBox 11"/>
          <p:cNvSpPr txBox="1"/>
          <p:nvPr/>
        </p:nvSpPr>
        <p:spPr>
          <a:xfrm>
            <a:off x="1324274" y="711235"/>
            <a:ext cx="6400800" cy="523220"/>
          </a:xfrm>
          <a:prstGeom prst="rect">
            <a:avLst/>
          </a:prstGeom>
          <a:noFill/>
        </p:spPr>
        <p:txBody>
          <a:bodyPr wrap="square" anchor="ctr">
            <a:spAutoFit/>
          </a:bodyPr>
          <a:lstStyle/>
          <a:p>
            <a:pPr algn="ctr"/>
            <a:r>
              <a:rPr lang="en-US" altLang="ko-KR" sz="2800">
                <a:solidFill>
                  <a:schemeClr val="bg1">
                    <a:lumMod val="65000"/>
                  </a:schemeClr>
                </a:solidFill>
              </a:rPr>
              <a:t>8.4 </a:t>
            </a:r>
            <a:r>
              <a:rPr lang="ko-KR" altLang="en-US" sz="2800">
                <a:solidFill>
                  <a:schemeClr val="bg1">
                    <a:lumMod val="65000"/>
                  </a:schemeClr>
                </a:solidFill>
              </a:rPr>
              <a:t>바인딩</a:t>
            </a:r>
            <a:endParaRPr lang="ko-KR" altLang="en-US" sz="2800" spc="-88">
              <a:solidFill>
                <a:srgbClr val="281f3d"/>
              </a:solidFill>
            </a:endParaRPr>
          </a:p>
        </p:txBody>
      </p:sp>
      <p:sp>
        <p:nvSpPr>
          <p:cNvPr id="3" name="TextBox 2"/>
          <p:cNvSpPr txBox="1"/>
          <p:nvPr/>
        </p:nvSpPr>
        <p:spPr>
          <a:xfrm>
            <a:off x="505119" y="1391481"/>
            <a:ext cx="8112107" cy="444939"/>
          </a:xfrm>
          <a:prstGeom prst="rect">
            <a:avLst/>
          </a:prstGeom>
          <a:noFill/>
        </p:spPr>
        <p:txBody>
          <a:bodyPr wrap="square">
            <a:spAutoFit/>
          </a:bodyPr>
          <a:lstStyle/>
          <a:p>
            <a:pPr lvl="0"/>
            <a:r>
              <a:rPr lang="en-US" altLang="ko-KR" sz="1200" b="1">
                <a:latin typeface="+mj-ea"/>
                <a:ea typeface="+mj-ea"/>
              </a:rPr>
              <a:t>2. </a:t>
            </a:r>
            <a:r>
              <a:rPr lang="en-US" altLang="ko-KR" sz="1200">
                <a:latin typeface="+mj-ea"/>
                <a:ea typeface="+mj-ea"/>
              </a:rPr>
              <a:t>MemberServlet </a:t>
            </a:r>
            <a:r>
              <a:rPr lang="ko-KR" altLang="en-US" sz="1200">
                <a:latin typeface="+mj-ea"/>
                <a:ea typeface="+mj-ea"/>
              </a:rPr>
              <a:t>클래스를 다음과 같이 작성합니다</a:t>
            </a:r>
            <a:r>
              <a:rPr lang="en-US" altLang="ko-KR" sz="1200">
                <a:latin typeface="+mj-ea"/>
                <a:ea typeface="+mj-ea"/>
              </a:rPr>
              <a:t>. </a:t>
            </a:r>
            <a:r>
              <a:rPr lang="ko-KR" altLang="en-US" sz="1200">
                <a:latin typeface="+mj-ea"/>
                <a:ea typeface="+mj-ea"/>
              </a:rPr>
              <a:t>첫 번째 서블릿에서 조회한 회원 정보를 </a:t>
            </a:r>
            <a:r>
              <a:rPr lang="en-US" altLang="ko-KR" sz="1200">
                <a:latin typeface="+mj-ea"/>
                <a:ea typeface="+mj-ea"/>
              </a:rPr>
              <a:t>List</a:t>
            </a:r>
            <a:r>
              <a:rPr lang="ko-KR" altLang="en-US" sz="1200">
                <a:latin typeface="+mj-ea"/>
                <a:ea typeface="+mj-ea"/>
              </a:rPr>
              <a:t>에 저장한 후 다시 </a:t>
            </a:r>
            <a:endParaRPr lang="ko-KR" altLang="en-US" sz="1200">
              <a:latin typeface="+mj-ea"/>
              <a:ea typeface="+mj-ea"/>
            </a:endParaRPr>
          </a:p>
          <a:p>
            <a:pPr lvl="0"/>
            <a:r>
              <a:rPr lang="en-US" altLang="ko-KR" sz="1200">
                <a:latin typeface="+mj-ea"/>
                <a:ea typeface="+mj-ea"/>
              </a:rPr>
              <a:t>   </a:t>
            </a:r>
            <a:r>
              <a:rPr lang="ko-KR" altLang="en-US" sz="1200">
                <a:latin typeface="+mj-ea"/>
                <a:ea typeface="+mj-ea"/>
              </a:rPr>
              <a:t>바인딩하여 두 번째 서블릿으로 전달합니다</a:t>
            </a:r>
            <a:r>
              <a:rPr lang="en-US" altLang="ko-KR" sz="1200">
                <a:latin typeface="+mj-ea"/>
                <a:ea typeface="+mj-ea"/>
              </a:rPr>
              <a:t>.</a:t>
            </a:r>
            <a:endParaRPr lang="ko-KR" altLang="en-US" sz="1200">
              <a:latin typeface="+mj-ea"/>
              <a:ea typeface="+mj-ea"/>
            </a:endParaRPr>
          </a:p>
        </p:txBody>
      </p:sp>
      <p:grpSp>
        <p:nvGrpSpPr>
          <p:cNvPr id="5" name="그룹 4"/>
          <p:cNvGrpSpPr/>
          <p:nvPr/>
        </p:nvGrpSpPr>
        <p:grpSpPr>
          <a:xfrm rot="0">
            <a:off x="772303" y="1853147"/>
            <a:ext cx="6344115" cy="5004854"/>
            <a:chOff x="772303" y="1853147"/>
            <a:chExt cx="6344115" cy="5004854"/>
          </a:xfrm>
        </p:grpSpPr>
        <p:grpSp>
          <p:nvGrpSpPr>
            <p:cNvPr id="4" name="그룹 3"/>
            <p:cNvGrpSpPr/>
            <p:nvPr/>
          </p:nvGrpSpPr>
          <p:grpSpPr>
            <a:xfrm rot="0">
              <a:off x="1569556" y="1853147"/>
              <a:ext cx="5546862" cy="5004854"/>
              <a:chOff x="934279" y="1932659"/>
              <a:chExt cx="5945970" cy="5342191"/>
            </a:xfrm>
          </p:grpSpPr>
          <p:pic>
            <p:nvPicPr>
              <p:cNvPr id="35842" name="Picture 2"/>
              <p:cNvPicPr>
                <a:picLocks noChangeAspect="1" noChangeArrowheads="1"/>
              </p:cNvPicPr>
              <p:nvPr/>
            </p:nvPicPr>
            <p:blipFill rotWithShape="1">
              <a:blip r:embed="rId2">
                <a:alphaModFix/>
                <a:lum/>
              </a:blip>
              <a:srcRect/>
              <a:stretch>
                <a:fillRect/>
              </a:stretch>
            </p:blipFill>
            <p:spPr>
              <a:xfrm>
                <a:off x="934279" y="1932659"/>
                <a:ext cx="5804866" cy="3764408"/>
              </a:xfrm>
              <a:prstGeom prst="rect">
                <a:avLst/>
              </a:prstGeom>
              <a:noFill/>
              <a:ln>
                <a:noFill/>
              </a:ln>
            </p:spPr>
          </p:pic>
          <p:pic>
            <p:nvPicPr>
              <p:cNvPr id="6" name="Picture 2"/>
              <p:cNvPicPr>
                <a:picLocks noChangeAspect="1" noChangeArrowheads="1"/>
              </p:cNvPicPr>
              <p:nvPr/>
            </p:nvPicPr>
            <p:blipFill rotWithShape="1">
              <a:blip r:embed="rId3">
                <a:alphaModFix/>
                <a:lum/>
              </a:blip>
              <a:srcRect/>
              <a:stretch>
                <a:fillRect/>
              </a:stretch>
            </p:blipFill>
            <p:spPr>
              <a:xfrm>
                <a:off x="934279" y="5697067"/>
                <a:ext cx="5945970" cy="1577783"/>
              </a:xfrm>
              <a:prstGeom prst="rect">
                <a:avLst/>
              </a:prstGeom>
              <a:noFill/>
              <a:ln>
                <a:noFill/>
              </a:ln>
            </p:spPr>
          </p:pic>
        </p:grpSp>
        <p:cxnSp>
          <p:nvCxnSpPr>
            <p:cNvPr id="8" name="직선 연결선 7"/>
            <p:cNvCxnSpPr/>
            <p:nvPr/>
          </p:nvCxnSpPr>
          <p:spPr>
            <a:xfrm>
              <a:off x="1614050" y="2969566"/>
              <a:ext cx="549022"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72303" y="2842522"/>
              <a:ext cx="868489" cy="276999"/>
            </a:xfrm>
            <a:prstGeom prst="rect">
              <a:avLst/>
            </a:prstGeom>
            <a:noFill/>
          </p:spPr>
          <p:txBody>
            <a:bodyPr wrap="square">
              <a:spAutoFit/>
            </a:bodyPr>
            <a:lstStyle/>
            <a:p>
              <a:pPr lvl="0"/>
              <a:r>
                <a:rPr lang="en-US" altLang="ko-KR" sz="1200" b="1">
                  <a:solidFill>
                    <a:srgbClr val="ff0000"/>
                  </a:solidFill>
                </a:rPr>
                <a:t>protected</a:t>
              </a:r>
              <a:endParaRPr lang="ko-KR" altLang="en-US" sz="1200" b="1">
                <a:solidFill>
                  <a:srgbClr val="ff0000"/>
                </a:solidFill>
              </a:endParaRPr>
            </a:p>
          </p:txBody>
        </p:sp>
        <p:cxnSp>
          <p:nvCxnSpPr>
            <p:cNvPr id="10" name="직선 연결선 9"/>
            <p:cNvCxnSpPr/>
            <p:nvPr/>
          </p:nvCxnSpPr>
          <p:spPr>
            <a:xfrm>
              <a:off x="1612088" y="3752676"/>
              <a:ext cx="549022"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14835" y="3625631"/>
              <a:ext cx="868489" cy="276999"/>
            </a:xfrm>
            <a:prstGeom prst="rect">
              <a:avLst/>
            </a:prstGeom>
            <a:noFill/>
          </p:spPr>
          <p:txBody>
            <a:bodyPr wrap="square">
              <a:spAutoFit/>
            </a:bodyPr>
            <a:lstStyle/>
            <a:p>
              <a:pPr lvl="0"/>
              <a:r>
                <a:rPr lang="en-US" altLang="ko-KR" sz="1200" b="1">
                  <a:solidFill>
                    <a:srgbClr val="ff0000"/>
                  </a:solidFill>
                </a:rPr>
                <a:t>protected</a:t>
              </a:r>
              <a:endParaRPr lang="ko-KR" altLang="en-US" sz="1200" b="1">
                <a:solidFill>
                  <a:srgbClr val="ff0000"/>
                </a:solidFill>
              </a:endParaRPr>
            </a:p>
          </p:txBody>
        </p:sp>
      </p:grpSp>
    </p:spTree>
  </p:cSld>
  <p:clrMapOvr>
    <a:masterClrMapping/>
  </p:clrMapOvr>
</p:sld>
</file>

<file path=ppt/slides/slide5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73204"/>
          </a:xfrm>
          <a:prstGeom prst="rect">
            <a:avLst/>
          </a:prstGeom>
          <a:noFill/>
        </p:spPr>
        <p:txBody>
          <a:bodyPr wrap="square">
            <a:spAutoFit/>
          </a:bodyPr>
          <a:lstStyle/>
          <a:p>
            <a:pPr>
              <a:lnSpc>
                <a:spcPct val="165000"/>
              </a:lnSpc>
              <a:defRPr/>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p:txBody>
      </p:sp>
      <p:sp>
        <p:nvSpPr>
          <p:cNvPr id="12" name="TextBox 11"/>
          <p:cNvSpPr txBox="1"/>
          <p:nvPr/>
        </p:nvSpPr>
        <p:spPr>
          <a:xfrm>
            <a:off x="1324274" y="711235"/>
            <a:ext cx="6400800" cy="523220"/>
          </a:xfrm>
          <a:prstGeom prst="rect">
            <a:avLst/>
          </a:prstGeom>
          <a:noFill/>
        </p:spPr>
        <p:txBody>
          <a:bodyPr wrap="square" anchor="ctr">
            <a:spAutoFit/>
          </a:bodyPr>
          <a:lstStyle/>
          <a:p>
            <a:pPr algn="ctr">
              <a:defRPr/>
            </a:pPr>
            <a:r>
              <a:rPr lang="en-US" altLang="ko-KR" sz="2800">
                <a:solidFill>
                  <a:schemeClr val="bg1">
                    <a:lumMod val="65000"/>
                  </a:schemeClr>
                </a:solidFill>
              </a:rPr>
              <a:t>8.4 </a:t>
            </a:r>
            <a:r>
              <a:rPr lang="ko-KR" altLang="en-US" sz="2800">
                <a:solidFill>
                  <a:schemeClr val="bg1">
                    <a:lumMod val="65000"/>
                  </a:schemeClr>
                </a:solidFill>
              </a:rPr>
              <a:t>바인딩</a:t>
            </a:r>
            <a:endParaRPr lang="ko-KR" altLang="en-US" sz="2800" spc="-88">
              <a:solidFill>
                <a:srgbClr val="281f3d"/>
              </a:solidFill>
            </a:endParaRPr>
          </a:p>
        </p:txBody>
      </p:sp>
      <p:sp>
        <p:nvSpPr>
          <p:cNvPr id="35843" name=""/>
          <p:cNvSpPr txBox="1"/>
          <p:nvPr/>
        </p:nvSpPr>
        <p:spPr>
          <a:xfrm>
            <a:off x="687583" y="1493239"/>
            <a:ext cx="7411642" cy="5019956"/>
          </a:xfrm>
          <a:prstGeom prst="rect">
            <a:avLst/>
          </a:prstGeom>
          <a:solidFill>
            <a:srgbClr val="ffffff">
              <a:alpha val="100000"/>
            </a:srgbClr>
          </a:solidFill>
          <a:ln>
            <a:solidFill>
              <a:srgbClr val="4472c4">
                <a:alpha val="100000"/>
              </a:srgbClr>
            </a:solidFill>
          </a:ln>
        </p:spPr>
        <p:txBody>
          <a:bodyPr wrap="square">
            <a:spAutoFit/>
          </a:bodyPr>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package sec04.ex03;</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ko-KR" altLang="en-US" sz="1200" b="1" i="0" u="none" strike="noStrike" kern="1200" cap="none" spc="0" normalizeH="0" baseline="0" mc:Ignorable="hp" hp:hslEmbossed="0">
                <a:solidFill>
                  <a:srgbClr val="000000"/>
                </a:solidFill>
                <a:latin typeface="한컴산뜻돋움"/>
                <a:ea typeface="한컴산뜻돋움"/>
              </a:rPr>
              <a:t>  </a:t>
            </a: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//@WebServlet("/member")</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public class MemberServlet extends HttpServlet {</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protected void doGet(HttpServletRequest request, HttpServletResponse response) throws ServletException, IOException {</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doHandle(request, response);</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protected void doPost(HttpServletRequest request, HttpServletResponse response) throws ServletException, IOException {</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doHandle(request, response);</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private void doHandle(HttpServletRequest request, HttpServletResponse response)</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throws ServletException, IOException {</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request.setCharacterEncoding("utf-8");</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response.setContentType("text/html;charset=utf-8");</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PrintWriter out = response.getWriter();</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a:t>
            </a: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800080"/>
                </a:solidFill>
                <a:latin typeface="한컴산뜻돋움"/>
                <a:ea typeface="한컴산뜻돋움"/>
              </a:rPr>
              <a:t>MemberDAO dao = new MemberDAO();</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80008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800080"/>
                </a:solidFill>
                <a:latin typeface="한컴산뜻돋움"/>
                <a:ea typeface="한컴산뜻돋움"/>
              </a:rPr>
              <a:t>		List membersList = dao.listMembers();</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a:t>
            </a: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ff0000"/>
                </a:solidFill>
                <a:latin typeface="한컴산뜻돋움"/>
                <a:ea typeface="한컴산뜻돋움"/>
              </a:rPr>
              <a:t>request.setAttribute("membersList", membersList);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ff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ff0000"/>
                </a:solidFill>
                <a:latin typeface="한컴산뜻돋움"/>
                <a:ea typeface="한컴산뜻돋움"/>
              </a:rPr>
              <a:t>		RequestDispatcher dispatch = request.getRequestDispatcher("viewMembers");</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ff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ff0000"/>
                </a:solidFill>
                <a:latin typeface="한컴산뜻돋움"/>
                <a:ea typeface="한컴산뜻돋움"/>
              </a:rPr>
              <a:t>		dispatch.forward(request, response);</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73204"/>
          </a:xfrm>
          <a:prstGeom prst="rect">
            <a:avLst/>
          </a:prstGeom>
          <a:noFill/>
        </p:spPr>
        <p:txBody>
          <a:bodyPr wrap="square">
            <a:spAutoFit/>
          </a:bodyPr>
          <a:lstStyle/>
          <a:p>
            <a:pPr>
              <a:lnSpc>
                <a:spcPct val="165000"/>
              </a:lnSpc>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p:txBody>
      </p:sp>
      <p:sp>
        <p:nvSpPr>
          <p:cNvPr id="12" name="TextBox 11"/>
          <p:cNvSpPr txBox="1"/>
          <p:nvPr/>
        </p:nvSpPr>
        <p:spPr>
          <a:xfrm>
            <a:off x="1324274" y="711235"/>
            <a:ext cx="6400800" cy="523220"/>
          </a:xfrm>
          <a:prstGeom prst="rect">
            <a:avLst/>
          </a:prstGeom>
          <a:noFill/>
        </p:spPr>
        <p:txBody>
          <a:bodyPr wrap="square" anchor="ctr">
            <a:spAutoFit/>
          </a:bodyPr>
          <a:lstStyle/>
          <a:p>
            <a:pPr algn="ctr"/>
            <a:r>
              <a:rPr lang="en-US" altLang="ko-KR" sz="2800">
                <a:solidFill>
                  <a:schemeClr val="bg1">
                    <a:lumMod val="65000"/>
                  </a:schemeClr>
                </a:solidFill>
              </a:rPr>
              <a:t>8.4 </a:t>
            </a:r>
            <a:r>
              <a:rPr lang="ko-KR" altLang="en-US" sz="2800">
                <a:solidFill>
                  <a:schemeClr val="bg1">
                    <a:lumMod val="65000"/>
                  </a:schemeClr>
                </a:solidFill>
              </a:rPr>
              <a:t>바인딩</a:t>
            </a:r>
            <a:endParaRPr lang="ko-KR" altLang="en-US" sz="2800" spc="-88">
              <a:solidFill>
                <a:srgbClr val="281f3d"/>
              </a:solidFill>
            </a:endParaRPr>
          </a:p>
        </p:txBody>
      </p:sp>
      <p:sp>
        <p:nvSpPr>
          <p:cNvPr id="3" name="TextBox 2"/>
          <p:cNvSpPr txBox="1"/>
          <p:nvPr/>
        </p:nvSpPr>
        <p:spPr>
          <a:xfrm>
            <a:off x="505119" y="1311968"/>
            <a:ext cx="7774177" cy="448252"/>
          </a:xfrm>
          <a:prstGeom prst="rect">
            <a:avLst/>
          </a:prstGeom>
          <a:noFill/>
        </p:spPr>
        <p:txBody>
          <a:bodyPr wrap="square">
            <a:spAutoFit/>
          </a:bodyPr>
          <a:lstStyle/>
          <a:p>
            <a:pPr lvl="0"/>
            <a:r>
              <a:rPr lang="en-US" altLang="ko-KR" sz="1200" b="1">
                <a:latin typeface="+mj-ea"/>
                <a:ea typeface="+mj-ea"/>
              </a:rPr>
              <a:t>3. </a:t>
            </a:r>
            <a:r>
              <a:rPr lang="en-US" altLang="ko-KR" sz="1200">
                <a:latin typeface="+mj-ea"/>
                <a:ea typeface="+mj-ea"/>
              </a:rPr>
              <a:t>ViewServlet </a:t>
            </a:r>
            <a:r>
              <a:rPr lang="ko-KR" altLang="en-US" sz="1200">
                <a:latin typeface="+mj-ea"/>
                <a:ea typeface="+mj-ea"/>
              </a:rPr>
              <a:t>클래스를 다음과 같이 작성합니다</a:t>
            </a:r>
            <a:r>
              <a:rPr lang="en-US" altLang="ko-KR" sz="1200">
                <a:latin typeface="+mj-ea"/>
                <a:ea typeface="+mj-ea"/>
              </a:rPr>
              <a:t>. getAttribute() </a:t>
            </a:r>
            <a:r>
              <a:rPr lang="ko-KR" altLang="en-US" sz="1200">
                <a:latin typeface="+mj-ea"/>
                <a:ea typeface="+mj-ea"/>
              </a:rPr>
              <a:t>메서드를 이용해 첫 번째 서블릿에서 바인딩한</a:t>
            </a:r>
            <a:endParaRPr lang="ko-KR" altLang="en-US" sz="1200">
              <a:latin typeface="+mj-ea"/>
              <a:ea typeface="+mj-ea"/>
            </a:endParaRPr>
          </a:p>
          <a:p>
            <a:pPr lvl="0"/>
            <a:r>
              <a:rPr lang="en-US" altLang="ko-KR" sz="1200">
                <a:latin typeface="+mj-ea"/>
                <a:ea typeface="+mj-ea"/>
              </a:rPr>
              <a:t>  </a:t>
            </a:r>
            <a:r>
              <a:rPr lang="ko-KR" altLang="en-US" sz="1200">
                <a:latin typeface="+mj-ea"/>
                <a:ea typeface="+mj-ea"/>
              </a:rPr>
              <a:t> 회원 정보를 </a:t>
            </a:r>
            <a:r>
              <a:rPr lang="en-US" altLang="ko-KR" sz="1200">
                <a:latin typeface="+mj-ea"/>
                <a:ea typeface="+mj-ea"/>
              </a:rPr>
              <a:t>List</a:t>
            </a:r>
            <a:r>
              <a:rPr lang="ko-KR" altLang="en-US" sz="1200">
                <a:latin typeface="+mj-ea"/>
                <a:ea typeface="+mj-ea"/>
              </a:rPr>
              <a:t>로 가져옵니다</a:t>
            </a:r>
            <a:r>
              <a:rPr lang="en-US" altLang="ko-KR" sz="1200">
                <a:latin typeface="+mj-ea"/>
                <a:ea typeface="+mj-ea"/>
              </a:rPr>
              <a:t>.</a:t>
            </a:r>
            <a:endParaRPr lang="ko-KR" altLang="en-US" sz="1200">
              <a:latin typeface="+mj-ea"/>
              <a:ea typeface="+mj-ea"/>
            </a:endParaRPr>
          </a:p>
        </p:txBody>
      </p:sp>
      <p:grpSp>
        <p:nvGrpSpPr>
          <p:cNvPr id="4" name="그룹 3"/>
          <p:cNvGrpSpPr/>
          <p:nvPr/>
        </p:nvGrpSpPr>
        <p:grpSpPr>
          <a:xfrm rot="0">
            <a:off x="336923" y="1882963"/>
            <a:ext cx="7585390" cy="4014789"/>
            <a:chOff x="336923" y="1882963"/>
            <a:chExt cx="7585390" cy="4014789"/>
          </a:xfrm>
        </p:grpSpPr>
        <p:pic>
          <p:nvPicPr>
            <p:cNvPr id="1026" name="Picture 2"/>
            <p:cNvPicPr>
              <a:picLocks noChangeAspect="1" noChangeArrowheads="1"/>
            </p:cNvPicPr>
            <p:nvPr/>
          </p:nvPicPr>
          <p:blipFill rotWithShape="1">
            <a:blip r:embed="rId2">
              <a:alphaModFix/>
              <a:lum/>
            </a:blip>
            <a:srcRect/>
            <a:stretch>
              <a:fillRect/>
            </a:stretch>
          </p:blipFill>
          <p:spPr>
            <a:xfrm>
              <a:off x="862100" y="1882963"/>
              <a:ext cx="7060213" cy="4014789"/>
            </a:xfrm>
            <a:prstGeom prst="rect">
              <a:avLst/>
            </a:prstGeom>
            <a:noFill/>
            <a:ln>
              <a:noFill/>
            </a:ln>
          </p:spPr>
        </p:pic>
        <p:cxnSp>
          <p:nvCxnSpPr>
            <p:cNvPr id="9" name="직선 연결선 8"/>
            <p:cNvCxnSpPr/>
            <p:nvPr/>
          </p:nvCxnSpPr>
          <p:spPr>
            <a:xfrm>
              <a:off x="1178670" y="3571250"/>
              <a:ext cx="549022"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36923" y="3434267"/>
              <a:ext cx="868489" cy="276999"/>
            </a:xfrm>
            <a:prstGeom prst="rect">
              <a:avLst/>
            </a:prstGeom>
            <a:noFill/>
          </p:spPr>
          <p:txBody>
            <a:bodyPr wrap="square">
              <a:spAutoFit/>
            </a:bodyPr>
            <a:lstStyle/>
            <a:p>
              <a:pPr lvl="0"/>
              <a:r>
                <a:rPr lang="en-US" altLang="ko-KR" sz="1200" b="1">
                  <a:solidFill>
                    <a:srgbClr val="ff0000"/>
                  </a:solidFill>
                </a:rPr>
                <a:t>protected</a:t>
              </a:r>
              <a:endParaRPr lang="ko-KR" altLang="en-US" sz="1200" b="1">
                <a:solidFill>
                  <a:srgbClr val="ff0000"/>
                </a:solidFill>
              </a:endParaRPr>
            </a:p>
          </p:txBody>
        </p:sp>
      </p:grpSp>
    </p:spTree>
  </p:cSld>
  <p:clrMapOvr>
    <a:masterClrMapping/>
  </p:clrMapOvr>
</p:sld>
</file>

<file path=ppt/slides/slide5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73204"/>
          </a:xfrm>
          <a:prstGeom prst="rect">
            <a:avLst/>
          </a:prstGeom>
          <a:noFill/>
        </p:spPr>
        <p:txBody>
          <a:bodyPr wrap="square">
            <a:spAutoFit/>
          </a:bodyPr>
          <a:lstStyle/>
          <a:p>
            <a:pPr>
              <a:lnSpc>
                <a:spcPct val="165000"/>
              </a:lnSpc>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p:txBody>
      </p:sp>
      <p:sp>
        <p:nvSpPr>
          <p:cNvPr id="12" name="TextBox 11"/>
          <p:cNvSpPr txBox="1"/>
          <p:nvPr/>
        </p:nvSpPr>
        <p:spPr>
          <a:xfrm>
            <a:off x="1324274" y="711235"/>
            <a:ext cx="6400800" cy="523220"/>
          </a:xfrm>
          <a:prstGeom prst="rect">
            <a:avLst/>
          </a:prstGeom>
          <a:noFill/>
        </p:spPr>
        <p:txBody>
          <a:bodyPr wrap="square" anchor="ctr">
            <a:spAutoFit/>
          </a:bodyPr>
          <a:lstStyle/>
          <a:p>
            <a:pPr algn="ctr"/>
            <a:r>
              <a:rPr lang="en-US" altLang="ko-KR" sz="2800">
                <a:solidFill>
                  <a:schemeClr val="bg1">
                    <a:lumMod val="65000"/>
                  </a:schemeClr>
                </a:solidFill>
              </a:rPr>
              <a:t>8.4 </a:t>
            </a:r>
            <a:r>
              <a:rPr lang="ko-KR" altLang="en-US" sz="2800">
                <a:solidFill>
                  <a:schemeClr val="bg1">
                    <a:lumMod val="65000"/>
                  </a:schemeClr>
                </a:solidFill>
              </a:rPr>
              <a:t>바인딩</a:t>
            </a:r>
            <a:endParaRPr lang="ko-KR" altLang="en-US" sz="2800" spc="-88">
              <a:solidFill>
                <a:srgbClr val="281f3d"/>
              </a:solidFill>
            </a:endParaRPr>
          </a:p>
        </p:txBody>
      </p:sp>
      <p:pic>
        <p:nvPicPr>
          <p:cNvPr id="2050" name="Picture 2"/>
          <p:cNvPicPr>
            <a:picLocks noChangeAspect="1" noChangeArrowheads="1"/>
          </p:cNvPicPr>
          <p:nvPr/>
        </p:nvPicPr>
        <p:blipFill rotWithShape="1">
          <a:blip r:embed="rId2">
            <a:alphaModFix/>
            <a:lum/>
          </a:blip>
          <a:srcRect/>
          <a:stretch>
            <a:fillRect/>
          </a:stretch>
        </p:blipFill>
        <p:spPr>
          <a:xfrm>
            <a:off x="789217" y="1681064"/>
            <a:ext cx="6935857" cy="3882572"/>
          </a:xfrm>
          <a:prstGeom prst="rect">
            <a:avLst/>
          </a:prstGeom>
          <a:noFill/>
          <a:ln>
            <a:noFill/>
          </a:ln>
        </p:spPr>
      </p:pic>
    </p:spTree>
  </p:cSld>
  <p:clrMapOvr>
    <a:masterClrMapping/>
  </p:clrMapOvr>
</p:sld>
</file>

<file path=ppt/slides/slide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73205"/>
          </a:xfrm>
          <a:prstGeom prst="rect">
            <a:avLst/>
          </a:prstGeom>
          <a:noFill/>
        </p:spPr>
        <p:txBody>
          <a:bodyPr wrap="square">
            <a:spAutoFit/>
          </a:bodyPr>
          <a:lstStyle/>
          <a:p>
            <a:pPr>
              <a:lnSpc>
                <a:spcPct val="165000"/>
              </a:lnSpc>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p:txBody>
      </p:sp>
      <p:sp>
        <p:nvSpPr>
          <p:cNvPr id="3" name="TextBox 2"/>
          <p:cNvSpPr txBox="1"/>
          <p:nvPr/>
        </p:nvSpPr>
        <p:spPr>
          <a:xfrm>
            <a:off x="505118" y="1394684"/>
            <a:ext cx="8039113" cy="498886"/>
          </a:xfrm>
          <a:prstGeom prst="rect">
            <a:avLst/>
          </a:prstGeom>
          <a:noFill/>
        </p:spPr>
        <p:txBody>
          <a:bodyPr wrap="square">
            <a:spAutoFit/>
          </a:bodyPr>
          <a:lstStyle/>
          <a:p>
            <a:pPr marL="285750" indent="-285750" defTabSz="2160270">
              <a:lnSpc>
                <a:spcPct val="150000"/>
              </a:lnSpc>
              <a:spcBef>
                <a:spcPct val="16000"/>
              </a:spcBef>
              <a:buClr>
                <a:srgbClr val="7c68ad"/>
              </a:buClr>
              <a:buFont typeface="Arial"/>
              <a:buChar char="•"/>
            </a:pPr>
            <a:r>
              <a:rPr lang="en-US" altLang="ko-KR"/>
              <a:t>8.2.2 redirect</a:t>
            </a:r>
            <a:r>
              <a:rPr lang="ko-KR" altLang="en-US"/>
              <a:t>를 이용한 포워딩 실습</a:t>
            </a:r>
            <a:endParaRPr lang="en-US" altLang="ko-KR" spc="-94"/>
          </a:p>
        </p:txBody>
      </p:sp>
      <p:sp>
        <p:nvSpPr>
          <p:cNvPr id="12" name="TextBox 11"/>
          <p:cNvSpPr txBox="1"/>
          <p:nvPr/>
        </p:nvSpPr>
        <p:spPr>
          <a:xfrm>
            <a:off x="1324274" y="711235"/>
            <a:ext cx="6400800" cy="523220"/>
          </a:xfrm>
          <a:prstGeom prst="rect">
            <a:avLst/>
          </a:prstGeom>
          <a:noFill/>
        </p:spPr>
        <p:txBody>
          <a:bodyPr wrap="square" anchor="ctr">
            <a:spAutoFit/>
          </a:bodyPr>
          <a:lstStyle/>
          <a:p>
            <a:pPr algn="ctr"/>
            <a:r>
              <a:rPr lang="en-US" altLang="ko-KR" sz="2800">
                <a:solidFill>
                  <a:schemeClr val="bg1">
                    <a:lumMod val="65000"/>
                  </a:schemeClr>
                </a:solidFill>
              </a:rPr>
              <a:t>8.2 </a:t>
            </a:r>
            <a:r>
              <a:rPr lang="ko-KR" altLang="en-US" sz="2800">
                <a:solidFill>
                  <a:schemeClr val="bg1">
                    <a:lumMod val="65000"/>
                  </a:schemeClr>
                </a:solidFill>
              </a:rPr>
              <a:t>서블릿의 여러 가지 포워드 방법</a:t>
            </a:r>
            <a:endParaRPr lang="ko-KR" altLang="en-US" sz="2800" spc="-88">
              <a:solidFill>
                <a:srgbClr val="281f3d"/>
              </a:solidFill>
            </a:endParaRPr>
          </a:p>
        </p:txBody>
      </p:sp>
      <p:sp>
        <p:nvSpPr>
          <p:cNvPr id="4" name="TextBox 3"/>
          <p:cNvSpPr txBox="1"/>
          <p:nvPr/>
        </p:nvSpPr>
        <p:spPr>
          <a:xfrm>
            <a:off x="596348" y="1850130"/>
            <a:ext cx="8100390" cy="461665"/>
          </a:xfrm>
          <a:prstGeom prst="rect">
            <a:avLst/>
          </a:prstGeom>
          <a:noFill/>
        </p:spPr>
        <p:txBody>
          <a:bodyPr wrap="square">
            <a:spAutoFit/>
          </a:bodyPr>
          <a:lstStyle/>
          <a:p>
            <a:pPr lvl="0"/>
            <a:r>
              <a:rPr lang="en-US" altLang="ko-KR" sz="1200" b="1">
                <a:latin typeface="+mj-ea"/>
                <a:ea typeface="+mj-ea"/>
              </a:rPr>
              <a:t>1. </a:t>
            </a:r>
            <a:r>
              <a:rPr lang="ko-KR" altLang="en-US" sz="1200">
                <a:latin typeface="+mj-ea"/>
                <a:ea typeface="+mj-ea"/>
              </a:rPr>
              <a:t>새 프로젝트 </a:t>
            </a:r>
            <a:r>
              <a:rPr lang="en-US" altLang="ko-KR" sz="1200">
                <a:latin typeface="+mj-ea"/>
                <a:ea typeface="+mj-ea"/>
              </a:rPr>
              <a:t>pro08</a:t>
            </a:r>
            <a:r>
              <a:rPr lang="ko-KR" altLang="en-US" sz="1200">
                <a:latin typeface="+mj-ea"/>
                <a:ea typeface="+mj-ea"/>
              </a:rPr>
              <a:t>을 만들고 </a:t>
            </a:r>
            <a:r>
              <a:rPr lang="en-US" altLang="ko-KR" sz="1200">
                <a:latin typeface="+mj-ea"/>
                <a:ea typeface="+mj-ea"/>
              </a:rPr>
              <a:t>sec01.ex01 </a:t>
            </a:r>
            <a:r>
              <a:rPr lang="ko-KR" altLang="en-US" sz="1200">
                <a:latin typeface="+mj-ea"/>
                <a:ea typeface="+mj-ea"/>
              </a:rPr>
              <a:t>패키지를 추가합니다</a:t>
            </a:r>
            <a:r>
              <a:rPr lang="en-US" altLang="ko-KR" sz="1200">
                <a:latin typeface="+mj-ea"/>
                <a:ea typeface="+mj-ea"/>
              </a:rPr>
              <a:t>. FirstServlet </a:t>
            </a:r>
            <a:r>
              <a:rPr lang="ko-KR" altLang="en-US" sz="1200">
                <a:latin typeface="+mj-ea"/>
                <a:ea typeface="+mj-ea"/>
              </a:rPr>
              <a:t>클래스와 </a:t>
            </a:r>
            <a:r>
              <a:rPr lang="en-US" altLang="ko-KR" sz="1200">
                <a:latin typeface="+mj-ea"/>
                <a:ea typeface="+mj-ea"/>
              </a:rPr>
              <a:t>SecondServlet </a:t>
            </a:r>
            <a:r>
              <a:rPr lang="ko-KR" altLang="en-US" sz="1200">
                <a:latin typeface="+mj-ea"/>
                <a:ea typeface="+mj-ea"/>
              </a:rPr>
              <a:t>클래스를</a:t>
            </a:r>
            <a:endParaRPr lang="ko-KR" altLang="en-US" sz="1200">
              <a:latin typeface="+mj-ea"/>
              <a:ea typeface="+mj-ea"/>
            </a:endParaRPr>
          </a:p>
          <a:p>
            <a:pPr lvl="0"/>
            <a:r>
              <a:rPr lang="en-US" altLang="ko-KR" sz="1200">
                <a:latin typeface="+mj-ea"/>
                <a:ea typeface="+mj-ea"/>
              </a:rPr>
              <a:t>   </a:t>
            </a:r>
            <a:r>
              <a:rPr lang="ko-KR" altLang="en-US" sz="1200">
                <a:latin typeface="+mj-ea"/>
                <a:ea typeface="+mj-ea"/>
              </a:rPr>
              <a:t>추가합니다</a:t>
            </a:r>
            <a:r>
              <a:rPr lang="en-US" altLang="ko-KR" sz="1200">
                <a:latin typeface="+mj-ea"/>
                <a:ea typeface="+mj-ea"/>
              </a:rPr>
              <a:t>.</a:t>
            </a:r>
            <a:endParaRPr lang="ko-KR" altLang="en-US" sz="1200">
              <a:latin typeface="+mj-ea"/>
              <a:ea typeface="+mj-ea"/>
            </a:endParaRPr>
          </a:p>
        </p:txBody>
      </p:sp>
      <p:pic>
        <p:nvPicPr>
          <p:cNvPr id="7" name="그림 6"/>
          <p:cNvPicPr/>
          <p:nvPr/>
        </p:nvPicPr>
        <p:blipFill rotWithShape="1">
          <a:blip r:embed="rId2">
            <a:alphaModFix/>
            <a:lum/>
          </a:blip>
          <a:stretch>
            <a:fillRect/>
          </a:stretch>
        </p:blipFill>
        <p:spPr>
          <a:xfrm>
            <a:off x="2840406" y="2419350"/>
            <a:ext cx="2407455" cy="2281859"/>
          </a:xfrm>
          <a:prstGeom prst="rect">
            <a:avLst/>
          </a:prstGeom>
          <a:ln>
            <a:solidFill>
              <a:schemeClr val="tx1"/>
            </a:solidFill>
          </a:ln>
        </p:spPr>
      </p:pic>
    </p:spTree>
  </p:cSld>
  <p:clrMapOvr>
    <a:masterClrMapping/>
  </p:clrMapOvr>
</p:sld>
</file>

<file path=ppt/slides/slide6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73204"/>
          </a:xfrm>
          <a:prstGeom prst="rect">
            <a:avLst/>
          </a:prstGeom>
          <a:noFill/>
        </p:spPr>
        <p:txBody>
          <a:bodyPr wrap="square">
            <a:spAutoFit/>
          </a:bodyPr>
          <a:lstStyle/>
          <a:p>
            <a:pPr>
              <a:lnSpc>
                <a:spcPct val="165000"/>
              </a:lnSpc>
              <a:defRPr/>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p:txBody>
      </p:sp>
      <p:sp>
        <p:nvSpPr>
          <p:cNvPr id="12" name="TextBox 11"/>
          <p:cNvSpPr txBox="1"/>
          <p:nvPr/>
        </p:nvSpPr>
        <p:spPr>
          <a:xfrm>
            <a:off x="1324274" y="711235"/>
            <a:ext cx="6400800" cy="523220"/>
          </a:xfrm>
          <a:prstGeom prst="rect">
            <a:avLst/>
          </a:prstGeom>
          <a:noFill/>
        </p:spPr>
        <p:txBody>
          <a:bodyPr wrap="square" anchor="ctr">
            <a:spAutoFit/>
          </a:bodyPr>
          <a:lstStyle/>
          <a:p>
            <a:pPr algn="ctr">
              <a:defRPr/>
            </a:pPr>
            <a:r>
              <a:rPr lang="en-US" altLang="ko-KR" sz="2800">
                <a:solidFill>
                  <a:schemeClr val="bg1">
                    <a:lumMod val="65000"/>
                  </a:schemeClr>
                </a:solidFill>
              </a:rPr>
              <a:t>8.4 </a:t>
            </a:r>
            <a:r>
              <a:rPr lang="ko-KR" altLang="en-US" sz="2800">
                <a:solidFill>
                  <a:schemeClr val="bg1">
                    <a:lumMod val="65000"/>
                  </a:schemeClr>
                </a:solidFill>
              </a:rPr>
              <a:t>바인딩</a:t>
            </a:r>
            <a:endParaRPr lang="ko-KR" altLang="en-US" sz="2800" b="0" spc="-88">
              <a:solidFill>
                <a:srgbClr val="281f3d"/>
              </a:solidFill>
            </a:endParaRPr>
          </a:p>
        </p:txBody>
      </p:sp>
      <p:sp>
        <p:nvSpPr>
          <p:cNvPr id="35843" name=""/>
          <p:cNvSpPr txBox="1"/>
          <p:nvPr/>
        </p:nvSpPr>
        <p:spPr>
          <a:xfrm>
            <a:off x="0" y="1225347"/>
            <a:ext cx="9144000" cy="5392623"/>
          </a:xfrm>
          <a:prstGeom prst="rect">
            <a:avLst/>
          </a:prstGeom>
          <a:solidFill>
            <a:srgbClr val="ffffff">
              <a:alpha val="100000"/>
            </a:srgbClr>
          </a:solidFill>
          <a:ln>
            <a:solidFill>
              <a:srgbClr val="4472c4">
                <a:alpha val="100000"/>
              </a:srgbClr>
            </a:solidFill>
          </a:ln>
        </p:spPr>
        <p:txBody>
          <a:bodyPr wrap="square">
            <a:spAutoFit/>
          </a:bodyPr>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package sec04.ex03;</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ko-KR" altLang="en-US" sz="1200" b="1" i="0" u="none" strike="noStrike" kern="1200" cap="none" spc="0" normalizeH="0" baseline="0" mc:Ignorable="hp" hp:hslEmbossed="0">
                <a:solidFill>
                  <a:srgbClr val="000000"/>
                </a:solidFill>
                <a:latin typeface="한컴산뜻돋움"/>
                <a:ea typeface="한컴산뜻돋움"/>
              </a:rPr>
              <a:t> </a:t>
            </a: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//@WebServlet("/viewMembers")</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public class ViewServlet extends HttpServlet {</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protected void doGet(HttpServletRequest request,HttpServletResponse response)</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throws ServletException, IOException {</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request.setCharacterEncoding("utf-8");		</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response.setContentType("text/html;charset=utf-8");</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PrintWriter out=response.getWriter();</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a:t>
            </a: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ff0000"/>
                </a:solidFill>
                <a:latin typeface="한컴산뜻돋움"/>
                <a:ea typeface="한컴산뜻돋움"/>
              </a:rPr>
              <a:t>List membersList = (List) request.getAttribute("membersList");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ff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out.print("&lt;html&gt;&lt;body&gt;");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out.print("&lt;table border=1&gt;&lt;tr align='center' bgcolor='lightgreen'&gt;");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out.print("&lt;td&gt;아이디&lt;/td&gt;&lt;td&gt;비밀번호&lt;/td&gt;&lt;td&gt;이름&lt;/td&gt;&lt;td&gt;이메일&lt;/td&gt;&lt;td&gt;가입일&lt;/td&gt;&lt;td &gt;삭제&lt;/td&gt;&lt;/tr&gt;");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for (int i = 0; i &lt; membersList.size(); i++) {</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a:t>
            </a: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ff0000"/>
                </a:solidFill>
                <a:latin typeface="한컴산뜻돋움"/>
                <a:ea typeface="한컴산뜻돋움"/>
              </a:rPr>
              <a:t>MemberVO memberVO = (MemberVO) membersList.get(i);</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ff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String id = memberVO.getId();</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String pwd = memberVO.getPwd();</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String name = memberVO.getName();</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String email = memberVO.getEmail();</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Date joinDate = memberVO.getJoinDate();</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out.print("&lt;tr&gt;&lt;td&gt;" + id + "&lt;/td&gt;&lt;td&gt;" + pwd + "&lt;/td&gt;&lt;td&gt;" + name + "&lt;/td&gt;&lt;td&gt;" + email + "&lt;/td&gt;&lt;td&gt;"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 joinDate + "&lt;/td&gt;&lt;td&gt;" + "</a:t>
            </a: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800080"/>
                </a:solidFill>
                <a:latin typeface="한컴산뜻돋움"/>
                <a:ea typeface="한컴산뜻돋움"/>
              </a:rPr>
              <a:t>&lt;a href='/pro07/member3?command=delMember&amp;id=" + id</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80008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800080"/>
                </a:solidFill>
                <a:latin typeface="한컴산뜻돋움"/>
                <a:ea typeface="한컴산뜻돋움"/>
              </a:rPr>
              <a:t>					+ "'&gt;삭제 &lt;/a&gt;</a:t>
            </a: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&lt;/td&gt;&lt;/tr&gt;");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out.print("&lt;/table&gt;&lt;/body&gt;&lt;/html&gt;");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out.print("&lt;a href='/pro07/memberForm.html'&gt;새 회원 등록하기&lt;/a");</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64624"/>
          </a:xfrm>
          <a:prstGeom prst="rect">
            <a:avLst/>
          </a:prstGeom>
          <a:noFill/>
        </p:spPr>
        <p:txBody>
          <a:bodyPr wrap="square">
            <a:spAutoFit/>
          </a:bodyPr>
          <a:lstStyle/>
          <a:p>
            <a:pPr>
              <a:lnSpc>
                <a:spcPct val="165000"/>
              </a:lnSpc>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p:txBody>
      </p:sp>
      <p:sp>
        <p:nvSpPr>
          <p:cNvPr id="12" name="TextBox 11"/>
          <p:cNvSpPr txBox="1"/>
          <p:nvPr/>
        </p:nvSpPr>
        <p:spPr>
          <a:xfrm>
            <a:off x="1324274" y="711235"/>
            <a:ext cx="6400800" cy="523220"/>
          </a:xfrm>
          <a:prstGeom prst="rect">
            <a:avLst/>
          </a:prstGeom>
          <a:noFill/>
        </p:spPr>
        <p:txBody>
          <a:bodyPr wrap="square" anchor="ctr">
            <a:spAutoFit/>
          </a:bodyPr>
          <a:lstStyle/>
          <a:p>
            <a:pPr algn="ctr"/>
            <a:r>
              <a:rPr lang="en-US" altLang="ko-KR" sz="2800">
                <a:solidFill>
                  <a:schemeClr val="bg1">
                    <a:lumMod val="65000"/>
                  </a:schemeClr>
                </a:solidFill>
              </a:rPr>
              <a:t>8.4 </a:t>
            </a:r>
            <a:r>
              <a:rPr lang="ko-KR" altLang="en-US" sz="2800">
                <a:solidFill>
                  <a:schemeClr val="bg1">
                    <a:lumMod val="65000"/>
                  </a:schemeClr>
                </a:solidFill>
              </a:rPr>
              <a:t>바인딩</a:t>
            </a:r>
            <a:endParaRPr lang="ko-KR" altLang="en-US" sz="2800" spc="-88">
              <a:solidFill>
                <a:srgbClr val="281f3d"/>
              </a:solidFill>
            </a:endParaRPr>
          </a:p>
        </p:txBody>
      </p:sp>
      <p:sp>
        <p:nvSpPr>
          <p:cNvPr id="3" name="TextBox 2"/>
          <p:cNvSpPr txBox="1"/>
          <p:nvPr/>
        </p:nvSpPr>
        <p:spPr>
          <a:xfrm>
            <a:off x="505119" y="1451114"/>
            <a:ext cx="7625090" cy="276999"/>
          </a:xfrm>
          <a:prstGeom prst="rect">
            <a:avLst/>
          </a:prstGeom>
          <a:noFill/>
        </p:spPr>
        <p:txBody>
          <a:bodyPr wrap="square">
            <a:spAutoFit/>
          </a:bodyPr>
          <a:lstStyle/>
          <a:p>
            <a:pPr lvl="0"/>
            <a:r>
              <a:rPr lang="en-US" altLang="ko-KR" sz="1200" b="1">
                <a:latin typeface="+mj-ea"/>
                <a:ea typeface="+mj-ea"/>
              </a:rPr>
              <a:t>4. </a:t>
            </a:r>
            <a:r>
              <a:rPr lang="en-US" altLang="ko-KR" sz="1200">
                <a:latin typeface="+mj-ea"/>
                <a:ea typeface="+mj-ea"/>
              </a:rPr>
              <a:t>http://localhost:8090/pro08/member</a:t>
            </a:r>
            <a:r>
              <a:rPr lang="ko-KR" altLang="en-US" sz="1200">
                <a:latin typeface="+mj-ea"/>
                <a:ea typeface="+mj-ea"/>
              </a:rPr>
              <a:t>로 요청하여 실행 결과를 확인합니다</a:t>
            </a:r>
            <a:r>
              <a:rPr lang="en-US" altLang="ko-KR" sz="1200">
                <a:latin typeface="+mj-ea"/>
                <a:ea typeface="+mj-ea"/>
              </a:rPr>
              <a:t>.</a:t>
            </a:r>
            <a:endParaRPr lang="ko-KR" altLang="en-US" sz="1200">
              <a:latin typeface="+mj-ea"/>
              <a:ea typeface="+mj-ea"/>
            </a:endParaRPr>
          </a:p>
        </p:txBody>
      </p:sp>
      <p:sp>
        <p:nvSpPr>
          <p:cNvPr id="4" name="TextBox 3"/>
          <p:cNvSpPr txBox="1"/>
          <p:nvPr/>
        </p:nvSpPr>
        <p:spPr>
          <a:xfrm>
            <a:off x="1006156" y="5184985"/>
            <a:ext cx="6651055" cy="451910"/>
          </a:xfrm>
          <a:prstGeom prst="rect">
            <a:avLst/>
          </a:prstGeom>
          <a:noFill/>
          <a:ln w="19050">
            <a:solidFill>
              <a:srgbClr val="c00000"/>
            </a:solidFill>
          </a:ln>
        </p:spPr>
        <p:txBody>
          <a:bodyPr wrap="square">
            <a:spAutoFit/>
          </a:bodyPr>
          <a:lstStyle/>
          <a:p>
            <a:pPr lvl="0"/>
            <a:r>
              <a:rPr lang="en-US" altLang="ko-KR" sz="1200">
                <a:latin typeface="+mj-ea"/>
                <a:ea typeface="+mj-ea"/>
              </a:rPr>
              <a:t>ViewServlet </a:t>
            </a:r>
            <a:r>
              <a:rPr lang="ko-KR" altLang="en-US" sz="1200">
                <a:latin typeface="+mj-ea"/>
                <a:ea typeface="+mj-ea"/>
              </a:rPr>
              <a:t>클래스는 웹 브라우저에서 화면 기능을 담당하는데 이러한 기능을 하는 서블릿이</a:t>
            </a:r>
            <a:endParaRPr lang="ko-KR" altLang="en-US" sz="1200">
              <a:latin typeface="+mj-ea"/>
              <a:ea typeface="+mj-ea"/>
            </a:endParaRPr>
          </a:p>
          <a:p>
            <a:pPr lvl="0"/>
            <a:r>
              <a:rPr lang="ko-KR" altLang="en-US" sz="1200">
                <a:latin typeface="+mj-ea"/>
                <a:ea typeface="+mj-ea"/>
              </a:rPr>
              <a:t>분화되어 발전된 것이 바로 </a:t>
            </a:r>
            <a:r>
              <a:rPr lang="en-US" altLang="ko-KR" sz="1200">
                <a:latin typeface="+mj-ea"/>
                <a:ea typeface="+mj-ea"/>
              </a:rPr>
              <a:t>JSP</a:t>
            </a:r>
            <a:r>
              <a:rPr lang="ko-KR" altLang="en-US" sz="1200">
                <a:latin typeface="+mj-ea"/>
                <a:ea typeface="+mj-ea"/>
              </a:rPr>
              <a:t>입니다</a:t>
            </a:r>
            <a:r>
              <a:rPr lang="en-US" altLang="ko-KR" sz="1200">
                <a:latin typeface="+mj-ea"/>
                <a:ea typeface="+mj-ea"/>
              </a:rPr>
              <a:t>.</a:t>
            </a:r>
            <a:endParaRPr lang="ko-KR" altLang="en-US" sz="1200">
              <a:latin typeface="+mj-ea"/>
              <a:ea typeface="+mj-ea"/>
            </a:endParaRPr>
          </a:p>
        </p:txBody>
      </p:sp>
      <p:sp>
        <p:nvSpPr>
          <p:cNvPr id="5" name="아래쪽 화살표 4"/>
          <p:cNvSpPr/>
          <p:nvPr/>
        </p:nvSpPr>
        <p:spPr>
          <a:xfrm>
            <a:off x="3973875" y="4477578"/>
            <a:ext cx="357809" cy="387626"/>
          </a:xfrm>
          <a:prstGeom prst="downArrow">
            <a:avLst>
              <a:gd name="adj1" fmla="val 50000"/>
              <a:gd name="adj2"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ko-KR" altLang="en-US"/>
          </a:p>
        </p:txBody>
      </p:sp>
      <p:pic>
        <p:nvPicPr>
          <p:cNvPr id="8" name="그림 7"/>
          <p:cNvPicPr/>
          <p:nvPr/>
        </p:nvPicPr>
        <p:blipFill rotWithShape="1">
          <a:blip r:embed="rId2">
            <a:alphaModFix/>
            <a:lum/>
          </a:blip>
          <a:stretch>
            <a:fillRect/>
          </a:stretch>
        </p:blipFill>
        <p:spPr>
          <a:xfrm>
            <a:off x="2385676" y="1928689"/>
            <a:ext cx="3863975" cy="2125980"/>
          </a:xfrm>
          <a:prstGeom prst="rect">
            <a:avLst/>
          </a:prstGeom>
          <a:ln>
            <a:solidFill>
              <a:schemeClr val="tx1"/>
            </a:solidFill>
          </a:ln>
        </p:spPr>
      </p:pic>
    </p:spTree>
  </p:cSld>
  <p:clrMapOvr>
    <a:masterClrMapping/>
  </p:clrMapOvr>
</p:sld>
</file>

<file path=ppt/slides/slide6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73204"/>
          </a:xfrm>
          <a:prstGeom prst="rect">
            <a:avLst/>
          </a:prstGeom>
          <a:noFill/>
        </p:spPr>
        <p:txBody>
          <a:bodyPr wrap="square">
            <a:spAutoFit/>
          </a:bodyPr>
          <a:lstStyle/>
          <a:p>
            <a:pPr>
              <a:lnSpc>
                <a:spcPct val="165000"/>
              </a:lnSpc>
              <a:defRPr/>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p:txBody>
      </p:sp>
      <p:sp>
        <p:nvSpPr>
          <p:cNvPr id="12" name="TextBox 11"/>
          <p:cNvSpPr txBox="1"/>
          <p:nvPr/>
        </p:nvSpPr>
        <p:spPr>
          <a:xfrm>
            <a:off x="505119" y="711235"/>
            <a:ext cx="7660684" cy="523220"/>
          </a:xfrm>
          <a:prstGeom prst="rect">
            <a:avLst/>
          </a:prstGeom>
          <a:noFill/>
        </p:spPr>
        <p:txBody>
          <a:bodyPr wrap="square" anchor="ctr">
            <a:spAutoFit/>
          </a:bodyPr>
          <a:lstStyle/>
          <a:p>
            <a:pPr algn="ctr">
              <a:defRPr/>
            </a:pPr>
            <a:r>
              <a:rPr lang="en-US" altLang="ko-KR" sz="2800">
                <a:solidFill>
                  <a:schemeClr val="bg1">
                    <a:lumMod val="65000"/>
                  </a:schemeClr>
                </a:solidFill>
              </a:rPr>
              <a:t>8.5 ServletContext</a:t>
            </a:r>
            <a:r>
              <a:rPr lang="ko-KR" altLang="en-US" sz="2800">
                <a:solidFill>
                  <a:schemeClr val="bg1">
                    <a:lumMod val="65000"/>
                  </a:schemeClr>
                </a:solidFill>
              </a:rPr>
              <a:t>와 </a:t>
            </a:r>
            <a:r>
              <a:rPr lang="en-US" altLang="ko-KR" sz="2800">
                <a:solidFill>
                  <a:schemeClr val="bg1">
                    <a:lumMod val="65000"/>
                  </a:schemeClr>
                </a:solidFill>
              </a:rPr>
              <a:t>ServletConfig </a:t>
            </a:r>
            <a:r>
              <a:rPr lang="ko-KR" altLang="en-US" sz="2800">
                <a:solidFill>
                  <a:schemeClr val="bg1">
                    <a:lumMod val="65000"/>
                  </a:schemeClr>
                </a:solidFill>
              </a:rPr>
              <a:t>사용법</a:t>
            </a:r>
            <a:endParaRPr lang="ko-KR" altLang="en-US" sz="2800" spc="-88">
              <a:solidFill>
                <a:srgbClr val="281f3d"/>
              </a:solidFill>
            </a:endParaRPr>
          </a:p>
        </p:txBody>
      </p:sp>
      <p:sp>
        <p:nvSpPr>
          <p:cNvPr id="4" name="TextBox 3"/>
          <p:cNvSpPr txBox="1"/>
          <p:nvPr/>
        </p:nvSpPr>
        <p:spPr>
          <a:xfrm>
            <a:off x="505119" y="1384747"/>
            <a:ext cx="8039111" cy="507831"/>
          </a:xfrm>
          <a:prstGeom prst="rect">
            <a:avLst/>
          </a:prstGeom>
          <a:noFill/>
        </p:spPr>
        <p:txBody>
          <a:bodyPr wrap="square">
            <a:spAutoFit/>
          </a:bodyPr>
          <a:lstStyle/>
          <a:p>
            <a:pPr marL="285750" indent="-285750" defTabSz="2160270">
              <a:lnSpc>
                <a:spcPct val="150000"/>
              </a:lnSpc>
              <a:spcBef>
                <a:spcPct val="16000"/>
              </a:spcBef>
              <a:buClr>
                <a:srgbClr val="7c68ad"/>
              </a:buClr>
              <a:buFont typeface="Arial"/>
              <a:buChar char="•"/>
              <a:defRPr/>
            </a:pPr>
            <a:r>
              <a:rPr lang="en-US" altLang="ko-KR"/>
              <a:t>8.5.1 ServletContext </a:t>
            </a:r>
            <a:r>
              <a:rPr lang="ko-KR" altLang="en-US"/>
              <a:t>클래스</a:t>
            </a:r>
            <a:endParaRPr lang="en-US" altLang="ko-KR" spc="-94"/>
          </a:p>
        </p:txBody>
      </p:sp>
      <p:sp>
        <p:nvSpPr>
          <p:cNvPr id="3" name="TextBox 2"/>
          <p:cNvSpPr txBox="1"/>
          <p:nvPr/>
        </p:nvSpPr>
        <p:spPr>
          <a:xfrm>
            <a:off x="685800" y="2558499"/>
            <a:ext cx="7166113" cy="1459146"/>
          </a:xfrm>
          <a:prstGeom prst="rect">
            <a:avLst/>
          </a:prstGeom>
          <a:noFill/>
          <a:ln w="19050">
            <a:solidFill>
              <a:srgbClr val="00b0f0"/>
            </a:solidFill>
          </a:ln>
        </p:spPr>
        <p:txBody>
          <a:bodyPr wrap="square">
            <a:spAutoFit/>
          </a:bodyPr>
          <a:lstStyle/>
          <a:p>
            <a:pPr marL="285750" indent="-285750">
              <a:lnSpc>
                <a:spcPct val="150000"/>
              </a:lnSpc>
              <a:buFont typeface="Arial"/>
              <a:buChar char="•"/>
              <a:defRPr/>
            </a:pPr>
            <a:r>
              <a:rPr lang="en-US" altLang="ko-KR" sz="1200">
                <a:latin typeface="+mj-ea"/>
                <a:ea typeface="+mj-ea"/>
              </a:rPr>
              <a:t>javax.servlet.ServletContext</a:t>
            </a:r>
            <a:r>
              <a:rPr lang="ko-KR" altLang="en-US" sz="1200">
                <a:latin typeface="+mj-ea"/>
                <a:ea typeface="+mj-ea"/>
              </a:rPr>
              <a:t>로 정의되어 있음</a:t>
            </a:r>
            <a:endParaRPr lang="ko-KR" altLang="en-US" sz="1200">
              <a:latin typeface="+mj-ea"/>
              <a:ea typeface="+mj-ea"/>
            </a:endParaRPr>
          </a:p>
          <a:p>
            <a:pPr marL="285750" indent="-285750">
              <a:lnSpc>
                <a:spcPct val="150000"/>
              </a:lnSpc>
              <a:buFont typeface="Arial"/>
              <a:buChar char="•"/>
              <a:defRPr/>
            </a:pPr>
            <a:r>
              <a:rPr lang="ko-KR" altLang="en-US" sz="1200" b="1">
                <a:solidFill>
                  <a:srgbClr val="800080"/>
                </a:solidFill>
                <a:latin typeface="+mj-ea"/>
                <a:ea typeface="+mj-ea"/>
              </a:rPr>
              <a:t>서블릿과 컨테이너 간의 연동</a:t>
            </a:r>
            <a:r>
              <a:rPr lang="ko-KR" altLang="en-US" sz="1200">
                <a:latin typeface="+mj-ea"/>
                <a:ea typeface="+mj-ea"/>
              </a:rPr>
              <a:t>을 위해 사용</a:t>
            </a:r>
            <a:endParaRPr lang="ko-KR" altLang="en-US" sz="1200">
              <a:latin typeface="+mj-ea"/>
              <a:ea typeface="+mj-ea"/>
            </a:endParaRPr>
          </a:p>
          <a:p>
            <a:pPr marL="285750" indent="-285750">
              <a:lnSpc>
                <a:spcPct val="150000"/>
              </a:lnSpc>
              <a:buFont typeface="Arial"/>
              <a:buChar char="•"/>
              <a:defRPr/>
            </a:pPr>
            <a:r>
              <a:rPr lang="ko-KR" altLang="en-US" sz="1200" b="1">
                <a:solidFill>
                  <a:srgbClr val="800080"/>
                </a:solidFill>
                <a:latin typeface="+mj-ea"/>
                <a:ea typeface="+mj-ea"/>
              </a:rPr>
              <a:t>컨텍스트</a:t>
            </a:r>
            <a:r>
              <a:rPr lang="en-US" altLang="ko-KR" sz="1200" b="1">
                <a:solidFill>
                  <a:srgbClr val="800080"/>
                </a:solidFill>
                <a:latin typeface="+mj-ea"/>
                <a:ea typeface="+mj-ea"/>
              </a:rPr>
              <a:t>(</a:t>
            </a:r>
            <a:r>
              <a:rPr lang="ko-KR" altLang="en-US" sz="1200" b="1">
                <a:solidFill>
                  <a:srgbClr val="800080"/>
                </a:solidFill>
                <a:latin typeface="+mj-ea"/>
                <a:ea typeface="+mj-ea"/>
              </a:rPr>
              <a:t>웹 애플리케이션</a:t>
            </a:r>
            <a:r>
              <a:rPr lang="en-US" altLang="ko-KR" sz="1200" b="1">
                <a:solidFill>
                  <a:srgbClr val="800080"/>
                </a:solidFill>
                <a:latin typeface="+mj-ea"/>
                <a:ea typeface="+mj-ea"/>
              </a:rPr>
              <a:t>)</a:t>
            </a:r>
            <a:r>
              <a:rPr lang="ko-KR" altLang="en-US" sz="1200">
                <a:latin typeface="+mj-ea"/>
                <a:ea typeface="+mj-ea"/>
              </a:rPr>
              <a:t>마다 하나의 </a:t>
            </a:r>
            <a:r>
              <a:rPr lang="en-US" altLang="ko-KR" sz="1200">
                <a:latin typeface="+mj-ea"/>
                <a:ea typeface="+mj-ea"/>
              </a:rPr>
              <a:t>ServletContext</a:t>
            </a:r>
            <a:r>
              <a:rPr lang="ko-KR" altLang="en-US" sz="1200">
                <a:latin typeface="+mj-ea"/>
                <a:ea typeface="+mj-ea"/>
              </a:rPr>
              <a:t>가 생성됨</a:t>
            </a:r>
            <a:endParaRPr lang="ko-KR" altLang="en-US" sz="1200">
              <a:latin typeface="+mj-ea"/>
              <a:ea typeface="+mj-ea"/>
            </a:endParaRPr>
          </a:p>
          <a:p>
            <a:pPr marL="285750" indent="-285750">
              <a:lnSpc>
                <a:spcPct val="150000"/>
              </a:lnSpc>
              <a:buFont typeface="Arial"/>
              <a:buChar char="•"/>
              <a:defRPr/>
            </a:pPr>
            <a:r>
              <a:rPr lang="ko-KR" altLang="en-US" sz="1200" b="1">
                <a:solidFill>
                  <a:srgbClr val="800080"/>
                </a:solidFill>
                <a:latin typeface="+mj-ea"/>
                <a:ea typeface="+mj-ea"/>
              </a:rPr>
              <a:t>서블릿끼리 자원</a:t>
            </a:r>
            <a:r>
              <a:rPr lang="en-US" altLang="ko-KR" sz="1200" b="1">
                <a:solidFill>
                  <a:srgbClr val="800080"/>
                </a:solidFill>
                <a:latin typeface="+mj-ea"/>
                <a:ea typeface="+mj-ea"/>
              </a:rPr>
              <a:t>(</a:t>
            </a:r>
            <a:r>
              <a:rPr lang="ko-KR" altLang="en-US" sz="1200" b="1">
                <a:solidFill>
                  <a:srgbClr val="800080"/>
                </a:solidFill>
                <a:latin typeface="+mj-ea"/>
                <a:ea typeface="+mj-ea"/>
              </a:rPr>
              <a:t>데이터</a:t>
            </a:r>
            <a:r>
              <a:rPr lang="en-US" altLang="ko-KR" sz="1200" b="1">
                <a:solidFill>
                  <a:srgbClr val="800080"/>
                </a:solidFill>
                <a:latin typeface="+mj-ea"/>
                <a:ea typeface="+mj-ea"/>
              </a:rPr>
              <a:t>)</a:t>
            </a:r>
            <a:r>
              <a:rPr lang="ko-KR" altLang="en-US" sz="1200" b="1">
                <a:solidFill>
                  <a:srgbClr val="800080"/>
                </a:solidFill>
                <a:latin typeface="+mj-ea"/>
                <a:ea typeface="+mj-ea"/>
              </a:rPr>
              <a:t>을 공유</a:t>
            </a:r>
            <a:r>
              <a:rPr lang="ko-KR" altLang="en-US" sz="1200">
                <a:latin typeface="+mj-ea"/>
                <a:ea typeface="+mj-ea"/>
              </a:rPr>
              <a:t>하는 데 사용됨</a:t>
            </a:r>
            <a:endParaRPr lang="ko-KR" altLang="en-US" sz="1200">
              <a:latin typeface="+mj-ea"/>
              <a:ea typeface="+mj-ea"/>
            </a:endParaRPr>
          </a:p>
          <a:p>
            <a:pPr marL="285750" indent="-285750">
              <a:lnSpc>
                <a:spcPct val="150000"/>
              </a:lnSpc>
              <a:buFont typeface="Arial"/>
              <a:buChar char="•"/>
              <a:defRPr/>
            </a:pPr>
            <a:r>
              <a:rPr lang="ko-KR" altLang="en-US" sz="1200" b="1">
                <a:solidFill>
                  <a:srgbClr val="800080"/>
                </a:solidFill>
                <a:latin typeface="+mj-ea"/>
                <a:ea typeface="+mj-ea"/>
              </a:rPr>
              <a:t>컨테이너 실행 시 생성</a:t>
            </a:r>
            <a:r>
              <a:rPr lang="ko-KR" altLang="en-US" sz="1200">
                <a:latin typeface="+mj-ea"/>
                <a:ea typeface="+mj-ea"/>
              </a:rPr>
              <a:t>되고 컨테이너 종료 시 소멸됨</a:t>
            </a:r>
            <a:endParaRPr lang="ko-KR" altLang="en-US" sz="1200">
              <a:latin typeface="+mj-ea"/>
              <a:ea typeface="+mj-ea"/>
            </a:endParaRPr>
          </a:p>
        </p:txBody>
      </p:sp>
      <p:sp>
        <p:nvSpPr>
          <p:cNvPr id="5" name="TextBox 4"/>
          <p:cNvSpPr txBox="1"/>
          <p:nvPr/>
        </p:nvSpPr>
        <p:spPr>
          <a:xfrm>
            <a:off x="655983" y="2196548"/>
            <a:ext cx="3419061" cy="297097"/>
          </a:xfrm>
          <a:prstGeom prst="rect">
            <a:avLst/>
          </a:prstGeom>
          <a:noFill/>
        </p:spPr>
        <p:txBody>
          <a:bodyPr wrap="square">
            <a:spAutoFit/>
          </a:bodyPr>
          <a:lstStyle/>
          <a:p>
            <a:pPr lvl="0">
              <a:defRPr/>
            </a:pPr>
            <a:r>
              <a:rPr lang="en-US" altLang="ko-KR" sz="1400" b="1">
                <a:latin typeface="+mj-ea"/>
                <a:ea typeface="+mj-ea"/>
              </a:rPr>
              <a:t>ServletContext </a:t>
            </a:r>
            <a:r>
              <a:rPr lang="ko-KR" altLang="en-US" sz="1400" b="1">
                <a:latin typeface="+mj-ea"/>
                <a:ea typeface="+mj-ea"/>
              </a:rPr>
              <a:t>특징</a:t>
            </a:r>
            <a:endParaRPr lang="ko-KR" altLang="en-US" sz="1400" b="1">
              <a:latin typeface="+mj-ea"/>
              <a:ea typeface="+mj-ea"/>
            </a:endParaRPr>
          </a:p>
        </p:txBody>
      </p:sp>
      <p:sp>
        <p:nvSpPr>
          <p:cNvPr id="7" name="TextBox 6"/>
          <p:cNvSpPr txBox="1"/>
          <p:nvPr/>
        </p:nvSpPr>
        <p:spPr>
          <a:xfrm>
            <a:off x="655983" y="4814682"/>
            <a:ext cx="7166113" cy="1184163"/>
          </a:xfrm>
          <a:prstGeom prst="rect">
            <a:avLst/>
          </a:prstGeom>
          <a:noFill/>
          <a:ln w="19050">
            <a:solidFill>
              <a:srgbClr val="00b0f0"/>
            </a:solidFill>
          </a:ln>
        </p:spPr>
        <p:txBody>
          <a:bodyPr wrap="square">
            <a:spAutoFit/>
          </a:bodyPr>
          <a:lstStyle/>
          <a:p>
            <a:pPr marL="171450" indent="-171450">
              <a:lnSpc>
                <a:spcPct val="150000"/>
              </a:lnSpc>
              <a:buFont typeface="Arial"/>
              <a:buChar char="•"/>
              <a:defRPr/>
            </a:pPr>
            <a:r>
              <a:rPr lang="ko-KR" altLang="en-US" sz="1200">
                <a:latin typeface="+mj-ea"/>
                <a:ea typeface="+mj-ea"/>
              </a:rPr>
              <a:t>서블릿에서 파일 접근 기능</a:t>
            </a:r>
            <a:endParaRPr lang="ko-KR" altLang="en-US" sz="1200">
              <a:latin typeface="+mj-ea"/>
              <a:ea typeface="+mj-ea"/>
            </a:endParaRPr>
          </a:p>
          <a:p>
            <a:pPr marL="171450" indent="-171450">
              <a:lnSpc>
                <a:spcPct val="150000"/>
              </a:lnSpc>
              <a:buFont typeface="Arial"/>
              <a:buChar char="•"/>
              <a:defRPr/>
            </a:pPr>
            <a:r>
              <a:rPr lang="ko-KR" altLang="en-US" sz="1200">
                <a:latin typeface="+mj-ea"/>
                <a:ea typeface="+mj-ea"/>
              </a:rPr>
              <a:t>자원 바인딩 기능</a:t>
            </a:r>
            <a:endParaRPr lang="ko-KR" altLang="en-US" sz="1200">
              <a:latin typeface="+mj-ea"/>
              <a:ea typeface="+mj-ea"/>
            </a:endParaRPr>
          </a:p>
          <a:p>
            <a:pPr marL="171450" indent="-171450">
              <a:lnSpc>
                <a:spcPct val="150000"/>
              </a:lnSpc>
              <a:buFont typeface="Arial"/>
              <a:buChar char="•"/>
              <a:defRPr/>
            </a:pPr>
            <a:r>
              <a:rPr lang="ko-KR" altLang="en-US" sz="1200" b="1">
                <a:solidFill>
                  <a:srgbClr val="800080"/>
                </a:solidFill>
                <a:latin typeface="+mj-ea"/>
                <a:ea typeface="+mj-ea"/>
              </a:rPr>
              <a:t>로그 파일</a:t>
            </a:r>
            <a:r>
              <a:rPr lang="ko-KR" altLang="en-US" sz="1200">
                <a:latin typeface="+mj-ea"/>
                <a:ea typeface="+mj-ea"/>
              </a:rPr>
              <a:t> 기능</a:t>
            </a:r>
            <a:endParaRPr lang="ko-KR" altLang="en-US" sz="1200">
              <a:latin typeface="+mj-ea"/>
              <a:ea typeface="+mj-ea"/>
            </a:endParaRPr>
          </a:p>
          <a:p>
            <a:pPr marL="171450" indent="-171450">
              <a:lnSpc>
                <a:spcPct val="150000"/>
              </a:lnSpc>
              <a:buFont typeface="Arial"/>
              <a:buChar char="•"/>
              <a:defRPr/>
            </a:pPr>
            <a:r>
              <a:rPr lang="ko-KR" altLang="en-US" sz="1200" b="1">
                <a:solidFill>
                  <a:srgbClr val="800080"/>
                </a:solidFill>
                <a:latin typeface="+mj-ea"/>
                <a:ea typeface="+mj-ea"/>
              </a:rPr>
              <a:t>컨텍스트에서 제공하는 설정 정보 제공</a:t>
            </a:r>
            <a:r>
              <a:rPr lang="ko-KR" altLang="en-US" sz="1200">
                <a:latin typeface="+mj-ea"/>
                <a:ea typeface="+mj-ea"/>
              </a:rPr>
              <a:t> 기능</a:t>
            </a:r>
            <a:endParaRPr lang="ko-KR" altLang="en-US" sz="1200">
              <a:latin typeface="+mj-ea"/>
              <a:ea typeface="+mj-ea"/>
            </a:endParaRPr>
          </a:p>
        </p:txBody>
      </p:sp>
      <p:sp>
        <p:nvSpPr>
          <p:cNvPr id="8" name="TextBox 7"/>
          <p:cNvSpPr txBox="1"/>
          <p:nvPr/>
        </p:nvSpPr>
        <p:spPr>
          <a:xfrm>
            <a:off x="626166" y="4452731"/>
            <a:ext cx="3419061" cy="307777"/>
          </a:xfrm>
          <a:prstGeom prst="rect">
            <a:avLst/>
          </a:prstGeom>
          <a:noFill/>
        </p:spPr>
        <p:txBody>
          <a:bodyPr wrap="square">
            <a:spAutoFit/>
          </a:bodyPr>
          <a:lstStyle/>
          <a:p>
            <a:pPr lvl="0">
              <a:defRPr/>
            </a:pPr>
            <a:r>
              <a:rPr lang="en-US" altLang="ko-KR" sz="1400" b="1">
                <a:latin typeface="+mj-ea"/>
                <a:ea typeface="+mj-ea"/>
              </a:rPr>
              <a:t>ServletContext </a:t>
            </a:r>
            <a:r>
              <a:rPr lang="ko-KR" altLang="en-US" sz="1400" b="1">
                <a:latin typeface="+mj-ea"/>
                <a:ea typeface="+mj-ea"/>
              </a:rPr>
              <a:t>가 제공하는 기능</a:t>
            </a:r>
            <a:endParaRPr lang="ko-KR" altLang="en-US" sz="1400" b="1">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73204"/>
          </a:xfrm>
          <a:prstGeom prst="rect">
            <a:avLst/>
          </a:prstGeom>
          <a:noFill/>
        </p:spPr>
        <p:txBody>
          <a:bodyPr wrap="square">
            <a:spAutoFit/>
          </a:bodyPr>
          <a:lstStyle/>
          <a:p>
            <a:pPr>
              <a:lnSpc>
                <a:spcPct val="165000"/>
              </a:lnSpc>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p:txBody>
      </p:sp>
      <p:sp>
        <p:nvSpPr>
          <p:cNvPr id="3" name="TextBox 2"/>
          <p:cNvSpPr txBox="1"/>
          <p:nvPr/>
        </p:nvSpPr>
        <p:spPr>
          <a:xfrm>
            <a:off x="1324274" y="1372954"/>
            <a:ext cx="5251496" cy="263441"/>
          </a:xfrm>
          <a:prstGeom prst="rect">
            <a:avLst/>
          </a:prstGeom>
          <a:noFill/>
        </p:spPr>
        <p:txBody>
          <a:bodyPr wrap="square">
            <a:spAutoFit/>
          </a:bodyPr>
          <a:lstStyle/>
          <a:p>
            <a:pPr lvl="0"/>
            <a:r>
              <a:rPr lang="ko-KR" altLang="en-US" sz="1200" b="1">
                <a:latin typeface="+mj-ea"/>
                <a:ea typeface="+mj-ea"/>
              </a:rPr>
              <a:t>톰캣 컨테이너의 </a:t>
            </a:r>
            <a:r>
              <a:rPr lang="en-US" altLang="ko-KR" sz="1200" b="1">
                <a:latin typeface="+mj-ea"/>
                <a:ea typeface="+mj-ea"/>
              </a:rPr>
              <a:t>ServletContext</a:t>
            </a:r>
            <a:r>
              <a:rPr lang="ko-KR" altLang="en-US" sz="1200" b="1">
                <a:latin typeface="+mj-ea"/>
                <a:ea typeface="+mj-ea"/>
              </a:rPr>
              <a:t>와 </a:t>
            </a:r>
            <a:r>
              <a:rPr lang="en-US" altLang="ko-KR" sz="1200" b="1">
                <a:latin typeface="+mj-ea"/>
                <a:ea typeface="+mj-ea"/>
              </a:rPr>
              <a:t>ServletConfig </a:t>
            </a:r>
            <a:r>
              <a:rPr lang="ko-KR" altLang="en-US" sz="1200" b="1">
                <a:latin typeface="+mj-ea"/>
                <a:ea typeface="+mj-ea"/>
              </a:rPr>
              <a:t>생성 상태</a:t>
            </a:r>
            <a:endParaRPr lang="ko-KR" altLang="en-US" sz="1200" b="1">
              <a:latin typeface="+mj-ea"/>
              <a:ea typeface="+mj-ea"/>
            </a:endParaRPr>
          </a:p>
        </p:txBody>
      </p:sp>
      <p:grpSp>
        <p:nvGrpSpPr>
          <p:cNvPr id="6" name="그룹 5"/>
          <p:cNvGrpSpPr/>
          <p:nvPr/>
        </p:nvGrpSpPr>
        <p:grpSpPr>
          <a:xfrm rot="0">
            <a:off x="1530649" y="1372954"/>
            <a:ext cx="5988050" cy="5524500"/>
            <a:chOff x="1530649" y="1372954"/>
            <a:chExt cx="5988050" cy="5524500"/>
          </a:xfrm>
        </p:grpSpPr>
        <p:pic>
          <p:nvPicPr>
            <p:cNvPr id="4099" name="Picture 3"/>
            <p:cNvPicPr>
              <a:picLocks noChangeAspect="1" noChangeArrowheads="1"/>
            </p:cNvPicPr>
            <p:nvPr/>
          </p:nvPicPr>
          <p:blipFill rotWithShape="1">
            <a:blip r:embed="rId2">
              <a:alphaModFix/>
              <a:lum/>
            </a:blip>
            <a:srcRect/>
            <a:stretch>
              <a:fillRect/>
            </a:stretch>
          </p:blipFill>
          <p:spPr>
            <a:xfrm>
              <a:off x="1530649" y="1372954"/>
              <a:ext cx="5988050" cy="5524500"/>
            </a:xfrm>
            <a:prstGeom prst="rect">
              <a:avLst/>
            </a:prstGeom>
            <a:noFill/>
            <a:ln>
              <a:noFill/>
            </a:ln>
            <a:effectLst/>
          </p:spPr>
        </p:pic>
        <p:sp>
          <p:nvSpPr>
            <p:cNvPr id="5" name="TextBox 4"/>
            <p:cNvSpPr txBox="1"/>
            <p:nvPr/>
          </p:nvSpPr>
          <p:spPr>
            <a:xfrm>
              <a:off x="3160643" y="6450496"/>
              <a:ext cx="2723322" cy="276999"/>
            </a:xfrm>
            <a:prstGeom prst="rect">
              <a:avLst/>
            </a:prstGeom>
            <a:noFill/>
          </p:spPr>
          <p:txBody>
            <a:bodyPr wrap="square">
              <a:spAutoFit/>
            </a:bodyPr>
            <a:lstStyle/>
            <a:p>
              <a:pPr algn="ctr"/>
              <a:r>
                <a:rPr lang="ko-KR" altLang="en-US" sz="1200" b="1"/>
                <a:t>톰캣 컨테이너</a:t>
              </a:r>
              <a:endParaRPr lang="ko-KR" altLang="en-US" sz="1200" b="1"/>
            </a:p>
          </p:txBody>
        </p:sp>
        <p:sp>
          <p:nvSpPr>
            <p:cNvPr id="9" name="TextBox 8"/>
            <p:cNvSpPr txBox="1"/>
            <p:nvPr/>
          </p:nvSpPr>
          <p:spPr>
            <a:xfrm>
              <a:off x="1530649" y="1928192"/>
              <a:ext cx="2723322" cy="261610"/>
            </a:xfrm>
            <a:prstGeom prst="rect">
              <a:avLst/>
            </a:prstGeom>
            <a:noFill/>
          </p:spPr>
          <p:txBody>
            <a:bodyPr wrap="square">
              <a:spAutoFit/>
            </a:bodyPr>
            <a:lstStyle/>
            <a:p>
              <a:pPr algn="ctr"/>
              <a:r>
                <a:rPr lang="en-US" altLang="ko-KR" sz="1100" b="1"/>
                <a:t>Context</a:t>
              </a:r>
              <a:endParaRPr lang="ko-KR" altLang="en-US" sz="1100" b="1"/>
            </a:p>
          </p:txBody>
        </p:sp>
        <p:sp>
          <p:nvSpPr>
            <p:cNvPr id="10" name="TextBox 9"/>
            <p:cNvSpPr txBox="1"/>
            <p:nvPr/>
          </p:nvSpPr>
          <p:spPr>
            <a:xfrm>
              <a:off x="4353362" y="1928192"/>
              <a:ext cx="2723322" cy="261610"/>
            </a:xfrm>
            <a:prstGeom prst="rect">
              <a:avLst/>
            </a:prstGeom>
            <a:noFill/>
          </p:spPr>
          <p:txBody>
            <a:bodyPr wrap="square">
              <a:spAutoFit/>
            </a:bodyPr>
            <a:lstStyle/>
            <a:p>
              <a:pPr algn="ctr"/>
              <a:r>
                <a:rPr lang="en-US" altLang="ko-KR" sz="1100" b="1"/>
                <a:t>Context</a:t>
              </a:r>
              <a:endParaRPr lang="ko-KR" altLang="en-US" sz="1100" b="1"/>
            </a:p>
          </p:txBody>
        </p:sp>
        <p:sp>
          <p:nvSpPr>
            <p:cNvPr id="11" name="TextBox 10"/>
            <p:cNvSpPr txBox="1"/>
            <p:nvPr/>
          </p:nvSpPr>
          <p:spPr>
            <a:xfrm>
              <a:off x="1801352" y="4591879"/>
              <a:ext cx="2723322" cy="261610"/>
            </a:xfrm>
            <a:prstGeom prst="rect">
              <a:avLst/>
            </a:prstGeom>
            <a:noFill/>
          </p:spPr>
          <p:txBody>
            <a:bodyPr wrap="square">
              <a:spAutoFit/>
            </a:bodyPr>
            <a:lstStyle/>
            <a:p>
              <a:pPr algn="ctr"/>
              <a:r>
                <a:rPr lang="en-US" altLang="ko-KR" sz="1100" b="1"/>
                <a:t>Context</a:t>
              </a:r>
              <a:endParaRPr lang="ko-KR" altLang="en-US" sz="1100" b="1"/>
            </a:p>
          </p:txBody>
        </p:sp>
      </p:grpSp>
      <p:sp>
        <p:nvSpPr>
          <p:cNvPr id="13" name="TextBox 12"/>
          <p:cNvSpPr txBox="1"/>
          <p:nvPr/>
        </p:nvSpPr>
        <p:spPr>
          <a:xfrm>
            <a:off x="505119" y="711235"/>
            <a:ext cx="7660684" cy="523220"/>
          </a:xfrm>
          <a:prstGeom prst="rect">
            <a:avLst/>
          </a:prstGeom>
          <a:noFill/>
        </p:spPr>
        <p:txBody>
          <a:bodyPr wrap="square" anchor="ctr">
            <a:spAutoFit/>
          </a:bodyPr>
          <a:lstStyle/>
          <a:p>
            <a:pPr algn="ctr"/>
            <a:r>
              <a:rPr lang="en-US" altLang="ko-KR" sz="2800">
                <a:solidFill>
                  <a:schemeClr val="bg1">
                    <a:lumMod val="65000"/>
                  </a:schemeClr>
                </a:solidFill>
              </a:rPr>
              <a:t>8.5 ServletContext</a:t>
            </a:r>
            <a:r>
              <a:rPr lang="ko-KR" altLang="en-US" sz="2800">
                <a:solidFill>
                  <a:schemeClr val="bg1">
                    <a:lumMod val="65000"/>
                  </a:schemeClr>
                </a:solidFill>
              </a:rPr>
              <a:t>와 </a:t>
            </a:r>
            <a:r>
              <a:rPr lang="en-US" altLang="ko-KR" sz="2800">
                <a:solidFill>
                  <a:schemeClr val="bg1">
                    <a:lumMod val="65000"/>
                  </a:schemeClr>
                </a:solidFill>
              </a:rPr>
              <a:t>ServletConfig </a:t>
            </a:r>
            <a:r>
              <a:rPr lang="ko-KR" altLang="en-US" sz="2800">
                <a:solidFill>
                  <a:schemeClr val="bg1">
                    <a:lumMod val="65000"/>
                  </a:schemeClr>
                </a:solidFill>
              </a:rPr>
              <a:t>사용법</a:t>
            </a:r>
            <a:endParaRPr lang="ko-KR" altLang="en-US" sz="2800" spc="-88">
              <a:solidFill>
                <a:srgbClr val="281f3d"/>
              </a:solidFill>
            </a:endParaRPr>
          </a:p>
        </p:txBody>
      </p:sp>
    </p:spTree>
  </p:cSld>
  <p:clrMapOvr>
    <a:masterClrMapping/>
  </p:clrMapOvr>
</p:sld>
</file>

<file path=ppt/slides/slide6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73204"/>
          </a:xfrm>
          <a:prstGeom prst="rect">
            <a:avLst/>
          </a:prstGeom>
          <a:noFill/>
        </p:spPr>
        <p:txBody>
          <a:bodyPr wrap="square">
            <a:spAutoFit/>
          </a:bodyPr>
          <a:lstStyle/>
          <a:p>
            <a:pPr>
              <a:lnSpc>
                <a:spcPct val="165000"/>
              </a:lnSpc>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p:txBody>
      </p:sp>
      <p:sp>
        <p:nvSpPr>
          <p:cNvPr id="3" name="TextBox 2"/>
          <p:cNvSpPr txBox="1"/>
          <p:nvPr/>
        </p:nvSpPr>
        <p:spPr>
          <a:xfrm>
            <a:off x="599540" y="1490869"/>
            <a:ext cx="5774635" cy="297926"/>
          </a:xfrm>
          <a:prstGeom prst="rect">
            <a:avLst/>
          </a:prstGeom>
          <a:noFill/>
        </p:spPr>
        <p:txBody>
          <a:bodyPr wrap="square">
            <a:spAutoFit/>
          </a:bodyPr>
          <a:lstStyle/>
          <a:p>
            <a:pPr lvl="0"/>
            <a:r>
              <a:rPr lang="en-US" altLang="ko-KR" sz="1400" b="1">
                <a:latin typeface="+mj-ea"/>
                <a:ea typeface="+mj-ea"/>
              </a:rPr>
              <a:t>ServletContext</a:t>
            </a:r>
            <a:r>
              <a:rPr lang="ko-KR" altLang="en-US" sz="1400" b="1">
                <a:latin typeface="+mj-ea"/>
                <a:ea typeface="+mj-ea"/>
              </a:rPr>
              <a:t>에서 제공하는 여러가지 메서드들</a:t>
            </a:r>
            <a:endParaRPr lang="ko-KR" altLang="en-US" sz="1400" b="1">
              <a:latin typeface="+mj-ea"/>
              <a:ea typeface="+mj-ea"/>
            </a:endParaRPr>
          </a:p>
        </p:txBody>
      </p:sp>
      <p:graphicFrame>
        <p:nvGraphicFramePr>
          <p:cNvPr id="4" name="표 3"/>
          <p:cNvGraphicFramePr>
            <a:graphicFrameLocks noGrp="1"/>
          </p:cNvGraphicFramePr>
          <p:nvPr/>
        </p:nvGraphicFramePr>
        <p:xfrm>
          <a:off x="697275" y="1798646"/>
          <a:ext cx="7432933" cy="4583263"/>
        </p:xfrm>
        <a:graphic>
          <a:graphicData uri="http://schemas.openxmlformats.org/drawingml/2006/table">
            <a:tbl>
              <a:tblPr firstRow="1" bandRow="1">
                <a:tableStyleId>{5C22544A-7EE6-4342-B048-85BDC9FD1C3A}</a:tableStyleId>
              </a:tblPr>
              <a:tblGrid>
                <a:gridCol w="3048000"/>
                <a:gridCol w="4384933"/>
              </a:tblGrid>
              <a:tr h="218997">
                <a:tc>
                  <a:txBody>
                    <a:bodyPr vert="horz" lIns="91440" tIns="45720" rIns="91440" bIns="45720" anchor="t" anchorCtr="0"/>
                    <a:p>
                      <a:pPr latinLnBrk="1"/>
                      <a:r>
                        <a:rPr lang="ko-KR" altLang="en-US" sz="1000">
                          <a:solidFill>
                            <a:schemeClr val="tx1"/>
                          </a:solidFill>
                          <a:latin typeface="+mj-ea"/>
                          <a:ea typeface="+mj-ea"/>
                        </a:rPr>
                        <a:t>메서드</a:t>
                      </a:r>
                      <a:endParaRPr lang="ko-KR" altLang="en-US" sz="1000">
                        <a:solidFill>
                          <a:schemeClr val="tx1"/>
                        </a:solidFill>
                        <a:latin typeface="+mj-ea"/>
                        <a:ea typeface="+mj-ea"/>
                      </a:endParaRPr>
                    </a:p>
                  </a:txBody>
                  <a:tcPr marL="91440" marR="91440">
                    <a:lnL w="12700" cap="flat" cmpd="sng" algn="ctr">
                      <a:solidFill>
                        <a:schemeClr val="tx1"/>
                      </a:solidFill>
                      <a:prstDash val="solid"/>
                      <a:round/>
                    </a:lnL>
                    <a:lnR w="12700" cap="flat" cmpd="sng" algn="ctr">
                      <a:solidFill>
                        <a:schemeClr val="tx1"/>
                      </a:solidFill>
                      <a:prstDash val="solid"/>
                      <a:round/>
                    </a:lnR>
                    <a:lnT w="12700" cap="flat" cmpd="sng" algn="ctr">
                      <a:solidFill>
                        <a:schemeClr val="tx1"/>
                      </a:solidFill>
                      <a:prstDash val="solid"/>
                      <a:round/>
                    </a:lnT>
                    <a:lnB w="12700" cap="flat" cmpd="sng" algn="ctr">
                      <a:solidFill>
                        <a:schemeClr val="tx1"/>
                      </a:solidFill>
                      <a:prstDash val="solid"/>
                      <a:round/>
                    </a:lnB>
                    <a:solidFill>
                      <a:schemeClr val="accent5">
                        <a:lumMod val="40000"/>
                        <a:lumOff val="60000"/>
                      </a:schemeClr>
                    </a:solidFill>
                  </a:tcPr>
                </a:tc>
                <a:tc>
                  <a:txBody>
                    <a:bodyPr vert="horz" lIns="91440" tIns="45720" rIns="91440" bIns="45720" anchor="t" anchorCtr="0"/>
                    <a:p>
                      <a:pPr latinLnBrk="1"/>
                      <a:r>
                        <a:rPr lang="ko-KR" altLang="en-US" sz="1000">
                          <a:solidFill>
                            <a:schemeClr val="tx1"/>
                          </a:solidFill>
                          <a:latin typeface="+mj-ea"/>
                          <a:ea typeface="+mj-ea"/>
                        </a:rPr>
                        <a:t>기능</a:t>
                      </a:r>
                      <a:endParaRPr lang="ko-KR" altLang="en-US" sz="1000">
                        <a:solidFill>
                          <a:schemeClr val="tx1"/>
                        </a:solidFill>
                        <a:latin typeface="+mj-ea"/>
                        <a:ea typeface="+mj-ea"/>
                      </a:endParaRPr>
                    </a:p>
                  </a:txBody>
                  <a:tcPr marL="91440" marR="91440">
                    <a:lnL w="12700" cap="flat" cmpd="sng" algn="ctr">
                      <a:solidFill>
                        <a:schemeClr val="tx1"/>
                      </a:solidFill>
                      <a:prstDash val="solid"/>
                      <a:round/>
                    </a:lnL>
                    <a:lnR w="12700" cap="flat" cmpd="sng" algn="ctr">
                      <a:solidFill>
                        <a:schemeClr val="tx1"/>
                      </a:solidFill>
                      <a:prstDash val="solid"/>
                      <a:round/>
                    </a:lnR>
                    <a:lnT w="12700" cap="flat" cmpd="sng" algn="ctr">
                      <a:solidFill>
                        <a:schemeClr val="tx1"/>
                      </a:solidFill>
                      <a:prstDash val="solid"/>
                      <a:round/>
                    </a:lnT>
                    <a:lnB w="12700" cap="flat" cmpd="sng" algn="ctr">
                      <a:solidFill>
                        <a:schemeClr val="tx1"/>
                      </a:solidFill>
                      <a:prstDash val="solid"/>
                      <a:round/>
                    </a:lnB>
                    <a:solidFill>
                      <a:schemeClr val="accent5">
                        <a:lumMod val="40000"/>
                        <a:lumOff val="60000"/>
                      </a:schemeClr>
                    </a:solidFill>
                  </a:tcPr>
                </a:tc>
              </a:tr>
              <a:tr h="370840">
                <a:tc>
                  <a:txBody>
                    <a:bodyPr vert="horz" lIns="91440" tIns="45720" rIns="91440" bIns="45720" anchor="t" anchorCtr="0"/>
                    <a:p>
                      <a:pPr latinLnBrk="1"/>
                      <a:r>
                        <a:rPr lang="en-US" altLang="ko-KR" sz="1000" b="0" i="0">
                          <a:solidFill>
                            <a:schemeClr val="dk1"/>
                          </a:solidFill>
                          <a:latin typeface="+mj-ea"/>
                          <a:ea typeface="+mj-ea"/>
                          <a:cs typeface="+mn-cs"/>
                        </a:rPr>
                        <a:t>getAttribute(String name)</a:t>
                      </a:r>
                      <a:endParaRPr lang="ko-KR" altLang="en-US" sz="1000">
                        <a:solidFill>
                          <a:schemeClr val="tx1"/>
                        </a:solidFill>
                        <a:latin typeface="+mj-ea"/>
                        <a:ea typeface="+mj-ea"/>
                      </a:endParaRPr>
                    </a:p>
                  </a:txBody>
                  <a:tcPr marL="91440" marR="91440">
                    <a:lnL w="12700" cap="flat" cmpd="sng" algn="ctr">
                      <a:solidFill>
                        <a:schemeClr val="tx1"/>
                      </a:solidFill>
                      <a:prstDash val="solid"/>
                      <a:round/>
                    </a:lnL>
                    <a:lnR w="12700" cap="flat" cmpd="sng" algn="ctr">
                      <a:solidFill>
                        <a:schemeClr val="tx1"/>
                      </a:solidFill>
                      <a:prstDash val="solid"/>
                      <a:round/>
                    </a:lnR>
                    <a:lnT w="12700" cap="flat" cmpd="sng" algn="ctr">
                      <a:solidFill>
                        <a:schemeClr val="tx1"/>
                      </a:solidFill>
                      <a:prstDash val="solid"/>
                      <a:round/>
                    </a:lnT>
                    <a:lnB w="12700" cap="flat" cmpd="sng" algn="ctr">
                      <a:solidFill>
                        <a:schemeClr val="tx1"/>
                      </a:solidFill>
                      <a:prstDash val="solid"/>
                      <a:round/>
                    </a:lnB>
                    <a:noFill/>
                  </a:tcPr>
                </a:tc>
                <a:tc>
                  <a:txBody>
                    <a:bodyPr vert="horz" lIns="91440" tIns="45720" rIns="91440" bIns="45720" anchor="t" anchorCtr="0"/>
                    <a:p>
                      <a:pPr marL="171450" indent="-171450">
                        <a:buFont typeface="Arial"/>
                        <a:buChar char="•"/>
                      </a:pPr>
                      <a:r>
                        <a:rPr lang="ko-KR" altLang="en-US" sz="1000" b="0" i="0">
                          <a:solidFill>
                            <a:schemeClr val="dk1"/>
                          </a:solidFill>
                          <a:latin typeface="+mj-ea"/>
                          <a:ea typeface="+mj-ea"/>
                          <a:cs typeface="+mn-cs"/>
                        </a:rPr>
                        <a:t>주어진 </a:t>
                      </a:r>
                      <a:r>
                        <a:rPr lang="en-US" altLang="ko-KR" sz="1000" b="0" i="0">
                          <a:solidFill>
                            <a:schemeClr val="dk1"/>
                          </a:solidFill>
                          <a:latin typeface="+mj-ea"/>
                          <a:ea typeface="+mj-ea"/>
                          <a:cs typeface="+mn-cs"/>
                        </a:rPr>
                        <a:t>name</a:t>
                      </a:r>
                      <a:r>
                        <a:rPr lang="ko-KR" altLang="en-US" sz="1000" b="0" i="0">
                          <a:solidFill>
                            <a:schemeClr val="dk1"/>
                          </a:solidFill>
                          <a:latin typeface="+mj-ea"/>
                          <a:ea typeface="+mj-ea"/>
                          <a:cs typeface="+mn-cs"/>
                        </a:rPr>
                        <a:t>을 이용해 바인딩된 </a:t>
                      </a:r>
                      <a:r>
                        <a:rPr lang="en-US" altLang="ko-KR" sz="1000" b="0" i="0">
                          <a:solidFill>
                            <a:schemeClr val="dk1"/>
                          </a:solidFill>
                          <a:latin typeface="+mj-ea"/>
                          <a:ea typeface="+mj-ea"/>
                          <a:cs typeface="+mn-cs"/>
                        </a:rPr>
                        <a:t>value</a:t>
                      </a:r>
                      <a:r>
                        <a:rPr lang="ko-KR" altLang="en-US" sz="1000" b="0" i="0">
                          <a:solidFill>
                            <a:schemeClr val="dk1"/>
                          </a:solidFill>
                          <a:latin typeface="+mj-ea"/>
                          <a:ea typeface="+mj-ea"/>
                          <a:cs typeface="+mn-cs"/>
                        </a:rPr>
                        <a:t>를 가져옵니다</a:t>
                      </a:r>
                      <a:r>
                        <a:rPr lang="en-US" altLang="ko-KR" sz="1000" b="0" i="0">
                          <a:solidFill>
                            <a:schemeClr val="dk1"/>
                          </a:solidFill>
                          <a:latin typeface="+mj-ea"/>
                          <a:ea typeface="+mj-ea"/>
                          <a:cs typeface="+mn-cs"/>
                        </a:rPr>
                        <a:t>.</a:t>
                      </a:r>
                      <a:endParaRPr lang="en-US" altLang="ko-KR" sz="1000" b="0" i="0">
                        <a:solidFill>
                          <a:schemeClr val="dk1"/>
                        </a:solidFill>
                        <a:latin typeface="+mj-ea"/>
                        <a:ea typeface="+mj-ea"/>
                        <a:cs typeface="+mn-cs"/>
                      </a:endParaRPr>
                    </a:p>
                    <a:p>
                      <a:pPr marL="171450" indent="-171450">
                        <a:buFont typeface="Arial"/>
                        <a:buChar char="•"/>
                      </a:pPr>
                      <a:r>
                        <a:rPr lang="en-US" altLang="ko-KR" sz="1000" b="0" i="0">
                          <a:solidFill>
                            <a:schemeClr val="dk1"/>
                          </a:solidFill>
                          <a:latin typeface="+mj-ea"/>
                          <a:ea typeface="+mj-ea"/>
                          <a:cs typeface="+mn-cs"/>
                        </a:rPr>
                        <a:t>name</a:t>
                      </a:r>
                      <a:r>
                        <a:rPr lang="ko-KR" altLang="en-US" sz="1000" b="0" i="0">
                          <a:solidFill>
                            <a:schemeClr val="dk1"/>
                          </a:solidFill>
                          <a:latin typeface="+mj-ea"/>
                          <a:ea typeface="+mj-ea"/>
                          <a:cs typeface="+mn-cs"/>
                        </a:rPr>
                        <a:t>이 존재하지 않으면 </a:t>
                      </a:r>
                      <a:r>
                        <a:rPr lang="en-US" altLang="ko-KR" sz="1000" b="0" i="0">
                          <a:solidFill>
                            <a:schemeClr val="dk1"/>
                          </a:solidFill>
                          <a:latin typeface="+mj-ea"/>
                          <a:ea typeface="+mj-ea"/>
                          <a:cs typeface="+mn-cs"/>
                        </a:rPr>
                        <a:t>null</a:t>
                      </a:r>
                      <a:r>
                        <a:rPr lang="ko-KR" altLang="en-US" sz="1000" b="0" i="0">
                          <a:solidFill>
                            <a:schemeClr val="dk1"/>
                          </a:solidFill>
                          <a:latin typeface="+mj-ea"/>
                          <a:ea typeface="+mj-ea"/>
                          <a:cs typeface="+mn-cs"/>
                        </a:rPr>
                        <a:t>을 반환합니다</a:t>
                      </a:r>
                      <a:r>
                        <a:rPr lang="en-US" altLang="ko-KR" sz="1000" b="0" i="0">
                          <a:solidFill>
                            <a:schemeClr val="dk1"/>
                          </a:solidFill>
                          <a:latin typeface="+mj-ea"/>
                          <a:ea typeface="+mj-ea"/>
                          <a:cs typeface="+mn-cs"/>
                        </a:rPr>
                        <a:t>.</a:t>
                      </a:r>
                      <a:endParaRPr lang="ko-KR" altLang="en-US" sz="1000">
                        <a:solidFill>
                          <a:schemeClr val="tx1"/>
                        </a:solidFill>
                        <a:latin typeface="+mj-ea"/>
                        <a:ea typeface="+mj-ea"/>
                      </a:endParaRPr>
                    </a:p>
                  </a:txBody>
                  <a:tcPr marL="91440" marR="91440">
                    <a:lnL w="12700" cap="flat" cmpd="sng" algn="ctr">
                      <a:solidFill>
                        <a:schemeClr val="tx1"/>
                      </a:solidFill>
                      <a:prstDash val="solid"/>
                      <a:round/>
                    </a:lnL>
                    <a:lnR w="12700" cap="flat" cmpd="sng" algn="ctr">
                      <a:solidFill>
                        <a:schemeClr val="tx1"/>
                      </a:solidFill>
                      <a:prstDash val="solid"/>
                      <a:round/>
                    </a:lnR>
                    <a:lnT w="12700" cap="flat" cmpd="sng" algn="ctr">
                      <a:solidFill>
                        <a:schemeClr val="tx1"/>
                      </a:solidFill>
                      <a:prstDash val="solid"/>
                      <a:round/>
                    </a:lnT>
                    <a:lnB w="12700" cap="flat" cmpd="sng" algn="ctr">
                      <a:solidFill>
                        <a:schemeClr val="tx1"/>
                      </a:solidFill>
                      <a:prstDash val="solid"/>
                      <a:round/>
                    </a:lnB>
                    <a:noFill/>
                  </a:tcPr>
                </a:tc>
              </a:tr>
              <a:tr h="230046">
                <a:tc>
                  <a:txBody>
                    <a:bodyPr vert="horz" lIns="91440" tIns="45720" rIns="91440" bIns="45720" anchor="t" anchorCtr="0"/>
                    <a:p>
                      <a:pPr latinLnBrk="1"/>
                      <a:r>
                        <a:rPr lang="en-US" altLang="ko-KR" sz="1000" b="0" i="0">
                          <a:solidFill>
                            <a:schemeClr val="dk1"/>
                          </a:solidFill>
                          <a:latin typeface="+mj-ea"/>
                          <a:ea typeface="+mj-ea"/>
                          <a:cs typeface="+mn-cs"/>
                        </a:rPr>
                        <a:t>getAttributeNames()</a:t>
                      </a:r>
                      <a:endParaRPr lang="ko-KR" altLang="en-US" sz="1000">
                        <a:solidFill>
                          <a:schemeClr val="tx1"/>
                        </a:solidFill>
                        <a:latin typeface="+mj-ea"/>
                        <a:ea typeface="+mj-ea"/>
                      </a:endParaRPr>
                    </a:p>
                  </a:txBody>
                  <a:tcPr marL="91440" marR="91440">
                    <a:lnL w="12700" cap="flat" cmpd="sng" algn="ctr">
                      <a:solidFill>
                        <a:schemeClr val="tx1"/>
                      </a:solidFill>
                      <a:prstDash val="solid"/>
                      <a:round/>
                    </a:lnL>
                    <a:lnR w="12700" cap="flat" cmpd="sng" algn="ctr">
                      <a:solidFill>
                        <a:schemeClr val="tx1"/>
                      </a:solidFill>
                      <a:prstDash val="solid"/>
                      <a:round/>
                    </a:lnR>
                    <a:lnT w="12700" cap="flat" cmpd="sng" algn="ctr">
                      <a:solidFill>
                        <a:schemeClr val="tx1"/>
                      </a:solidFill>
                      <a:prstDash val="solid"/>
                      <a:round/>
                    </a:lnT>
                    <a:lnB w="12700" cap="flat" cmpd="sng" algn="ctr">
                      <a:solidFill>
                        <a:schemeClr val="tx1"/>
                      </a:solidFill>
                      <a:prstDash val="solid"/>
                      <a:round/>
                    </a:lnB>
                    <a:noFill/>
                  </a:tcPr>
                </a:tc>
                <a:tc>
                  <a:txBody>
                    <a:bodyPr vert="horz" lIns="91440" tIns="45720" rIns="91440" bIns="45720" anchor="t" anchorCtr="0"/>
                    <a:p>
                      <a:pPr latinLnBrk="1"/>
                      <a:r>
                        <a:rPr lang="ko-KR" altLang="en-US" sz="1000" b="0" i="0">
                          <a:solidFill>
                            <a:schemeClr val="dk1"/>
                          </a:solidFill>
                          <a:latin typeface="+mj-ea"/>
                          <a:ea typeface="+mj-ea"/>
                          <a:cs typeface="+mn-cs"/>
                        </a:rPr>
                        <a:t>바인딩된 속성들의 </a:t>
                      </a:r>
                      <a:r>
                        <a:rPr lang="en-US" altLang="ko-KR" sz="1000" b="0" i="0">
                          <a:solidFill>
                            <a:schemeClr val="dk1"/>
                          </a:solidFill>
                          <a:latin typeface="+mj-ea"/>
                          <a:ea typeface="+mj-ea"/>
                          <a:cs typeface="+mn-cs"/>
                        </a:rPr>
                        <a:t>name</a:t>
                      </a:r>
                      <a:r>
                        <a:rPr lang="ko-KR" altLang="en-US" sz="1000" b="0" i="0">
                          <a:solidFill>
                            <a:schemeClr val="dk1"/>
                          </a:solidFill>
                          <a:latin typeface="+mj-ea"/>
                          <a:ea typeface="+mj-ea"/>
                          <a:cs typeface="+mn-cs"/>
                        </a:rPr>
                        <a:t>을 반환합니다</a:t>
                      </a:r>
                      <a:r>
                        <a:rPr lang="en-US" altLang="ko-KR" sz="1000" b="0" i="0">
                          <a:solidFill>
                            <a:schemeClr val="dk1"/>
                          </a:solidFill>
                          <a:latin typeface="+mj-ea"/>
                          <a:ea typeface="+mj-ea"/>
                          <a:cs typeface="+mn-cs"/>
                        </a:rPr>
                        <a:t>.</a:t>
                      </a:r>
                      <a:endParaRPr lang="ko-KR" altLang="en-US" sz="1000">
                        <a:solidFill>
                          <a:schemeClr val="tx1"/>
                        </a:solidFill>
                        <a:latin typeface="+mj-ea"/>
                        <a:ea typeface="+mj-ea"/>
                      </a:endParaRPr>
                    </a:p>
                  </a:txBody>
                  <a:tcPr marL="91440" marR="91440">
                    <a:lnL w="12700" cap="flat" cmpd="sng" algn="ctr">
                      <a:solidFill>
                        <a:schemeClr val="tx1"/>
                      </a:solidFill>
                      <a:prstDash val="solid"/>
                      <a:round/>
                    </a:lnL>
                    <a:lnR w="12700" cap="flat" cmpd="sng" algn="ctr">
                      <a:solidFill>
                        <a:schemeClr val="tx1"/>
                      </a:solidFill>
                      <a:prstDash val="solid"/>
                      <a:round/>
                    </a:lnR>
                    <a:lnT w="12700" cap="flat" cmpd="sng" algn="ctr">
                      <a:solidFill>
                        <a:schemeClr val="tx1"/>
                      </a:solidFill>
                      <a:prstDash val="solid"/>
                      <a:round/>
                    </a:lnT>
                    <a:lnB w="12700" cap="flat" cmpd="sng" algn="ctr">
                      <a:solidFill>
                        <a:schemeClr val="tx1"/>
                      </a:solidFill>
                      <a:prstDash val="solid"/>
                      <a:round/>
                    </a:lnB>
                    <a:noFill/>
                  </a:tcPr>
                </a:tc>
              </a:tr>
              <a:tr h="241387">
                <a:tc>
                  <a:txBody>
                    <a:bodyPr vert="horz" lIns="91440" tIns="45720" rIns="91440" bIns="45720" anchor="t" anchorCtr="0"/>
                    <a:p>
                      <a:pPr latinLnBrk="1"/>
                      <a:r>
                        <a:rPr lang="en-US" altLang="ko-KR" sz="1000" b="0" i="0">
                          <a:solidFill>
                            <a:schemeClr val="dk1"/>
                          </a:solidFill>
                          <a:latin typeface="+mj-ea"/>
                          <a:ea typeface="+mj-ea"/>
                          <a:cs typeface="+mn-cs"/>
                        </a:rPr>
                        <a:t>getContext(String uripath)</a:t>
                      </a:r>
                      <a:endParaRPr lang="ko-KR" altLang="en-US" sz="1000">
                        <a:solidFill>
                          <a:schemeClr val="tx1"/>
                        </a:solidFill>
                        <a:latin typeface="+mj-ea"/>
                        <a:ea typeface="+mj-ea"/>
                      </a:endParaRPr>
                    </a:p>
                  </a:txBody>
                  <a:tcPr marL="91440" marR="91440">
                    <a:lnL w="12700" cap="flat" cmpd="sng" algn="ctr">
                      <a:solidFill>
                        <a:schemeClr val="tx1"/>
                      </a:solidFill>
                      <a:prstDash val="solid"/>
                      <a:round/>
                    </a:lnL>
                    <a:lnR w="12700" cap="flat" cmpd="sng" algn="ctr">
                      <a:solidFill>
                        <a:schemeClr val="tx1"/>
                      </a:solidFill>
                      <a:prstDash val="solid"/>
                      <a:round/>
                    </a:lnR>
                    <a:lnT w="12700" cap="flat" cmpd="sng" algn="ctr">
                      <a:solidFill>
                        <a:schemeClr val="tx1"/>
                      </a:solidFill>
                      <a:prstDash val="solid"/>
                      <a:round/>
                    </a:lnT>
                    <a:lnB w="12700" cap="flat" cmpd="sng" algn="ctr">
                      <a:solidFill>
                        <a:schemeClr val="tx1"/>
                      </a:solidFill>
                      <a:prstDash val="solid"/>
                      <a:round/>
                    </a:lnB>
                    <a:noFill/>
                  </a:tcPr>
                </a:tc>
                <a:tc>
                  <a:txBody>
                    <a:bodyPr vert="horz" lIns="91440" tIns="45720" rIns="91440" bIns="45720" anchor="t" anchorCtr="0"/>
                    <a:p>
                      <a:pPr latinLnBrk="1"/>
                      <a:r>
                        <a:rPr lang="ko-KR" altLang="en-US" sz="1000" b="0" i="0">
                          <a:solidFill>
                            <a:schemeClr val="dk1"/>
                          </a:solidFill>
                          <a:latin typeface="+mj-ea"/>
                          <a:ea typeface="+mj-ea"/>
                          <a:cs typeface="+mn-cs"/>
                        </a:rPr>
                        <a:t>지정한 </a:t>
                      </a:r>
                      <a:r>
                        <a:rPr lang="en-US" altLang="ko-KR" sz="1000" b="0" i="0">
                          <a:solidFill>
                            <a:schemeClr val="dk1"/>
                          </a:solidFill>
                          <a:latin typeface="+mj-ea"/>
                          <a:ea typeface="+mj-ea"/>
                          <a:cs typeface="+mn-cs"/>
                        </a:rPr>
                        <a:t>uripath</a:t>
                      </a:r>
                      <a:r>
                        <a:rPr lang="ko-KR" altLang="en-US" sz="1000" b="0" i="0">
                          <a:solidFill>
                            <a:schemeClr val="dk1"/>
                          </a:solidFill>
                          <a:latin typeface="+mj-ea"/>
                          <a:ea typeface="+mj-ea"/>
                          <a:cs typeface="+mn-cs"/>
                        </a:rPr>
                        <a:t>에 해당되는 객체를 반환합니다</a:t>
                      </a:r>
                      <a:r>
                        <a:rPr lang="en-US" altLang="ko-KR" sz="1000" b="0" i="0">
                          <a:solidFill>
                            <a:schemeClr val="dk1"/>
                          </a:solidFill>
                          <a:latin typeface="+mj-ea"/>
                          <a:ea typeface="+mj-ea"/>
                          <a:cs typeface="+mn-cs"/>
                        </a:rPr>
                        <a:t>.</a:t>
                      </a:r>
                      <a:endParaRPr lang="ko-KR" altLang="en-US" sz="1000">
                        <a:solidFill>
                          <a:schemeClr val="tx1"/>
                        </a:solidFill>
                        <a:latin typeface="+mj-ea"/>
                        <a:ea typeface="+mj-ea"/>
                      </a:endParaRPr>
                    </a:p>
                  </a:txBody>
                  <a:tcPr marL="91440" marR="91440">
                    <a:lnL w="12700" cap="flat" cmpd="sng" algn="ctr">
                      <a:solidFill>
                        <a:schemeClr val="tx1"/>
                      </a:solidFill>
                      <a:prstDash val="solid"/>
                      <a:round/>
                    </a:lnL>
                    <a:lnR w="12700" cap="flat" cmpd="sng" algn="ctr">
                      <a:solidFill>
                        <a:schemeClr val="tx1"/>
                      </a:solidFill>
                      <a:prstDash val="solid"/>
                      <a:round/>
                    </a:lnR>
                    <a:lnT w="12700" cap="flat" cmpd="sng" algn="ctr">
                      <a:solidFill>
                        <a:schemeClr val="tx1"/>
                      </a:solidFill>
                      <a:prstDash val="solid"/>
                      <a:round/>
                    </a:lnT>
                    <a:lnB w="12700" cap="flat" cmpd="sng" algn="ctr">
                      <a:solidFill>
                        <a:schemeClr val="tx1"/>
                      </a:solidFill>
                      <a:prstDash val="solid"/>
                      <a:round/>
                    </a:lnB>
                    <a:noFill/>
                  </a:tcPr>
                </a:tc>
              </a:tr>
              <a:tr h="370840">
                <a:tc>
                  <a:txBody>
                    <a:bodyPr vert="horz" lIns="91440" tIns="45720" rIns="91440" bIns="45720" anchor="t" anchorCtr="0"/>
                    <a:p>
                      <a:pPr latinLnBrk="1"/>
                      <a:r>
                        <a:rPr lang="en-US" altLang="ko-KR" sz="1000" b="0" i="0">
                          <a:solidFill>
                            <a:schemeClr val="dk1"/>
                          </a:solidFill>
                          <a:latin typeface="+mj-ea"/>
                          <a:ea typeface="+mj-ea"/>
                          <a:cs typeface="+mn-cs"/>
                        </a:rPr>
                        <a:t>getInitParameter(String name)</a:t>
                      </a:r>
                      <a:endParaRPr lang="ko-KR" altLang="en-US" sz="1000">
                        <a:solidFill>
                          <a:schemeClr val="tx1"/>
                        </a:solidFill>
                        <a:latin typeface="+mj-ea"/>
                        <a:ea typeface="+mj-ea"/>
                      </a:endParaRPr>
                    </a:p>
                  </a:txBody>
                  <a:tcPr marL="91440" marR="91440">
                    <a:lnL w="12700" cap="flat" cmpd="sng" algn="ctr">
                      <a:solidFill>
                        <a:schemeClr val="tx1"/>
                      </a:solidFill>
                      <a:prstDash val="solid"/>
                      <a:round/>
                    </a:lnL>
                    <a:lnR w="12700" cap="flat" cmpd="sng" algn="ctr">
                      <a:solidFill>
                        <a:schemeClr val="tx1"/>
                      </a:solidFill>
                      <a:prstDash val="solid"/>
                      <a:round/>
                    </a:lnR>
                    <a:lnT w="12700" cap="flat" cmpd="sng" algn="ctr">
                      <a:solidFill>
                        <a:schemeClr val="tx1"/>
                      </a:solidFill>
                      <a:prstDash val="solid"/>
                      <a:round/>
                    </a:lnT>
                    <a:lnB w="12700" cap="flat" cmpd="sng" algn="ctr">
                      <a:solidFill>
                        <a:schemeClr val="tx1"/>
                      </a:solidFill>
                      <a:prstDash val="solid"/>
                      <a:round/>
                    </a:lnB>
                    <a:noFill/>
                  </a:tcPr>
                </a:tc>
                <a:tc>
                  <a:txBody>
                    <a:bodyPr vert="horz" lIns="91440" tIns="45720" rIns="91440" bIns="45720" anchor="t" anchorCtr="0"/>
                    <a:p>
                      <a:pPr marL="171450" indent="-171450">
                        <a:buFont typeface="Arial"/>
                        <a:buChar char="•"/>
                      </a:pPr>
                      <a:r>
                        <a:rPr lang="en-US" altLang="ko-KR" sz="1000" b="0" i="0">
                          <a:solidFill>
                            <a:schemeClr val="dk1"/>
                          </a:solidFill>
                          <a:latin typeface="+mj-ea"/>
                          <a:ea typeface="+mj-ea"/>
                          <a:cs typeface="+mn-cs"/>
                        </a:rPr>
                        <a:t>name</a:t>
                      </a:r>
                      <a:r>
                        <a:rPr lang="ko-KR" altLang="en-US" sz="1000" b="0" i="0">
                          <a:solidFill>
                            <a:schemeClr val="dk1"/>
                          </a:solidFill>
                          <a:latin typeface="+mj-ea"/>
                          <a:ea typeface="+mj-ea"/>
                          <a:cs typeface="+mn-cs"/>
                        </a:rPr>
                        <a:t>에 해당되는 매개변수의 초기화 값을 반환합니다</a:t>
                      </a:r>
                      <a:r>
                        <a:rPr lang="en-US" altLang="ko-KR" sz="1000" b="0" i="0">
                          <a:solidFill>
                            <a:schemeClr val="dk1"/>
                          </a:solidFill>
                          <a:latin typeface="+mj-ea"/>
                          <a:ea typeface="+mj-ea"/>
                          <a:cs typeface="+mn-cs"/>
                        </a:rPr>
                        <a:t>.</a:t>
                      </a:r>
                      <a:endParaRPr lang="en-US" altLang="ko-KR" sz="1000" b="0" i="0">
                        <a:solidFill>
                          <a:schemeClr val="dk1"/>
                        </a:solidFill>
                        <a:latin typeface="+mj-ea"/>
                        <a:ea typeface="+mj-ea"/>
                        <a:cs typeface="+mn-cs"/>
                      </a:endParaRPr>
                    </a:p>
                    <a:p>
                      <a:pPr marL="171450" indent="-171450">
                        <a:buFont typeface="Arial"/>
                        <a:buChar char="•"/>
                      </a:pPr>
                      <a:r>
                        <a:rPr lang="en-US" altLang="ko-KR" sz="1000" b="0" i="0">
                          <a:solidFill>
                            <a:schemeClr val="dk1"/>
                          </a:solidFill>
                          <a:latin typeface="+mj-ea"/>
                          <a:ea typeface="+mj-ea"/>
                          <a:cs typeface="+mn-cs"/>
                        </a:rPr>
                        <a:t>name</a:t>
                      </a:r>
                      <a:r>
                        <a:rPr lang="ko-KR" altLang="en-US" sz="1000" b="0" i="0">
                          <a:solidFill>
                            <a:schemeClr val="dk1"/>
                          </a:solidFill>
                          <a:latin typeface="+mj-ea"/>
                          <a:ea typeface="+mj-ea"/>
                          <a:cs typeface="+mn-cs"/>
                        </a:rPr>
                        <a:t>에 해당되는 매개변수가 존재하지 않으면 </a:t>
                      </a:r>
                      <a:r>
                        <a:rPr lang="en-US" altLang="ko-KR" sz="1000" b="0" i="0">
                          <a:solidFill>
                            <a:schemeClr val="dk1"/>
                          </a:solidFill>
                          <a:latin typeface="+mj-ea"/>
                          <a:ea typeface="+mj-ea"/>
                          <a:cs typeface="+mn-cs"/>
                        </a:rPr>
                        <a:t>null</a:t>
                      </a:r>
                      <a:r>
                        <a:rPr lang="ko-KR" altLang="en-US" sz="1000" b="0" i="0">
                          <a:solidFill>
                            <a:schemeClr val="dk1"/>
                          </a:solidFill>
                          <a:latin typeface="+mj-ea"/>
                          <a:ea typeface="+mj-ea"/>
                          <a:cs typeface="+mn-cs"/>
                        </a:rPr>
                        <a:t>을 반환합니다</a:t>
                      </a:r>
                      <a:r>
                        <a:rPr lang="en-US" altLang="ko-KR" sz="1000" b="0" i="0">
                          <a:solidFill>
                            <a:schemeClr val="dk1"/>
                          </a:solidFill>
                          <a:latin typeface="+mj-ea"/>
                          <a:ea typeface="+mj-ea"/>
                          <a:cs typeface="+mn-cs"/>
                        </a:rPr>
                        <a:t>.</a:t>
                      </a:r>
                      <a:endParaRPr lang="ko-KR" altLang="en-US" sz="1000">
                        <a:solidFill>
                          <a:schemeClr val="tx1"/>
                        </a:solidFill>
                        <a:latin typeface="+mj-ea"/>
                        <a:ea typeface="+mj-ea"/>
                      </a:endParaRPr>
                    </a:p>
                  </a:txBody>
                  <a:tcPr marL="91440" marR="91440">
                    <a:lnL w="12700" cap="flat" cmpd="sng" algn="ctr">
                      <a:solidFill>
                        <a:schemeClr val="tx1"/>
                      </a:solidFill>
                      <a:prstDash val="solid"/>
                      <a:round/>
                    </a:lnL>
                    <a:lnR w="12700" cap="flat" cmpd="sng" algn="ctr">
                      <a:solidFill>
                        <a:schemeClr val="tx1"/>
                      </a:solidFill>
                      <a:prstDash val="solid"/>
                      <a:round/>
                    </a:lnR>
                    <a:lnT w="12700" cap="flat" cmpd="sng" algn="ctr">
                      <a:solidFill>
                        <a:schemeClr val="tx1"/>
                      </a:solidFill>
                      <a:prstDash val="solid"/>
                      <a:round/>
                    </a:lnT>
                    <a:lnB w="12700" cap="flat" cmpd="sng" algn="ctr">
                      <a:solidFill>
                        <a:schemeClr val="tx1"/>
                      </a:solidFill>
                      <a:prstDash val="solid"/>
                      <a:round/>
                    </a:lnB>
                    <a:noFill/>
                  </a:tcPr>
                </a:tc>
              </a:tr>
              <a:tr h="370840">
                <a:tc>
                  <a:txBody>
                    <a:bodyPr vert="horz" lIns="91440" tIns="45720" rIns="91440" bIns="45720" anchor="t" anchorCtr="0"/>
                    <a:p>
                      <a:pPr latinLnBrk="1"/>
                      <a:r>
                        <a:rPr lang="en-US" altLang="ko-KR" sz="1000" b="0" i="0">
                          <a:solidFill>
                            <a:schemeClr val="dk1"/>
                          </a:solidFill>
                          <a:latin typeface="+mj-ea"/>
                          <a:ea typeface="+mj-ea"/>
                          <a:cs typeface="+mn-cs"/>
                        </a:rPr>
                        <a:t>getInitParameterNames()</a:t>
                      </a:r>
                      <a:endParaRPr lang="ko-KR" altLang="en-US" sz="1000">
                        <a:solidFill>
                          <a:schemeClr val="tx1"/>
                        </a:solidFill>
                        <a:latin typeface="+mj-ea"/>
                        <a:ea typeface="+mj-ea"/>
                      </a:endParaRPr>
                    </a:p>
                  </a:txBody>
                  <a:tcPr marL="91440" marR="91440">
                    <a:lnL w="12700" cap="flat" cmpd="sng" algn="ctr">
                      <a:solidFill>
                        <a:schemeClr val="tx1"/>
                      </a:solidFill>
                      <a:prstDash val="solid"/>
                      <a:round/>
                    </a:lnL>
                    <a:lnR w="12700" cap="flat" cmpd="sng" algn="ctr">
                      <a:solidFill>
                        <a:schemeClr val="tx1"/>
                      </a:solidFill>
                      <a:prstDash val="solid"/>
                      <a:round/>
                    </a:lnR>
                    <a:lnT w="12700" cap="flat" cmpd="sng" algn="ctr">
                      <a:solidFill>
                        <a:schemeClr val="tx1"/>
                      </a:solidFill>
                      <a:prstDash val="solid"/>
                      <a:round/>
                    </a:lnT>
                    <a:lnB w="12700" cap="flat" cmpd="sng" algn="ctr">
                      <a:solidFill>
                        <a:schemeClr val="tx1"/>
                      </a:solidFill>
                      <a:prstDash val="solid"/>
                      <a:round/>
                    </a:lnB>
                    <a:noFill/>
                  </a:tcPr>
                </a:tc>
                <a:tc>
                  <a:txBody>
                    <a:bodyPr vert="horz" lIns="91440" tIns="45720" rIns="91440" bIns="45720" anchor="t" anchorCtr="0"/>
                    <a:p>
                      <a:pPr marL="171450" indent="-171450">
                        <a:buFont typeface="Arial"/>
                        <a:buChar char="•"/>
                      </a:pPr>
                      <a:r>
                        <a:rPr lang="ko-KR" altLang="en-US" sz="1000" b="0" i="0">
                          <a:solidFill>
                            <a:schemeClr val="dk1"/>
                          </a:solidFill>
                          <a:latin typeface="+mj-ea"/>
                          <a:ea typeface="+mj-ea"/>
                          <a:cs typeface="+mn-cs"/>
                        </a:rPr>
                        <a:t>컨텍스트의 초기화 관련 매개변수들의 이름들을 </a:t>
                      </a:r>
                      <a:r>
                        <a:rPr lang="en-US" altLang="ko-KR" sz="1000" b="0" i="0">
                          <a:solidFill>
                            <a:schemeClr val="dk1"/>
                          </a:solidFill>
                          <a:latin typeface="+mj-ea"/>
                          <a:ea typeface="+mj-ea"/>
                          <a:cs typeface="+mn-cs"/>
                        </a:rPr>
                        <a:t>String </a:t>
                      </a:r>
                      <a:r>
                        <a:rPr lang="ko-KR" altLang="en-US" sz="1000" b="0" i="0">
                          <a:solidFill>
                            <a:schemeClr val="dk1"/>
                          </a:solidFill>
                          <a:latin typeface="+mj-ea"/>
                          <a:ea typeface="+mj-ea"/>
                          <a:cs typeface="+mn-cs"/>
                        </a:rPr>
                        <a:t>객체가 저장된 </a:t>
                      </a:r>
                      <a:r>
                        <a:rPr lang="en-US" altLang="ko-KR" sz="1000" b="0" i="0">
                          <a:solidFill>
                            <a:schemeClr val="dk1"/>
                          </a:solidFill>
                          <a:latin typeface="+mj-ea"/>
                          <a:ea typeface="+mj-ea"/>
                          <a:cs typeface="+mn-cs"/>
                        </a:rPr>
                        <a:t>Enumeration </a:t>
                      </a:r>
                      <a:r>
                        <a:rPr lang="ko-KR" altLang="en-US" sz="1000" b="0" i="0">
                          <a:solidFill>
                            <a:schemeClr val="dk1"/>
                          </a:solidFill>
                          <a:latin typeface="+mj-ea"/>
                          <a:ea typeface="+mj-ea"/>
                          <a:cs typeface="+mn-cs"/>
                        </a:rPr>
                        <a:t>타입으로 반환합니다</a:t>
                      </a:r>
                      <a:r>
                        <a:rPr lang="en-US" altLang="ko-KR" sz="1000" b="0" i="0">
                          <a:solidFill>
                            <a:schemeClr val="dk1"/>
                          </a:solidFill>
                          <a:latin typeface="+mj-ea"/>
                          <a:ea typeface="+mj-ea"/>
                          <a:cs typeface="+mn-cs"/>
                        </a:rPr>
                        <a:t>.</a:t>
                      </a:r>
                      <a:endParaRPr lang="en-US" altLang="ko-KR" sz="1000" b="0" i="0">
                        <a:solidFill>
                          <a:schemeClr val="dk1"/>
                        </a:solidFill>
                        <a:latin typeface="+mj-ea"/>
                        <a:ea typeface="+mj-ea"/>
                        <a:cs typeface="+mn-cs"/>
                      </a:endParaRPr>
                    </a:p>
                    <a:p>
                      <a:pPr marL="171450" indent="-171450">
                        <a:buFont typeface="Arial"/>
                        <a:buChar char="•"/>
                      </a:pPr>
                      <a:r>
                        <a:rPr lang="ko-KR" altLang="en-US" sz="1000" b="0" i="0">
                          <a:solidFill>
                            <a:schemeClr val="dk1"/>
                          </a:solidFill>
                          <a:latin typeface="+mj-ea"/>
                          <a:ea typeface="+mj-ea"/>
                          <a:cs typeface="+mn-cs"/>
                        </a:rPr>
                        <a:t>매개변수가 존재하지 않으면 </a:t>
                      </a:r>
                      <a:r>
                        <a:rPr lang="en-US" altLang="ko-KR" sz="1000" b="0" i="0">
                          <a:solidFill>
                            <a:schemeClr val="dk1"/>
                          </a:solidFill>
                          <a:latin typeface="+mj-ea"/>
                          <a:ea typeface="+mj-ea"/>
                          <a:cs typeface="+mn-cs"/>
                        </a:rPr>
                        <a:t>null</a:t>
                      </a:r>
                      <a:r>
                        <a:rPr lang="ko-KR" altLang="en-US" sz="1000" b="0" i="0">
                          <a:solidFill>
                            <a:schemeClr val="dk1"/>
                          </a:solidFill>
                          <a:latin typeface="+mj-ea"/>
                          <a:ea typeface="+mj-ea"/>
                          <a:cs typeface="+mn-cs"/>
                        </a:rPr>
                        <a:t>을 반환합니다</a:t>
                      </a:r>
                      <a:r>
                        <a:rPr lang="en-US" altLang="ko-KR" sz="1000" b="0" i="0">
                          <a:solidFill>
                            <a:schemeClr val="dk1"/>
                          </a:solidFill>
                          <a:latin typeface="+mj-ea"/>
                          <a:ea typeface="+mj-ea"/>
                          <a:cs typeface="+mn-cs"/>
                        </a:rPr>
                        <a:t>.</a:t>
                      </a:r>
                      <a:endParaRPr lang="ko-KR" altLang="en-US" sz="1000">
                        <a:solidFill>
                          <a:schemeClr val="tx1"/>
                        </a:solidFill>
                        <a:latin typeface="+mj-ea"/>
                        <a:ea typeface="+mj-ea"/>
                      </a:endParaRPr>
                    </a:p>
                  </a:txBody>
                  <a:tcPr marL="91440" marR="91440">
                    <a:lnL w="12700" cap="flat" cmpd="sng" algn="ctr">
                      <a:solidFill>
                        <a:schemeClr val="tx1"/>
                      </a:solidFill>
                      <a:prstDash val="solid"/>
                      <a:round/>
                    </a:lnL>
                    <a:lnR w="12700" cap="flat" cmpd="sng" algn="ctr">
                      <a:solidFill>
                        <a:schemeClr val="tx1"/>
                      </a:solidFill>
                      <a:prstDash val="solid"/>
                      <a:round/>
                    </a:lnR>
                    <a:lnT w="12700" cap="flat" cmpd="sng" algn="ctr">
                      <a:solidFill>
                        <a:schemeClr val="tx1"/>
                      </a:solidFill>
                      <a:prstDash val="solid"/>
                      <a:round/>
                    </a:lnT>
                    <a:lnB w="12700" cap="flat" cmpd="sng" algn="ctr">
                      <a:solidFill>
                        <a:schemeClr val="tx1"/>
                      </a:solidFill>
                      <a:prstDash val="solid"/>
                      <a:round/>
                    </a:lnB>
                    <a:noFill/>
                  </a:tcPr>
                </a:tc>
              </a:tr>
              <a:tr h="250465">
                <a:tc>
                  <a:txBody>
                    <a:bodyPr vert="horz" lIns="91440" tIns="45720" rIns="91440" bIns="45720" anchor="t" anchorCtr="0"/>
                    <a:p>
                      <a:pPr latinLnBrk="1"/>
                      <a:r>
                        <a:rPr lang="en-US" altLang="ko-KR" sz="1000" b="0" i="0">
                          <a:solidFill>
                            <a:schemeClr val="dk1"/>
                          </a:solidFill>
                          <a:latin typeface="+mn-lt"/>
                          <a:ea typeface="+mn-ea"/>
                          <a:cs typeface="+mn-cs"/>
                        </a:rPr>
                        <a:t>getMajorVersion()</a:t>
                      </a:r>
                      <a:endParaRPr lang="ko-KR" altLang="en-US" sz="1000">
                        <a:solidFill>
                          <a:schemeClr val="tx1"/>
                        </a:solidFill>
                        <a:latin typeface="+mj-ea"/>
                        <a:ea typeface="+mj-ea"/>
                      </a:endParaRPr>
                    </a:p>
                  </a:txBody>
                  <a:tcPr marL="91440" marR="91440">
                    <a:lnL w="12700" cap="flat" cmpd="sng" algn="ctr">
                      <a:solidFill>
                        <a:schemeClr val="tx1"/>
                      </a:solidFill>
                      <a:prstDash val="solid"/>
                      <a:round/>
                    </a:lnL>
                    <a:lnR w="12700" cap="flat" cmpd="sng" algn="ctr">
                      <a:solidFill>
                        <a:schemeClr val="tx1"/>
                      </a:solidFill>
                      <a:prstDash val="solid"/>
                      <a:round/>
                    </a:lnR>
                    <a:lnT w="12700" cap="flat" cmpd="sng" algn="ctr">
                      <a:solidFill>
                        <a:schemeClr val="tx1"/>
                      </a:solidFill>
                      <a:prstDash val="solid"/>
                      <a:round/>
                    </a:lnT>
                    <a:lnB w="12700" cap="flat" cmpd="sng" algn="ctr">
                      <a:solidFill>
                        <a:schemeClr val="tx1"/>
                      </a:solidFill>
                      <a:prstDash val="solid"/>
                      <a:round/>
                    </a:lnB>
                    <a:noFill/>
                  </a:tcPr>
                </a:tc>
                <a:tc>
                  <a:txBody>
                    <a:bodyPr vert="horz" lIns="91440" tIns="45720" rIns="91440" bIns="45720" anchor="t" anchorCtr="0"/>
                    <a:p>
                      <a:pPr latinLnBrk="1"/>
                      <a:r>
                        <a:rPr lang="ko-KR" altLang="en-US" sz="1000" b="0" i="0">
                          <a:solidFill>
                            <a:schemeClr val="dk1"/>
                          </a:solidFill>
                          <a:latin typeface="+mn-lt"/>
                          <a:ea typeface="+mn-ea"/>
                          <a:cs typeface="+mn-cs"/>
                        </a:rPr>
                        <a:t>서블릿 컨테이너가 지원하는 주요 서블릿 </a:t>
                      </a:r>
                      <a:r>
                        <a:rPr lang="en-US" altLang="ko-KR" sz="1000" b="0" i="0">
                          <a:solidFill>
                            <a:schemeClr val="dk1"/>
                          </a:solidFill>
                          <a:latin typeface="+mn-lt"/>
                          <a:ea typeface="+mn-ea"/>
                          <a:cs typeface="+mn-cs"/>
                        </a:rPr>
                        <a:t>API </a:t>
                      </a:r>
                      <a:r>
                        <a:rPr lang="ko-KR" altLang="en-US" sz="1000" b="0" i="0">
                          <a:solidFill>
                            <a:schemeClr val="dk1"/>
                          </a:solidFill>
                          <a:latin typeface="+mn-lt"/>
                          <a:ea typeface="+mn-ea"/>
                          <a:cs typeface="+mn-cs"/>
                        </a:rPr>
                        <a:t>버전을 반환합니다</a:t>
                      </a:r>
                      <a:r>
                        <a:rPr lang="en-US" altLang="ko-KR" sz="1000" b="0" i="0">
                          <a:solidFill>
                            <a:schemeClr val="dk1"/>
                          </a:solidFill>
                          <a:latin typeface="+mn-lt"/>
                          <a:ea typeface="+mn-ea"/>
                          <a:cs typeface="+mn-cs"/>
                        </a:rPr>
                        <a:t>.</a:t>
                      </a:r>
                      <a:endParaRPr lang="ko-KR" altLang="en-US" sz="1000">
                        <a:solidFill>
                          <a:schemeClr val="tx1"/>
                        </a:solidFill>
                        <a:latin typeface="+mj-ea"/>
                        <a:ea typeface="+mj-ea"/>
                      </a:endParaRPr>
                    </a:p>
                  </a:txBody>
                  <a:tcPr marL="91440" marR="91440">
                    <a:lnL w="12700" cap="flat" cmpd="sng" algn="ctr">
                      <a:solidFill>
                        <a:schemeClr val="tx1"/>
                      </a:solidFill>
                      <a:prstDash val="solid"/>
                      <a:round/>
                    </a:lnL>
                    <a:lnR w="12700" cap="flat" cmpd="sng" algn="ctr">
                      <a:solidFill>
                        <a:schemeClr val="tx1"/>
                      </a:solidFill>
                      <a:prstDash val="solid"/>
                      <a:round/>
                    </a:lnR>
                    <a:lnT w="12700" cap="flat" cmpd="sng" algn="ctr">
                      <a:solidFill>
                        <a:schemeClr val="tx1"/>
                      </a:solidFill>
                      <a:prstDash val="solid"/>
                      <a:round/>
                    </a:lnT>
                    <a:lnB w="12700" cap="flat" cmpd="sng" algn="ctr">
                      <a:solidFill>
                        <a:schemeClr val="tx1"/>
                      </a:solidFill>
                      <a:prstDash val="solid"/>
                      <a:round/>
                    </a:lnB>
                    <a:noFill/>
                  </a:tcPr>
                </a:tc>
              </a:tr>
              <a:tr h="248478">
                <a:tc>
                  <a:txBody>
                    <a:bodyPr vert="horz" lIns="91440" tIns="45720" rIns="91440" bIns="45720" anchor="t" anchorCtr="0"/>
                    <a:p>
                      <a:pPr latinLnBrk="1"/>
                      <a:r>
                        <a:rPr lang="en-US" altLang="ko-KR" sz="1000" b="0" i="0">
                          <a:solidFill>
                            <a:schemeClr val="dk1"/>
                          </a:solidFill>
                          <a:latin typeface="+mn-lt"/>
                          <a:ea typeface="+mn-ea"/>
                          <a:cs typeface="+mn-cs"/>
                        </a:rPr>
                        <a:t>getRealPath(String path)</a:t>
                      </a:r>
                      <a:endParaRPr lang="ko-KR" altLang="en-US" sz="1000">
                        <a:solidFill>
                          <a:schemeClr val="tx1"/>
                        </a:solidFill>
                        <a:latin typeface="+mj-ea"/>
                        <a:ea typeface="+mj-ea"/>
                      </a:endParaRPr>
                    </a:p>
                  </a:txBody>
                  <a:tcPr marL="91440" marR="91440">
                    <a:lnL w="12700" cap="flat" cmpd="sng" algn="ctr">
                      <a:solidFill>
                        <a:schemeClr val="tx1"/>
                      </a:solidFill>
                      <a:prstDash val="solid"/>
                      <a:round/>
                    </a:lnL>
                    <a:lnR w="12700" cap="flat" cmpd="sng" algn="ctr">
                      <a:solidFill>
                        <a:schemeClr val="tx1"/>
                      </a:solidFill>
                      <a:prstDash val="solid"/>
                      <a:round/>
                    </a:lnR>
                    <a:lnT w="12700" cap="flat" cmpd="sng" algn="ctr">
                      <a:solidFill>
                        <a:schemeClr val="tx1"/>
                      </a:solidFill>
                      <a:prstDash val="solid"/>
                      <a:round/>
                    </a:lnT>
                    <a:lnB w="12700" cap="flat" cmpd="sng" algn="ctr">
                      <a:solidFill>
                        <a:schemeClr val="tx1"/>
                      </a:solidFill>
                      <a:prstDash val="solid"/>
                      <a:round/>
                    </a:lnB>
                    <a:noFill/>
                  </a:tcPr>
                </a:tc>
                <a:tc>
                  <a:txBody>
                    <a:bodyPr vert="horz" lIns="91440" tIns="45720" rIns="91440" bIns="45720" anchor="t" anchorCtr="0"/>
                    <a:p>
                      <a:pPr latinLnBrk="1"/>
                      <a:r>
                        <a:rPr lang="ko-KR" altLang="en-US" sz="1000" b="0" i="0">
                          <a:solidFill>
                            <a:schemeClr val="dk1"/>
                          </a:solidFill>
                          <a:latin typeface="+mn-lt"/>
                          <a:ea typeface="+mn-ea"/>
                          <a:cs typeface="+mn-cs"/>
                        </a:rPr>
                        <a:t>지정한 </a:t>
                      </a:r>
                      <a:r>
                        <a:rPr lang="en-US" altLang="ko-KR" sz="1000" b="0" i="0">
                          <a:solidFill>
                            <a:schemeClr val="dk1"/>
                          </a:solidFill>
                          <a:latin typeface="+mn-lt"/>
                          <a:ea typeface="+mn-ea"/>
                          <a:cs typeface="+mn-cs"/>
                        </a:rPr>
                        <a:t>path</a:t>
                      </a:r>
                      <a:r>
                        <a:rPr lang="ko-KR" altLang="en-US" sz="1000" b="0" i="0">
                          <a:solidFill>
                            <a:schemeClr val="dk1"/>
                          </a:solidFill>
                          <a:latin typeface="+mn-lt"/>
                          <a:ea typeface="+mn-ea"/>
                          <a:cs typeface="+mn-cs"/>
                        </a:rPr>
                        <a:t>에 해당되는 실제 경로를 반환합니다</a:t>
                      </a:r>
                      <a:r>
                        <a:rPr lang="en-US" altLang="ko-KR" sz="1000" b="0" i="0">
                          <a:solidFill>
                            <a:schemeClr val="dk1"/>
                          </a:solidFill>
                          <a:latin typeface="+mn-lt"/>
                          <a:ea typeface="+mn-ea"/>
                          <a:cs typeface="+mn-cs"/>
                        </a:rPr>
                        <a:t>.</a:t>
                      </a:r>
                      <a:endParaRPr lang="ko-KR" altLang="en-US" sz="1000">
                        <a:solidFill>
                          <a:schemeClr val="tx1"/>
                        </a:solidFill>
                        <a:latin typeface="+mj-ea"/>
                        <a:ea typeface="+mj-ea"/>
                      </a:endParaRPr>
                    </a:p>
                  </a:txBody>
                  <a:tcPr marL="91440" marR="91440">
                    <a:lnL w="12700" cap="flat" cmpd="sng" algn="ctr">
                      <a:solidFill>
                        <a:schemeClr val="tx1"/>
                      </a:solidFill>
                      <a:prstDash val="solid"/>
                      <a:round/>
                    </a:lnL>
                    <a:lnR w="12700" cap="flat" cmpd="sng" algn="ctr">
                      <a:solidFill>
                        <a:schemeClr val="tx1"/>
                      </a:solidFill>
                      <a:prstDash val="solid"/>
                      <a:round/>
                    </a:lnR>
                    <a:lnT w="12700" cap="flat" cmpd="sng" algn="ctr">
                      <a:solidFill>
                        <a:schemeClr val="tx1"/>
                      </a:solidFill>
                      <a:prstDash val="solid"/>
                      <a:round/>
                    </a:lnT>
                    <a:lnB w="12700" cap="flat" cmpd="sng" algn="ctr">
                      <a:solidFill>
                        <a:schemeClr val="tx1"/>
                      </a:solidFill>
                      <a:prstDash val="solid"/>
                      <a:round/>
                    </a:lnB>
                    <a:noFill/>
                  </a:tcPr>
                </a:tc>
              </a:tr>
              <a:tr h="218661">
                <a:tc>
                  <a:txBody>
                    <a:bodyPr vert="horz" lIns="91440" tIns="45720" rIns="91440" bIns="45720" anchor="t" anchorCtr="0"/>
                    <a:p>
                      <a:pPr latinLnBrk="1"/>
                      <a:r>
                        <a:rPr lang="en-US" altLang="ko-KR" sz="1000" b="0" i="0">
                          <a:solidFill>
                            <a:schemeClr val="dk1"/>
                          </a:solidFill>
                          <a:latin typeface="+mn-lt"/>
                          <a:ea typeface="+mn-ea"/>
                          <a:cs typeface="+mn-cs"/>
                        </a:rPr>
                        <a:t>getResource(String path)</a:t>
                      </a:r>
                      <a:endParaRPr lang="ko-KR" altLang="en-US" sz="1000">
                        <a:solidFill>
                          <a:schemeClr val="tx1"/>
                        </a:solidFill>
                        <a:latin typeface="+mj-ea"/>
                        <a:ea typeface="+mj-ea"/>
                      </a:endParaRPr>
                    </a:p>
                  </a:txBody>
                  <a:tcPr marL="91440" marR="91440">
                    <a:lnL w="12700" cap="flat" cmpd="sng" algn="ctr">
                      <a:solidFill>
                        <a:schemeClr val="tx1"/>
                      </a:solidFill>
                      <a:prstDash val="solid"/>
                      <a:round/>
                    </a:lnL>
                    <a:lnR w="12700" cap="flat" cmpd="sng" algn="ctr">
                      <a:solidFill>
                        <a:schemeClr val="tx1"/>
                      </a:solidFill>
                      <a:prstDash val="solid"/>
                      <a:round/>
                    </a:lnR>
                    <a:lnT w="12700" cap="flat" cmpd="sng" algn="ctr">
                      <a:solidFill>
                        <a:schemeClr val="tx1"/>
                      </a:solidFill>
                      <a:prstDash val="solid"/>
                      <a:round/>
                    </a:lnT>
                    <a:lnB w="12700" cap="flat" cmpd="sng" algn="ctr">
                      <a:solidFill>
                        <a:schemeClr val="tx1"/>
                      </a:solidFill>
                      <a:prstDash val="solid"/>
                      <a:round/>
                    </a:lnB>
                    <a:noFill/>
                  </a:tcPr>
                </a:tc>
                <a:tc>
                  <a:txBody>
                    <a:bodyPr vert="horz" lIns="91440" tIns="45720" rIns="91440" bIns="45720" anchor="t" anchorCtr="0"/>
                    <a:p>
                      <a:pPr latinLnBrk="1"/>
                      <a:r>
                        <a:rPr lang="ko-KR" altLang="en-US" sz="1000" b="0" i="0">
                          <a:solidFill>
                            <a:schemeClr val="dk1"/>
                          </a:solidFill>
                          <a:latin typeface="+mn-lt"/>
                          <a:ea typeface="+mn-ea"/>
                          <a:cs typeface="+mn-cs"/>
                        </a:rPr>
                        <a:t>지정한 </a:t>
                      </a:r>
                      <a:r>
                        <a:rPr lang="en-US" altLang="ko-KR" sz="1000" b="0" i="0">
                          <a:solidFill>
                            <a:schemeClr val="dk1"/>
                          </a:solidFill>
                          <a:latin typeface="+mn-lt"/>
                          <a:ea typeface="+mn-ea"/>
                          <a:cs typeface="+mn-cs"/>
                        </a:rPr>
                        <a:t>path</a:t>
                      </a:r>
                      <a:r>
                        <a:rPr lang="ko-KR" altLang="en-US" sz="1000" b="0" i="0">
                          <a:solidFill>
                            <a:schemeClr val="dk1"/>
                          </a:solidFill>
                          <a:latin typeface="+mn-lt"/>
                          <a:ea typeface="+mn-ea"/>
                          <a:cs typeface="+mn-cs"/>
                        </a:rPr>
                        <a:t>에 해당되는 </a:t>
                      </a:r>
                      <a:r>
                        <a:rPr lang="en-US" altLang="ko-KR" sz="1000" b="0" i="0">
                          <a:solidFill>
                            <a:schemeClr val="dk1"/>
                          </a:solidFill>
                          <a:latin typeface="+mn-lt"/>
                          <a:ea typeface="+mn-ea"/>
                          <a:cs typeface="+mn-cs"/>
                        </a:rPr>
                        <a:t>Resource</a:t>
                      </a:r>
                      <a:r>
                        <a:rPr lang="ko-KR" altLang="en-US" sz="1000" b="0" i="0">
                          <a:solidFill>
                            <a:schemeClr val="dk1"/>
                          </a:solidFill>
                          <a:latin typeface="+mn-lt"/>
                          <a:ea typeface="+mn-ea"/>
                          <a:cs typeface="+mn-cs"/>
                        </a:rPr>
                        <a:t>를 반환합니다</a:t>
                      </a:r>
                      <a:r>
                        <a:rPr lang="en-US" altLang="ko-KR" sz="1000" b="0" i="0">
                          <a:solidFill>
                            <a:schemeClr val="dk1"/>
                          </a:solidFill>
                          <a:latin typeface="+mn-lt"/>
                          <a:ea typeface="+mn-ea"/>
                          <a:cs typeface="+mn-cs"/>
                        </a:rPr>
                        <a:t>.</a:t>
                      </a:r>
                      <a:endParaRPr lang="ko-KR" altLang="en-US" sz="1000">
                        <a:solidFill>
                          <a:schemeClr val="tx1"/>
                        </a:solidFill>
                        <a:latin typeface="+mj-ea"/>
                        <a:ea typeface="+mj-ea"/>
                      </a:endParaRPr>
                    </a:p>
                  </a:txBody>
                  <a:tcPr marL="91440" marR="91440">
                    <a:lnL w="12700" cap="flat" cmpd="sng" algn="ctr">
                      <a:solidFill>
                        <a:schemeClr val="tx1"/>
                      </a:solidFill>
                      <a:prstDash val="solid"/>
                      <a:round/>
                    </a:lnL>
                    <a:lnR w="12700" cap="flat" cmpd="sng" algn="ctr">
                      <a:solidFill>
                        <a:schemeClr val="tx1"/>
                      </a:solidFill>
                      <a:prstDash val="solid"/>
                      <a:round/>
                    </a:lnR>
                    <a:lnT w="12700" cap="flat" cmpd="sng" algn="ctr">
                      <a:solidFill>
                        <a:schemeClr val="tx1"/>
                      </a:solidFill>
                      <a:prstDash val="solid"/>
                      <a:round/>
                    </a:lnT>
                    <a:lnB w="12700" cap="flat" cmpd="sng" algn="ctr">
                      <a:solidFill>
                        <a:schemeClr val="tx1"/>
                      </a:solidFill>
                      <a:prstDash val="solid"/>
                      <a:round/>
                    </a:lnB>
                    <a:noFill/>
                  </a:tcPr>
                </a:tc>
              </a:tr>
              <a:tr h="370840">
                <a:tc>
                  <a:txBody>
                    <a:bodyPr vert="horz" lIns="91440" tIns="45720" rIns="91440" bIns="45720" anchor="t" anchorCtr="0"/>
                    <a:p>
                      <a:pPr latinLnBrk="1"/>
                      <a:r>
                        <a:rPr lang="en-US" altLang="ko-KR" sz="1000" b="0" i="0">
                          <a:solidFill>
                            <a:schemeClr val="dk1"/>
                          </a:solidFill>
                          <a:latin typeface="+mn-lt"/>
                          <a:ea typeface="+mn-ea"/>
                          <a:cs typeface="+mn-cs"/>
                        </a:rPr>
                        <a:t>getServerInfo()</a:t>
                      </a:r>
                      <a:endParaRPr lang="ko-KR" altLang="en-US" sz="1000">
                        <a:solidFill>
                          <a:schemeClr val="tx1"/>
                        </a:solidFill>
                        <a:latin typeface="+mj-ea"/>
                        <a:ea typeface="+mj-ea"/>
                      </a:endParaRPr>
                    </a:p>
                  </a:txBody>
                  <a:tcPr marL="91440" marR="91440">
                    <a:lnL w="12700" cap="flat" cmpd="sng" algn="ctr">
                      <a:solidFill>
                        <a:schemeClr val="tx1"/>
                      </a:solidFill>
                      <a:prstDash val="solid"/>
                      <a:round/>
                    </a:lnL>
                    <a:lnR w="12700" cap="flat" cmpd="sng" algn="ctr">
                      <a:solidFill>
                        <a:schemeClr val="tx1"/>
                      </a:solidFill>
                      <a:prstDash val="solid"/>
                      <a:round/>
                    </a:lnR>
                    <a:lnT w="12700" cap="flat" cmpd="sng" algn="ctr">
                      <a:solidFill>
                        <a:schemeClr val="tx1"/>
                      </a:solidFill>
                      <a:prstDash val="solid"/>
                      <a:round/>
                    </a:lnT>
                    <a:lnB w="12700" cap="flat" cmpd="sng" algn="ctr">
                      <a:solidFill>
                        <a:schemeClr val="tx1"/>
                      </a:solidFill>
                      <a:prstDash val="solid"/>
                      <a:round/>
                    </a:lnB>
                    <a:noFill/>
                  </a:tcPr>
                </a:tc>
                <a:tc>
                  <a:txBody>
                    <a:bodyPr vert="horz" lIns="91440" tIns="45720" rIns="91440" bIns="45720" anchor="t" anchorCtr="0"/>
                    <a:p>
                      <a:pPr lvl="0"/>
                      <a:r>
                        <a:rPr lang="ko-KR" altLang="en-US" sz="1000" b="0" i="0">
                          <a:solidFill>
                            <a:schemeClr val="dk1"/>
                          </a:solidFill>
                          <a:latin typeface="+mn-lt"/>
                          <a:ea typeface="+mn-ea"/>
                          <a:cs typeface="+mn-cs"/>
                        </a:rPr>
                        <a:t>현재 서블릿이 실행되고 있는 서블릿 컨테이너의 이름과 버전을 반환</a:t>
                      </a:r>
                      <a:endParaRPr lang="ko-KR" altLang="en-US" sz="1000" b="0" i="0">
                        <a:solidFill>
                          <a:schemeClr val="dk1"/>
                        </a:solidFill>
                        <a:latin typeface="+mn-lt"/>
                        <a:ea typeface="+mn-ea"/>
                        <a:cs typeface="+mn-cs"/>
                      </a:endParaRPr>
                    </a:p>
                    <a:p>
                      <a:pPr lvl="0"/>
                      <a:r>
                        <a:rPr lang="ko-KR" altLang="en-US" sz="1000" b="0" i="0">
                          <a:solidFill>
                            <a:schemeClr val="dk1"/>
                          </a:solidFill>
                          <a:latin typeface="+mn-lt"/>
                          <a:ea typeface="+mn-ea"/>
                          <a:cs typeface="+mn-cs"/>
                        </a:rPr>
                        <a:t>합니다</a:t>
                      </a:r>
                      <a:r>
                        <a:rPr lang="en-US" altLang="ko-KR" sz="1000" b="0" i="0">
                          <a:solidFill>
                            <a:schemeClr val="dk1"/>
                          </a:solidFill>
                          <a:latin typeface="+mn-lt"/>
                          <a:ea typeface="+mn-ea"/>
                          <a:cs typeface="+mn-cs"/>
                        </a:rPr>
                        <a:t>.</a:t>
                      </a:r>
                      <a:endParaRPr lang="ko-KR" altLang="en-US" sz="1000">
                        <a:solidFill>
                          <a:schemeClr val="tx1"/>
                        </a:solidFill>
                        <a:latin typeface="+mj-ea"/>
                        <a:ea typeface="+mj-ea"/>
                      </a:endParaRPr>
                    </a:p>
                  </a:txBody>
                  <a:tcPr marL="91440" marR="91440">
                    <a:lnL w="12700" cap="flat" cmpd="sng" algn="ctr">
                      <a:solidFill>
                        <a:schemeClr val="tx1"/>
                      </a:solidFill>
                      <a:prstDash val="solid"/>
                      <a:round/>
                    </a:lnL>
                    <a:lnR w="12700" cap="flat" cmpd="sng" algn="ctr">
                      <a:solidFill>
                        <a:schemeClr val="tx1"/>
                      </a:solidFill>
                      <a:prstDash val="solid"/>
                      <a:round/>
                    </a:lnR>
                    <a:lnT w="12700" cap="flat" cmpd="sng" algn="ctr">
                      <a:solidFill>
                        <a:schemeClr val="tx1"/>
                      </a:solidFill>
                      <a:prstDash val="solid"/>
                      <a:round/>
                    </a:lnT>
                    <a:lnB w="12700" cap="flat" cmpd="sng" algn="ctr">
                      <a:solidFill>
                        <a:schemeClr val="tx1"/>
                      </a:solidFill>
                      <a:prstDash val="solid"/>
                      <a:round/>
                    </a:lnB>
                    <a:noFill/>
                  </a:tcPr>
                </a:tc>
              </a:tr>
              <a:tr h="370840">
                <a:tc>
                  <a:txBody>
                    <a:bodyPr vert="horz" lIns="91440" tIns="45720" rIns="91440" bIns="45720" anchor="t" anchorCtr="0"/>
                    <a:p>
                      <a:pPr latinLnBrk="1"/>
                      <a:r>
                        <a:rPr lang="en-US" altLang="ko-KR" sz="1000" b="0" i="0">
                          <a:solidFill>
                            <a:schemeClr val="dk1"/>
                          </a:solidFill>
                          <a:latin typeface="+mn-lt"/>
                          <a:ea typeface="+mn-ea"/>
                          <a:cs typeface="+mn-cs"/>
                        </a:rPr>
                        <a:t>getServletContextName()</a:t>
                      </a:r>
                      <a:endParaRPr lang="ko-KR" altLang="en-US" sz="1000">
                        <a:solidFill>
                          <a:schemeClr val="tx1"/>
                        </a:solidFill>
                        <a:latin typeface="+mj-ea"/>
                        <a:ea typeface="+mj-ea"/>
                      </a:endParaRPr>
                    </a:p>
                  </a:txBody>
                  <a:tcPr marL="91440" marR="91440">
                    <a:lnL w="12700" cap="flat" cmpd="sng" algn="ctr">
                      <a:solidFill>
                        <a:schemeClr val="tx1"/>
                      </a:solidFill>
                      <a:prstDash val="solid"/>
                      <a:round/>
                    </a:lnL>
                    <a:lnR w="12700" cap="flat" cmpd="sng" algn="ctr">
                      <a:solidFill>
                        <a:schemeClr val="tx1"/>
                      </a:solidFill>
                      <a:prstDash val="solid"/>
                      <a:round/>
                    </a:lnR>
                    <a:lnT w="12700" cap="flat" cmpd="sng" algn="ctr">
                      <a:solidFill>
                        <a:schemeClr val="tx1"/>
                      </a:solidFill>
                      <a:prstDash val="solid"/>
                      <a:round/>
                    </a:lnT>
                    <a:lnB w="12700" cap="flat" cmpd="sng" algn="ctr">
                      <a:solidFill>
                        <a:schemeClr val="tx1"/>
                      </a:solidFill>
                      <a:prstDash val="solid"/>
                      <a:round/>
                    </a:lnB>
                    <a:noFill/>
                  </a:tcPr>
                </a:tc>
                <a:tc>
                  <a:txBody>
                    <a:bodyPr vert="horz" lIns="91440" tIns="45720" rIns="91440" bIns="45720" anchor="t" anchorCtr="0"/>
                    <a:p>
                      <a:pPr lvl="0"/>
                      <a:r>
                        <a:rPr lang="ko-KR" altLang="en-US" sz="1000" b="0" i="0">
                          <a:solidFill>
                            <a:schemeClr val="dk1"/>
                          </a:solidFill>
                          <a:latin typeface="+mn-lt"/>
                          <a:ea typeface="+mn-ea"/>
                          <a:cs typeface="+mn-cs"/>
                        </a:rPr>
                        <a:t>해당 애플리케이션의 배치 관리자가 지정한 </a:t>
                      </a:r>
                      <a:r>
                        <a:rPr lang="en-US" altLang="ko-KR" sz="1000" b="0" i="0">
                          <a:solidFill>
                            <a:schemeClr val="dk1"/>
                          </a:solidFill>
                          <a:latin typeface="+mn-lt"/>
                          <a:ea typeface="+mn-ea"/>
                          <a:cs typeface="+mn-cs"/>
                        </a:rPr>
                        <a:t>ServletContext</a:t>
                      </a:r>
                      <a:r>
                        <a:rPr lang="ko-KR" altLang="en-US" sz="1000" b="0" i="0">
                          <a:solidFill>
                            <a:schemeClr val="dk1"/>
                          </a:solidFill>
                          <a:latin typeface="+mn-lt"/>
                          <a:ea typeface="+mn-ea"/>
                          <a:cs typeface="+mn-cs"/>
                        </a:rPr>
                        <a:t>에 대한 해당 웹 </a:t>
                      </a:r>
                      <a:endParaRPr lang="ko-KR" altLang="en-US" sz="1000" b="0" i="0">
                        <a:solidFill>
                          <a:schemeClr val="dk1"/>
                        </a:solidFill>
                        <a:latin typeface="+mn-lt"/>
                        <a:ea typeface="+mn-ea"/>
                        <a:cs typeface="+mn-cs"/>
                      </a:endParaRPr>
                    </a:p>
                    <a:p>
                      <a:pPr lvl="0"/>
                      <a:r>
                        <a:rPr lang="ko-KR" altLang="en-US" sz="1000" b="0" i="0">
                          <a:solidFill>
                            <a:schemeClr val="dk1"/>
                          </a:solidFill>
                          <a:latin typeface="+mn-lt"/>
                          <a:ea typeface="+mn-ea"/>
                          <a:cs typeface="+mn-cs"/>
                        </a:rPr>
                        <a:t>애플리케이션의 이름을 반환합니다</a:t>
                      </a:r>
                      <a:r>
                        <a:rPr lang="en-US" altLang="ko-KR" sz="1000" b="0" i="0">
                          <a:solidFill>
                            <a:schemeClr val="dk1"/>
                          </a:solidFill>
                          <a:latin typeface="+mn-lt"/>
                          <a:ea typeface="+mn-ea"/>
                          <a:cs typeface="+mn-cs"/>
                        </a:rPr>
                        <a:t>.</a:t>
                      </a:r>
                      <a:endParaRPr lang="ko-KR" altLang="en-US" sz="1000">
                        <a:solidFill>
                          <a:schemeClr val="tx1"/>
                        </a:solidFill>
                        <a:latin typeface="+mj-ea"/>
                        <a:ea typeface="+mj-ea"/>
                      </a:endParaRPr>
                    </a:p>
                  </a:txBody>
                  <a:tcPr marL="91440" marR="91440">
                    <a:lnL w="12700" cap="flat" cmpd="sng" algn="ctr">
                      <a:solidFill>
                        <a:schemeClr val="tx1"/>
                      </a:solidFill>
                      <a:prstDash val="solid"/>
                      <a:round/>
                    </a:lnL>
                    <a:lnR w="12700" cap="flat" cmpd="sng" algn="ctr">
                      <a:solidFill>
                        <a:schemeClr val="tx1"/>
                      </a:solidFill>
                      <a:prstDash val="solid"/>
                      <a:round/>
                    </a:lnR>
                    <a:lnT w="12700" cap="flat" cmpd="sng" algn="ctr">
                      <a:solidFill>
                        <a:schemeClr val="tx1"/>
                      </a:solidFill>
                      <a:prstDash val="solid"/>
                      <a:round/>
                    </a:lnT>
                    <a:lnB w="12700" cap="flat" cmpd="sng" algn="ctr">
                      <a:solidFill>
                        <a:schemeClr val="tx1"/>
                      </a:solidFill>
                      <a:prstDash val="solid"/>
                      <a:round/>
                    </a:lnB>
                    <a:noFill/>
                  </a:tcPr>
                </a:tc>
              </a:tr>
              <a:tr h="221427">
                <a:tc>
                  <a:txBody>
                    <a:bodyPr vert="horz" lIns="91440" tIns="45720" rIns="91440" bIns="45720" anchor="t" anchorCtr="0"/>
                    <a:p>
                      <a:pPr latinLnBrk="1"/>
                      <a:r>
                        <a:rPr lang="en-US" altLang="ko-KR" sz="1000" b="0" i="0">
                          <a:solidFill>
                            <a:schemeClr val="dk1"/>
                          </a:solidFill>
                          <a:latin typeface="+mn-lt"/>
                          <a:ea typeface="+mn-ea"/>
                          <a:cs typeface="+mn-cs"/>
                        </a:rPr>
                        <a:t>log(String msg)</a:t>
                      </a:r>
                      <a:endParaRPr lang="ko-KR" altLang="en-US" sz="1000">
                        <a:solidFill>
                          <a:schemeClr val="tx1"/>
                        </a:solidFill>
                        <a:latin typeface="+mj-ea"/>
                        <a:ea typeface="+mj-ea"/>
                      </a:endParaRPr>
                    </a:p>
                  </a:txBody>
                  <a:tcPr marL="91440" marR="91440">
                    <a:lnL w="12700" cap="flat" cmpd="sng" algn="ctr">
                      <a:solidFill>
                        <a:schemeClr val="tx1"/>
                      </a:solidFill>
                      <a:prstDash val="solid"/>
                      <a:round/>
                    </a:lnL>
                    <a:lnR w="12700" cap="flat" cmpd="sng" algn="ctr">
                      <a:solidFill>
                        <a:schemeClr val="tx1"/>
                      </a:solidFill>
                      <a:prstDash val="solid"/>
                      <a:round/>
                    </a:lnR>
                    <a:lnT w="12700" cap="flat" cmpd="sng" algn="ctr">
                      <a:solidFill>
                        <a:schemeClr val="tx1"/>
                      </a:solidFill>
                      <a:prstDash val="solid"/>
                      <a:round/>
                    </a:lnT>
                    <a:lnB w="12700" cap="flat" cmpd="sng" algn="ctr">
                      <a:solidFill>
                        <a:schemeClr val="tx1"/>
                      </a:solidFill>
                      <a:prstDash val="solid"/>
                      <a:round/>
                    </a:lnB>
                    <a:noFill/>
                  </a:tcPr>
                </a:tc>
                <a:tc>
                  <a:txBody>
                    <a:bodyPr vert="horz" lIns="91440" tIns="45720" rIns="91440" bIns="45720" anchor="t" anchorCtr="0"/>
                    <a:p>
                      <a:pPr latinLnBrk="1"/>
                      <a:r>
                        <a:rPr lang="ko-KR" altLang="en-US" sz="1000" b="0" i="0">
                          <a:solidFill>
                            <a:schemeClr val="dk1"/>
                          </a:solidFill>
                          <a:latin typeface="+mn-lt"/>
                          <a:ea typeface="+mn-ea"/>
                          <a:cs typeface="+mn-cs"/>
                        </a:rPr>
                        <a:t>로그 파일에 로그를 기록합니다</a:t>
                      </a:r>
                      <a:r>
                        <a:rPr lang="en-US" altLang="ko-KR" sz="1000" b="0" i="0">
                          <a:solidFill>
                            <a:schemeClr val="dk1"/>
                          </a:solidFill>
                          <a:latin typeface="+mn-lt"/>
                          <a:ea typeface="+mn-ea"/>
                          <a:cs typeface="+mn-cs"/>
                        </a:rPr>
                        <a:t>.</a:t>
                      </a:r>
                      <a:endParaRPr lang="ko-KR" altLang="en-US" sz="1000">
                        <a:solidFill>
                          <a:schemeClr val="tx1"/>
                        </a:solidFill>
                        <a:latin typeface="+mj-ea"/>
                        <a:ea typeface="+mj-ea"/>
                      </a:endParaRPr>
                    </a:p>
                  </a:txBody>
                  <a:tcPr marL="91440" marR="91440">
                    <a:lnL w="12700" cap="flat" cmpd="sng" algn="ctr">
                      <a:solidFill>
                        <a:schemeClr val="tx1"/>
                      </a:solidFill>
                      <a:prstDash val="solid"/>
                      <a:round/>
                    </a:lnL>
                    <a:lnR w="12700" cap="flat" cmpd="sng" algn="ctr">
                      <a:solidFill>
                        <a:schemeClr val="tx1"/>
                      </a:solidFill>
                      <a:prstDash val="solid"/>
                      <a:round/>
                    </a:lnR>
                    <a:lnT w="12700" cap="flat" cmpd="sng" algn="ctr">
                      <a:solidFill>
                        <a:schemeClr val="tx1"/>
                      </a:solidFill>
                      <a:prstDash val="solid"/>
                      <a:round/>
                    </a:lnT>
                    <a:lnB w="12700" cap="flat" cmpd="sng" algn="ctr">
                      <a:solidFill>
                        <a:schemeClr val="tx1"/>
                      </a:solidFill>
                      <a:prstDash val="solid"/>
                      <a:round/>
                    </a:lnB>
                    <a:noFill/>
                  </a:tcPr>
                </a:tc>
              </a:tr>
              <a:tr h="221427">
                <a:tc>
                  <a:txBody>
                    <a:bodyPr vert="horz" lIns="91440" tIns="45720" rIns="91440" bIns="45720" anchor="t" anchorCtr="0"/>
                    <a:p>
                      <a:pPr latinLnBrk="1"/>
                      <a:r>
                        <a:rPr lang="en-US" altLang="ko-KR" sz="1000" b="0" i="0">
                          <a:solidFill>
                            <a:schemeClr val="dk1"/>
                          </a:solidFill>
                          <a:latin typeface="+mn-lt"/>
                          <a:ea typeface="+mn-ea"/>
                          <a:cs typeface="+mn-cs"/>
                        </a:rPr>
                        <a:t>removeAttribute(String name)</a:t>
                      </a:r>
                      <a:endParaRPr lang="ko-KR" altLang="en-US" sz="1000">
                        <a:solidFill>
                          <a:schemeClr val="tx1"/>
                        </a:solidFill>
                        <a:latin typeface="+mj-ea"/>
                        <a:ea typeface="+mj-ea"/>
                      </a:endParaRPr>
                    </a:p>
                  </a:txBody>
                  <a:tcPr marL="91440" marR="91440">
                    <a:lnL w="12700" cap="flat" cmpd="sng" algn="ctr">
                      <a:solidFill>
                        <a:schemeClr val="tx1"/>
                      </a:solidFill>
                      <a:prstDash val="solid"/>
                      <a:round/>
                    </a:lnL>
                    <a:lnR w="12700" cap="flat" cmpd="sng" algn="ctr">
                      <a:solidFill>
                        <a:schemeClr val="tx1"/>
                      </a:solidFill>
                      <a:prstDash val="solid"/>
                      <a:round/>
                    </a:lnR>
                    <a:lnT w="12700" cap="flat" cmpd="sng" algn="ctr">
                      <a:solidFill>
                        <a:schemeClr val="tx1"/>
                      </a:solidFill>
                      <a:prstDash val="solid"/>
                      <a:round/>
                    </a:lnT>
                    <a:lnB w="12700" cap="flat" cmpd="sng" algn="ctr">
                      <a:solidFill>
                        <a:schemeClr val="tx1"/>
                      </a:solidFill>
                      <a:prstDash val="solid"/>
                      <a:round/>
                    </a:lnB>
                    <a:noFill/>
                  </a:tcPr>
                </a:tc>
                <a:tc>
                  <a:txBody>
                    <a:bodyPr vert="horz" lIns="91440" tIns="45720" rIns="91440" bIns="45720" anchor="t" anchorCtr="0"/>
                    <a:p>
                      <a:pPr lvl="0"/>
                      <a:r>
                        <a:rPr lang="ko-KR" altLang="en-US" sz="1000" b="0" i="0">
                          <a:solidFill>
                            <a:schemeClr val="dk1"/>
                          </a:solidFill>
                          <a:latin typeface="+mn-lt"/>
                          <a:ea typeface="+mn-ea"/>
                          <a:cs typeface="+mn-cs"/>
                        </a:rPr>
                        <a:t>해당 </a:t>
                      </a:r>
                      <a:r>
                        <a:rPr lang="en-US" altLang="ko-KR" sz="1000" b="0" i="0">
                          <a:solidFill>
                            <a:schemeClr val="dk1"/>
                          </a:solidFill>
                          <a:latin typeface="+mn-lt"/>
                          <a:ea typeface="+mn-ea"/>
                          <a:cs typeface="+mn-cs"/>
                        </a:rPr>
                        <a:t>name</a:t>
                      </a:r>
                      <a:r>
                        <a:rPr lang="ko-KR" altLang="en-US" sz="1000" b="0" i="0">
                          <a:solidFill>
                            <a:schemeClr val="dk1"/>
                          </a:solidFill>
                          <a:latin typeface="+mn-lt"/>
                          <a:ea typeface="+mn-ea"/>
                          <a:cs typeface="+mn-cs"/>
                        </a:rPr>
                        <a:t>으로 </a:t>
                      </a:r>
                      <a:r>
                        <a:rPr lang="en-US" altLang="ko-KR" sz="1000" b="0" i="0">
                          <a:solidFill>
                            <a:schemeClr val="dk1"/>
                          </a:solidFill>
                          <a:latin typeface="+mn-lt"/>
                          <a:ea typeface="+mn-ea"/>
                          <a:cs typeface="+mn-cs"/>
                        </a:rPr>
                        <a:t>ServletContext</a:t>
                      </a:r>
                      <a:r>
                        <a:rPr lang="ko-KR" altLang="en-US" sz="1000" b="0" i="0">
                          <a:solidFill>
                            <a:schemeClr val="dk1"/>
                          </a:solidFill>
                          <a:latin typeface="+mn-lt"/>
                          <a:ea typeface="+mn-ea"/>
                          <a:cs typeface="+mn-cs"/>
                        </a:rPr>
                        <a:t>에 바인딩된 객체를 제거합니다</a:t>
                      </a:r>
                      <a:r>
                        <a:rPr lang="en-US" altLang="ko-KR" sz="1000" b="0" i="0">
                          <a:solidFill>
                            <a:schemeClr val="dk1"/>
                          </a:solidFill>
                          <a:latin typeface="+mn-lt"/>
                          <a:ea typeface="+mn-ea"/>
                          <a:cs typeface="+mn-cs"/>
                        </a:rPr>
                        <a:t>.</a:t>
                      </a:r>
                      <a:endParaRPr lang="ko-KR" altLang="en-US" sz="1000">
                        <a:solidFill>
                          <a:schemeClr val="tx1"/>
                        </a:solidFill>
                        <a:latin typeface="+mj-ea"/>
                        <a:ea typeface="+mj-ea"/>
                      </a:endParaRPr>
                    </a:p>
                  </a:txBody>
                  <a:tcPr marL="91440" marR="91440">
                    <a:lnL w="12700" cap="flat" cmpd="sng" algn="ctr">
                      <a:solidFill>
                        <a:schemeClr val="tx1"/>
                      </a:solidFill>
                      <a:prstDash val="solid"/>
                      <a:round/>
                    </a:lnL>
                    <a:lnR w="12700" cap="flat" cmpd="sng" algn="ctr">
                      <a:solidFill>
                        <a:schemeClr val="tx1"/>
                      </a:solidFill>
                      <a:prstDash val="solid"/>
                      <a:round/>
                    </a:lnR>
                    <a:lnT w="12700" cap="flat" cmpd="sng" algn="ctr">
                      <a:solidFill>
                        <a:schemeClr val="tx1"/>
                      </a:solidFill>
                      <a:prstDash val="solid"/>
                      <a:round/>
                    </a:lnT>
                    <a:lnB w="12700" cap="flat" cmpd="sng" algn="ctr">
                      <a:solidFill>
                        <a:schemeClr val="tx1"/>
                      </a:solidFill>
                      <a:prstDash val="solid"/>
                      <a:round/>
                    </a:lnB>
                    <a:noFill/>
                  </a:tcPr>
                </a:tc>
              </a:tr>
              <a:tr h="221427">
                <a:tc>
                  <a:txBody>
                    <a:bodyPr vert="horz" lIns="91440" tIns="45720" rIns="91440" bIns="45720" anchor="t" anchorCtr="0"/>
                    <a:p>
                      <a:pPr lvl="0"/>
                      <a:r>
                        <a:rPr lang="en-US" altLang="ko-KR" sz="1000" b="0" i="0">
                          <a:solidFill>
                            <a:schemeClr val="dk1"/>
                          </a:solidFill>
                          <a:latin typeface="+mn-lt"/>
                          <a:ea typeface="+mn-ea"/>
                          <a:cs typeface="+mn-cs"/>
                        </a:rPr>
                        <a:t>setAttribute(String name, Object object)</a:t>
                      </a:r>
                      <a:endParaRPr lang="ko-KR" altLang="en-US" sz="1000">
                        <a:solidFill>
                          <a:schemeClr val="tx1"/>
                        </a:solidFill>
                        <a:latin typeface="+mj-ea"/>
                        <a:ea typeface="+mj-ea"/>
                      </a:endParaRPr>
                    </a:p>
                  </a:txBody>
                  <a:tcPr marL="91440" marR="91440">
                    <a:lnL w="12700" cap="flat" cmpd="sng" algn="ctr">
                      <a:solidFill>
                        <a:schemeClr val="tx1"/>
                      </a:solidFill>
                      <a:prstDash val="solid"/>
                      <a:round/>
                    </a:lnL>
                    <a:lnR w="12700" cap="flat" cmpd="sng" algn="ctr">
                      <a:solidFill>
                        <a:schemeClr val="tx1"/>
                      </a:solidFill>
                      <a:prstDash val="solid"/>
                      <a:round/>
                    </a:lnR>
                    <a:lnT w="12700" cap="flat" cmpd="sng" algn="ctr">
                      <a:solidFill>
                        <a:schemeClr val="tx1"/>
                      </a:solidFill>
                      <a:prstDash val="solid"/>
                      <a:round/>
                    </a:lnT>
                    <a:lnB w="12700" cap="flat" cmpd="sng" algn="ctr">
                      <a:solidFill>
                        <a:schemeClr val="tx1"/>
                      </a:solidFill>
                      <a:prstDash val="solid"/>
                      <a:round/>
                    </a:lnB>
                    <a:noFill/>
                  </a:tcPr>
                </a:tc>
                <a:tc>
                  <a:txBody>
                    <a:bodyPr vert="horz" lIns="91440" tIns="45720" rIns="91440" bIns="45720" anchor="t" anchorCtr="0"/>
                    <a:p>
                      <a:pPr latinLnBrk="1"/>
                      <a:r>
                        <a:rPr lang="ko-KR" altLang="en-US" sz="1000" b="0" i="0">
                          <a:solidFill>
                            <a:schemeClr val="dk1"/>
                          </a:solidFill>
                          <a:latin typeface="+mn-lt"/>
                          <a:ea typeface="+mn-ea"/>
                          <a:cs typeface="+mn-cs"/>
                        </a:rPr>
                        <a:t>해당 </a:t>
                      </a:r>
                      <a:r>
                        <a:rPr lang="en-US" altLang="ko-KR" sz="1000" b="0" i="0">
                          <a:solidFill>
                            <a:schemeClr val="dk1"/>
                          </a:solidFill>
                          <a:latin typeface="+mn-lt"/>
                          <a:ea typeface="+mn-ea"/>
                          <a:cs typeface="+mn-cs"/>
                        </a:rPr>
                        <a:t>name</a:t>
                      </a:r>
                      <a:r>
                        <a:rPr lang="ko-KR" altLang="en-US" sz="1000" b="0" i="0">
                          <a:solidFill>
                            <a:schemeClr val="dk1"/>
                          </a:solidFill>
                          <a:latin typeface="+mn-lt"/>
                          <a:ea typeface="+mn-ea"/>
                          <a:cs typeface="+mn-cs"/>
                        </a:rPr>
                        <a:t>으로 객체를 </a:t>
                      </a:r>
                      <a:r>
                        <a:rPr lang="en-US" altLang="ko-KR" sz="1000" b="0" i="0">
                          <a:solidFill>
                            <a:schemeClr val="dk1"/>
                          </a:solidFill>
                          <a:latin typeface="+mn-lt"/>
                          <a:ea typeface="+mn-ea"/>
                          <a:cs typeface="+mn-cs"/>
                        </a:rPr>
                        <a:t>ServletContext</a:t>
                      </a:r>
                      <a:r>
                        <a:rPr lang="ko-KR" altLang="en-US" sz="1000" b="0" i="0">
                          <a:solidFill>
                            <a:schemeClr val="dk1"/>
                          </a:solidFill>
                          <a:latin typeface="+mn-lt"/>
                          <a:ea typeface="+mn-ea"/>
                          <a:cs typeface="+mn-cs"/>
                        </a:rPr>
                        <a:t>에 바인딩합니다</a:t>
                      </a:r>
                      <a:r>
                        <a:rPr lang="en-US" altLang="ko-KR" sz="1000" b="0" i="0">
                          <a:solidFill>
                            <a:schemeClr val="dk1"/>
                          </a:solidFill>
                          <a:latin typeface="+mn-lt"/>
                          <a:ea typeface="+mn-ea"/>
                          <a:cs typeface="+mn-cs"/>
                        </a:rPr>
                        <a:t>.</a:t>
                      </a:r>
                      <a:endParaRPr lang="ko-KR" altLang="en-US" sz="1000">
                        <a:solidFill>
                          <a:schemeClr val="tx1"/>
                        </a:solidFill>
                        <a:latin typeface="+mj-ea"/>
                        <a:ea typeface="+mj-ea"/>
                      </a:endParaRPr>
                    </a:p>
                  </a:txBody>
                  <a:tcPr marL="91440" marR="91440">
                    <a:lnL w="12700" cap="flat" cmpd="sng" algn="ctr">
                      <a:solidFill>
                        <a:schemeClr val="tx1"/>
                      </a:solidFill>
                      <a:prstDash val="solid"/>
                      <a:round/>
                    </a:lnL>
                    <a:lnR w="12700" cap="flat" cmpd="sng" algn="ctr">
                      <a:solidFill>
                        <a:schemeClr val="tx1"/>
                      </a:solidFill>
                      <a:prstDash val="solid"/>
                      <a:round/>
                    </a:lnR>
                    <a:lnT w="12700" cap="flat" cmpd="sng" algn="ctr">
                      <a:solidFill>
                        <a:schemeClr val="tx1"/>
                      </a:solidFill>
                      <a:prstDash val="solid"/>
                      <a:round/>
                    </a:lnT>
                    <a:lnB w="12700" cap="flat" cmpd="sng" algn="ctr">
                      <a:solidFill>
                        <a:schemeClr val="tx1"/>
                      </a:solidFill>
                      <a:prstDash val="solid"/>
                      <a:round/>
                    </a:lnB>
                    <a:noFill/>
                  </a:tcPr>
                </a:tc>
              </a:tr>
              <a:tr h="221427">
                <a:tc>
                  <a:txBody>
                    <a:bodyPr vert="horz" lIns="91440" tIns="45720" rIns="91440" bIns="45720" anchor="t" anchorCtr="0"/>
                    <a:p>
                      <a:pPr lvl="0"/>
                      <a:r>
                        <a:rPr lang="en-US" altLang="ko-KR" sz="1000" b="0" i="0">
                          <a:solidFill>
                            <a:schemeClr val="dk1"/>
                          </a:solidFill>
                          <a:latin typeface="+mn-lt"/>
                          <a:ea typeface="+mn-ea"/>
                          <a:cs typeface="+mn-cs"/>
                        </a:rPr>
                        <a:t>setInitParameter(String name, String value)</a:t>
                      </a:r>
                      <a:endParaRPr lang="ko-KR" altLang="en-US" sz="1000">
                        <a:solidFill>
                          <a:schemeClr val="tx1"/>
                        </a:solidFill>
                        <a:latin typeface="+mj-ea"/>
                        <a:ea typeface="+mj-ea"/>
                      </a:endParaRPr>
                    </a:p>
                  </a:txBody>
                  <a:tcPr marL="91440" marR="91440">
                    <a:lnL w="12700" cap="flat" cmpd="sng" algn="ctr">
                      <a:solidFill>
                        <a:schemeClr val="tx1"/>
                      </a:solidFill>
                      <a:prstDash val="solid"/>
                      <a:round/>
                    </a:lnL>
                    <a:lnR w="12700" cap="flat" cmpd="sng" algn="ctr">
                      <a:solidFill>
                        <a:schemeClr val="tx1"/>
                      </a:solidFill>
                      <a:prstDash val="solid"/>
                      <a:round/>
                    </a:lnR>
                    <a:lnT w="12700" cap="flat" cmpd="sng" algn="ctr">
                      <a:solidFill>
                        <a:schemeClr val="tx1"/>
                      </a:solidFill>
                      <a:prstDash val="solid"/>
                      <a:round/>
                    </a:lnT>
                    <a:lnB w="12700" cap="flat" cmpd="sng" algn="ctr">
                      <a:solidFill>
                        <a:schemeClr val="tx1"/>
                      </a:solidFill>
                      <a:prstDash val="solid"/>
                      <a:round/>
                    </a:lnB>
                    <a:noFill/>
                  </a:tcPr>
                </a:tc>
                <a:tc>
                  <a:txBody>
                    <a:bodyPr vert="horz" lIns="91440" tIns="45720" rIns="91440" bIns="45720" anchor="t" anchorCtr="0"/>
                    <a:p>
                      <a:pPr latinLnBrk="1"/>
                      <a:r>
                        <a:rPr lang="ko-KR" altLang="en-US" sz="1000" b="0" i="0">
                          <a:solidFill>
                            <a:schemeClr val="dk1"/>
                          </a:solidFill>
                          <a:latin typeface="+mn-lt"/>
                          <a:ea typeface="+mn-ea"/>
                          <a:cs typeface="+mn-cs"/>
                        </a:rPr>
                        <a:t>주어진 </a:t>
                      </a:r>
                      <a:r>
                        <a:rPr lang="en-US" altLang="ko-KR" sz="1000" b="0" i="0">
                          <a:solidFill>
                            <a:schemeClr val="dk1"/>
                          </a:solidFill>
                          <a:latin typeface="+mn-lt"/>
                          <a:ea typeface="+mn-ea"/>
                          <a:cs typeface="+mn-cs"/>
                        </a:rPr>
                        <a:t>name</a:t>
                      </a:r>
                      <a:r>
                        <a:rPr lang="ko-KR" altLang="en-US" sz="1000" b="0" i="0">
                          <a:solidFill>
                            <a:schemeClr val="dk1"/>
                          </a:solidFill>
                          <a:latin typeface="+mn-lt"/>
                          <a:ea typeface="+mn-ea"/>
                          <a:cs typeface="+mn-cs"/>
                        </a:rPr>
                        <a:t>으로 </a:t>
                      </a:r>
                      <a:r>
                        <a:rPr lang="en-US" altLang="ko-KR" sz="1000" b="0" i="0">
                          <a:solidFill>
                            <a:schemeClr val="dk1"/>
                          </a:solidFill>
                          <a:latin typeface="+mn-lt"/>
                          <a:ea typeface="+mn-ea"/>
                          <a:cs typeface="+mn-cs"/>
                        </a:rPr>
                        <a:t>value</a:t>
                      </a:r>
                      <a:r>
                        <a:rPr lang="ko-KR" altLang="en-US" sz="1000" b="0" i="0">
                          <a:solidFill>
                            <a:schemeClr val="dk1"/>
                          </a:solidFill>
                          <a:latin typeface="+mn-lt"/>
                          <a:ea typeface="+mn-ea"/>
                          <a:cs typeface="+mn-cs"/>
                        </a:rPr>
                        <a:t>를 컨텍스트 초기화 매개변수로 설정합니다</a:t>
                      </a:r>
                      <a:r>
                        <a:rPr lang="en-US" altLang="ko-KR" sz="1000" b="0" i="0">
                          <a:solidFill>
                            <a:schemeClr val="dk1"/>
                          </a:solidFill>
                          <a:latin typeface="+mn-lt"/>
                          <a:ea typeface="+mn-ea"/>
                          <a:cs typeface="+mn-cs"/>
                        </a:rPr>
                        <a:t>.</a:t>
                      </a:r>
                      <a:endParaRPr lang="ko-KR" altLang="en-US" sz="1000">
                        <a:solidFill>
                          <a:schemeClr val="tx1"/>
                        </a:solidFill>
                        <a:latin typeface="+mj-ea"/>
                        <a:ea typeface="+mj-ea"/>
                      </a:endParaRPr>
                    </a:p>
                  </a:txBody>
                  <a:tcPr marL="91440" marR="91440">
                    <a:lnL w="12700" cap="flat" cmpd="sng" algn="ctr">
                      <a:solidFill>
                        <a:schemeClr val="tx1"/>
                      </a:solidFill>
                      <a:prstDash val="solid"/>
                      <a:round/>
                    </a:lnL>
                    <a:lnR w="12700" cap="flat" cmpd="sng" algn="ctr">
                      <a:solidFill>
                        <a:schemeClr val="tx1"/>
                      </a:solidFill>
                      <a:prstDash val="solid"/>
                      <a:round/>
                    </a:lnR>
                    <a:lnT w="12700" cap="flat" cmpd="sng" algn="ctr">
                      <a:solidFill>
                        <a:schemeClr val="tx1"/>
                      </a:solidFill>
                      <a:prstDash val="solid"/>
                      <a:round/>
                    </a:lnT>
                    <a:lnB w="12700" cap="flat" cmpd="sng" algn="ctr">
                      <a:solidFill>
                        <a:schemeClr val="tx1"/>
                      </a:solidFill>
                      <a:prstDash val="solid"/>
                      <a:round/>
                    </a:lnB>
                    <a:noFill/>
                  </a:tcPr>
                </a:tc>
              </a:tr>
            </a:tbl>
          </a:graphicData>
        </a:graphic>
      </p:graphicFrame>
      <p:sp>
        <p:nvSpPr>
          <p:cNvPr id="6" name="TextBox 5"/>
          <p:cNvSpPr txBox="1"/>
          <p:nvPr/>
        </p:nvSpPr>
        <p:spPr>
          <a:xfrm>
            <a:off x="505119" y="711235"/>
            <a:ext cx="7660684" cy="523220"/>
          </a:xfrm>
          <a:prstGeom prst="rect">
            <a:avLst/>
          </a:prstGeom>
          <a:noFill/>
        </p:spPr>
        <p:txBody>
          <a:bodyPr wrap="square" anchor="ctr">
            <a:spAutoFit/>
          </a:bodyPr>
          <a:lstStyle/>
          <a:p>
            <a:pPr algn="ctr"/>
            <a:r>
              <a:rPr lang="en-US" altLang="ko-KR" sz="2800">
                <a:solidFill>
                  <a:schemeClr val="bg1">
                    <a:lumMod val="65000"/>
                  </a:schemeClr>
                </a:solidFill>
              </a:rPr>
              <a:t>8.5 ServletContext</a:t>
            </a:r>
            <a:r>
              <a:rPr lang="ko-KR" altLang="en-US" sz="2800">
                <a:solidFill>
                  <a:schemeClr val="bg1">
                    <a:lumMod val="65000"/>
                  </a:schemeClr>
                </a:solidFill>
              </a:rPr>
              <a:t>와 </a:t>
            </a:r>
            <a:r>
              <a:rPr lang="en-US" altLang="ko-KR" sz="2800">
                <a:solidFill>
                  <a:schemeClr val="bg1">
                    <a:lumMod val="65000"/>
                  </a:schemeClr>
                </a:solidFill>
              </a:rPr>
              <a:t>ServletConfig </a:t>
            </a:r>
            <a:r>
              <a:rPr lang="ko-KR" altLang="en-US" sz="2800">
                <a:solidFill>
                  <a:schemeClr val="bg1">
                    <a:lumMod val="65000"/>
                  </a:schemeClr>
                </a:solidFill>
              </a:rPr>
              <a:t>사용법</a:t>
            </a:r>
            <a:endParaRPr lang="ko-KR" altLang="en-US" sz="2800" spc="-88">
              <a:solidFill>
                <a:srgbClr val="281f3d"/>
              </a:solidFill>
            </a:endParaRPr>
          </a:p>
        </p:txBody>
      </p:sp>
    </p:spTree>
  </p:cSld>
  <p:clrMapOvr>
    <a:masterClrMapping/>
  </p:clrMapOvr>
</p:sld>
</file>

<file path=ppt/slides/slide6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73204"/>
          </a:xfrm>
          <a:prstGeom prst="rect">
            <a:avLst/>
          </a:prstGeom>
          <a:noFill/>
        </p:spPr>
        <p:txBody>
          <a:bodyPr wrap="square">
            <a:spAutoFit/>
          </a:bodyPr>
          <a:lstStyle/>
          <a:p>
            <a:pPr>
              <a:lnSpc>
                <a:spcPct val="165000"/>
              </a:lnSpc>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p:txBody>
      </p:sp>
      <p:sp>
        <p:nvSpPr>
          <p:cNvPr id="6" name="TextBox 5"/>
          <p:cNvSpPr txBox="1"/>
          <p:nvPr/>
        </p:nvSpPr>
        <p:spPr>
          <a:xfrm>
            <a:off x="505118" y="1295296"/>
            <a:ext cx="8039113" cy="493499"/>
          </a:xfrm>
          <a:prstGeom prst="rect">
            <a:avLst/>
          </a:prstGeom>
          <a:noFill/>
        </p:spPr>
        <p:txBody>
          <a:bodyPr wrap="square">
            <a:spAutoFit/>
          </a:bodyPr>
          <a:lstStyle/>
          <a:p>
            <a:pPr marL="285750" indent="-285750" defTabSz="2160270">
              <a:lnSpc>
                <a:spcPct val="150000"/>
              </a:lnSpc>
              <a:spcBef>
                <a:spcPct val="16000"/>
              </a:spcBef>
              <a:buClr>
                <a:srgbClr val="7c68ad"/>
              </a:buClr>
              <a:buFont typeface="Arial"/>
              <a:buChar char="•"/>
            </a:pPr>
            <a:r>
              <a:rPr lang="en-US" altLang="ko-KR" b="1"/>
              <a:t>8.5.2  ServletContext </a:t>
            </a:r>
            <a:r>
              <a:rPr lang="ko-KR" altLang="en-US" b="1"/>
              <a:t>바인딩 기능</a:t>
            </a:r>
            <a:endParaRPr lang="en-US" altLang="ko-KR" b="1" spc="-94"/>
          </a:p>
        </p:txBody>
      </p:sp>
      <p:sp>
        <p:nvSpPr>
          <p:cNvPr id="7" name="TextBox 6"/>
          <p:cNvSpPr txBox="1"/>
          <p:nvPr/>
        </p:nvSpPr>
        <p:spPr>
          <a:xfrm>
            <a:off x="626165" y="1750292"/>
            <a:ext cx="7623311" cy="267103"/>
          </a:xfrm>
          <a:prstGeom prst="rect">
            <a:avLst/>
          </a:prstGeom>
          <a:noFill/>
        </p:spPr>
        <p:txBody>
          <a:bodyPr wrap="square">
            <a:spAutoFit/>
          </a:bodyPr>
          <a:lstStyle/>
          <a:p>
            <a:pPr lvl="0"/>
            <a:r>
              <a:rPr lang="en-US" altLang="ko-KR" sz="1200" b="1">
                <a:latin typeface="+mj-ea"/>
                <a:ea typeface="+mj-ea"/>
              </a:rPr>
              <a:t>1. </a:t>
            </a:r>
            <a:r>
              <a:rPr lang="ko-KR" altLang="en-US" sz="1200">
                <a:latin typeface="+mj-ea"/>
                <a:ea typeface="+mj-ea"/>
              </a:rPr>
              <a:t>다음과 같이 </a:t>
            </a:r>
            <a:r>
              <a:rPr lang="en-US" altLang="ko-KR" sz="1200">
                <a:latin typeface="+mj-ea"/>
                <a:ea typeface="+mj-ea"/>
              </a:rPr>
              <a:t>GetServletContext, SetServletContext </a:t>
            </a:r>
            <a:r>
              <a:rPr lang="ko-KR" altLang="en-US" sz="1200">
                <a:latin typeface="+mj-ea"/>
                <a:ea typeface="+mj-ea"/>
              </a:rPr>
              <a:t>클래스 파일을 준비합니다</a:t>
            </a:r>
            <a:r>
              <a:rPr lang="en-US" altLang="ko-KR" sz="1200">
                <a:latin typeface="+mj-ea"/>
                <a:ea typeface="+mj-ea"/>
              </a:rPr>
              <a:t>.</a:t>
            </a:r>
            <a:endParaRPr lang="ko-KR" altLang="en-US" sz="1200">
              <a:latin typeface="+mj-ea"/>
              <a:ea typeface="+mj-ea"/>
            </a:endParaRPr>
          </a:p>
        </p:txBody>
      </p:sp>
      <p:pic>
        <p:nvPicPr>
          <p:cNvPr id="8" name="그림 7"/>
          <p:cNvPicPr/>
          <p:nvPr/>
        </p:nvPicPr>
        <p:blipFill rotWithShape="1">
          <a:blip r:embed="rId2">
            <a:alphaModFix/>
            <a:lum/>
          </a:blip>
          <a:stretch>
            <a:fillRect/>
          </a:stretch>
        </p:blipFill>
        <p:spPr>
          <a:xfrm>
            <a:off x="3038476" y="2216687"/>
            <a:ext cx="2152650" cy="1947545"/>
          </a:xfrm>
          <a:prstGeom prst="rect">
            <a:avLst/>
          </a:prstGeom>
          <a:ln>
            <a:solidFill>
              <a:schemeClr val="tx1"/>
            </a:solidFill>
          </a:ln>
        </p:spPr>
      </p:pic>
      <p:sp>
        <p:nvSpPr>
          <p:cNvPr id="9" name="TextBox 8"/>
          <p:cNvSpPr txBox="1"/>
          <p:nvPr/>
        </p:nvSpPr>
        <p:spPr>
          <a:xfrm>
            <a:off x="505119" y="711235"/>
            <a:ext cx="7660684" cy="523220"/>
          </a:xfrm>
          <a:prstGeom prst="rect">
            <a:avLst/>
          </a:prstGeom>
          <a:noFill/>
        </p:spPr>
        <p:txBody>
          <a:bodyPr wrap="square" anchor="ctr">
            <a:spAutoFit/>
          </a:bodyPr>
          <a:lstStyle/>
          <a:p>
            <a:pPr algn="ctr"/>
            <a:r>
              <a:rPr lang="en-US" altLang="ko-KR" sz="2800">
                <a:solidFill>
                  <a:schemeClr val="bg1">
                    <a:lumMod val="65000"/>
                  </a:schemeClr>
                </a:solidFill>
              </a:rPr>
              <a:t>8.5 ServletContext</a:t>
            </a:r>
            <a:r>
              <a:rPr lang="ko-KR" altLang="en-US" sz="2800">
                <a:solidFill>
                  <a:schemeClr val="bg1">
                    <a:lumMod val="65000"/>
                  </a:schemeClr>
                </a:solidFill>
              </a:rPr>
              <a:t>와 </a:t>
            </a:r>
            <a:r>
              <a:rPr lang="en-US" altLang="ko-KR" sz="2800">
                <a:solidFill>
                  <a:schemeClr val="bg1">
                    <a:lumMod val="65000"/>
                  </a:schemeClr>
                </a:solidFill>
              </a:rPr>
              <a:t>ServletConfig </a:t>
            </a:r>
            <a:r>
              <a:rPr lang="ko-KR" altLang="en-US" sz="2800">
                <a:solidFill>
                  <a:schemeClr val="bg1">
                    <a:lumMod val="65000"/>
                  </a:schemeClr>
                </a:solidFill>
              </a:rPr>
              <a:t>사용법</a:t>
            </a:r>
            <a:endParaRPr lang="ko-KR" altLang="en-US" sz="2800" spc="-88">
              <a:solidFill>
                <a:srgbClr val="281f3d"/>
              </a:solidFill>
            </a:endParaRPr>
          </a:p>
        </p:txBody>
      </p:sp>
    </p:spTree>
  </p:cSld>
  <p:clrMapOvr>
    <a:masterClrMapping/>
  </p:clrMapOvr>
</p:sld>
</file>

<file path=ppt/slides/slide6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64624"/>
          </a:xfrm>
          <a:prstGeom prst="rect">
            <a:avLst/>
          </a:prstGeom>
          <a:noFill/>
        </p:spPr>
        <p:txBody>
          <a:bodyPr wrap="square">
            <a:spAutoFit/>
          </a:bodyPr>
          <a:lstStyle/>
          <a:p>
            <a:pPr>
              <a:lnSpc>
                <a:spcPct val="165000"/>
              </a:lnSpc>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p:txBody>
      </p:sp>
      <p:sp>
        <p:nvSpPr>
          <p:cNvPr id="3" name="TextBox 2"/>
          <p:cNvSpPr txBox="1"/>
          <p:nvPr/>
        </p:nvSpPr>
        <p:spPr>
          <a:xfrm>
            <a:off x="505119" y="1480930"/>
            <a:ext cx="7714542" cy="276999"/>
          </a:xfrm>
          <a:prstGeom prst="rect">
            <a:avLst/>
          </a:prstGeom>
          <a:noFill/>
        </p:spPr>
        <p:txBody>
          <a:bodyPr wrap="square">
            <a:spAutoFit/>
          </a:bodyPr>
          <a:lstStyle/>
          <a:p>
            <a:pPr lvl="0"/>
            <a:r>
              <a:rPr lang="en-US" altLang="ko-KR" sz="1200" b="1">
                <a:latin typeface="+mj-ea"/>
                <a:ea typeface="+mj-ea"/>
              </a:rPr>
              <a:t>2. </a:t>
            </a:r>
            <a:r>
              <a:rPr lang="en-US" altLang="ko-KR" sz="1200">
                <a:latin typeface="+mj-ea"/>
                <a:ea typeface="+mj-ea"/>
              </a:rPr>
              <a:t>SetServletContext </a:t>
            </a:r>
            <a:r>
              <a:rPr lang="ko-KR" altLang="en-US" sz="1200">
                <a:latin typeface="+mj-ea"/>
                <a:ea typeface="+mj-ea"/>
              </a:rPr>
              <a:t>클래스를 다음과 같이 작성합니다</a:t>
            </a:r>
            <a:r>
              <a:rPr lang="en-US" altLang="ko-KR" sz="1200">
                <a:latin typeface="+mj-ea"/>
                <a:ea typeface="+mj-ea"/>
              </a:rPr>
              <a:t>.</a:t>
            </a:r>
            <a:endParaRPr lang="ko-KR" altLang="en-US" sz="1200">
              <a:latin typeface="+mj-ea"/>
              <a:ea typeface="+mj-ea"/>
            </a:endParaRPr>
          </a:p>
        </p:txBody>
      </p:sp>
      <p:pic>
        <p:nvPicPr>
          <p:cNvPr id="40962" name="Picture 2"/>
          <p:cNvPicPr>
            <a:picLocks noChangeAspect="1" noChangeArrowheads="1"/>
          </p:cNvPicPr>
          <p:nvPr/>
        </p:nvPicPr>
        <p:blipFill rotWithShape="1">
          <a:blip r:embed="rId2">
            <a:alphaModFix/>
            <a:lum/>
          </a:blip>
          <a:srcRect/>
          <a:stretch>
            <a:fillRect/>
          </a:stretch>
        </p:blipFill>
        <p:spPr>
          <a:xfrm>
            <a:off x="1054743" y="1757929"/>
            <a:ext cx="6465612" cy="4562639"/>
          </a:xfrm>
          <a:prstGeom prst="rect">
            <a:avLst/>
          </a:prstGeom>
          <a:noFill/>
          <a:ln>
            <a:noFill/>
          </a:ln>
        </p:spPr>
      </p:pic>
      <p:cxnSp>
        <p:nvCxnSpPr>
          <p:cNvPr id="6" name="직선 연결선 5"/>
          <p:cNvCxnSpPr/>
          <p:nvPr/>
        </p:nvCxnSpPr>
        <p:spPr>
          <a:xfrm>
            <a:off x="1264661" y="3081556"/>
            <a:ext cx="549022"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22914" y="2964451"/>
            <a:ext cx="868489" cy="276999"/>
          </a:xfrm>
          <a:prstGeom prst="rect">
            <a:avLst/>
          </a:prstGeom>
          <a:noFill/>
        </p:spPr>
        <p:txBody>
          <a:bodyPr wrap="square">
            <a:spAutoFit/>
          </a:bodyPr>
          <a:lstStyle/>
          <a:p>
            <a:pPr lvl="0"/>
            <a:r>
              <a:rPr lang="en-US" altLang="ko-KR" sz="1200" b="1">
                <a:solidFill>
                  <a:srgbClr val="ff0000"/>
                </a:solidFill>
              </a:rPr>
              <a:t>protected</a:t>
            </a:r>
            <a:endParaRPr lang="ko-KR" altLang="en-US" sz="1200" b="1">
              <a:solidFill>
                <a:srgbClr val="ff0000"/>
              </a:solidFill>
            </a:endParaRPr>
          </a:p>
        </p:txBody>
      </p:sp>
      <p:sp>
        <p:nvSpPr>
          <p:cNvPr id="8" name="TextBox 7"/>
          <p:cNvSpPr txBox="1"/>
          <p:nvPr/>
        </p:nvSpPr>
        <p:spPr>
          <a:xfrm>
            <a:off x="505119" y="711235"/>
            <a:ext cx="7660684" cy="523220"/>
          </a:xfrm>
          <a:prstGeom prst="rect">
            <a:avLst/>
          </a:prstGeom>
          <a:noFill/>
        </p:spPr>
        <p:txBody>
          <a:bodyPr wrap="square" anchor="ctr">
            <a:spAutoFit/>
          </a:bodyPr>
          <a:lstStyle/>
          <a:p>
            <a:pPr algn="ctr"/>
            <a:r>
              <a:rPr lang="en-US" altLang="ko-KR" sz="2800">
                <a:solidFill>
                  <a:schemeClr val="bg1">
                    <a:lumMod val="65000"/>
                  </a:schemeClr>
                </a:solidFill>
              </a:rPr>
              <a:t>8.5 ServletContext</a:t>
            </a:r>
            <a:r>
              <a:rPr lang="ko-KR" altLang="en-US" sz="2800">
                <a:solidFill>
                  <a:schemeClr val="bg1">
                    <a:lumMod val="65000"/>
                  </a:schemeClr>
                </a:solidFill>
              </a:rPr>
              <a:t>와 </a:t>
            </a:r>
            <a:r>
              <a:rPr lang="en-US" altLang="ko-KR" sz="2800">
                <a:solidFill>
                  <a:schemeClr val="bg1">
                    <a:lumMod val="65000"/>
                  </a:schemeClr>
                </a:solidFill>
              </a:rPr>
              <a:t>ServletConfig </a:t>
            </a:r>
            <a:r>
              <a:rPr lang="ko-KR" altLang="en-US" sz="2800">
                <a:solidFill>
                  <a:schemeClr val="bg1">
                    <a:lumMod val="65000"/>
                  </a:schemeClr>
                </a:solidFill>
              </a:rPr>
              <a:t>사용법</a:t>
            </a:r>
            <a:endParaRPr lang="ko-KR" altLang="en-US" sz="2800" spc="-88">
              <a:solidFill>
                <a:srgbClr val="281f3d"/>
              </a:solidFill>
            </a:endParaRPr>
          </a:p>
        </p:txBody>
      </p:sp>
    </p:spTree>
  </p:cSld>
  <p:clrMapOvr>
    <a:masterClrMapping/>
  </p:clrMapOvr>
</p:sld>
</file>

<file path=ppt/slides/slide6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64624"/>
          </a:xfrm>
          <a:prstGeom prst="rect">
            <a:avLst/>
          </a:prstGeom>
          <a:noFill/>
        </p:spPr>
        <p:txBody>
          <a:bodyPr wrap="square">
            <a:spAutoFit/>
          </a:bodyPr>
          <a:lstStyle/>
          <a:p>
            <a:pPr>
              <a:lnSpc>
                <a:spcPct val="165000"/>
              </a:lnSpc>
              <a:defRPr/>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p:txBody>
      </p:sp>
      <p:sp>
        <p:nvSpPr>
          <p:cNvPr id="8" name="TextBox 7"/>
          <p:cNvSpPr txBox="1"/>
          <p:nvPr/>
        </p:nvSpPr>
        <p:spPr>
          <a:xfrm>
            <a:off x="505119" y="711235"/>
            <a:ext cx="7660684" cy="523220"/>
          </a:xfrm>
          <a:prstGeom prst="rect">
            <a:avLst/>
          </a:prstGeom>
          <a:noFill/>
        </p:spPr>
        <p:txBody>
          <a:bodyPr wrap="square" anchor="ctr">
            <a:spAutoFit/>
          </a:bodyPr>
          <a:lstStyle/>
          <a:p>
            <a:pPr algn="ctr">
              <a:defRPr/>
            </a:pPr>
            <a:r>
              <a:rPr lang="en-US" altLang="ko-KR" sz="2800">
                <a:solidFill>
                  <a:schemeClr val="bg1">
                    <a:lumMod val="65000"/>
                  </a:schemeClr>
                </a:solidFill>
              </a:rPr>
              <a:t>8.5 ServletContext</a:t>
            </a:r>
            <a:r>
              <a:rPr lang="ko-KR" altLang="en-US" sz="2800">
                <a:solidFill>
                  <a:schemeClr val="bg1">
                    <a:lumMod val="65000"/>
                  </a:schemeClr>
                </a:solidFill>
              </a:rPr>
              <a:t>와 </a:t>
            </a:r>
            <a:r>
              <a:rPr lang="en-US" altLang="ko-KR" sz="2800">
                <a:solidFill>
                  <a:schemeClr val="bg1">
                    <a:lumMod val="65000"/>
                  </a:schemeClr>
                </a:solidFill>
              </a:rPr>
              <a:t>ServletConfig </a:t>
            </a:r>
            <a:r>
              <a:rPr lang="ko-KR" altLang="en-US" sz="2800">
                <a:solidFill>
                  <a:schemeClr val="bg1">
                    <a:lumMod val="65000"/>
                  </a:schemeClr>
                </a:solidFill>
              </a:rPr>
              <a:t>사용법</a:t>
            </a:r>
            <a:endParaRPr lang="ko-KR" altLang="en-US" sz="2800" spc="-88">
              <a:solidFill>
                <a:srgbClr val="281f3d"/>
              </a:solidFill>
            </a:endParaRPr>
          </a:p>
        </p:txBody>
      </p:sp>
      <p:sp>
        <p:nvSpPr>
          <p:cNvPr id="40963" name=""/>
          <p:cNvSpPr txBox="1"/>
          <p:nvPr/>
        </p:nvSpPr>
        <p:spPr>
          <a:xfrm>
            <a:off x="0" y="461226"/>
            <a:ext cx="9144000" cy="5937669"/>
          </a:xfrm>
          <a:prstGeom prst="rect">
            <a:avLst/>
          </a:prstGeom>
          <a:solidFill>
            <a:srgbClr val="ffffff">
              <a:alpha val="100000"/>
            </a:srgbClr>
          </a:solidFill>
          <a:ln>
            <a:solidFill>
              <a:srgbClr val="4472c4">
                <a:alpha val="100000"/>
              </a:srgbClr>
            </a:solidFill>
          </a:ln>
        </p:spPr>
        <p:txBody>
          <a:bodyPr wrap="square">
            <a:spAutoFit/>
          </a:bodyPr>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package sec05.ex01;</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java.io.IOException;</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java.io.PrintWriter;</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java.util.ArrayList;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java.util.List;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javax.servlet.ServletContext;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javax.servlet.ServletException;</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javax.servlet.annotation.WebServlet;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javax.servlet.http.HttpServlet;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javax.servlet.http.HttpServletRequest;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javax.servlet.http.HttpServletResponse;</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@WebServlet("/cset")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public class SetServletContext extends HttpServlet {</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protected void doGet(HttpServletRequest request, HttpServletResponse response) throws ServletException, IOException {</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response.setContentType("text/html;charset=utf-8");</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PrintWriter out = response.getWriter();</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a:t>
            </a: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ff0000"/>
                </a:solidFill>
                <a:latin typeface="한컴산뜻돋움"/>
                <a:ea typeface="한컴산뜻돋움"/>
              </a:rPr>
              <a:t>ServletContext context = getServletContext();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ff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a:t>
            </a: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ff"/>
                </a:solidFill>
                <a:latin typeface="한컴산뜻돋움"/>
                <a:ea typeface="한컴산뜻돋움"/>
              </a:rPr>
              <a:t>List member = new ArrayList();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ff"/>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ff"/>
                </a:solidFill>
                <a:latin typeface="한컴산뜻돋움"/>
                <a:ea typeface="한컴산뜻돋움"/>
              </a:rPr>
              <a:t>		member.add("이순신");</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ff"/>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ff"/>
                </a:solidFill>
                <a:latin typeface="한컴산뜻돋움"/>
                <a:ea typeface="한컴산뜻돋움"/>
              </a:rPr>
              <a:t>		member.add(30);</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ff"/>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a:t>
            </a: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ff0000"/>
                </a:solidFill>
                <a:latin typeface="한컴산뜻돋움"/>
                <a:ea typeface="한컴산뜻돋움"/>
              </a:rPr>
              <a:t>context.setAttribute("member", member);</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ff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out.print("&lt;html&gt;&lt;body&gt;");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out.print("이순신과 30 설정");</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out.print("&lt;/body&gt;&lt;/html&gt;");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73204"/>
          </a:xfrm>
          <a:prstGeom prst="rect">
            <a:avLst/>
          </a:prstGeom>
          <a:noFill/>
        </p:spPr>
        <p:txBody>
          <a:bodyPr wrap="square">
            <a:spAutoFit/>
          </a:bodyPr>
          <a:lstStyle/>
          <a:p>
            <a:pPr>
              <a:lnSpc>
                <a:spcPct val="165000"/>
              </a:lnSpc>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p:txBody>
      </p:sp>
      <p:sp>
        <p:nvSpPr>
          <p:cNvPr id="3" name="TextBox 2"/>
          <p:cNvSpPr txBox="1"/>
          <p:nvPr/>
        </p:nvSpPr>
        <p:spPr>
          <a:xfrm>
            <a:off x="505119" y="1461052"/>
            <a:ext cx="7446184" cy="276999"/>
          </a:xfrm>
          <a:prstGeom prst="rect">
            <a:avLst/>
          </a:prstGeom>
          <a:noFill/>
        </p:spPr>
        <p:txBody>
          <a:bodyPr wrap="square">
            <a:spAutoFit/>
          </a:bodyPr>
          <a:lstStyle/>
          <a:p>
            <a:pPr lvl="0"/>
            <a:r>
              <a:rPr lang="en-US" altLang="ko-KR" sz="1200" b="1">
                <a:latin typeface="+mj-ea"/>
                <a:ea typeface="+mj-ea"/>
              </a:rPr>
              <a:t>3. </a:t>
            </a:r>
            <a:r>
              <a:rPr lang="en-US" altLang="ko-KR" sz="1200">
                <a:latin typeface="+mj-ea"/>
                <a:ea typeface="+mj-ea"/>
              </a:rPr>
              <a:t>GetServletContext </a:t>
            </a:r>
            <a:r>
              <a:rPr lang="ko-KR" altLang="en-US" sz="1200">
                <a:latin typeface="+mj-ea"/>
                <a:ea typeface="+mj-ea"/>
              </a:rPr>
              <a:t>클래스를 다음과 같이 작성합니다</a:t>
            </a:r>
            <a:r>
              <a:rPr lang="en-US" altLang="ko-KR" sz="1200">
                <a:latin typeface="+mj-ea"/>
                <a:ea typeface="+mj-ea"/>
              </a:rPr>
              <a:t>.</a:t>
            </a:r>
            <a:endParaRPr lang="ko-KR" altLang="en-US" sz="1200">
              <a:latin typeface="+mj-ea"/>
              <a:ea typeface="+mj-ea"/>
            </a:endParaRPr>
          </a:p>
        </p:txBody>
      </p:sp>
      <p:pic>
        <p:nvPicPr>
          <p:cNvPr id="41986" name="Picture 2"/>
          <p:cNvPicPr>
            <a:picLocks noChangeAspect="1" noChangeArrowheads="1"/>
          </p:cNvPicPr>
          <p:nvPr/>
        </p:nvPicPr>
        <p:blipFill rotWithShape="1">
          <a:blip r:embed="rId2">
            <a:alphaModFix/>
            <a:lum/>
          </a:blip>
          <a:srcRect/>
          <a:stretch>
            <a:fillRect/>
          </a:stretch>
        </p:blipFill>
        <p:spPr>
          <a:xfrm>
            <a:off x="1163691" y="1738051"/>
            <a:ext cx="6148388" cy="4351828"/>
          </a:xfrm>
          <a:prstGeom prst="rect">
            <a:avLst/>
          </a:prstGeom>
          <a:noFill/>
          <a:ln>
            <a:noFill/>
          </a:ln>
        </p:spPr>
      </p:pic>
      <p:cxnSp>
        <p:nvCxnSpPr>
          <p:cNvPr id="7" name="직선 연결선 6"/>
          <p:cNvCxnSpPr/>
          <p:nvPr/>
        </p:nvCxnSpPr>
        <p:spPr>
          <a:xfrm>
            <a:off x="1346866" y="3002416"/>
            <a:ext cx="549022"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05119" y="2855494"/>
            <a:ext cx="868489" cy="266801"/>
          </a:xfrm>
          <a:prstGeom prst="rect">
            <a:avLst/>
          </a:prstGeom>
          <a:noFill/>
        </p:spPr>
        <p:txBody>
          <a:bodyPr wrap="square">
            <a:spAutoFit/>
          </a:bodyPr>
          <a:lstStyle/>
          <a:p>
            <a:pPr lvl="0"/>
            <a:r>
              <a:rPr lang="en-US" altLang="ko-KR" sz="1200" b="1">
                <a:solidFill>
                  <a:srgbClr val="ff0000"/>
                </a:solidFill>
              </a:rPr>
              <a:t>protected</a:t>
            </a:r>
            <a:endParaRPr lang="ko-KR" altLang="en-US" sz="1200" b="1">
              <a:solidFill>
                <a:srgbClr val="ff0000"/>
              </a:solidFill>
            </a:endParaRPr>
          </a:p>
        </p:txBody>
      </p:sp>
      <p:sp>
        <p:nvSpPr>
          <p:cNvPr id="9" name="TextBox 8"/>
          <p:cNvSpPr txBox="1"/>
          <p:nvPr/>
        </p:nvSpPr>
        <p:spPr>
          <a:xfrm>
            <a:off x="505119" y="711235"/>
            <a:ext cx="7660684" cy="523220"/>
          </a:xfrm>
          <a:prstGeom prst="rect">
            <a:avLst/>
          </a:prstGeom>
          <a:noFill/>
        </p:spPr>
        <p:txBody>
          <a:bodyPr wrap="square" anchor="ctr">
            <a:spAutoFit/>
          </a:bodyPr>
          <a:lstStyle/>
          <a:p>
            <a:pPr algn="ctr"/>
            <a:r>
              <a:rPr lang="en-US" altLang="ko-KR" sz="2800">
                <a:solidFill>
                  <a:schemeClr val="bg1">
                    <a:lumMod val="65000"/>
                  </a:schemeClr>
                </a:solidFill>
              </a:rPr>
              <a:t>8.5 ServletContext</a:t>
            </a:r>
            <a:r>
              <a:rPr lang="ko-KR" altLang="en-US" sz="2800">
                <a:solidFill>
                  <a:schemeClr val="bg1">
                    <a:lumMod val="65000"/>
                  </a:schemeClr>
                </a:solidFill>
              </a:rPr>
              <a:t>와 </a:t>
            </a:r>
            <a:r>
              <a:rPr lang="en-US" altLang="ko-KR" sz="2800">
                <a:solidFill>
                  <a:schemeClr val="bg1">
                    <a:lumMod val="65000"/>
                  </a:schemeClr>
                </a:solidFill>
              </a:rPr>
              <a:t>ServletConfig </a:t>
            </a:r>
            <a:r>
              <a:rPr lang="ko-KR" altLang="en-US" sz="2800">
                <a:solidFill>
                  <a:schemeClr val="bg1">
                    <a:lumMod val="65000"/>
                  </a:schemeClr>
                </a:solidFill>
              </a:rPr>
              <a:t>사용법</a:t>
            </a:r>
            <a:endParaRPr lang="ko-KR" altLang="en-US" sz="2800" spc="-88">
              <a:solidFill>
                <a:srgbClr val="281f3d"/>
              </a:solidFill>
            </a:endParaRPr>
          </a:p>
        </p:txBody>
      </p:sp>
    </p:spTree>
  </p:cSld>
  <p:clrMapOvr>
    <a:masterClrMapping/>
  </p:clrMapOvr>
</p:sld>
</file>

<file path=ppt/slides/slide6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73204"/>
          </a:xfrm>
          <a:prstGeom prst="rect">
            <a:avLst/>
          </a:prstGeom>
          <a:noFill/>
        </p:spPr>
        <p:txBody>
          <a:bodyPr wrap="square">
            <a:spAutoFit/>
          </a:bodyPr>
          <a:lstStyle/>
          <a:p>
            <a:pPr>
              <a:lnSpc>
                <a:spcPct val="165000"/>
              </a:lnSpc>
              <a:defRPr/>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p:txBody>
      </p:sp>
      <p:sp>
        <p:nvSpPr>
          <p:cNvPr id="9" name="TextBox 8"/>
          <p:cNvSpPr txBox="1"/>
          <p:nvPr/>
        </p:nvSpPr>
        <p:spPr>
          <a:xfrm>
            <a:off x="505119" y="711235"/>
            <a:ext cx="7660684" cy="523220"/>
          </a:xfrm>
          <a:prstGeom prst="rect">
            <a:avLst/>
          </a:prstGeom>
          <a:noFill/>
        </p:spPr>
        <p:txBody>
          <a:bodyPr wrap="square" anchor="ctr">
            <a:spAutoFit/>
          </a:bodyPr>
          <a:lstStyle/>
          <a:p>
            <a:pPr algn="ctr">
              <a:defRPr/>
            </a:pPr>
            <a:r>
              <a:rPr lang="en-US" altLang="ko-KR" sz="2800">
                <a:solidFill>
                  <a:schemeClr val="bg1">
                    <a:lumMod val="65000"/>
                  </a:schemeClr>
                </a:solidFill>
              </a:rPr>
              <a:t>8.5 ServletContext</a:t>
            </a:r>
            <a:r>
              <a:rPr lang="ko-KR" altLang="en-US" sz="2800">
                <a:solidFill>
                  <a:schemeClr val="bg1">
                    <a:lumMod val="65000"/>
                  </a:schemeClr>
                </a:solidFill>
              </a:rPr>
              <a:t>와 </a:t>
            </a:r>
            <a:r>
              <a:rPr lang="en-US" altLang="ko-KR" sz="2800">
                <a:solidFill>
                  <a:schemeClr val="bg1">
                    <a:lumMod val="65000"/>
                  </a:schemeClr>
                </a:solidFill>
              </a:rPr>
              <a:t>ServletConfig </a:t>
            </a:r>
            <a:r>
              <a:rPr lang="ko-KR" altLang="en-US" sz="2800">
                <a:solidFill>
                  <a:schemeClr val="bg1">
                    <a:lumMod val="65000"/>
                  </a:schemeClr>
                </a:solidFill>
              </a:rPr>
              <a:t>사용법</a:t>
            </a:r>
            <a:endParaRPr lang="ko-KR" altLang="en-US" sz="2800" spc="-88">
              <a:solidFill>
                <a:srgbClr val="281f3d"/>
              </a:solidFill>
            </a:endParaRPr>
          </a:p>
        </p:txBody>
      </p:sp>
      <p:sp>
        <p:nvSpPr>
          <p:cNvPr id="41987" name=""/>
          <p:cNvSpPr txBox="1"/>
          <p:nvPr/>
        </p:nvSpPr>
        <p:spPr>
          <a:xfrm>
            <a:off x="0" y="461226"/>
            <a:ext cx="9144000" cy="5756694"/>
          </a:xfrm>
          <a:prstGeom prst="rect">
            <a:avLst/>
          </a:prstGeom>
          <a:solidFill>
            <a:srgbClr val="ffffff">
              <a:alpha val="100000"/>
            </a:srgbClr>
          </a:solidFill>
          <a:ln>
            <a:solidFill>
              <a:srgbClr val="4472c4">
                <a:alpha val="100000"/>
              </a:srgbClr>
            </a:solidFill>
          </a:ln>
        </p:spPr>
        <p:txBody>
          <a:bodyPr wrap="square">
            <a:spAutoFit/>
          </a:bodyPr>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package sec05.ex01;</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java.io.IOException;</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java.io.PrintWriter;</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java.util.ArrayList;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java.util.List;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javax.servlet.ServletContext;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javax.servlet.ServletException;</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javax.servlet.annotation.WebServlet;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javax.servlet.http.HttpServlet;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javax.servlet.http.HttpServletRequest;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javax.servlet.http.HttpServletResponse;</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@WebServlet("/cget")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public class GetServletContext extends HttpServlet{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protected void doGet(HttpServletRequest request, HttpServletResponse response) throws  ServletException, IOException {</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response.setContentType("text/html;charset=utf-8");</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PrintWriter out = response.getWriter();</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a:t>
            </a: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ff0000"/>
                </a:solidFill>
                <a:latin typeface="한컴산뜻돋움"/>
                <a:ea typeface="한컴산뜻돋움"/>
              </a:rPr>
              <a:t>ServletContext context = getServletContext();				 </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ff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a:t>
            </a: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ff0000"/>
                </a:solidFill>
                <a:latin typeface="한컴산뜻돋움"/>
                <a:ea typeface="한컴산뜻돋움"/>
              </a:rPr>
              <a:t>List member = (ArrayList)context.getAttribute("member");</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ff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a:t>
            </a: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ff"/>
                </a:solidFill>
                <a:latin typeface="한컴산뜻돋움"/>
                <a:ea typeface="한컴산뜻돋움"/>
              </a:rPr>
              <a:t>String name = (String)member.get(0);</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ff"/>
              </a:solidFill>
              <a:latin typeface="한컴산뜻돋움"/>
              <a:ea typeface="한컴산뜻돋움"/>
            </a:endParaRPr>
          </a:p>
          <a:p>
            <a:pPr>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ff"/>
                </a:solidFill>
                <a:latin typeface="한컴산뜻돋움"/>
                <a:ea typeface="한컴산뜻돋움"/>
              </a:rPr>
              <a:t>      int age = (Integer)member.get(1);</a:t>
            </a:r>
            <a:r>
              <a:rPr xmlns:mc="http://schemas.openxmlformats.org/markup-compatibility/2006" xmlns:hp="http://schemas.haansoft.com/office/presentation/8.0" kumimoji="0" lang="ko-KR" altLang="en-US" sz="1200" b="1" i="0" u="none" strike="noStrike" kern="1200" cap="none" spc="0" normalizeH="0" baseline="0" mc:Ignorable="hp" hp:hslEmbossed="0">
                <a:solidFill>
                  <a:srgbClr val="0000ff"/>
                </a:solidFill>
                <a:latin typeface="한컴산뜻돋움"/>
                <a:ea typeface="한컴산뜻돋움"/>
              </a:rPr>
              <a:t>   </a:t>
            </a: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ff"/>
                </a:solidFill>
                <a:latin typeface="한컴산뜻돋움"/>
                <a:ea typeface="한컴산뜻돋움"/>
              </a:rPr>
              <a:t>//</a:t>
            </a:r>
            <a:r>
              <a:rPr xmlns:mc="http://schemas.openxmlformats.org/markup-compatibility/2006" xmlns:hp="http://schemas.haansoft.com/office/presentation/8.0" kumimoji="0" lang="ko-KR" altLang="en-US" sz="1200" b="1" i="0" u="none" strike="noStrike" kern="1200" cap="none" spc="0" normalizeH="0" baseline="0" mc:Ignorable="hp" hp:hslEmbossed="0">
                <a:solidFill>
                  <a:srgbClr val="0000ff"/>
                </a:solidFill>
                <a:latin typeface="한컴산뜻돋움"/>
                <a:ea typeface="한컴산뜻돋움"/>
              </a:rPr>
              <a:t> </a:t>
            </a:r>
            <a:r>
              <a:rPr lang="en-US" altLang="ko-KR" sz="1200" b="1">
                <a:solidFill>
                  <a:srgbClr val="0000ff"/>
                </a:solidFill>
                <a:latin typeface="한컴산뜻돋움"/>
                <a:ea typeface="한컴산뜻돋움"/>
              </a:rPr>
              <a:t>Wrapper </a:t>
            </a:r>
            <a:r>
              <a:rPr lang="ko-KR" altLang="en-US" sz="1200" b="1">
                <a:solidFill>
                  <a:srgbClr val="0000ff"/>
                </a:solidFill>
                <a:latin typeface="한컴산뜻돋움"/>
                <a:ea typeface="한컴산뜻돋움"/>
              </a:rPr>
              <a:t>클래스</a:t>
            </a:r>
            <a:endParaRPr lang="ko-KR" altLang="en-US" sz="1200" b="1">
              <a:solidFill>
                <a:srgbClr val="0000ff"/>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ff"/>
                </a:solidFill>
                <a:latin typeface="한컴산뜻돋움"/>
                <a:ea typeface="한컴산뜻돋움"/>
              </a:rPr>
              <a:t>      </a:t>
            </a: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out.print("&lt;html&gt;&lt;body&gt;");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out.print(name +"&lt;br&gt;");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out.print(age + "&lt;br&gt;");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out.print("&lt;/body&gt;&lt;/html&gt;");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 </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73205"/>
          </a:xfrm>
          <a:prstGeom prst="rect">
            <a:avLst/>
          </a:prstGeom>
          <a:noFill/>
        </p:spPr>
        <p:txBody>
          <a:bodyPr wrap="square">
            <a:spAutoFit/>
          </a:bodyPr>
          <a:lstStyle/>
          <a:p>
            <a:pPr>
              <a:lnSpc>
                <a:spcPct val="165000"/>
              </a:lnSpc>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p:txBody>
      </p:sp>
      <p:sp>
        <p:nvSpPr>
          <p:cNvPr id="12" name="TextBox 11"/>
          <p:cNvSpPr txBox="1"/>
          <p:nvPr/>
        </p:nvSpPr>
        <p:spPr>
          <a:xfrm>
            <a:off x="1324274" y="711235"/>
            <a:ext cx="6400800" cy="523220"/>
          </a:xfrm>
          <a:prstGeom prst="rect">
            <a:avLst/>
          </a:prstGeom>
          <a:noFill/>
        </p:spPr>
        <p:txBody>
          <a:bodyPr wrap="square" anchor="ctr">
            <a:spAutoFit/>
          </a:bodyPr>
          <a:lstStyle/>
          <a:p>
            <a:pPr algn="ctr"/>
            <a:r>
              <a:rPr lang="en-US" altLang="ko-KR" sz="2800">
                <a:solidFill>
                  <a:schemeClr val="bg1">
                    <a:lumMod val="65000"/>
                  </a:schemeClr>
                </a:solidFill>
              </a:rPr>
              <a:t>8.2 </a:t>
            </a:r>
            <a:r>
              <a:rPr lang="ko-KR" altLang="en-US" sz="2800">
                <a:solidFill>
                  <a:schemeClr val="bg1">
                    <a:lumMod val="65000"/>
                  </a:schemeClr>
                </a:solidFill>
              </a:rPr>
              <a:t>서블릿의 여러 가지 포워드 방법</a:t>
            </a:r>
            <a:endParaRPr lang="ko-KR" altLang="en-US" sz="2800" spc="-88">
              <a:solidFill>
                <a:srgbClr val="281f3d"/>
              </a:solidFill>
            </a:endParaRPr>
          </a:p>
        </p:txBody>
      </p:sp>
      <p:sp>
        <p:nvSpPr>
          <p:cNvPr id="4" name="TextBox 3"/>
          <p:cNvSpPr txBox="1"/>
          <p:nvPr/>
        </p:nvSpPr>
        <p:spPr>
          <a:xfrm>
            <a:off x="505118" y="1520687"/>
            <a:ext cx="7903384" cy="276999"/>
          </a:xfrm>
          <a:prstGeom prst="rect">
            <a:avLst/>
          </a:prstGeom>
          <a:noFill/>
        </p:spPr>
        <p:txBody>
          <a:bodyPr wrap="square">
            <a:spAutoFit/>
          </a:bodyPr>
          <a:lstStyle/>
          <a:p>
            <a:pPr lvl="0"/>
            <a:r>
              <a:rPr lang="en-US" altLang="ko-KR" sz="1200" b="1">
                <a:latin typeface="+mj-ea"/>
                <a:ea typeface="+mj-ea"/>
              </a:rPr>
              <a:t>2. </a:t>
            </a:r>
            <a:r>
              <a:rPr lang="en-US" altLang="ko-KR" sz="1200">
                <a:latin typeface="+mj-ea"/>
                <a:ea typeface="+mj-ea"/>
              </a:rPr>
              <a:t>FirstServlet </a:t>
            </a:r>
            <a:r>
              <a:rPr lang="ko-KR" altLang="en-US" sz="1200">
                <a:latin typeface="+mj-ea"/>
                <a:ea typeface="+mj-ea"/>
              </a:rPr>
              <a:t>클래스를 다음과 같이 작성합니다</a:t>
            </a:r>
            <a:r>
              <a:rPr lang="en-US" altLang="ko-KR" sz="1200">
                <a:latin typeface="+mj-ea"/>
                <a:ea typeface="+mj-ea"/>
              </a:rPr>
              <a:t>. redirect </a:t>
            </a:r>
            <a:r>
              <a:rPr lang="ko-KR" altLang="en-US" sz="1200">
                <a:latin typeface="+mj-ea"/>
                <a:ea typeface="+mj-ea"/>
              </a:rPr>
              <a:t>기능을 구현한 서블릿입니다</a:t>
            </a:r>
            <a:r>
              <a:rPr lang="en-US" altLang="ko-KR" sz="1200">
                <a:latin typeface="+mj-ea"/>
                <a:ea typeface="+mj-ea"/>
              </a:rPr>
              <a:t>.</a:t>
            </a:r>
            <a:endParaRPr lang="ko-KR" altLang="en-US" sz="1200">
              <a:latin typeface="+mj-ea"/>
              <a:ea typeface="+mj-ea"/>
            </a:endParaRPr>
          </a:p>
        </p:txBody>
      </p:sp>
      <p:pic>
        <p:nvPicPr>
          <p:cNvPr id="3074" name="Picture 2"/>
          <p:cNvPicPr>
            <a:picLocks noChangeAspect="1" noChangeArrowheads="1"/>
          </p:cNvPicPr>
          <p:nvPr/>
        </p:nvPicPr>
        <p:blipFill rotWithShape="1">
          <a:blip r:embed="rId2">
            <a:alphaModFix/>
            <a:lum/>
          </a:blip>
          <a:srcRect/>
          <a:stretch>
            <a:fillRect/>
          </a:stretch>
        </p:blipFill>
        <p:spPr>
          <a:xfrm>
            <a:off x="1121345" y="1818192"/>
            <a:ext cx="6487767" cy="2992075"/>
          </a:xfrm>
          <a:prstGeom prst="rect">
            <a:avLst/>
          </a:prstGeom>
          <a:noFill/>
          <a:ln>
            <a:noFill/>
          </a:ln>
        </p:spPr>
      </p:pic>
      <p:cxnSp>
        <p:nvCxnSpPr>
          <p:cNvPr id="6" name="직선 연결선 5"/>
          <p:cNvCxnSpPr/>
          <p:nvPr/>
        </p:nvCxnSpPr>
        <p:spPr>
          <a:xfrm flipV="1">
            <a:off x="1401417" y="3150704"/>
            <a:ext cx="549022" cy="994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32928" y="3012204"/>
            <a:ext cx="868489" cy="276999"/>
          </a:xfrm>
          <a:prstGeom prst="rect">
            <a:avLst/>
          </a:prstGeom>
          <a:noFill/>
        </p:spPr>
        <p:txBody>
          <a:bodyPr wrap="square">
            <a:spAutoFit/>
          </a:bodyPr>
          <a:lstStyle/>
          <a:p>
            <a:pPr lvl="0"/>
            <a:r>
              <a:rPr lang="en-US" altLang="ko-KR" sz="1200" b="1">
                <a:solidFill>
                  <a:srgbClr val="ff0000"/>
                </a:solidFill>
              </a:rPr>
              <a:t>protected</a:t>
            </a:r>
            <a:endParaRPr lang="ko-KR" altLang="en-US" sz="1200" b="1">
              <a:solidFill>
                <a:srgbClr val="ff0000"/>
              </a:solidFill>
            </a:endParaRPr>
          </a:p>
        </p:txBody>
      </p:sp>
    </p:spTree>
  </p:cSld>
  <p:clrMapOvr>
    <a:masterClrMapping/>
  </p:clrMapOvr>
</p:sld>
</file>

<file path=ppt/slides/slide7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73204"/>
          </a:xfrm>
          <a:prstGeom prst="rect">
            <a:avLst/>
          </a:prstGeom>
          <a:noFill/>
        </p:spPr>
        <p:txBody>
          <a:bodyPr wrap="square">
            <a:spAutoFit/>
          </a:bodyPr>
          <a:lstStyle/>
          <a:p>
            <a:pPr>
              <a:lnSpc>
                <a:spcPct val="165000"/>
              </a:lnSpc>
              <a:defRPr/>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p:txBody>
      </p:sp>
      <p:sp>
        <p:nvSpPr>
          <p:cNvPr id="9" name="TextBox 8"/>
          <p:cNvSpPr txBox="1"/>
          <p:nvPr/>
        </p:nvSpPr>
        <p:spPr>
          <a:xfrm>
            <a:off x="505119" y="711235"/>
            <a:ext cx="7660684" cy="523220"/>
          </a:xfrm>
          <a:prstGeom prst="rect">
            <a:avLst/>
          </a:prstGeom>
          <a:noFill/>
        </p:spPr>
        <p:txBody>
          <a:bodyPr wrap="square" anchor="ctr">
            <a:spAutoFit/>
          </a:bodyPr>
          <a:lstStyle/>
          <a:p>
            <a:pPr algn="ctr">
              <a:defRPr/>
            </a:pPr>
            <a:r>
              <a:rPr lang="en-US" altLang="ko-KR" sz="2800">
                <a:solidFill>
                  <a:schemeClr val="bg1">
                    <a:lumMod val="65000"/>
                  </a:schemeClr>
                </a:solidFill>
              </a:rPr>
              <a:t>8.5 ServletContext</a:t>
            </a:r>
            <a:r>
              <a:rPr lang="ko-KR" altLang="en-US" sz="2800">
                <a:solidFill>
                  <a:schemeClr val="bg1">
                    <a:lumMod val="65000"/>
                  </a:schemeClr>
                </a:solidFill>
              </a:rPr>
              <a:t>와 </a:t>
            </a:r>
            <a:r>
              <a:rPr lang="en-US" altLang="ko-KR" sz="2800">
                <a:solidFill>
                  <a:schemeClr val="bg1">
                    <a:lumMod val="65000"/>
                  </a:schemeClr>
                </a:solidFill>
              </a:rPr>
              <a:t>ServletConfig </a:t>
            </a:r>
            <a:r>
              <a:rPr lang="ko-KR" altLang="en-US" sz="2800">
                <a:solidFill>
                  <a:schemeClr val="bg1">
                    <a:lumMod val="65000"/>
                  </a:schemeClr>
                </a:solidFill>
              </a:rPr>
              <a:t>사용법</a:t>
            </a:r>
            <a:endParaRPr lang="ko-KR" altLang="en-US" sz="2800" spc="-88">
              <a:solidFill>
                <a:srgbClr val="281f3d"/>
              </a:solidFill>
            </a:endParaRPr>
          </a:p>
        </p:txBody>
      </p:sp>
      <p:sp>
        <p:nvSpPr>
          <p:cNvPr id="41988" name=""/>
          <p:cNvSpPr txBox="1"/>
          <p:nvPr/>
        </p:nvSpPr>
        <p:spPr>
          <a:xfrm>
            <a:off x="518913" y="1484311"/>
            <a:ext cx="7590233" cy="2647634"/>
          </a:xfrm>
          <a:prstGeom prst="rect">
            <a:avLst/>
          </a:prstGeom>
          <a:ln>
            <a:solidFill>
              <a:schemeClr val="accent2"/>
            </a:solidFill>
          </a:ln>
        </p:spPr>
        <p:txBody>
          <a:bodyPr wrap="square">
            <a:spAutoFit/>
          </a:bodyPr>
          <a:p>
            <a:pPr>
              <a:lnSpc>
                <a:spcPct val="150000"/>
              </a:lnSpc>
              <a:defRPr/>
            </a:pPr>
            <a:r>
              <a:rPr lang="en-US" altLang="ko-KR" sz="1400" b="1">
                <a:solidFill>
                  <a:srgbClr val="0000ff"/>
                </a:solidFill>
                <a:latin typeface="한컴산뜻돋움"/>
                <a:ea typeface="한컴산뜻돋움"/>
              </a:rPr>
              <a:t>Wrapper </a:t>
            </a:r>
            <a:r>
              <a:rPr lang="ko-KR" altLang="en-US" sz="1400" b="1">
                <a:solidFill>
                  <a:srgbClr val="0000ff"/>
                </a:solidFill>
                <a:latin typeface="한컴산뜻돋움"/>
                <a:ea typeface="한컴산뜻돋움"/>
              </a:rPr>
              <a:t>클래스</a:t>
            </a:r>
            <a:endParaRPr lang="ko-KR" altLang="en-US" sz="1400" b="1">
              <a:solidFill>
                <a:srgbClr val="0000ff"/>
              </a:solidFill>
              <a:latin typeface="한컴산뜻돋움"/>
              <a:ea typeface="한컴산뜻돋움"/>
            </a:endParaRPr>
          </a:p>
          <a:p>
            <a:pPr>
              <a:lnSpc>
                <a:spcPct val="150000"/>
              </a:lnSpc>
              <a:defRPr/>
            </a:pPr>
            <a:r>
              <a:rPr lang="ko-KR" altLang="en-US" sz="1200" b="1">
                <a:solidFill>
                  <a:srgbClr val="800080"/>
                </a:solidFill>
                <a:latin typeface="한컴산뜻돋움"/>
                <a:ea typeface="한컴산뜻돋움"/>
              </a:rPr>
              <a:t>프로그램에 따라 기본 타입의 데이터를 객체로 취급해야 하는 경우가 있습니다. 예를 들어, 메소드의 인수로 객체 타입만이 요구되면, 기본 타입의 데이터를 그대로 사용할 수는 없습니다. 이때에는 기본 타입의 데이터를 먼저 객체로 변환한 후 작업을 수행해야 합니다. 이렇게 8개의 기본 타입에 해당하는 데이터를 객체로 포장해 주는 클래스를 래퍼 클래스(Wrapper class)라고 합니다.</a:t>
            </a:r>
            <a:endParaRPr lang="ko-KR" altLang="en-US" sz="1200" b="1">
              <a:solidFill>
                <a:srgbClr val="800080"/>
              </a:solidFill>
              <a:latin typeface="한컴산뜻돋움"/>
              <a:ea typeface="한컴산뜻돋움"/>
            </a:endParaRPr>
          </a:p>
          <a:p>
            <a:pPr>
              <a:lnSpc>
                <a:spcPct val="150000"/>
              </a:lnSpc>
              <a:defRPr/>
            </a:pPr>
            <a:endParaRPr lang="ko-KR" altLang="en-US" sz="1200" b="1">
              <a:solidFill>
                <a:srgbClr val="800080"/>
              </a:solidFill>
              <a:latin typeface="한컴산뜻돋움"/>
              <a:ea typeface="한컴산뜻돋움"/>
            </a:endParaRPr>
          </a:p>
          <a:p>
            <a:pPr>
              <a:lnSpc>
                <a:spcPct val="150000"/>
              </a:lnSpc>
              <a:defRPr/>
            </a:pPr>
            <a:r>
              <a:rPr lang="ko-KR" altLang="en-US" sz="1400" b="1">
                <a:solidFill>
                  <a:srgbClr val="0000ff"/>
                </a:solidFill>
                <a:latin typeface="한컴산뜻돋움"/>
                <a:ea typeface="한컴산뜻돋움"/>
              </a:rPr>
              <a:t>박싱(Boxing)과 언박싱(UnBoxing)</a:t>
            </a:r>
            <a:endParaRPr lang="ko-KR" altLang="en-US" sz="1200" b="1">
              <a:solidFill>
                <a:srgbClr val="800080"/>
              </a:solidFill>
              <a:latin typeface="한컴산뜻돋움"/>
              <a:ea typeface="한컴산뜻돋움"/>
            </a:endParaRPr>
          </a:p>
          <a:p>
            <a:pPr>
              <a:lnSpc>
                <a:spcPct val="150000"/>
              </a:lnSpc>
              <a:defRPr/>
            </a:pPr>
            <a:r>
              <a:rPr lang="ko-KR" altLang="en-US" sz="1200" b="1">
                <a:solidFill>
                  <a:srgbClr val="800080"/>
                </a:solidFill>
                <a:latin typeface="한컴산뜻돋움"/>
                <a:ea typeface="한컴산뜻돋움"/>
              </a:rPr>
              <a:t>래퍼 클래스(Wrapper class)는 산술 연산을 위해 정의된 클래스가 아니므로, 인스턴스에 저장된 값을 변경할 수 없습니다. 단지, 값을 참조하기 위해 새로운 인스턴스를 생성하고, 생성된 인스턴스의 값만을 참조할 수 있습니다.</a:t>
            </a:r>
            <a:endParaRPr lang="ko-KR" altLang="en-US" sz="1200" b="1">
              <a:solidFill>
                <a:srgbClr val="800080"/>
              </a:solidFill>
              <a:latin typeface="한컴산뜻돋움"/>
              <a:ea typeface="한컴산뜻돋움"/>
            </a:endParaRPr>
          </a:p>
        </p:txBody>
      </p:sp>
      <p:pic>
        <p:nvPicPr>
          <p:cNvPr id="41989" name=""/>
          <p:cNvPicPr>
            <a:picLocks noChangeAspect="1"/>
          </p:cNvPicPr>
          <p:nvPr/>
        </p:nvPicPr>
        <p:blipFill rotWithShape="1">
          <a:blip r:embed="rId2"/>
          <a:stretch>
            <a:fillRect/>
          </a:stretch>
        </p:blipFill>
        <p:spPr>
          <a:xfrm>
            <a:off x="5574628" y="4157739"/>
            <a:ext cx="2498285" cy="242197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73204"/>
          </a:xfrm>
          <a:prstGeom prst="rect">
            <a:avLst/>
          </a:prstGeom>
          <a:noFill/>
        </p:spPr>
        <p:txBody>
          <a:bodyPr wrap="square">
            <a:spAutoFit/>
          </a:bodyPr>
          <a:lstStyle/>
          <a:p>
            <a:pPr>
              <a:lnSpc>
                <a:spcPct val="165000"/>
              </a:lnSpc>
              <a:defRPr/>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p:txBody>
      </p:sp>
      <p:sp>
        <p:nvSpPr>
          <p:cNvPr id="3" name="TextBox 2"/>
          <p:cNvSpPr txBox="1"/>
          <p:nvPr/>
        </p:nvSpPr>
        <p:spPr>
          <a:xfrm>
            <a:off x="505119" y="1490870"/>
            <a:ext cx="7933202" cy="450325"/>
          </a:xfrm>
          <a:prstGeom prst="rect">
            <a:avLst/>
          </a:prstGeom>
          <a:noFill/>
        </p:spPr>
        <p:txBody>
          <a:bodyPr wrap="square">
            <a:spAutoFit/>
          </a:bodyPr>
          <a:lstStyle/>
          <a:p>
            <a:pPr lvl="0">
              <a:defRPr/>
            </a:pPr>
            <a:r>
              <a:rPr lang="en-US" altLang="ko-KR" sz="1200" b="1">
                <a:latin typeface="+mj-ea"/>
                <a:ea typeface="+mj-ea"/>
              </a:rPr>
              <a:t>4. </a:t>
            </a:r>
            <a:r>
              <a:rPr lang="ko-KR" altLang="en-US" sz="1200">
                <a:latin typeface="+mj-ea"/>
                <a:ea typeface="+mj-ea"/>
              </a:rPr>
              <a:t>크롬 브라우저에서 </a:t>
            </a:r>
            <a:r>
              <a:rPr lang="en-US" altLang="ko-KR" sz="1200">
                <a:latin typeface="+mj-ea"/>
                <a:ea typeface="+mj-ea"/>
              </a:rPr>
              <a:t>http://localhost:8090/pro08/cset</a:t>
            </a:r>
            <a:r>
              <a:rPr lang="ko-KR" altLang="en-US" sz="1200">
                <a:latin typeface="+mj-ea"/>
                <a:ea typeface="+mj-ea"/>
              </a:rPr>
              <a:t>으로 요청하면 </a:t>
            </a:r>
            <a:r>
              <a:rPr lang="en-US" altLang="ko-KR" sz="1200">
                <a:latin typeface="+mj-ea"/>
                <a:ea typeface="+mj-ea"/>
              </a:rPr>
              <a:t>ServletContext </a:t>
            </a:r>
            <a:r>
              <a:rPr lang="ko-KR" altLang="en-US" sz="1200">
                <a:latin typeface="+mj-ea"/>
                <a:ea typeface="+mj-ea"/>
              </a:rPr>
              <a:t>객체에 데이터를</a:t>
            </a:r>
            <a:endParaRPr lang="ko-KR" altLang="en-US" sz="1200">
              <a:latin typeface="+mj-ea"/>
              <a:ea typeface="+mj-ea"/>
            </a:endParaRPr>
          </a:p>
          <a:p>
            <a:pPr lvl="0">
              <a:defRPr/>
            </a:pPr>
            <a:r>
              <a:rPr lang="en-US" altLang="ko-KR" sz="1200">
                <a:latin typeface="+mj-ea"/>
                <a:ea typeface="+mj-ea"/>
              </a:rPr>
              <a:t>   </a:t>
            </a:r>
            <a:r>
              <a:rPr lang="ko-KR" altLang="en-US" sz="1200">
                <a:latin typeface="+mj-ea"/>
                <a:ea typeface="+mj-ea"/>
              </a:rPr>
              <a:t>바인딩합니다</a:t>
            </a:r>
            <a:r>
              <a:rPr lang="en-US" altLang="ko-KR" sz="1200">
                <a:latin typeface="+mj-ea"/>
                <a:ea typeface="+mj-ea"/>
              </a:rPr>
              <a:t>.</a:t>
            </a:r>
            <a:endParaRPr lang="ko-KR" altLang="en-US" sz="1200">
              <a:latin typeface="+mj-ea"/>
              <a:ea typeface="+mj-ea"/>
            </a:endParaRPr>
          </a:p>
        </p:txBody>
      </p:sp>
      <p:sp>
        <p:nvSpPr>
          <p:cNvPr id="4" name="TextBox 3"/>
          <p:cNvSpPr txBox="1"/>
          <p:nvPr/>
        </p:nvSpPr>
        <p:spPr>
          <a:xfrm>
            <a:off x="606287" y="3588026"/>
            <a:ext cx="7961243" cy="448669"/>
          </a:xfrm>
          <a:prstGeom prst="rect">
            <a:avLst/>
          </a:prstGeom>
          <a:noFill/>
        </p:spPr>
        <p:txBody>
          <a:bodyPr wrap="square">
            <a:spAutoFit/>
          </a:bodyPr>
          <a:lstStyle/>
          <a:p>
            <a:pPr lvl="0">
              <a:defRPr/>
            </a:pPr>
            <a:r>
              <a:rPr lang="en-US" altLang="ko-KR" sz="1200" b="1">
                <a:latin typeface="+mj-ea"/>
                <a:ea typeface="+mj-ea"/>
              </a:rPr>
              <a:t>5. </a:t>
            </a:r>
            <a:r>
              <a:rPr lang="ko-KR" altLang="en-US" sz="1200">
                <a:latin typeface="+mj-ea"/>
                <a:ea typeface="+mj-ea"/>
              </a:rPr>
              <a:t>이번에는 마이크로소프트 </a:t>
            </a:r>
            <a:r>
              <a:rPr lang="en-US" altLang="ko-KR" sz="1200">
                <a:latin typeface="+mj-ea"/>
                <a:ea typeface="+mj-ea"/>
              </a:rPr>
              <a:t>Edge</a:t>
            </a:r>
            <a:r>
              <a:rPr lang="ko-KR" altLang="en-US" sz="1200">
                <a:latin typeface="+mj-ea"/>
                <a:ea typeface="+mj-ea"/>
              </a:rPr>
              <a:t>에서 </a:t>
            </a:r>
            <a:r>
              <a:rPr lang="en-US" altLang="ko-KR" sz="1200">
                <a:latin typeface="+mj-ea"/>
                <a:ea typeface="+mj-ea"/>
              </a:rPr>
              <a:t>http://localhost:8090/pro08/cget</a:t>
            </a:r>
            <a:r>
              <a:rPr lang="ko-KR" altLang="en-US" sz="1200">
                <a:latin typeface="+mj-ea"/>
                <a:ea typeface="+mj-ea"/>
              </a:rPr>
              <a:t>으로 요청합니다</a:t>
            </a:r>
            <a:r>
              <a:rPr lang="en-US" altLang="ko-KR" sz="1200">
                <a:latin typeface="+mj-ea"/>
                <a:ea typeface="+mj-ea"/>
              </a:rPr>
              <a:t>. </a:t>
            </a:r>
            <a:r>
              <a:rPr lang="ko-KR" altLang="en-US" sz="1200">
                <a:latin typeface="+mj-ea"/>
                <a:ea typeface="+mj-ea"/>
              </a:rPr>
              <a:t>마찬 가지로 바인딩된</a:t>
            </a:r>
            <a:endParaRPr lang="ko-KR" altLang="en-US" sz="1200">
              <a:latin typeface="+mj-ea"/>
              <a:ea typeface="+mj-ea"/>
            </a:endParaRPr>
          </a:p>
          <a:p>
            <a:pPr lvl="0">
              <a:defRPr/>
            </a:pPr>
            <a:r>
              <a:rPr lang="en-US" altLang="ko-KR" sz="1200">
                <a:latin typeface="+mj-ea"/>
                <a:ea typeface="+mj-ea"/>
              </a:rPr>
              <a:t>   </a:t>
            </a:r>
            <a:r>
              <a:rPr lang="ko-KR" altLang="en-US" sz="1200">
                <a:latin typeface="+mj-ea"/>
                <a:ea typeface="+mj-ea"/>
              </a:rPr>
              <a:t>데이터를 브라우저에 표시합니다</a:t>
            </a:r>
            <a:r>
              <a:rPr lang="en-US" altLang="ko-KR" sz="1200">
                <a:latin typeface="+mj-ea"/>
                <a:ea typeface="+mj-ea"/>
              </a:rPr>
              <a:t>.</a:t>
            </a:r>
            <a:endParaRPr lang="ko-KR" altLang="en-US" sz="1200">
              <a:latin typeface="+mj-ea"/>
              <a:ea typeface="+mj-ea"/>
            </a:endParaRPr>
          </a:p>
        </p:txBody>
      </p:sp>
      <p:sp>
        <p:nvSpPr>
          <p:cNvPr id="5" name="TextBox 4"/>
          <p:cNvSpPr txBox="1"/>
          <p:nvPr/>
        </p:nvSpPr>
        <p:spPr>
          <a:xfrm>
            <a:off x="308113" y="5933661"/>
            <a:ext cx="8438322" cy="636684"/>
          </a:xfrm>
          <a:prstGeom prst="rect">
            <a:avLst/>
          </a:prstGeom>
          <a:noFill/>
          <a:ln w="19050">
            <a:solidFill>
              <a:srgbClr val="00b0f0"/>
            </a:solidFill>
          </a:ln>
        </p:spPr>
        <p:txBody>
          <a:bodyPr wrap="square">
            <a:spAutoFit/>
          </a:bodyPr>
          <a:lstStyle/>
          <a:p>
            <a:pPr marL="171450" indent="-171450">
              <a:lnSpc>
                <a:spcPct val="150000"/>
              </a:lnSpc>
              <a:buFont typeface="Arial"/>
              <a:buChar char="•"/>
              <a:defRPr/>
            </a:pPr>
            <a:r>
              <a:rPr lang="en-US" altLang="ko-KR" sz="1200">
                <a:latin typeface="+mj-ea"/>
                <a:ea typeface="+mj-ea"/>
              </a:rPr>
              <a:t>ServletContext</a:t>
            </a:r>
            <a:r>
              <a:rPr lang="ko-KR" altLang="en-US" sz="1200">
                <a:latin typeface="+mj-ea"/>
                <a:ea typeface="+mj-ea"/>
              </a:rPr>
              <a:t>에 바인딩된 데이터는 모든 서블릿들</a:t>
            </a:r>
            <a:r>
              <a:rPr lang="en-US" altLang="ko-KR" sz="1200">
                <a:latin typeface="+mj-ea"/>
                <a:ea typeface="+mj-ea"/>
              </a:rPr>
              <a:t>(</a:t>
            </a:r>
            <a:r>
              <a:rPr lang="ko-KR" altLang="en-US" sz="1200">
                <a:latin typeface="+mj-ea"/>
                <a:ea typeface="+mj-ea"/>
              </a:rPr>
              <a:t>사용자</a:t>
            </a:r>
            <a:r>
              <a:rPr lang="en-US" altLang="ko-KR" sz="1200">
                <a:latin typeface="+mj-ea"/>
                <a:ea typeface="+mj-ea"/>
              </a:rPr>
              <a:t>)</a:t>
            </a:r>
            <a:r>
              <a:rPr lang="ko-KR" altLang="en-US" sz="1200">
                <a:latin typeface="+mj-ea"/>
                <a:ea typeface="+mj-ea"/>
              </a:rPr>
              <a:t>이 접근할 수 있음</a:t>
            </a:r>
            <a:r>
              <a:rPr lang="en-US" altLang="ko-KR" sz="1200">
                <a:latin typeface="+mj-ea"/>
                <a:ea typeface="+mj-ea"/>
              </a:rPr>
              <a:t> </a:t>
            </a:r>
            <a:endParaRPr lang="en-US" altLang="ko-KR" sz="1200">
              <a:latin typeface="+mj-ea"/>
              <a:ea typeface="+mj-ea"/>
            </a:endParaRPr>
          </a:p>
          <a:p>
            <a:pPr marL="171450" indent="-171450">
              <a:lnSpc>
                <a:spcPct val="150000"/>
              </a:lnSpc>
              <a:buFont typeface="Arial"/>
              <a:buChar char="•"/>
              <a:defRPr/>
            </a:pPr>
            <a:r>
              <a:rPr lang="ko-KR" altLang="en-US" sz="1200">
                <a:latin typeface="+mj-ea"/>
                <a:ea typeface="+mj-ea"/>
              </a:rPr>
              <a:t>따라서 웹 애플리케이션에서 모든 사용자가 공통으로 사용하는 데이터는 </a:t>
            </a:r>
            <a:r>
              <a:rPr lang="en-US" altLang="ko-KR" sz="1200">
                <a:latin typeface="+mj-ea"/>
                <a:ea typeface="+mj-ea"/>
              </a:rPr>
              <a:t>ServletContext</a:t>
            </a:r>
            <a:r>
              <a:rPr lang="ko-KR" altLang="en-US" sz="1200">
                <a:latin typeface="+mj-ea"/>
                <a:ea typeface="+mj-ea"/>
              </a:rPr>
              <a:t>에 바인딩한 후 사용함</a:t>
            </a:r>
            <a:endParaRPr lang="ko-KR" altLang="en-US" sz="1200">
              <a:latin typeface="+mj-ea"/>
              <a:ea typeface="+mj-ea"/>
            </a:endParaRPr>
          </a:p>
        </p:txBody>
      </p:sp>
      <p:pic>
        <p:nvPicPr>
          <p:cNvPr id="9" name="그림 8"/>
          <p:cNvPicPr/>
          <p:nvPr/>
        </p:nvPicPr>
        <p:blipFill rotWithShape="1">
          <a:blip r:embed="rId2">
            <a:alphaModFix/>
            <a:lum/>
          </a:blip>
          <a:stretch>
            <a:fillRect/>
          </a:stretch>
        </p:blipFill>
        <p:spPr>
          <a:xfrm>
            <a:off x="2334245" y="2028617"/>
            <a:ext cx="2905125" cy="1190625"/>
          </a:xfrm>
          <a:prstGeom prst="rect">
            <a:avLst/>
          </a:prstGeom>
          <a:ln>
            <a:solidFill>
              <a:schemeClr val="tx1"/>
            </a:solidFill>
          </a:ln>
        </p:spPr>
      </p:pic>
      <p:sp>
        <p:nvSpPr>
          <p:cNvPr id="6" name="직사각형 5"/>
          <p:cNvSpPr/>
          <p:nvPr/>
        </p:nvSpPr>
        <p:spPr>
          <a:xfrm>
            <a:off x="2334245" y="2852530"/>
            <a:ext cx="1452562" cy="218661"/>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11" name="그림 10"/>
          <p:cNvPicPr/>
          <p:nvPr/>
        </p:nvPicPr>
        <p:blipFill rotWithShape="1">
          <a:blip r:embed="rId3">
            <a:alphaModFix/>
            <a:lum/>
          </a:blip>
          <a:stretch>
            <a:fillRect/>
          </a:stretch>
        </p:blipFill>
        <p:spPr>
          <a:xfrm>
            <a:off x="2167145" y="4141718"/>
            <a:ext cx="3676650" cy="1238250"/>
          </a:xfrm>
          <a:prstGeom prst="rect">
            <a:avLst/>
          </a:prstGeom>
          <a:ln>
            <a:solidFill>
              <a:schemeClr val="tx1"/>
            </a:solidFill>
          </a:ln>
        </p:spPr>
      </p:pic>
      <p:sp>
        <p:nvSpPr>
          <p:cNvPr id="7" name="직사각형 6"/>
          <p:cNvSpPr/>
          <p:nvPr/>
        </p:nvSpPr>
        <p:spPr>
          <a:xfrm>
            <a:off x="2167145" y="4890052"/>
            <a:ext cx="546238" cy="387626"/>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3" name="TextBox 12"/>
          <p:cNvSpPr txBox="1"/>
          <p:nvPr/>
        </p:nvSpPr>
        <p:spPr>
          <a:xfrm>
            <a:off x="505119" y="711235"/>
            <a:ext cx="7660684" cy="523220"/>
          </a:xfrm>
          <a:prstGeom prst="rect">
            <a:avLst/>
          </a:prstGeom>
          <a:noFill/>
        </p:spPr>
        <p:txBody>
          <a:bodyPr wrap="square" anchor="ctr">
            <a:spAutoFit/>
          </a:bodyPr>
          <a:lstStyle/>
          <a:p>
            <a:pPr algn="ctr">
              <a:defRPr/>
            </a:pPr>
            <a:r>
              <a:rPr lang="en-US" altLang="ko-KR" sz="2800">
                <a:solidFill>
                  <a:schemeClr val="bg1">
                    <a:lumMod val="65000"/>
                  </a:schemeClr>
                </a:solidFill>
              </a:rPr>
              <a:t>8.5 ServletContext</a:t>
            </a:r>
            <a:r>
              <a:rPr lang="ko-KR" altLang="en-US" sz="2800">
                <a:solidFill>
                  <a:schemeClr val="bg1">
                    <a:lumMod val="65000"/>
                  </a:schemeClr>
                </a:solidFill>
              </a:rPr>
              <a:t>와 </a:t>
            </a:r>
            <a:r>
              <a:rPr lang="en-US" altLang="ko-KR" sz="2800">
                <a:solidFill>
                  <a:schemeClr val="bg1">
                    <a:lumMod val="65000"/>
                  </a:schemeClr>
                </a:solidFill>
              </a:rPr>
              <a:t>ServletConfig </a:t>
            </a:r>
            <a:r>
              <a:rPr lang="ko-KR" altLang="en-US" sz="2800">
                <a:solidFill>
                  <a:schemeClr val="bg1">
                    <a:lumMod val="65000"/>
                  </a:schemeClr>
                </a:solidFill>
              </a:rPr>
              <a:t>사용법</a:t>
            </a:r>
            <a:endParaRPr lang="ko-KR" altLang="en-US" sz="2800" spc="-88">
              <a:solidFill>
                <a:srgbClr val="281f3d"/>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73204"/>
          </a:xfrm>
          <a:prstGeom prst="rect">
            <a:avLst/>
          </a:prstGeom>
          <a:noFill/>
        </p:spPr>
        <p:txBody>
          <a:bodyPr wrap="square">
            <a:spAutoFit/>
          </a:bodyPr>
          <a:lstStyle/>
          <a:p>
            <a:pPr>
              <a:lnSpc>
                <a:spcPct val="165000"/>
              </a:lnSpc>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p:txBody>
      </p:sp>
      <p:sp>
        <p:nvSpPr>
          <p:cNvPr id="4" name="TextBox 3"/>
          <p:cNvSpPr txBox="1"/>
          <p:nvPr/>
        </p:nvSpPr>
        <p:spPr>
          <a:xfrm>
            <a:off x="505118" y="1295296"/>
            <a:ext cx="8039113" cy="493499"/>
          </a:xfrm>
          <a:prstGeom prst="rect">
            <a:avLst/>
          </a:prstGeom>
          <a:noFill/>
        </p:spPr>
        <p:txBody>
          <a:bodyPr wrap="square">
            <a:spAutoFit/>
          </a:bodyPr>
          <a:lstStyle/>
          <a:p>
            <a:pPr marL="285750" indent="-285750" defTabSz="2160270">
              <a:lnSpc>
                <a:spcPct val="150000"/>
              </a:lnSpc>
              <a:spcBef>
                <a:spcPct val="16000"/>
              </a:spcBef>
              <a:buClr>
                <a:srgbClr val="7c68ad"/>
              </a:buClr>
              <a:buFont typeface="Arial"/>
              <a:buChar char="•"/>
            </a:pPr>
            <a:r>
              <a:rPr lang="en-US" altLang="ko-KR" b="1"/>
              <a:t>8.5.3  ServletContext</a:t>
            </a:r>
            <a:r>
              <a:rPr lang="ko-KR" altLang="en-US" b="1"/>
              <a:t>의 매개변수 설정 기능</a:t>
            </a:r>
            <a:endParaRPr lang="en-US" altLang="ko-KR" b="1" spc="-94"/>
          </a:p>
        </p:txBody>
      </p:sp>
      <p:sp>
        <p:nvSpPr>
          <p:cNvPr id="6" name="TextBox 5"/>
          <p:cNvSpPr txBox="1"/>
          <p:nvPr/>
        </p:nvSpPr>
        <p:spPr>
          <a:xfrm>
            <a:off x="727038" y="1838090"/>
            <a:ext cx="7595272" cy="265030"/>
          </a:xfrm>
          <a:prstGeom prst="rect">
            <a:avLst/>
          </a:prstGeom>
          <a:noFill/>
        </p:spPr>
        <p:txBody>
          <a:bodyPr wrap="square">
            <a:spAutoFit/>
          </a:bodyPr>
          <a:lstStyle/>
          <a:p>
            <a:pPr lvl="0"/>
            <a:r>
              <a:rPr lang="en-US" altLang="ko-KR" sz="1200" b="1">
                <a:latin typeface="+mj-ea"/>
                <a:ea typeface="+mj-ea"/>
              </a:rPr>
              <a:t>1. </a:t>
            </a:r>
            <a:r>
              <a:rPr lang="ko-KR" altLang="en-US" sz="1200">
                <a:latin typeface="+mj-ea"/>
                <a:ea typeface="+mj-ea"/>
              </a:rPr>
              <a:t>다음과 같이 </a:t>
            </a:r>
            <a:r>
              <a:rPr lang="en-US" altLang="ko-KR" sz="1200">
                <a:latin typeface="+mj-ea"/>
                <a:ea typeface="+mj-ea"/>
              </a:rPr>
              <a:t>ContextParamServlet </a:t>
            </a:r>
            <a:r>
              <a:rPr lang="ko-KR" altLang="en-US" sz="1200">
                <a:latin typeface="+mj-ea"/>
                <a:ea typeface="+mj-ea"/>
              </a:rPr>
              <a:t>클래스 파일과 </a:t>
            </a:r>
            <a:r>
              <a:rPr lang="en-US" altLang="ko-KR" sz="1200">
                <a:latin typeface="+mj-ea"/>
                <a:ea typeface="+mj-ea"/>
              </a:rPr>
              <a:t>web.xml </a:t>
            </a:r>
            <a:r>
              <a:rPr lang="ko-KR" altLang="en-US" sz="1200">
                <a:latin typeface="+mj-ea"/>
                <a:ea typeface="+mj-ea"/>
              </a:rPr>
              <a:t>파일을 준비합니다</a:t>
            </a:r>
            <a:r>
              <a:rPr lang="en-US" altLang="ko-KR" sz="1200">
                <a:latin typeface="+mj-ea"/>
                <a:ea typeface="+mj-ea"/>
              </a:rPr>
              <a:t>.</a:t>
            </a:r>
            <a:endParaRPr lang="ko-KR" altLang="en-US" sz="1200">
              <a:latin typeface="+mj-ea"/>
              <a:ea typeface="+mj-ea"/>
            </a:endParaRPr>
          </a:p>
        </p:txBody>
      </p:sp>
      <p:pic>
        <p:nvPicPr>
          <p:cNvPr id="7" name="그림 6"/>
          <p:cNvPicPr/>
          <p:nvPr/>
        </p:nvPicPr>
        <p:blipFill rotWithShape="1">
          <a:blip r:embed="rId2">
            <a:alphaModFix/>
            <a:lum/>
          </a:blip>
          <a:stretch>
            <a:fillRect/>
          </a:stretch>
        </p:blipFill>
        <p:spPr>
          <a:xfrm>
            <a:off x="2894564" y="2144905"/>
            <a:ext cx="2162175" cy="3235325"/>
          </a:xfrm>
          <a:prstGeom prst="rect">
            <a:avLst/>
          </a:prstGeom>
          <a:ln>
            <a:solidFill>
              <a:schemeClr val="tx1"/>
            </a:solidFill>
          </a:ln>
        </p:spPr>
      </p:pic>
      <p:sp>
        <p:nvSpPr>
          <p:cNvPr id="8" name="TextBox 7"/>
          <p:cNvSpPr txBox="1"/>
          <p:nvPr/>
        </p:nvSpPr>
        <p:spPr>
          <a:xfrm>
            <a:off x="505119" y="711235"/>
            <a:ext cx="7660684" cy="523220"/>
          </a:xfrm>
          <a:prstGeom prst="rect">
            <a:avLst/>
          </a:prstGeom>
          <a:noFill/>
        </p:spPr>
        <p:txBody>
          <a:bodyPr wrap="square" anchor="ctr">
            <a:spAutoFit/>
          </a:bodyPr>
          <a:lstStyle/>
          <a:p>
            <a:pPr algn="ctr"/>
            <a:r>
              <a:rPr lang="en-US" altLang="ko-KR" sz="2800">
                <a:solidFill>
                  <a:schemeClr val="bg1">
                    <a:lumMod val="65000"/>
                  </a:schemeClr>
                </a:solidFill>
              </a:rPr>
              <a:t>8.5 ServletContext</a:t>
            </a:r>
            <a:r>
              <a:rPr lang="ko-KR" altLang="en-US" sz="2800">
                <a:solidFill>
                  <a:schemeClr val="bg1">
                    <a:lumMod val="65000"/>
                  </a:schemeClr>
                </a:solidFill>
              </a:rPr>
              <a:t>와 </a:t>
            </a:r>
            <a:r>
              <a:rPr lang="en-US" altLang="ko-KR" sz="2800">
                <a:solidFill>
                  <a:schemeClr val="bg1">
                    <a:lumMod val="65000"/>
                  </a:schemeClr>
                </a:solidFill>
              </a:rPr>
              <a:t>ServletConfig </a:t>
            </a:r>
            <a:r>
              <a:rPr lang="ko-KR" altLang="en-US" sz="2800">
                <a:solidFill>
                  <a:schemeClr val="bg1">
                    <a:lumMod val="65000"/>
                  </a:schemeClr>
                </a:solidFill>
              </a:rPr>
              <a:t>사용법</a:t>
            </a:r>
            <a:endParaRPr lang="ko-KR" altLang="en-US" sz="2800" spc="-88">
              <a:solidFill>
                <a:srgbClr val="281f3d"/>
              </a:solidFill>
            </a:endParaRPr>
          </a:p>
        </p:txBody>
      </p:sp>
    </p:spTree>
  </p:cSld>
  <p:clrMapOvr>
    <a:masterClrMapping/>
  </p:clrMapOvr>
</p:sld>
</file>

<file path=ppt/slides/slide7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73204"/>
          </a:xfrm>
          <a:prstGeom prst="rect">
            <a:avLst/>
          </a:prstGeom>
          <a:noFill/>
        </p:spPr>
        <p:txBody>
          <a:bodyPr wrap="square">
            <a:spAutoFit/>
          </a:bodyPr>
          <a:lstStyle/>
          <a:p>
            <a:pPr>
              <a:lnSpc>
                <a:spcPct val="165000"/>
              </a:lnSpc>
              <a:defRPr/>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p:txBody>
      </p:sp>
      <p:sp>
        <p:nvSpPr>
          <p:cNvPr id="3" name="TextBox 2"/>
          <p:cNvSpPr txBox="1"/>
          <p:nvPr/>
        </p:nvSpPr>
        <p:spPr>
          <a:xfrm>
            <a:off x="505119" y="1520686"/>
            <a:ext cx="7871790" cy="276999"/>
          </a:xfrm>
          <a:prstGeom prst="rect">
            <a:avLst/>
          </a:prstGeom>
          <a:noFill/>
        </p:spPr>
        <p:txBody>
          <a:bodyPr wrap="square">
            <a:spAutoFit/>
          </a:bodyPr>
          <a:lstStyle/>
          <a:p>
            <a:pPr lvl="0">
              <a:defRPr/>
            </a:pPr>
            <a:r>
              <a:rPr lang="en-US" altLang="ko-KR" sz="1200" b="1">
                <a:latin typeface="+mj-ea"/>
                <a:ea typeface="+mj-ea"/>
              </a:rPr>
              <a:t>2. </a:t>
            </a:r>
            <a:r>
              <a:rPr lang="en-US" altLang="ko-KR" sz="1200">
                <a:latin typeface="+mj-ea"/>
                <a:ea typeface="+mj-ea"/>
              </a:rPr>
              <a:t>web.xml</a:t>
            </a:r>
            <a:r>
              <a:rPr lang="ko-KR" altLang="en-US" sz="1200">
                <a:latin typeface="+mj-ea"/>
                <a:ea typeface="+mj-ea"/>
              </a:rPr>
              <a:t>에 메뉴 항목을 설정합니다</a:t>
            </a:r>
            <a:r>
              <a:rPr lang="en-US" altLang="ko-KR" sz="1200">
                <a:latin typeface="+mj-ea"/>
                <a:ea typeface="+mj-ea"/>
              </a:rPr>
              <a:t>. </a:t>
            </a:r>
            <a:endParaRPr lang="ko-KR" altLang="en-US" sz="1200">
              <a:latin typeface="+mj-ea"/>
              <a:ea typeface="+mj-ea"/>
            </a:endParaRPr>
          </a:p>
        </p:txBody>
      </p:sp>
      <p:grpSp>
        <p:nvGrpSpPr>
          <p:cNvPr id="4" name="그룹 3"/>
          <p:cNvGrpSpPr/>
          <p:nvPr/>
        </p:nvGrpSpPr>
        <p:grpSpPr>
          <a:xfrm rot="0">
            <a:off x="881594" y="1797685"/>
            <a:ext cx="6843480" cy="4336398"/>
            <a:chOff x="505119" y="2044528"/>
            <a:chExt cx="6843480" cy="4336398"/>
          </a:xfrm>
        </p:grpSpPr>
        <p:pic>
          <p:nvPicPr>
            <p:cNvPr id="45058" name="Picture 2"/>
            <p:cNvPicPr>
              <a:picLocks noChangeAspect="1" noChangeArrowheads="1"/>
            </p:cNvPicPr>
            <p:nvPr/>
          </p:nvPicPr>
          <p:blipFill rotWithShape="1">
            <a:blip r:embed="rId2">
              <a:alphaModFix/>
              <a:lum/>
            </a:blip>
            <a:srcRect/>
            <a:stretch>
              <a:fillRect/>
            </a:stretch>
          </p:blipFill>
          <p:spPr>
            <a:xfrm>
              <a:off x="636103" y="2044528"/>
              <a:ext cx="6392932" cy="1729236"/>
            </a:xfrm>
            <a:prstGeom prst="rect">
              <a:avLst/>
            </a:prstGeom>
            <a:noFill/>
            <a:ln>
              <a:noFill/>
            </a:ln>
          </p:spPr>
        </p:pic>
        <p:pic>
          <p:nvPicPr>
            <p:cNvPr id="45059" name="Picture 3"/>
            <p:cNvPicPr>
              <a:picLocks noChangeAspect="1" noChangeArrowheads="1"/>
            </p:cNvPicPr>
            <p:nvPr/>
          </p:nvPicPr>
          <p:blipFill rotWithShape="1">
            <a:blip r:embed="rId3">
              <a:alphaModFix/>
              <a:lum/>
            </a:blip>
            <a:srcRect/>
            <a:stretch>
              <a:fillRect/>
            </a:stretch>
          </p:blipFill>
          <p:spPr>
            <a:xfrm>
              <a:off x="505119" y="3825499"/>
              <a:ext cx="6843480" cy="2555427"/>
            </a:xfrm>
            <a:prstGeom prst="rect">
              <a:avLst/>
            </a:prstGeom>
            <a:noFill/>
            <a:ln>
              <a:noFill/>
            </a:ln>
          </p:spPr>
        </p:pic>
      </p:grpSp>
      <p:sp>
        <p:nvSpPr>
          <p:cNvPr id="8" name="TextBox 7"/>
          <p:cNvSpPr txBox="1"/>
          <p:nvPr/>
        </p:nvSpPr>
        <p:spPr>
          <a:xfrm>
            <a:off x="505119" y="711235"/>
            <a:ext cx="7660684" cy="523220"/>
          </a:xfrm>
          <a:prstGeom prst="rect">
            <a:avLst/>
          </a:prstGeom>
          <a:noFill/>
        </p:spPr>
        <p:txBody>
          <a:bodyPr wrap="square" anchor="ctr">
            <a:spAutoFit/>
          </a:bodyPr>
          <a:lstStyle/>
          <a:p>
            <a:pPr algn="ctr">
              <a:defRPr/>
            </a:pPr>
            <a:r>
              <a:rPr lang="en-US" altLang="ko-KR" sz="2800">
                <a:solidFill>
                  <a:schemeClr val="bg1">
                    <a:lumMod val="65000"/>
                  </a:schemeClr>
                </a:solidFill>
              </a:rPr>
              <a:t>8.5 ServletContext</a:t>
            </a:r>
            <a:r>
              <a:rPr lang="ko-KR" altLang="en-US" sz="2800">
                <a:solidFill>
                  <a:schemeClr val="bg1">
                    <a:lumMod val="65000"/>
                  </a:schemeClr>
                </a:solidFill>
              </a:rPr>
              <a:t>와 </a:t>
            </a:r>
            <a:r>
              <a:rPr lang="en-US" altLang="ko-KR" sz="2800">
                <a:solidFill>
                  <a:schemeClr val="bg1">
                    <a:lumMod val="65000"/>
                  </a:schemeClr>
                </a:solidFill>
              </a:rPr>
              <a:t>ServletConfig </a:t>
            </a:r>
            <a:r>
              <a:rPr lang="ko-KR" altLang="en-US" sz="2800">
                <a:solidFill>
                  <a:schemeClr val="bg1">
                    <a:lumMod val="65000"/>
                  </a:schemeClr>
                </a:solidFill>
              </a:rPr>
              <a:t>사용법</a:t>
            </a:r>
            <a:endParaRPr lang="ko-KR" altLang="en-US" sz="2800" spc="-88">
              <a:solidFill>
                <a:srgbClr val="281f3d"/>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73204"/>
          </a:xfrm>
          <a:prstGeom prst="rect">
            <a:avLst/>
          </a:prstGeom>
          <a:noFill/>
        </p:spPr>
        <p:txBody>
          <a:bodyPr wrap="square">
            <a:spAutoFit/>
          </a:bodyPr>
          <a:lstStyle/>
          <a:p>
            <a:pPr>
              <a:lnSpc>
                <a:spcPct val="165000"/>
              </a:lnSpc>
              <a:defRPr/>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p:txBody>
      </p:sp>
      <p:sp>
        <p:nvSpPr>
          <p:cNvPr id="8" name="TextBox 7"/>
          <p:cNvSpPr txBox="1"/>
          <p:nvPr/>
        </p:nvSpPr>
        <p:spPr>
          <a:xfrm>
            <a:off x="505119" y="711235"/>
            <a:ext cx="7660684" cy="523220"/>
          </a:xfrm>
          <a:prstGeom prst="rect">
            <a:avLst/>
          </a:prstGeom>
          <a:noFill/>
        </p:spPr>
        <p:txBody>
          <a:bodyPr wrap="square" anchor="ctr">
            <a:spAutoFit/>
          </a:bodyPr>
          <a:lstStyle/>
          <a:p>
            <a:pPr algn="ctr">
              <a:defRPr/>
            </a:pPr>
            <a:r>
              <a:rPr lang="en-US" altLang="ko-KR" sz="2800">
                <a:solidFill>
                  <a:schemeClr val="bg1">
                    <a:lumMod val="65000"/>
                  </a:schemeClr>
                </a:solidFill>
              </a:rPr>
              <a:t>8.5 ServletContext</a:t>
            </a:r>
            <a:r>
              <a:rPr lang="ko-KR" altLang="en-US" sz="2800">
                <a:solidFill>
                  <a:schemeClr val="bg1">
                    <a:lumMod val="65000"/>
                  </a:schemeClr>
                </a:solidFill>
              </a:rPr>
              <a:t>와 </a:t>
            </a:r>
            <a:r>
              <a:rPr lang="en-US" altLang="ko-KR" sz="2800">
                <a:solidFill>
                  <a:schemeClr val="bg1">
                    <a:lumMod val="65000"/>
                  </a:schemeClr>
                </a:solidFill>
              </a:rPr>
              <a:t>ServletConfig </a:t>
            </a:r>
            <a:r>
              <a:rPr lang="ko-KR" altLang="en-US" sz="2800">
                <a:solidFill>
                  <a:schemeClr val="bg1">
                    <a:lumMod val="65000"/>
                  </a:schemeClr>
                </a:solidFill>
              </a:rPr>
              <a:t>사용법</a:t>
            </a:r>
            <a:endParaRPr lang="ko-KR" altLang="en-US" sz="2800" spc="-88">
              <a:solidFill>
                <a:srgbClr val="281f3d"/>
              </a:solidFill>
            </a:endParaRPr>
          </a:p>
        </p:txBody>
      </p:sp>
      <p:sp>
        <p:nvSpPr>
          <p:cNvPr id="45060" name=""/>
          <p:cNvSpPr txBox="1"/>
          <p:nvPr/>
        </p:nvSpPr>
        <p:spPr>
          <a:xfrm>
            <a:off x="637976" y="1465222"/>
            <a:ext cx="7431484" cy="3927555"/>
          </a:xfrm>
          <a:prstGeom prst="rect">
            <a:avLst/>
          </a:prstGeom>
          <a:solidFill>
            <a:schemeClr val="lt1"/>
          </a:solidFill>
          <a:ln>
            <a:solidFill>
              <a:schemeClr val="accent1"/>
            </a:solidFill>
          </a:ln>
        </p:spPr>
        <p:txBody>
          <a:bodyPr wrap="square">
            <a:spAutoFit/>
          </a:bodyPr>
          <a:p>
            <a:pPr>
              <a:defRPr/>
            </a:pPr>
            <a:r>
              <a:rPr lang="en-US" altLang="ko-KR" sz="1200" b="1">
                <a:latin typeface="한컴산뜻돋움"/>
                <a:ea typeface="한컴산뜻돋움"/>
              </a:rPr>
              <a:t>&lt;?xml version="1.0" encoding="UTF-8"?&gt;</a:t>
            </a:r>
            <a:endParaRPr lang="en-US" altLang="ko-KR" sz="1200" b="1">
              <a:latin typeface="한컴산뜻돋움"/>
              <a:ea typeface="한컴산뜻돋움"/>
            </a:endParaRPr>
          </a:p>
          <a:p>
            <a:pPr>
              <a:defRPr/>
            </a:pPr>
            <a:r>
              <a:rPr lang="en-US" altLang="ko-KR" sz="1200" b="1">
                <a:latin typeface="한컴산뜻돋움"/>
                <a:ea typeface="한컴산뜻돋움"/>
              </a:rPr>
              <a:t>&lt;web-app xmlns:xsi="http://www.w3.org/2001/XMLSchema-instance"</a:t>
            </a:r>
            <a:endParaRPr lang="en-US" altLang="ko-KR" sz="1200" b="1">
              <a:latin typeface="한컴산뜻돋움"/>
              <a:ea typeface="한컴산뜻돋움"/>
            </a:endParaRPr>
          </a:p>
          <a:p>
            <a:pPr>
              <a:defRPr/>
            </a:pPr>
            <a:r>
              <a:rPr lang="en-US" altLang="ko-KR" sz="1200" b="1">
                <a:latin typeface="한컴산뜻돋움"/>
                <a:ea typeface="한컴산뜻돋움"/>
              </a:rPr>
              <a:t>	xmlns="http://java.sun.com/xml/ns/javaee"</a:t>
            </a:r>
            <a:endParaRPr lang="en-US" altLang="ko-KR" sz="1200" b="1">
              <a:latin typeface="한컴산뜻돋움"/>
              <a:ea typeface="한컴산뜻돋움"/>
            </a:endParaRPr>
          </a:p>
          <a:p>
            <a:pPr>
              <a:defRPr/>
            </a:pPr>
            <a:r>
              <a:rPr lang="en-US" altLang="ko-KR" sz="1200" b="1">
                <a:latin typeface="한컴산뜻돋움"/>
                <a:ea typeface="한컴산뜻돋움"/>
              </a:rPr>
              <a:t>	xsi:schemaLocation="http://java.sun.com/xml/ns/javaee http://java.sun.com/xml/ns/javaee/web-app_3_0.xsd"</a:t>
            </a:r>
            <a:endParaRPr lang="en-US" altLang="ko-KR" sz="1200" b="1">
              <a:latin typeface="한컴산뜻돋움"/>
              <a:ea typeface="한컴산뜻돋움"/>
            </a:endParaRPr>
          </a:p>
          <a:p>
            <a:pPr>
              <a:defRPr/>
            </a:pPr>
            <a:r>
              <a:rPr lang="en-US" altLang="ko-KR" sz="1200" b="1">
                <a:latin typeface="한컴산뜻돋움"/>
                <a:ea typeface="한컴산뜻돋움"/>
              </a:rPr>
              <a:t>	id="WebApp_ID" version="3.0"&gt;</a:t>
            </a:r>
            <a:endParaRPr lang="en-US" altLang="ko-KR" sz="1200" b="1">
              <a:latin typeface="한컴산뜻돋움"/>
              <a:ea typeface="한컴산뜻돋움"/>
            </a:endParaRPr>
          </a:p>
          <a:p>
            <a:pPr>
              <a:defRPr/>
            </a:pPr>
            <a:endParaRPr lang="en-US" altLang="ko-KR" sz="1200" b="1">
              <a:latin typeface="한컴산뜻돋움"/>
              <a:ea typeface="한컴산뜻돋움"/>
            </a:endParaRPr>
          </a:p>
          <a:p>
            <a:pPr>
              <a:defRPr/>
            </a:pPr>
            <a:r>
              <a:rPr lang="en-US" altLang="ko-KR" sz="1200" b="1">
                <a:solidFill>
                  <a:srgbClr val="0000ff"/>
                </a:solidFill>
                <a:latin typeface="한컴산뜻돋움"/>
                <a:ea typeface="한컴산뜻돋움"/>
              </a:rPr>
              <a:t>	&lt;context-param&gt;</a:t>
            </a:r>
            <a:endParaRPr lang="en-US" altLang="ko-KR" sz="1200" b="1">
              <a:solidFill>
                <a:srgbClr val="0000ff"/>
              </a:solidFill>
              <a:latin typeface="한컴산뜻돋움"/>
              <a:ea typeface="한컴산뜻돋움"/>
            </a:endParaRPr>
          </a:p>
          <a:p>
            <a:pPr>
              <a:defRPr/>
            </a:pPr>
            <a:r>
              <a:rPr lang="en-US" altLang="ko-KR" sz="1200" b="1">
                <a:solidFill>
                  <a:srgbClr val="0000ff"/>
                </a:solidFill>
                <a:latin typeface="한컴산뜻돋움"/>
                <a:ea typeface="한컴산뜻돋움"/>
              </a:rPr>
              <a:t>		&lt;param-name&gt;menu_member&lt;/param-name&gt;</a:t>
            </a:r>
            <a:endParaRPr lang="en-US" altLang="ko-KR" sz="1200" b="1">
              <a:solidFill>
                <a:srgbClr val="0000ff"/>
              </a:solidFill>
              <a:latin typeface="한컴산뜻돋움"/>
              <a:ea typeface="한컴산뜻돋움"/>
            </a:endParaRPr>
          </a:p>
          <a:p>
            <a:pPr>
              <a:defRPr/>
            </a:pPr>
            <a:r>
              <a:rPr lang="en-US" altLang="ko-KR" sz="1200" b="1">
                <a:solidFill>
                  <a:srgbClr val="0000ff"/>
                </a:solidFill>
                <a:latin typeface="한컴산뜻돋움"/>
                <a:ea typeface="한컴산뜻돋움"/>
              </a:rPr>
              <a:t>		&lt;param-value&gt;회원등록  회원조회 회원수정&lt;/param-value&gt;</a:t>
            </a:r>
            <a:endParaRPr lang="en-US" altLang="ko-KR" sz="1200" b="1">
              <a:solidFill>
                <a:srgbClr val="0000ff"/>
              </a:solidFill>
              <a:latin typeface="한컴산뜻돋움"/>
              <a:ea typeface="한컴산뜻돋움"/>
            </a:endParaRPr>
          </a:p>
          <a:p>
            <a:pPr>
              <a:defRPr/>
            </a:pPr>
            <a:r>
              <a:rPr lang="en-US" altLang="ko-KR" sz="1200" b="1">
                <a:solidFill>
                  <a:srgbClr val="0000ff"/>
                </a:solidFill>
                <a:latin typeface="한컴산뜻돋움"/>
                <a:ea typeface="한컴산뜻돋움"/>
              </a:rPr>
              <a:t>	&lt;/context-param&gt;</a:t>
            </a:r>
            <a:endParaRPr lang="en-US" altLang="ko-KR" sz="1200" b="1">
              <a:solidFill>
                <a:srgbClr val="0000ff"/>
              </a:solidFill>
              <a:latin typeface="한컴산뜻돋움"/>
              <a:ea typeface="한컴산뜻돋움"/>
            </a:endParaRPr>
          </a:p>
          <a:p>
            <a:pPr>
              <a:defRPr/>
            </a:pPr>
            <a:r>
              <a:rPr lang="en-US" altLang="ko-KR" sz="1200" b="1">
                <a:solidFill>
                  <a:srgbClr val="0000ff"/>
                </a:solidFill>
                <a:latin typeface="한컴산뜻돋움"/>
                <a:ea typeface="한컴산뜻돋움"/>
              </a:rPr>
              <a:t>	&lt;context-param&gt;</a:t>
            </a:r>
            <a:endParaRPr lang="en-US" altLang="ko-KR" sz="1200" b="1">
              <a:solidFill>
                <a:srgbClr val="0000ff"/>
              </a:solidFill>
              <a:latin typeface="한컴산뜻돋움"/>
              <a:ea typeface="한컴산뜻돋움"/>
            </a:endParaRPr>
          </a:p>
          <a:p>
            <a:pPr>
              <a:defRPr/>
            </a:pPr>
            <a:r>
              <a:rPr lang="en-US" altLang="ko-KR" sz="1200" b="1">
                <a:solidFill>
                  <a:srgbClr val="0000ff"/>
                </a:solidFill>
                <a:latin typeface="한컴산뜻돋움"/>
                <a:ea typeface="한컴산뜻돋움"/>
              </a:rPr>
              <a:t>		&lt;param-name&gt;menu_order&lt;/param-name&gt;</a:t>
            </a:r>
            <a:endParaRPr lang="en-US" altLang="ko-KR" sz="1200" b="1">
              <a:solidFill>
                <a:srgbClr val="0000ff"/>
              </a:solidFill>
              <a:latin typeface="한컴산뜻돋움"/>
              <a:ea typeface="한컴산뜻돋움"/>
            </a:endParaRPr>
          </a:p>
          <a:p>
            <a:pPr>
              <a:defRPr/>
            </a:pPr>
            <a:r>
              <a:rPr lang="en-US" altLang="ko-KR" sz="1200" b="1">
                <a:solidFill>
                  <a:srgbClr val="0000ff"/>
                </a:solidFill>
                <a:latin typeface="한컴산뜻돋움"/>
                <a:ea typeface="한컴산뜻돋움"/>
              </a:rPr>
              <a:t>		&lt;param-value&gt;주문조회  주문등록 주문수정 주문취소&lt;/param-value&gt;</a:t>
            </a:r>
            <a:endParaRPr lang="en-US" altLang="ko-KR" sz="1200" b="1">
              <a:solidFill>
                <a:srgbClr val="0000ff"/>
              </a:solidFill>
              <a:latin typeface="한컴산뜻돋움"/>
              <a:ea typeface="한컴산뜻돋움"/>
            </a:endParaRPr>
          </a:p>
          <a:p>
            <a:pPr>
              <a:defRPr/>
            </a:pPr>
            <a:r>
              <a:rPr lang="en-US" altLang="ko-KR" sz="1200" b="1">
                <a:solidFill>
                  <a:srgbClr val="0000ff"/>
                </a:solidFill>
                <a:latin typeface="한컴산뜻돋움"/>
                <a:ea typeface="한컴산뜻돋움"/>
              </a:rPr>
              <a:t>	&lt;/context-param&gt;</a:t>
            </a:r>
            <a:endParaRPr lang="en-US" altLang="ko-KR" sz="1200" b="1">
              <a:solidFill>
                <a:srgbClr val="0000ff"/>
              </a:solidFill>
              <a:latin typeface="한컴산뜻돋움"/>
              <a:ea typeface="한컴산뜻돋움"/>
            </a:endParaRPr>
          </a:p>
          <a:p>
            <a:pPr>
              <a:defRPr/>
            </a:pPr>
            <a:r>
              <a:rPr lang="en-US" altLang="ko-KR" sz="1200" b="1">
                <a:solidFill>
                  <a:srgbClr val="0000ff"/>
                </a:solidFill>
                <a:latin typeface="한컴산뜻돋움"/>
                <a:ea typeface="한컴산뜻돋움"/>
              </a:rPr>
              <a:t>	&lt;context-param&gt;</a:t>
            </a:r>
            <a:endParaRPr lang="en-US" altLang="ko-KR" sz="1200" b="1">
              <a:solidFill>
                <a:srgbClr val="0000ff"/>
              </a:solidFill>
              <a:latin typeface="한컴산뜻돋움"/>
              <a:ea typeface="한컴산뜻돋움"/>
            </a:endParaRPr>
          </a:p>
          <a:p>
            <a:pPr>
              <a:defRPr/>
            </a:pPr>
            <a:r>
              <a:rPr lang="en-US" altLang="ko-KR" sz="1200" b="1">
                <a:solidFill>
                  <a:srgbClr val="0000ff"/>
                </a:solidFill>
                <a:latin typeface="한컴산뜻돋움"/>
                <a:ea typeface="한컴산뜻돋움"/>
              </a:rPr>
              <a:t>		&lt;param-name&gt;menu_goods&lt;/param-name&gt;</a:t>
            </a:r>
            <a:endParaRPr lang="en-US" altLang="ko-KR" sz="1200" b="1">
              <a:solidFill>
                <a:srgbClr val="0000ff"/>
              </a:solidFill>
              <a:latin typeface="한컴산뜻돋움"/>
              <a:ea typeface="한컴산뜻돋움"/>
            </a:endParaRPr>
          </a:p>
          <a:p>
            <a:pPr>
              <a:defRPr/>
            </a:pPr>
            <a:r>
              <a:rPr lang="en-US" altLang="ko-KR" sz="1200" b="1">
                <a:solidFill>
                  <a:srgbClr val="0000ff"/>
                </a:solidFill>
                <a:latin typeface="한컴산뜻돋움"/>
                <a:ea typeface="한컴산뜻돋움"/>
              </a:rPr>
              <a:t>		&lt;param-value&gt;상품조회  상품등록 상품수정 상품삭제&lt;/param-value&gt;</a:t>
            </a:r>
            <a:endParaRPr lang="en-US" altLang="ko-KR" sz="1200" b="1">
              <a:solidFill>
                <a:srgbClr val="0000ff"/>
              </a:solidFill>
              <a:latin typeface="한컴산뜻돋움"/>
              <a:ea typeface="한컴산뜻돋움"/>
            </a:endParaRPr>
          </a:p>
          <a:p>
            <a:pPr>
              <a:defRPr/>
            </a:pPr>
            <a:r>
              <a:rPr lang="en-US" altLang="ko-KR" sz="1200" b="1">
                <a:solidFill>
                  <a:srgbClr val="0000ff"/>
                </a:solidFill>
                <a:latin typeface="한컴산뜻돋움"/>
                <a:ea typeface="한컴산뜻돋움"/>
              </a:rPr>
              <a:t>	&lt;/context-param&gt;</a:t>
            </a:r>
            <a:endParaRPr lang="en-US" altLang="ko-KR" sz="1200" b="1">
              <a:solidFill>
                <a:srgbClr val="0000ff"/>
              </a:solidFill>
              <a:latin typeface="한컴산뜻돋움"/>
              <a:ea typeface="한컴산뜻돋움"/>
            </a:endParaRPr>
          </a:p>
          <a:p>
            <a:pPr>
              <a:defRPr/>
            </a:pPr>
            <a:endParaRPr lang="en-US" altLang="ko-KR" sz="1200" b="1">
              <a:latin typeface="한컴산뜻돋움"/>
              <a:ea typeface="한컴산뜻돋움"/>
            </a:endParaRPr>
          </a:p>
          <a:p>
            <a:pPr>
              <a:defRPr/>
            </a:pPr>
            <a:r>
              <a:rPr lang="en-US" altLang="ko-KR" sz="1200" b="1">
                <a:latin typeface="한컴산뜻돋움"/>
                <a:ea typeface="한컴산뜻돋움"/>
              </a:rPr>
              <a:t>&lt;/web-app&gt;</a:t>
            </a:r>
            <a:endParaRPr lang="en-US" altLang="ko-KR" sz="1200" b="1">
              <a:latin typeface="한컴산뜻돋움"/>
              <a:ea typeface="한컴산뜻돋움"/>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64624"/>
          </a:xfrm>
          <a:prstGeom prst="rect">
            <a:avLst/>
          </a:prstGeom>
          <a:noFill/>
        </p:spPr>
        <p:txBody>
          <a:bodyPr wrap="square">
            <a:spAutoFit/>
          </a:bodyPr>
          <a:lstStyle/>
          <a:p>
            <a:pPr>
              <a:lnSpc>
                <a:spcPct val="165000"/>
              </a:lnSpc>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p:txBody>
      </p:sp>
      <p:sp>
        <p:nvSpPr>
          <p:cNvPr id="3" name="TextBox 2"/>
          <p:cNvSpPr txBox="1"/>
          <p:nvPr/>
        </p:nvSpPr>
        <p:spPr>
          <a:xfrm>
            <a:off x="505118" y="1401418"/>
            <a:ext cx="7219955" cy="263552"/>
          </a:xfrm>
          <a:prstGeom prst="rect">
            <a:avLst/>
          </a:prstGeom>
          <a:noFill/>
        </p:spPr>
        <p:txBody>
          <a:bodyPr wrap="square">
            <a:spAutoFit/>
          </a:bodyPr>
          <a:lstStyle/>
          <a:p>
            <a:pPr lvl="0"/>
            <a:r>
              <a:rPr lang="en-US" altLang="ko-KR" sz="1200" b="1">
                <a:latin typeface="+mj-ea"/>
                <a:ea typeface="+mj-ea"/>
              </a:rPr>
              <a:t>3. </a:t>
            </a:r>
            <a:r>
              <a:rPr lang="en-US" altLang="ko-KR" sz="1200">
                <a:latin typeface="+mj-ea"/>
                <a:ea typeface="+mj-ea"/>
              </a:rPr>
              <a:t>ContextParamServlet </a:t>
            </a:r>
            <a:r>
              <a:rPr lang="ko-KR" altLang="en-US" sz="1200">
                <a:latin typeface="+mj-ea"/>
                <a:ea typeface="+mj-ea"/>
              </a:rPr>
              <a:t>클래스를 다음과 같이 작성합니다</a:t>
            </a:r>
            <a:r>
              <a:rPr lang="en-US" altLang="ko-KR" sz="1200">
                <a:latin typeface="+mj-ea"/>
                <a:ea typeface="+mj-ea"/>
              </a:rPr>
              <a:t>.</a:t>
            </a:r>
            <a:endParaRPr lang="ko-KR" altLang="en-US" sz="1200">
              <a:latin typeface="+mj-ea"/>
              <a:ea typeface="+mj-ea"/>
            </a:endParaRPr>
          </a:p>
        </p:txBody>
      </p:sp>
      <p:pic>
        <p:nvPicPr>
          <p:cNvPr id="46082" name="Picture 2"/>
          <p:cNvPicPr>
            <a:picLocks noChangeAspect="1" noChangeArrowheads="1"/>
          </p:cNvPicPr>
          <p:nvPr/>
        </p:nvPicPr>
        <p:blipFill rotWithShape="1">
          <a:blip r:embed="rId2">
            <a:alphaModFix/>
            <a:lum/>
          </a:blip>
          <a:srcRect/>
          <a:stretch>
            <a:fillRect/>
          </a:stretch>
        </p:blipFill>
        <p:spPr>
          <a:xfrm>
            <a:off x="1168735" y="1678417"/>
            <a:ext cx="6157499" cy="5101520"/>
          </a:xfrm>
          <a:prstGeom prst="rect">
            <a:avLst/>
          </a:prstGeom>
          <a:noFill/>
          <a:ln>
            <a:noFill/>
          </a:ln>
        </p:spPr>
      </p:pic>
      <p:cxnSp>
        <p:nvCxnSpPr>
          <p:cNvPr id="6" name="직선 연결선 5"/>
          <p:cNvCxnSpPr/>
          <p:nvPr/>
        </p:nvCxnSpPr>
        <p:spPr>
          <a:xfrm>
            <a:off x="1309478" y="2934359"/>
            <a:ext cx="549022"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67731" y="2797376"/>
            <a:ext cx="868489" cy="276999"/>
          </a:xfrm>
          <a:prstGeom prst="rect">
            <a:avLst/>
          </a:prstGeom>
          <a:noFill/>
        </p:spPr>
        <p:txBody>
          <a:bodyPr wrap="square">
            <a:spAutoFit/>
          </a:bodyPr>
          <a:lstStyle/>
          <a:p>
            <a:pPr lvl="0"/>
            <a:r>
              <a:rPr lang="en-US" altLang="ko-KR" sz="1200" b="1">
                <a:solidFill>
                  <a:srgbClr val="ff0000"/>
                </a:solidFill>
              </a:rPr>
              <a:t>protected</a:t>
            </a:r>
            <a:endParaRPr lang="ko-KR" altLang="en-US" sz="1200" b="1">
              <a:solidFill>
                <a:srgbClr val="ff0000"/>
              </a:solidFill>
            </a:endParaRPr>
          </a:p>
        </p:txBody>
      </p:sp>
      <p:sp>
        <p:nvSpPr>
          <p:cNvPr id="8" name="TextBox 7"/>
          <p:cNvSpPr txBox="1"/>
          <p:nvPr/>
        </p:nvSpPr>
        <p:spPr>
          <a:xfrm>
            <a:off x="505119" y="711235"/>
            <a:ext cx="7660684" cy="523220"/>
          </a:xfrm>
          <a:prstGeom prst="rect">
            <a:avLst/>
          </a:prstGeom>
          <a:noFill/>
        </p:spPr>
        <p:txBody>
          <a:bodyPr wrap="square" anchor="ctr">
            <a:spAutoFit/>
          </a:bodyPr>
          <a:lstStyle/>
          <a:p>
            <a:pPr algn="ctr"/>
            <a:r>
              <a:rPr lang="en-US" altLang="ko-KR" sz="2800">
                <a:solidFill>
                  <a:schemeClr val="bg1">
                    <a:lumMod val="65000"/>
                  </a:schemeClr>
                </a:solidFill>
              </a:rPr>
              <a:t>8.5 ServletContext</a:t>
            </a:r>
            <a:r>
              <a:rPr lang="ko-KR" altLang="en-US" sz="2800">
                <a:solidFill>
                  <a:schemeClr val="bg1">
                    <a:lumMod val="65000"/>
                  </a:schemeClr>
                </a:solidFill>
              </a:rPr>
              <a:t>와 </a:t>
            </a:r>
            <a:r>
              <a:rPr lang="en-US" altLang="ko-KR" sz="2800">
                <a:solidFill>
                  <a:schemeClr val="bg1">
                    <a:lumMod val="65000"/>
                  </a:schemeClr>
                </a:solidFill>
              </a:rPr>
              <a:t>ServletConfig </a:t>
            </a:r>
            <a:r>
              <a:rPr lang="ko-KR" altLang="en-US" sz="2800">
                <a:solidFill>
                  <a:schemeClr val="bg1">
                    <a:lumMod val="65000"/>
                  </a:schemeClr>
                </a:solidFill>
              </a:rPr>
              <a:t>사용법</a:t>
            </a:r>
            <a:endParaRPr lang="ko-KR" altLang="en-US" sz="2800" spc="-88">
              <a:solidFill>
                <a:srgbClr val="281f3d"/>
              </a:solidFill>
            </a:endParaRPr>
          </a:p>
        </p:txBody>
      </p:sp>
    </p:spTree>
  </p:cSld>
  <p:clrMapOvr>
    <a:masterClrMapping/>
  </p:clrMapOvr>
</p:sld>
</file>

<file path=ppt/slides/slide7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73204"/>
          </a:xfrm>
          <a:prstGeom prst="rect">
            <a:avLst/>
          </a:prstGeom>
          <a:noFill/>
        </p:spPr>
        <p:txBody>
          <a:bodyPr wrap="square">
            <a:spAutoFit/>
          </a:bodyPr>
          <a:lstStyle/>
          <a:p>
            <a:pPr>
              <a:lnSpc>
                <a:spcPct val="165000"/>
              </a:lnSpc>
              <a:defRPr/>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p:txBody>
      </p:sp>
      <p:sp>
        <p:nvSpPr>
          <p:cNvPr id="8" name="TextBox 7"/>
          <p:cNvSpPr txBox="1"/>
          <p:nvPr/>
        </p:nvSpPr>
        <p:spPr>
          <a:xfrm>
            <a:off x="505119" y="711235"/>
            <a:ext cx="7660684" cy="523220"/>
          </a:xfrm>
          <a:prstGeom prst="rect">
            <a:avLst/>
          </a:prstGeom>
          <a:noFill/>
        </p:spPr>
        <p:txBody>
          <a:bodyPr wrap="square" anchor="ctr">
            <a:spAutoFit/>
          </a:bodyPr>
          <a:lstStyle/>
          <a:p>
            <a:pPr algn="ctr">
              <a:defRPr/>
            </a:pPr>
            <a:r>
              <a:rPr lang="en-US" altLang="ko-KR" sz="2800">
                <a:solidFill>
                  <a:schemeClr val="bg1">
                    <a:lumMod val="65000"/>
                  </a:schemeClr>
                </a:solidFill>
              </a:rPr>
              <a:t>8.5 ServletContext</a:t>
            </a:r>
            <a:r>
              <a:rPr lang="ko-KR" altLang="en-US" sz="2800">
                <a:solidFill>
                  <a:schemeClr val="bg1">
                    <a:lumMod val="65000"/>
                  </a:schemeClr>
                </a:solidFill>
              </a:rPr>
              <a:t>와 </a:t>
            </a:r>
            <a:r>
              <a:rPr lang="en-US" altLang="ko-KR" sz="2800">
                <a:solidFill>
                  <a:schemeClr val="bg1">
                    <a:lumMod val="65000"/>
                  </a:schemeClr>
                </a:solidFill>
              </a:rPr>
              <a:t>ServletConfig </a:t>
            </a:r>
            <a:r>
              <a:rPr lang="ko-KR" altLang="en-US" sz="2800">
                <a:solidFill>
                  <a:schemeClr val="bg1">
                    <a:lumMod val="65000"/>
                  </a:schemeClr>
                </a:solidFill>
              </a:rPr>
              <a:t>사용법</a:t>
            </a:r>
            <a:endParaRPr lang="ko-KR" altLang="en-US" sz="2800" spc="-88">
              <a:solidFill>
                <a:srgbClr val="281f3d"/>
              </a:solidFill>
            </a:endParaRPr>
          </a:p>
        </p:txBody>
      </p:sp>
      <p:sp>
        <p:nvSpPr>
          <p:cNvPr id="45060" name=""/>
          <p:cNvSpPr txBox="1"/>
          <p:nvPr/>
        </p:nvSpPr>
        <p:spPr>
          <a:xfrm>
            <a:off x="0" y="376375"/>
            <a:ext cx="9144000" cy="6127295"/>
          </a:xfrm>
          <a:prstGeom prst="rect">
            <a:avLst/>
          </a:prstGeom>
          <a:solidFill>
            <a:schemeClr val="lt1"/>
          </a:solidFill>
          <a:ln>
            <a:solidFill>
              <a:schemeClr val="accent1"/>
            </a:solidFill>
          </a:ln>
        </p:spPr>
        <p:txBody>
          <a:bodyPr wrap="square">
            <a:spAutoFit/>
          </a:bodyPr>
          <a:p>
            <a:pPr>
              <a:defRPr/>
            </a:pPr>
            <a:r>
              <a:rPr lang="en-US" altLang="ko-KR" sz="1200" b="1">
                <a:latin typeface="한컴산뜻돋움"/>
                <a:ea typeface="한컴산뜻돋움"/>
              </a:rPr>
              <a:t>package sec05.ex02;</a:t>
            </a:r>
            <a:endParaRPr lang="en-US" altLang="ko-KR" sz="1200" b="1">
              <a:latin typeface="한컴산뜻돋움"/>
              <a:ea typeface="한컴산뜻돋움"/>
            </a:endParaRPr>
          </a:p>
          <a:p>
            <a:pPr>
              <a:defRPr/>
            </a:pPr>
            <a:endParaRPr lang="en-US" altLang="ko-KR" sz="1200" b="1">
              <a:latin typeface="한컴산뜻돋움"/>
              <a:ea typeface="한컴산뜻돋움"/>
            </a:endParaRPr>
          </a:p>
          <a:p>
            <a:pPr>
              <a:defRPr/>
            </a:pPr>
            <a:r>
              <a:rPr lang="en-US" altLang="ko-KR" sz="1200" b="1">
                <a:latin typeface="한컴산뜻돋움"/>
                <a:ea typeface="한컴산뜻돋움"/>
              </a:rPr>
              <a:t>import java.io.IOException;</a:t>
            </a:r>
            <a:endParaRPr lang="en-US" altLang="ko-KR" sz="1200" b="1">
              <a:latin typeface="한컴산뜻돋움"/>
              <a:ea typeface="한컴산뜻돋움"/>
            </a:endParaRPr>
          </a:p>
          <a:p>
            <a:pPr>
              <a:defRPr/>
            </a:pPr>
            <a:r>
              <a:rPr lang="en-US" altLang="ko-KR" sz="1200" b="1">
                <a:latin typeface="한컴산뜻돋움"/>
                <a:ea typeface="한컴산뜻돋움"/>
              </a:rPr>
              <a:t>import java.io.PrintWriter;</a:t>
            </a:r>
            <a:endParaRPr lang="en-US" altLang="ko-KR" sz="1200" b="1">
              <a:latin typeface="한컴산뜻돋움"/>
              <a:ea typeface="한컴산뜻돋움"/>
            </a:endParaRPr>
          </a:p>
          <a:p>
            <a:pPr>
              <a:defRPr/>
            </a:pPr>
            <a:endParaRPr lang="en-US" altLang="ko-KR" sz="1200" b="1">
              <a:latin typeface="한컴산뜻돋움"/>
              <a:ea typeface="한컴산뜻돋움"/>
            </a:endParaRPr>
          </a:p>
          <a:p>
            <a:pPr>
              <a:defRPr/>
            </a:pPr>
            <a:r>
              <a:rPr lang="en-US" altLang="ko-KR" sz="1200" b="1">
                <a:latin typeface="한컴산뜻돋움"/>
                <a:ea typeface="한컴산뜻돋움"/>
              </a:rPr>
              <a:t>import javax.servlet.ServletContext;</a:t>
            </a:r>
            <a:endParaRPr lang="en-US" altLang="ko-KR" sz="1200" b="1">
              <a:latin typeface="한컴산뜻돋움"/>
              <a:ea typeface="한컴산뜻돋움"/>
            </a:endParaRPr>
          </a:p>
          <a:p>
            <a:pPr>
              <a:defRPr/>
            </a:pPr>
            <a:r>
              <a:rPr lang="en-US" altLang="ko-KR" sz="1200" b="1">
                <a:latin typeface="한컴산뜻돋움"/>
                <a:ea typeface="한컴산뜻돋움"/>
              </a:rPr>
              <a:t>import javax.servlet.ServletException;</a:t>
            </a:r>
            <a:endParaRPr lang="en-US" altLang="ko-KR" sz="1200" b="1">
              <a:latin typeface="한컴산뜻돋움"/>
              <a:ea typeface="한컴산뜻돋움"/>
            </a:endParaRPr>
          </a:p>
          <a:p>
            <a:pPr>
              <a:defRPr/>
            </a:pPr>
            <a:r>
              <a:rPr lang="en-US" altLang="ko-KR" sz="1200" b="1">
                <a:latin typeface="한컴산뜻돋움"/>
                <a:ea typeface="한컴산뜻돋움"/>
              </a:rPr>
              <a:t>import javax.servlet.annotation.WebServlet;</a:t>
            </a:r>
            <a:endParaRPr lang="en-US" altLang="ko-KR" sz="1200" b="1">
              <a:latin typeface="한컴산뜻돋움"/>
              <a:ea typeface="한컴산뜻돋움"/>
            </a:endParaRPr>
          </a:p>
          <a:p>
            <a:pPr>
              <a:defRPr/>
            </a:pPr>
            <a:r>
              <a:rPr lang="en-US" altLang="ko-KR" sz="1200" b="1">
                <a:latin typeface="한컴산뜻돋움"/>
                <a:ea typeface="한컴산뜻돋움"/>
              </a:rPr>
              <a:t>import javax.servlet.http.HttpServlet;</a:t>
            </a:r>
            <a:endParaRPr lang="en-US" altLang="ko-KR" sz="1200" b="1">
              <a:latin typeface="한컴산뜻돋움"/>
              <a:ea typeface="한컴산뜻돋움"/>
            </a:endParaRPr>
          </a:p>
          <a:p>
            <a:pPr>
              <a:defRPr/>
            </a:pPr>
            <a:r>
              <a:rPr lang="en-US" altLang="ko-KR" sz="1200" b="1">
                <a:latin typeface="한컴산뜻돋움"/>
                <a:ea typeface="한컴산뜻돋움"/>
              </a:rPr>
              <a:t>import javax.servlet.http.HttpServletRequest;</a:t>
            </a:r>
            <a:endParaRPr lang="en-US" altLang="ko-KR" sz="1200" b="1">
              <a:latin typeface="한컴산뜻돋움"/>
              <a:ea typeface="한컴산뜻돋움"/>
            </a:endParaRPr>
          </a:p>
          <a:p>
            <a:pPr>
              <a:defRPr/>
            </a:pPr>
            <a:r>
              <a:rPr lang="en-US" altLang="ko-KR" sz="1200" b="1">
                <a:latin typeface="한컴산뜻돋움"/>
                <a:ea typeface="한컴산뜻돋움"/>
              </a:rPr>
              <a:t>import javax.servlet.http.HttpServletResponse;</a:t>
            </a:r>
            <a:endParaRPr lang="en-US" altLang="ko-KR" sz="1200" b="1">
              <a:latin typeface="한컴산뜻돋움"/>
              <a:ea typeface="한컴산뜻돋움"/>
            </a:endParaRPr>
          </a:p>
          <a:p>
            <a:pPr>
              <a:defRPr/>
            </a:pPr>
            <a:endParaRPr lang="en-US" altLang="ko-KR" sz="1200" b="1">
              <a:latin typeface="한컴산뜻돋움"/>
              <a:ea typeface="한컴산뜻돋움"/>
            </a:endParaRPr>
          </a:p>
          <a:p>
            <a:pPr>
              <a:defRPr/>
            </a:pPr>
            <a:r>
              <a:rPr lang="en-US" altLang="ko-KR" sz="1200" b="1">
                <a:latin typeface="한컴산뜻돋움"/>
                <a:ea typeface="한컴산뜻돋움"/>
              </a:rPr>
              <a:t>@WebServlet("/initMenu")</a:t>
            </a:r>
            <a:endParaRPr lang="en-US" altLang="ko-KR" sz="1200" b="1">
              <a:latin typeface="한컴산뜻돋움"/>
              <a:ea typeface="한컴산뜻돋움"/>
            </a:endParaRPr>
          </a:p>
          <a:p>
            <a:pPr>
              <a:defRPr/>
            </a:pPr>
            <a:r>
              <a:rPr lang="en-US" altLang="ko-KR" sz="1200" b="1">
                <a:latin typeface="한컴산뜻돋움"/>
                <a:ea typeface="한컴산뜻돋움"/>
              </a:rPr>
              <a:t>public class ContextParamServlet extends HttpServlet {	</a:t>
            </a:r>
            <a:endParaRPr lang="en-US" altLang="ko-KR" sz="1200" b="1">
              <a:latin typeface="한컴산뜻돋움"/>
              <a:ea typeface="한컴산뜻돋움"/>
            </a:endParaRPr>
          </a:p>
          <a:p>
            <a:pPr>
              <a:defRPr/>
            </a:pPr>
            <a:r>
              <a:rPr lang="en-US" altLang="ko-KR" sz="1200" b="1">
                <a:latin typeface="한컴산뜻돋움"/>
                <a:ea typeface="한컴산뜻돋움"/>
              </a:rPr>
              <a:t>	protected  void doGet(HttpServletRequest request,HttpServletResponse response) throws ServletException,  IOException {</a:t>
            </a:r>
            <a:endParaRPr lang="en-US" altLang="ko-KR" sz="1200" b="1">
              <a:latin typeface="한컴산뜻돋움"/>
              <a:ea typeface="한컴산뜻돋움"/>
            </a:endParaRPr>
          </a:p>
          <a:p>
            <a:pPr>
              <a:defRPr/>
            </a:pPr>
            <a:r>
              <a:rPr lang="en-US" altLang="ko-KR" sz="1200" b="1">
                <a:latin typeface="한컴산뜻돋움"/>
                <a:ea typeface="한컴산뜻돋움"/>
              </a:rPr>
              <a:t>      request.setCharacterEncoding("utf-8");</a:t>
            </a:r>
            <a:endParaRPr lang="en-US" altLang="ko-KR" sz="1200" b="1">
              <a:latin typeface="한컴산뜻돋움"/>
              <a:ea typeface="한컴산뜻돋움"/>
            </a:endParaRPr>
          </a:p>
          <a:p>
            <a:pPr>
              <a:defRPr/>
            </a:pPr>
            <a:r>
              <a:rPr lang="en-US" altLang="ko-KR" sz="1200" b="1">
                <a:latin typeface="한컴산뜻돋움"/>
                <a:ea typeface="한컴산뜻돋움"/>
              </a:rPr>
              <a:t>      response.setContentType("text/html;charset=utf-8");</a:t>
            </a:r>
            <a:endParaRPr lang="en-US" altLang="ko-KR" sz="1200" b="1">
              <a:latin typeface="한컴산뜻돋움"/>
              <a:ea typeface="한컴산뜻돋움"/>
            </a:endParaRPr>
          </a:p>
          <a:p>
            <a:pPr>
              <a:defRPr/>
            </a:pPr>
            <a:r>
              <a:rPr lang="en-US" altLang="ko-KR" sz="1200" b="1">
                <a:latin typeface="한컴산뜻돋움"/>
                <a:ea typeface="한컴산뜻돋움"/>
              </a:rPr>
              <a:t>      PrintWriter out = response.getWriter();</a:t>
            </a:r>
            <a:endParaRPr lang="en-US" altLang="ko-KR" sz="1200" b="1">
              <a:latin typeface="한컴산뜻돋움"/>
              <a:ea typeface="한컴산뜻돋움"/>
            </a:endParaRPr>
          </a:p>
          <a:p>
            <a:pPr>
              <a:defRPr/>
            </a:pPr>
            <a:r>
              <a:rPr lang="en-US" altLang="ko-KR" sz="1200" b="1">
                <a:latin typeface="한컴산뜻돋움"/>
                <a:ea typeface="한컴산뜻돋움"/>
              </a:rPr>
              <a:t>      </a:t>
            </a:r>
            <a:r>
              <a:rPr lang="en-US" altLang="ko-KR" sz="1200" b="1">
                <a:solidFill>
                  <a:srgbClr val="ff0000"/>
                </a:solidFill>
                <a:latin typeface="한컴산뜻돋움"/>
                <a:ea typeface="한컴산뜻돋움"/>
              </a:rPr>
              <a:t>ServletContext context = getServletContext();</a:t>
            </a:r>
            <a:endParaRPr lang="en-US" altLang="ko-KR" sz="1200" b="1">
              <a:solidFill>
                <a:srgbClr val="ff0000"/>
              </a:solidFill>
              <a:latin typeface="한컴산뜻돋움"/>
              <a:ea typeface="한컴산뜻돋움"/>
            </a:endParaRPr>
          </a:p>
          <a:p>
            <a:pPr>
              <a:defRPr/>
            </a:pPr>
            <a:endParaRPr lang="en-US" altLang="ko-KR" sz="1200" b="1">
              <a:solidFill>
                <a:srgbClr val="ff0000"/>
              </a:solidFill>
              <a:latin typeface="한컴산뜻돋움"/>
              <a:ea typeface="한컴산뜻돋움"/>
            </a:endParaRPr>
          </a:p>
          <a:p>
            <a:pPr>
              <a:defRPr/>
            </a:pPr>
            <a:r>
              <a:rPr lang="en-US" altLang="ko-KR" sz="1200" b="1">
                <a:solidFill>
                  <a:srgbClr val="ff0000"/>
                </a:solidFill>
                <a:latin typeface="한컴산뜻돋움"/>
                <a:ea typeface="한컴산뜻돋움"/>
              </a:rPr>
              <a:t>      String menu_member = context.getInitParameter("menu_member");</a:t>
            </a:r>
            <a:endParaRPr lang="en-US" altLang="ko-KR" sz="1200" b="1">
              <a:solidFill>
                <a:srgbClr val="ff0000"/>
              </a:solidFill>
              <a:latin typeface="한컴산뜻돋움"/>
              <a:ea typeface="한컴산뜻돋움"/>
            </a:endParaRPr>
          </a:p>
          <a:p>
            <a:pPr>
              <a:defRPr/>
            </a:pPr>
            <a:r>
              <a:rPr lang="en-US" altLang="ko-KR" sz="1200" b="1">
                <a:solidFill>
                  <a:srgbClr val="ff0000"/>
                </a:solidFill>
                <a:latin typeface="한컴산뜻돋움"/>
                <a:ea typeface="한컴산뜻돋움"/>
              </a:rPr>
              <a:t>      String menu_order = context.getInitParameter("menu_order");</a:t>
            </a:r>
            <a:endParaRPr lang="en-US" altLang="ko-KR" sz="1200" b="1">
              <a:solidFill>
                <a:srgbClr val="ff0000"/>
              </a:solidFill>
              <a:latin typeface="한컴산뜻돋움"/>
              <a:ea typeface="한컴산뜻돋움"/>
            </a:endParaRPr>
          </a:p>
          <a:p>
            <a:pPr>
              <a:defRPr/>
            </a:pPr>
            <a:r>
              <a:rPr lang="en-US" altLang="ko-KR" sz="1200" b="1">
                <a:solidFill>
                  <a:srgbClr val="ff0000"/>
                </a:solidFill>
                <a:latin typeface="한컴산뜻돋움"/>
                <a:ea typeface="한컴산뜻돋움"/>
              </a:rPr>
              <a:t>      String menu_goods =context.getInitParameter("menu_goods");</a:t>
            </a:r>
            <a:endParaRPr lang="en-US" altLang="ko-KR" sz="1200" b="1">
              <a:solidFill>
                <a:srgbClr val="ff0000"/>
              </a:solidFill>
              <a:latin typeface="한컴산뜻돋움"/>
              <a:ea typeface="한컴산뜻돋움"/>
            </a:endParaRPr>
          </a:p>
          <a:p>
            <a:pPr>
              <a:defRPr/>
            </a:pPr>
            <a:endParaRPr lang="en-US" altLang="ko-KR" sz="1200" b="1">
              <a:latin typeface="한컴산뜻돋움"/>
              <a:ea typeface="한컴산뜻돋움"/>
            </a:endParaRPr>
          </a:p>
          <a:p>
            <a:pPr>
              <a:defRPr/>
            </a:pPr>
            <a:r>
              <a:rPr lang="en-US" altLang="ko-KR" sz="1200" b="1">
                <a:latin typeface="한컴산뜻돋움"/>
                <a:ea typeface="한컴산뜻돋움"/>
              </a:rPr>
              <a:t>      out.print("&lt;html&gt;&lt;body&gt;");</a:t>
            </a:r>
            <a:endParaRPr lang="en-US" altLang="ko-KR" sz="1200" b="1">
              <a:latin typeface="한컴산뜻돋움"/>
              <a:ea typeface="한컴산뜻돋움"/>
            </a:endParaRPr>
          </a:p>
          <a:p>
            <a:pPr>
              <a:defRPr/>
            </a:pPr>
            <a:r>
              <a:rPr lang="en-US" altLang="ko-KR" sz="1200" b="1">
                <a:latin typeface="한컴산뜻돋움"/>
                <a:ea typeface="한컴산뜻돋움"/>
              </a:rPr>
              <a:t>      out.print("&lt;table border=1 cellspacing=0&gt;&lt;tr&gt;메뉴 이름&lt;/tr&gt;");</a:t>
            </a:r>
            <a:endParaRPr lang="en-US" altLang="ko-KR" sz="1200" b="1">
              <a:latin typeface="한컴산뜻돋움"/>
              <a:ea typeface="한컴산뜻돋움"/>
            </a:endParaRPr>
          </a:p>
          <a:p>
            <a:pPr>
              <a:defRPr/>
            </a:pPr>
            <a:r>
              <a:rPr lang="en-US" altLang="ko-KR" sz="1200" b="1">
                <a:latin typeface="한컴산뜻돋움"/>
                <a:ea typeface="한컴산뜻돋움"/>
              </a:rPr>
              <a:t>      out.print("&lt;tr&gt;&lt;td&gt;" + menu_member + "&lt;/td&gt;&lt;/tr&gt;");</a:t>
            </a:r>
            <a:endParaRPr lang="en-US" altLang="ko-KR" sz="1200" b="1">
              <a:latin typeface="한컴산뜻돋움"/>
              <a:ea typeface="한컴산뜻돋움"/>
            </a:endParaRPr>
          </a:p>
          <a:p>
            <a:pPr>
              <a:defRPr/>
            </a:pPr>
            <a:r>
              <a:rPr lang="en-US" altLang="ko-KR" sz="1200" b="1">
                <a:latin typeface="한컴산뜻돋움"/>
                <a:ea typeface="한컴산뜻돋움"/>
              </a:rPr>
              <a:t>      out.print("&lt;tr&gt;&lt;td&gt;" + menu_order + "&lt;/td&gt;&lt;/tr&gt;");</a:t>
            </a:r>
            <a:endParaRPr lang="en-US" altLang="ko-KR" sz="1200" b="1">
              <a:latin typeface="한컴산뜻돋움"/>
              <a:ea typeface="한컴산뜻돋움"/>
            </a:endParaRPr>
          </a:p>
          <a:p>
            <a:pPr>
              <a:defRPr/>
            </a:pPr>
            <a:r>
              <a:rPr lang="en-US" altLang="ko-KR" sz="1200" b="1">
                <a:latin typeface="한컴산뜻돋움"/>
                <a:ea typeface="한컴산뜻돋움"/>
              </a:rPr>
              <a:t>      out.print("&lt;tr&gt;&lt;td&gt;" + menu_goods + "&lt;/td&gt;&lt;/tr&gt;");</a:t>
            </a:r>
            <a:endParaRPr lang="en-US" altLang="ko-KR" sz="1200" b="1">
              <a:latin typeface="한컴산뜻돋움"/>
              <a:ea typeface="한컴산뜻돋움"/>
            </a:endParaRPr>
          </a:p>
          <a:p>
            <a:pPr>
              <a:defRPr/>
            </a:pPr>
            <a:r>
              <a:rPr lang="en-US" altLang="ko-KR" sz="1200" b="1">
                <a:latin typeface="한컴산뜻돋움"/>
                <a:ea typeface="한컴산뜻돋움"/>
              </a:rPr>
              <a:t>      out.print("&lt;/tr&gt;&lt;/table&gt;&lt;/body&gt;&lt;/html&gt;");	</a:t>
            </a:r>
            <a:endParaRPr lang="en-US" altLang="ko-KR" sz="1200" b="1">
              <a:latin typeface="한컴산뜻돋움"/>
              <a:ea typeface="한컴산뜻돋움"/>
            </a:endParaRPr>
          </a:p>
          <a:p>
            <a:pPr>
              <a:defRPr/>
            </a:pPr>
            <a:r>
              <a:rPr lang="en-US" altLang="ko-KR" sz="1200" b="1">
                <a:latin typeface="한컴산뜻돋움"/>
                <a:ea typeface="한컴산뜻돋움"/>
              </a:rPr>
              <a:t>   }</a:t>
            </a:r>
            <a:endParaRPr lang="en-US" altLang="ko-KR" sz="1200" b="1">
              <a:latin typeface="한컴산뜻돋움"/>
              <a:ea typeface="한컴산뜻돋움"/>
            </a:endParaRPr>
          </a:p>
          <a:p>
            <a:pPr>
              <a:defRPr/>
            </a:pPr>
            <a:r>
              <a:rPr lang="en-US" altLang="ko-KR" sz="1200" b="1">
                <a:latin typeface="한컴산뜻돋움"/>
                <a:ea typeface="한컴산뜻돋움"/>
              </a:rPr>
              <a:t>}</a:t>
            </a:r>
            <a:endParaRPr lang="en-US" altLang="ko-KR" sz="1200" b="1">
              <a:latin typeface="한컴산뜻돋움"/>
              <a:ea typeface="한컴산뜻돋움"/>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836099"/>
          </a:xfrm>
          <a:prstGeom prst="rect">
            <a:avLst/>
          </a:prstGeom>
          <a:noFill/>
        </p:spPr>
        <p:txBody>
          <a:bodyPr wrap="square">
            <a:spAutoFit/>
          </a:bodyPr>
          <a:lstStyle/>
          <a:p>
            <a:pPr>
              <a:lnSpc>
                <a:spcPct val="165000"/>
              </a:lnSpc>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a:p>
            <a:pPr>
              <a:lnSpc>
                <a:spcPct val="165000"/>
              </a:lnSpc>
            </a:pPr>
            <a:endParaRPr lang="ko-KR" altLang="en-US" sz="1500"/>
          </a:p>
        </p:txBody>
      </p:sp>
      <p:sp>
        <p:nvSpPr>
          <p:cNvPr id="4" name="TextBox 3"/>
          <p:cNvSpPr txBox="1"/>
          <p:nvPr/>
        </p:nvSpPr>
        <p:spPr>
          <a:xfrm>
            <a:off x="505119" y="1520687"/>
            <a:ext cx="7615151" cy="276999"/>
          </a:xfrm>
          <a:prstGeom prst="rect">
            <a:avLst/>
          </a:prstGeom>
          <a:noFill/>
        </p:spPr>
        <p:txBody>
          <a:bodyPr wrap="square">
            <a:spAutoFit/>
          </a:bodyPr>
          <a:lstStyle/>
          <a:p>
            <a:pPr lvl="0"/>
            <a:r>
              <a:rPr lang="en-US" altLang="ko-KR" sz="1200" b="1">
                <a:latin typeface="+mj-ea"/>
                <a:ea typeface="+mj-ea"/>
              </a:rPr>
              <a:t>4. </a:t>
            </a:r>
            <a:r>
              <a:rPr lang="ko-KR" altLang="en-US" sz="1200">
                <a:latin typeface="+mj-ea"/>
                <a:ea typeface="+mj-ea"/>
              </a:rPr>
              <a:t>크롬 브라우저에서 </a:t>
            </a:r>
            <a:r>
              <a:rPr lang="en-US" altLang="ko-KR" sz="1200">
                <a:latin typeface="+mj-ea"/>
                <a:ea typeface="+mj-ea"/>
              </a:rPr>
              <a:t>http://localhost:8090/pro08/initMenu</a:t>
            </a:r>
            <a:r>
              <a:rPr lang="ko-KR" altLang="en-US" sz="1200">
                <a:latin typeface="+mj-ea"/>
                <a:ea typeface="+mj-ea"/>
              </a:rPr>
              <a:t>로 서블릿을 요청합니다</a:t>
            </a:r>
            <a:r>
              <a:rPr lang="en-US" altLang="ko-KR" sz="1200">
                <a:latin typeface="+mj-ea"/>
                <a:ea typeface="+mj-ea"/>
              </a:rPr>
              <a:t>.</a:t>
            </a:r>
            <a:endParaRPr lang="ko-KR" altLang="en-US" sz="1200">
              <a:latin typeface="+mj-ea"/>
              <a:ea typeface="+mj-ea"/>
            </a:endParaRPr>
          </a:p>
        </p:txBody>
      </p:sp>
      <p:sp>
        <p:nvSpPr>
          <p:cNvPr id="5" name="TextBox 4"/>
          <p:cNvSpPr txBox="1"/>
          <p:nvPr/>
        </p:nvSpPr>
        <p:spPr>
          <a:xfrm>
            <a:off x="505119" y="4094921"/>
            <a:ext cx="6323064" cy="265624"/>
          </a:xfrm>
          <a:prstGeom prst="rect">
            <a:avLst/>
          </a:prstGeom>
          <a:noFill/>
        </p:spPr>
        <p:txBody>
          <a:bodyPr wrap="square">
            <a:spAutoFit/>
          </a:bodyPr>
          <a:lstStyle/>
          <a:p>
            <a:pPr lvl="0"/>
            <a:r>
              <a:rPr lang="en-US" altLang="ko-KR" sz="1200" b="1">
                <a:latin typeface="+mj-ea"/>
                <a:ea typeface="+mj-ea"/>
              </a:rPr>
              <a:t>5. </a:t>
            </a:r>
            <a:r>
              <a:rPr lang="ko-KR" altLang="en-US" sz="1200">
                <a:latin typeface="+mj-ea"/>
                <a:ea typeface="+mj-ea"/>
              </a:rPr>
              <a:t>인터넷 익스플로러에서도 요청해 봅니다</a:t>
            </a:r>
            <a:r>
              <a:rPr lang="en-US" altLang="ko-KR" sz="1200">
                <a:latin typeface="+mj-ea"/>
                <a:ea typeface="+mj-ea"/>
              </a:rPr>
              <a:t>.</a:t>
            </a:r>
            <a:endParaRPr lang="ko-KR" altLang="en-US" sz="1200">
              <a:latin typeface="+mj-ea"/>
              <a:ea typeface="+mj-ea"/>
            </a:endParaRPr>
          </a:p>
        </p:txBody>
      </p:sp>
      <p:sp>
        <p:nvSpPr>
          <p:cNvPr id="7" name="TextBox 6"/>
          <p:cNvSpPr txBox="1"/>
          <p:nvPr/>
        </p:nvSpPr>
        <p:spPr>
          <a:xfrm>
            <a:off x="387625" y="6357937"/>
            <a:ext cx="7832033" cy="276999"/>
          </a:xfrm>
          <a:prstGeom prst="rect">
            <a:avLst/>
          </a:prstGeom>
          <a:noFill/>
          <a:ln w="19050">
            <a:solidFill>
              <a:srgbClr val="00b0f0"/>
            </a:solidFill>
          </a:ln>
        </p:spPr>
        <p:txBody>
          <a:bodyPr wrap="square">
            <a:spAutoFit/>
          </a:bodyPr>
          <a:lstStyle/>
          <a:p>
            <a:pPr marL="171450" indent="-171450">
              <a:buFont typeface="Wingdings"/>
              <a:buChar char="v"/>
            </a:pPr>
            <a:r>
              <a:rPr lang="ko-KR" altLang="en-US" sz="1200">
                <a:latin typeface="+mn-ea"/>
              </a:rPr>
              <a:t>메뉴는 </a:t>
            </a:r>
            <a:r>
              <a:rPr lang="en-US" altLang="ko-KR" sz="1200">
                <a:latin typeface="+mn-ea"/>
              </a:rPr>
              <a:t>ContextServlet </a:t>
            </a:r>
            <a:r>
              <a:rPr lang="ko-KR" altLang="en-US" sz="1200">
                <a:latin typeface="+mn-ea"/>
              </a:rPr>
              <a:t>객체를 통해 접근하므로 모든 웹 브라우저에서 공유하면서 접근해서 사용할 수 있음</a:t>
            </a:r>
            <a:endParaRPr lang="ko-KR" altLang="en-US" sz="1200">
              <a:latin typeface="+mn-ea"/>
            </a:endParaRPr>
          </a:p>
        </p:txBody>
      </p:sp>
      <p:pic>
        <p:nvPicPr>
          <p:cNvPr id="9" name="그림 8"/>
          <p:cNvPicPr/>
          <p:nvPr/>
        </p:nvPicPr>
        <p:blipFill rotWithShape="1">
          <a:blip r:embed="rId2">
            <a:alphaModFix/>
            <a:lum/>
          </a:blip>
          <a:stretch>
            <a:fillRect/>
          </a:stretch>
        </p:blipFill>
        <p:spPr>
          <a:xfrm>
            <a:off x="2377729" y="1797686"/>
            <a:ext cx="3076575" cy="1866900"/>
          </a:xfrm>
          <a:prstGeom prst="rect">
            <a:avLst/>
          </a:prstGeom>
          <a:ln>
            <a:solidFill>
              <a:schemeClr val="tx1"/>
            </a:solidFill>
          </a:ln>
        </p:spPr>
      </p:pic>
      <p:pic>
        <p:nvPicPr>
          <p:cNvPr id="10" name="그림 9"/>
          <p:cNvPicPr/>
          <p:nvPr/>
        </p:nvPicPr>
        <p:blipFill rotWithShape="1">
          <a:blip r:embed="rId3">
            <a:alphaModFix/>
            <a:lum/>
          </a:blip>
          <a:stretch>
            <a:fillRect/>
          </a:stretch>
        </p:blipFill>
        <p:spPr>
          <a:xfrm>
            <a:off x="1953866" y="4442114"/>
            <a:ext cx="3924300" cy="1724025"/>
          </a:xfrm>
          <a:prstGeom prst="rect">
            <a:avLst/>
          </a:prstGeom>
          <a:ln>
            <a:solidFill>
              <a:schemeClr val="tx1"/>
            </a:solidFill>
          </a:ln>
        </p:spPr>
      </p:pic>
      <p:sp>
        <p:nvSpPr>
          <p:cNvPr id="11" name="TextBox 10"/>
          <p:cNvSpPr txBox="1"/>
          <p:nvPr/>
        </p:nvSpPr>
        <p:spPr>
          <a:xfrm>
            <a:off x="505119" y="711235"/>
            <a:ext cx="7660684" cy="523220"/>
          </a:xfrm>
          <a:prstGeom prst="rect">
            <a:avLst/>
          </a:prstGeom>
          <a:noFill/>
        </p:spPr>
        <p:txBody>
          <a:bodyPr wrap="square" anchor="ctr">
            <a:spAutoFit/>
          </a:bodyPr>
          <a:lstStyle/>
          <a:p>
            <a:pPr algn="ctr"/>
            <a:r>
              <a:rPr lang="en-US" altLang="ko-KR" sz="2800">
                <a:solidFill>
                  <a:schemeClr val="bg1">
                    <a:lumMod val="65000"/>
                  </a:schemeClr>
                </a:solidFill>
              </a:rPr>
              <a:t>8.5 ServletContext</a:t>
            </a:r>
            <a:r>
              <a:rPr lang="ko-KR" altLang="en-US" sz="2800">
                <a:solidFill>
                  <a:schemeClr val="bg1">
                    <a:lumMod val="65000"/>
                  </a:schemeClr>
                </a:solidFill>
              </a:rPr>
              <a:t>와 </a:t>
            </a:r>
            <a:r>
              <a:rPr lang="en-US" altLang="ko-KR" sz="2800">
                <a:solidFill>
                  <a:schemeClr val="bg1">
                    <a:lumMod val="65000"/>
                  </a:schemeClr>
                </a:solidFill>
              </a:rPr>
              <a:t>ServletConfig </a:t>
            </a:r>
            <a:r>
              <a:rPr lang="ko-KR" altLang="en-US" sz="2800">
                <a:solidFill>
                  <a:schemeClr val="bg1">
                    <a:lumMod val="65000"/>
                  </a:schemeClr>
                </a:solidFill>
              </a:rPr>
              <a:t>사용법</a:t>
            </a:r>
            <a:endParaRPr lang="ko-KR" altLang="en-US" sz="2800" spc="-88">
              <a:solidFill>
                <a:srgbClr val="281f3d"/>
              </a:solidFill>
            </a:endParaRPr>
          </a:p>
        </p:txBody>
      </p:sp>
    </p:spTree>
  </p:cSld>
  <p:clrMapOvr>
    <a:masterClrMapping/>
  </p:clrMapOvr>
</p:sld>
</file>

<file path=ppt/slides/slide7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64624"/>
          </a:xfrm>
          <a:prstGeom prst="rect">
            <a:avLst/>
          </a:prstGeom>
          <a:noFill/>
        </p:spPr>
        <p:txBody>
          <a:bodyPr wrap="square">
            <a:spAutoFit/>
          </a:bodyPr>
          <a:lstStyle/>
          <a:p>
            <a:pPr>
              <a:lnSpc>
                <a:spcPct val="165000"/>
              </a:lnSpc>
            </a:pPr>
            <a:r>
              <a:rPr lang="en-US" altLang="ko-KR" sz="1500">
                <a:solidFill>
                  <a:schemeClr val="bg1">
                    <a:lumMod val="65000"/>
                  </a:schemeClr>
                </a:solidFill>
              </a:rPr>
              <a:t>1</a:t>
            </a:r>
            <a:r>
              <a:rPr lang="ko-KR" altLang="en-US" sz="1500">
                <a:solidFill>
                  <a:schemeClr val="bg1">
                    <a:lumMod val="65000"/>
                  </a:schemeClr>
                </a:solidFill>
              </a:rPr>
              <a:t>장 </a:t>
            </a:r>
            <a:r>
              <a:rPr lang="ko-KR" altLang="en-US" sz="1500"/>
              <a:t>프로그램의 발전 과정</a:t>
            </a:r>
            <a:endParaRPr lang="ko-KR" altLang="en-US" sz="1500"/>
          </a:p>
        </p:txBody>
      </p:sp>
      <p:sp>
        <p:nvSpPr>
          <p:cNvPr id="4" name="TextBox 3"/>
          <p:cNvSpPr txBox="1"/>
          <p:nvPr/>
        </p:nvSpPr>
        <p:spPr>
          <a:xfrm>
            <a:off x="505118" y="1295296"/>
            <a:ext cx="8039113" cy="493499"/>
          </a:xfrm>
          <a:prstGeom prst="rect">
            <a:avLst/>
          </a:prstGeom>
          <a:noFill/>
        </p:spPr>
        <p:txBody>
          <a:bodyPr wrap="square">
            <a:spAutoFit/>
          </a:bodyPr>
          <a:lstStyle/>
          <a:p>
            <a:pPr marL="285750" indent="-285750" defTabSz="2160270">
              <a:lnSpc>
                <a:spcPct val="150000"/>
              </a:lnSpc>
              <a:spcBef>
                <a:spcPct val="16000"/>
              </a:spcBef>
              <a:buClr>
                <a:srgbClr val="7c68ad"/>
              </a:buClr>
              <a:buFont typeface="Arial"/>
              <a:buChar char="•"/>
            </a:pPr>
            <a:r>
              <a:rPr lang="en-US" altLang="ko-KR" b="1"/>
              <a:t>8.5.4  ServletContext</a:t>
            </a:r>
            <a:r>
              <a:rPr lang="ko-KR" altLang="en-US" b="1"/>
              <a:t>의 파일 입출력 기능</a:t>
            </a:r>
            <a:endParaRPr lang="en-US" altLang="ko-KR" b="1" spc="-94"/>
          </a:p>
        </p:txBody>
      </p:sp>
      <p:sp>
        <p:nvSpPr>
          <p:cNvPr id="3" name="TextBox 2"/>
          <p:cNvSpPr txBox="1"/>
          <p:nvPr/>
        </p:nvSpPr>
        <p:spPr>
          <a:xfrm>
            <a:off x="505119" y="1739347"/>
            <a:ext cx="8039111" cy="449498"/>
          </a:xfrm>
          <a:prstGeom prst="rect">
            <a:avLst/>
          </a:prstGeom>
          <a:noFill/>
        </p:spPr>
        <p:txBody>
          <a:bodyPr wrap="square">
            <a:spAutoFit/>
          </a:bodyPr>
          <a:lstStyle/>
          <a:p>
            <a:pPr lvl="0"/>
            <a:r>
              <a:rPr lang="en-US" altLang="ko-KR" sz="1200" b="1">
                <a:latin typeface="+mj-ea"/>
                <a:ea typeface="+mj-ea"/>
              </a:rPr>
              <a:t>1. </a:t>
            </a:r>
            <a:r>
              <a:rPr lang="ko-KR" altLang="en-US" sz="1200">
                <a:latin typeface="+mj-ea"/>
                <a:ea typeface="+mj-ea"/>
              </a:rPr>
              <a:t>프로젝트 </a:t>
            </a:r>
            <a:r>
              <a:rPr lang="en-US" altLang="ko-KR" sz="1200">
                <a:latin typeface="+mj-ea"/>
                <a:ea typeface="+mj-ea"/>
              </a:rPr>
              <a:t>pro08</a:t>
            </a:r>
            <a:r>
              <a:rPr lang="ko-KR" altLang="en-US" sz="1200">
                <a:latin typeface="+mj-ea"/>
                <a:ea typeface="+mj-ea"/>
              </a:rPr>
              <a:t>의 </a:t>
            </a:r>
            <a:r>
              <a:rPr lang="en-US" altLang="ko-KR" sz="1200">
                <a:latin typeface="+mj-ea"/>
                <a:ea typeface="+mj-ea"/>
              </a:rPr>
              <a:t>WebContent/WEB-INF </a:t>
            </a:r>
            <a:r>
              <a:rPr lang="ko-KR" altLang="en-US" sz="1200">
                <a:latin typeface="+mj-ea"/>
                <a:ea typeface="+mj-ea"/>
              </a:rPr>
              <a:t>폴더를 선택하고 마우스 오른쪽 버튼을 클릭한 후 </a:t>
            </a:r>
            <a:r>
              <a:rPr lang="en-US" altLang="ko-KR" sz="1200">
                <a:latin typeface="+mj-ea"/>
                <a:ea typeface="+mj-ea"/>
              </a:rPr>
              <a:t>New &gt; Folder</a:t>
            </a:r>
            <a:r>
              <a:rPr lang="ko-KR" altLang="en-US" sz="1200">
                <a:latin typeface="+mj-ea"/>
                <a:ea typeface="+mj-ea"/>
              </a:rPr>
              <a:t>를</a:t>
            </a:r>
            <a:endParaRPr lang="ko-KR" altLang="en-US" sz="1200">
              <a:latin typeface="+mj-ea"/>
              <a:ea typeface="+mj-ea"/>
            </a:endParaRPr>
          </a:p>
          <a:p>
            <a:pPr lvl="0"/>
            <a:r>
              <a:rPr lang="en-US" altLang="ko-KR" sz="1200">
                <a:latin typeface="+mj-ea"/>
                <a:ea typeface="+mj-ea"/>
              </a:rPr>
              <a:t>  </a:t>
            </a:r>
            <a:r>
              <a:rPr lang="ko-KR" altLang="en-US" sz="1200">
                <a:latin typeface="+mj-ea"/>
                <a:ea typeface="+mj-ea"/>
              </a:rPr>
              <a:t>선택합니다</a:t>
            </a:r>
            <a:r>
              <a:rPr lang="en-US" altLang="ko-KR" sz="1200">
                <a:latin typeface="+mj-ea"/>
                <a:ea typeface="+mj-ea"/>
              </a:rPr>
              <a:t>.</a:t>
            </a:r>
            <a:endParaRPr lang="ko-KR" altLang="en-US" sz="1200">
              <a:latin typeface="+mj-ea"/>
              <a:ea typeface="+mj-ea"/>
            </a:endParaRPr>
          </a:p>
        </p:txBody>
      </p:sp>
      <p:pic>
        <p:nvPicPr>
          <p:cNvPr id="7" name="그림 6"/>
          <p:cNvPicPr/>
          <p:nvPr/>
        </p:nvPicPr>
        <p:blipFill rotWithShape="1">
          <a:blip r:embed="rId2">
            <a:alphaModFix/>
            <a:lum/>
          </a:blip>
          <a:stretch>
            <a:fillRect/>
          </a:stretch>
        </p:blipFill>
        <p:spPr>
          <a:xfrm>
            <a:off x="1763243" y="2210949"/>
            <a:ext cx="4802505" cy="2011045"/>
          </a:xfrm>
          <a:prstGeom prst="rect">
            <a:avLst/>
          </a:prstGeom>
          <a:ln>
            <a:solidFill>
              <a:schemeClr val="tx1"/>
            </a:solidFill>
          </a:ln>
        </p:spPr>
      </p:pic>
      <p:sp>
        <p:nvSpPr>
          <p:cNvPr id="5" name="직사각형 4"/>
          <p:cNvSpPr/>
          <p:nvPr/>
        </p:nvSpPr>
        <p:spPr>
          <a:xfrm>
            <a:off x="2047461" y="4025348"/>
            <a:ext cx="655982" cy="196646"/>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ko-KR" altLang="en-US"/>
          </a:p>
        </p:txBody>
      </p:sp>
      <p:sp>
        <p:nvSpPr>
          <p:cNvPr id="10" name="직사각형 9"/>
          <p:cNvSpPr/>
          <p:nvPr/>
        </p:nvSpPr>
        <p:spPr>
          <a:xfrm>
            <a:off x="2673625" y="2922104"/>
            <a:ext cx="655982" cy="196646"/>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ko-KR" altLang="en-US"/>
          </a:p>
        </p:txBody>
      </p:sp>
      <p:sp>
        <p:nvSpPr>
          <p:cNvPr id="11" name="직사각형 10"/>
          <p:cNvSpPr/>
          <p:nvPr/>
        </p:nvSpPr>
        <p:spPr>
          <a:xfrm>
            <a:off x="5377068" y="3329608"/>
            <a:ext cx="655982" cy="196646"/>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ko-KR" altLang="en-US"/>
          </a:p>
        </p:txBody>
      </p:sp>
      <p:sp>
        <p:nvSpPr>
          <p:cNvPr id="13" name="TextBox 12"/>
          <p:cNvSpPr txBox="1"/>
          <p:nvPr/>
        </p:nvSpPr>
        <p:spPr>
          <a:xfrm>
            <a:off x="505119" y="711235"/>
            <a:ext cx="7660684" cy="523220"/>
          </a:xfrm>
          <a:prstGeom prst="rect">
            <a:avLst/>
          </a:prstGeom>
          <a:noFill/>
        </p:spPr>
        <p:txBody>
          <a:bodyPr wrap="square" anchor="ctr">
            <a:spAutoFit/>
          </a:bodyPr>
          <a:lstStyle/>
          <a:p>
            <a:pPr algn="ctr"/>
            <a:r>
              <a:rPr lang="en-US" altLang="ko-KR" sz="2800">
                <a:solidFill>
                  <a:schemeClr val="bg1">
                    <a:lumMod val="65000"/>
                  </a:schemeClr>
                </a:solidFill>
              </a:rPr>
              <a:t>8.5 ServletContext</a:t>
            </a:r>
            <a:r>
              <a:rPr lang="ko-KR" altLang="en-US" sz="2800">
                <a:solidFill>
                  <a:schemeClr val="bg1">
                    <a:lumMod val="65000"/>
                  </a:schemeClr>
                </a:solidFill>
              </a:rPr>
              <a:t>와 </a:t>
            </a:r>
            <a:r>
              <a:rPr lang="en-US" altLang="ko-KR" sz="2800">
                <a:solidFill>
                  <a:schemeClr val="bg1">
                    <a:lumMod val="65000"/>
                  </a:schemeClr>
                </a:solidFill>
              </a:rPr>
              <a:t>ServletConfig </a:t>
            </a:r>
            <a:r>
              <a:rPr lang="ko-KR" altLang="en-US" sz="2800">
                <a:solidFill>
                  <a:schemeClr val="bg1">
                    <a:lumMod val="65000"/>
                  </a:schemeClr>
                </a:solidFill>
              </a:rPr>
              <a:t>사용법</a:t>
            </a:r>
            <a:endParaRPr lang="ko-KR" altLang="en-US" sz="2800" spc="-88">
              <a:solidFill>
                <a:srgbClr val="281f3d"/>
              </a:solidFill>
            </a:endParaRPr>
          </a:p>
        </p:txBody>
      </p:sp>
    </p:spTree>
  </p:cSld>
  <p:clrMapOvr>
    <a:masterClrMapping/>
  </p:clrMapOvr>
</p:sld>
</file>

<file path=ppt/slides/slide7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64624"/>
          </a:xfrm>
          <a:prstGeom prst="rect">
            <a:avLst/>
          </a:prstGeom>
          <a:noFill/>
        </p:spPr>
        <p:txBody>
          <a:bodyPr wrap="square">
            <a:spAutoFit/>
          </a:bodyPr>
          <a:lstStyle/>
          <a:p>
            <a:pPr>
              <a:lnSpc>
                <a:spcPct val="165000"/>
              </a:lnSpc>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p:txBody>
      </p:sp>
      <p:sp>
        <p:nvSpPr>
          <p:cNvPr id="3" name="TextBox 2"/>
          <p:cNvSpPr txBox="1"/>
          <p:nvPr/>
        </p:nvSpPr>
        <p:spPr>
          <a:xfrm>
            <a:off x="505118" y="1431235"/>
            <a:ext cx="7219955" cy="276999"/>
          </a:xfrm>
          <a:prstGeom prst="rect">
            <a:avLst/>
          </a:prstGeom>
          <a:noFill/>
        </p:spPr>
        <p:txBody>
          <a:bodyPr wrap="square">
            <a:spAutoFit/>
          </a:bodyPr>
          <a:lstStyle/>
          <a:p>
            <a:pPr lvl="0"/>
            <a:r>
              <a:rPr lang="en-US" altLang="ko-KR" sz="1200" b="1">
                <a:latin typeface="+mj-ea"/>
                <a:ea typeface="+mj-ea"/>
              </a:rPr>
              <a:t>2. </a:t>
            </a:r>
            <a:r>
              <a:rPr lang="ko-KR" altLang="en-US" sz="1200">
                <a:latin typeface="+mj-ea"/>
                <a:ea typeface="+mj-ea"/>
              </a:rPr>
              <a:t>폴더 이름으로 </a:t>
            </a:r>
            <a:r>
              <a:rPr lang="en-US" altLang="ko-KR" sz="1200">
                <a:latin typeface="+mj-ea"/>
                <a:ea typeface="+mj-ea"/>
              </a:rPr>
              <a:t>bin</a:t>
            </a:r>
            <a:r>
              <a:rPr lang="ko-KR" altLang="en-US" sz="1200">
                <a:latin typeface="+mj-ea"/>
                <a:ea typeface="+mj-ea"/>
              </a:rPr>
              <a:t>을 입력하고 </a:t>
            </a:r>
            <a:r>
              <a:rPr lang="en-US" altLang="ko-KR" sz="1200">
                <a:latin typeface="+mj-ea"/>
                <a:ea typeface="+mj-ea"/>
              </a:rPr>
              <a:t>Finish</a:t>
            </a:r>
            <a:r>
              <a:rPr lang="ko-KR" altLang="en-US" sz="1200">
                <a:latin typeface="+mj-ea"/>
                <a:ea typeface="+mj-ea"/>
              </a:rPr>
              <a:t>를 클릭합니다</a:t>
            </a:r>
            <a:r>
              <a:rPr lang="en-US" altLang="ko-KR" sz="1200">
                <a:latin typeface="+mj-ea"/>
                <a:ea typeface="+mj-ea"/>
              </a:rPr>
              <a:t>.</a:t>
            </a:r>
            <a:endParaRPr lang="ko-KR" altLang="en-US" sz="1200">
              <a:latin typeface="+mj-ea"/>
              <a:ea typeface="+mj-ea"/>
            </a:endParaRPr>
          </a:p>
        </p:txBody>
      </p:sp>
      <p:pic>
        <p:nvPicPr>
          <p:cNvPr id="6" name="그림 5"/>
          <p:cNvPicPr/>
          <p:nvPr/>
        </p:nvPicPr>
        <p:blipFill rotWithShape="1">
          <a:blip r:embed="rId2">
            <a:alphaModFix/>
            <a:lum/>
          </a:blip>
          <a:stretch>
            <a:fillRect/>
          </a:stretch>
        </p:blipFill>
        <p:spPr>
          <a:xfrm>
            <a:off x="2172832" y="1884721"/>
            <a:ext cx="3724910" cy="4142105"/>
          </a:xfrm>
          <a:prstGeom prst="rect">
            <a:avLst/>
          </a:prstGeom>
          <a:ln>
            <a:solidFill>
              <a:schemeClr val="tx1"/>
            </a:solidFill>
          </a:ln>
        </p:spPr>
      </p:pic>
      <p:sp>
        <p:nvSpPr>
          <p:cNvPr id="4" name="직사각형 3"/>
          <p:cNvSpPr/>
          <p:nvPr/>
        </p:nvSpPr>
        <p:spPr>
          <a:xfrm>
            <a:off x="2792896" y="4780722"/>
            <a:ext cx="347869" cy="139148"/>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ko-KR" altLang="en-US"/>
          </a:p>
        </p:txBody>
      </p:sp>
      <p:sp>
        <p:nvSpPr>
          <p:cNvPr id="7" name="TextBox 6"/>
          <p:cNvSpPr txBox="1"/>
          <p:nvPr/>
        </p:nvSpPr>
        <p:spPr>
          <a:xfrm>
            <a:off x="505119" y="711235"/>
            <a:ext cx="7660684" cy="523220"/>
          </a:xfrm>
          <a:prstGeom prst="rect">
            <a:avLst/>
          </a:prstGeom>
          <a:noFill/>
        </p:spPr>
        <p:txBody>
          <a:bodyPr wrap="square" anchor="ctr">
            <a:spAutoFit/>
          </a:bodyPr>
          <a:lstStyle/>
          <a:p>
            <a:pPr algn="ctr"/>
            <a:r>
              <a:rPr lang="en-US" altLang="ko-KR" sz="2800">
                <a:solidFill>
                  <a:schemeClr val="bg1">
                    <a:lumMod val="65000"/>
                  </a:schemeClr>
                </a:solidFill>
              </a:rPr>
              <a:t>8.5 ServletContext</a:t>
            </a:r>
            <a:r>
              <a:rPr lang="ko-KR" altLang="en-US" sz="2800">
                <a:solidFill>
                  <a:schemeClr val="bg1">
                    <a:lumMod val="65000"/>
                  </a:schemeClr>
                </a:solidFill>
              </a:rPr>
              <a:t>와 </a:t>
            </a:r>
            <a:r>
              <a:rPr lang="en-US" altLang="ko-KR" sz="2800">
                <a:solidFill>
                  <a:schemeClr val="bg1">
                    <a:lumMod val="65000"/>
                  </a:schemeClr>
                </a:solidFill>
              </a:rPr>
              <a:t>ServletConfig </a:t>
            </a:r>
            <a:r>
              <a:rPr lang="ko-KR" altLang="en-US" sz="2800">
                <a:solidFill>
                  <a:schemeClr val="bg1">
                    <a:lumMod val="65000"/>
                  </a:schemeClr>
                </a:solidFill>
              </a:rPr>
              <a:t>사용법</a:t>
            </a:r>
            <a:endParaRPr lang="ko-KR" altLang="en-US" sz="2800" spc="-88">
              <a:solidFill>
                <a:srgbClr val="281f3d"/>
              </a:solidFill>
            </a:endParaRPr>
          </a:p>
        </p:txBody>
      </p:sp>
    </p:spTree>
  </p:cSld>
  <p:clrMapOvr>
    <a:masterClrMapping/>
  </p:clrMapOvr>
</p:sld>
</file>

<file path=ppt/slides/slide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73205"/>
          </a:xfrm>
          <a:prstGeom prst="rect">
            <a:avLst/>
          </a:prstGeom>
          <a:noFill/>
        </p:spPr>
        <p:txBody>
          <a:bodyPr wrap="square">
            <a:spAutoFit/>
          </a:bodyPr>
          <a:lstStyle/>
          <a:p>
            <a:pPr>
              <a:lnSpc>
                <a:spcPct val="165000"/>
              </a:lnSpc>
              <a:defRPr/>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p:txBody>
      </p:sp>
      <p:sp>
        <p:nvSpPr>
          <p:cNvPr id="12" name="TextBox 11"/>
          <p:cNvSpPr txBox="1"/>
          <p:nvPr/>
        </p:nvSpPr>
        <p:spPr>
          <a:xfrm>
            <a:off x="1324274" y="711235"/>
            <a:ext cx="6400800" cy="523220"/>
          </a:xfrm>
          <a:prstGeom prst="rect">
            <a:avLst/>
          </a:prstGeom>
          <a:noFill/>
        </p:spPr>
        <p:txBody>
          <a:bodyPr wrap="square" anchor="ctr">
            <a:spAutoFit/>
          </a:bodyPr>
          <a:lstStyle/>
          <a:p>
            <a:pPr algn="ctr">
              <a:defRPr/>
            </a:pPr>
            <a:r>
              <a:rPr lang="en-US" altLang="ko-KR" sz="2800">
                <a:solidFill>
                  <a:schemeClr val="bg1">
                    <a:lumMod val="65000"/>
                  </a:schemeClr>
                </a:solidFill>
              </a:rPr>
              <a:t>8.2 </a:t>
            </a:r>
            <a:r>
              <a:rPr lang="ko-KR" altLang="en-US" sz="2800">
                <a:solidFill>
                  <a:schemeClr val="bg1">
                    <a:lumMod val="65000"/>
                  </a:schemeClr>
                </a:solidFill>
              </a:rPr>
              <a:t>서블릿의 여러 가지 포워드 방법</a:t>
            </a:r>
            <a:endParaRPr lang="ko-KR" altLang="en-US" sz="2800" spc="-88">
              <a:solidFill>
                <a:srgbClr val="281f3d"/>
              </a:solidFill>
            </a:endParaRPr>
          </a:p>
        </p:txBody>
      </p:sp>
      <p:sp>
        <p:nvSpPr>
          <p:cNvPr id="3075" name=""/>
          <p:cNvSpPr txBox="1"/>
          <p:nvPr/>
        </p:nvSpPr>
        <p:spPr>
          <a:xfrm>
            <a:off x="528835" y="1433710"/>
            <a:ext cx="7798596" cy="3745985"/>
          </a:xfrm>
          <a:prstGeom prst="rect">
            <a:avLst/>
          </a:prstGeom>
          <a:ln>
            <a:solidFill>
              <a:srgbClr val="4472c4">
                <a:alpha val="100000"/>
              </a:srgbClr>
            </a:solidFill>
          </a:ln>
        </p:spPr>
        <p:txBody>
          <a:bodyPr wrap="square">
            <a:spAutoFit/>
          </a:bodyPr>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package sec01.ex01;</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java.io.IOException;</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java.io.PrintWriter;</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javax.servlet.ServletException;</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javax.servlet.annotation.WebServlet;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javax.servlet.http.HttpServlet;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javax.servlet.http.HttpServletRequest;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javax.servlet.http.HttpServletResponse;</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/*@WebServlet("/first")*/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public class FirstServlet extends HttpServlet{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protected void doGet(HttpServletRequest request, HttpServletResponse response) </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throws ServletException, IOException {</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response.setContentType("text/html;charset=utf-8");</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PrintWriter out = response.getWriter();</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a:t>
            </a: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ff0000"/>
                </a:solidFill>
                <a:latin typeface="한컴산뜻돋움"/>
                <a:ea typeface="한컴산뜻돋움"/>
              </a:rPr>
              <a:t>response.sendRedirect("second");</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836099"/>
          </a:xfrm>
          <a:prstGeom prst="rect">
            <a:avLst/>
          </a:prstGeom>
          <a:noFill/>
        </p:spPr>
        <p:txBody>
          <a:bodyPr wrap="square">
            <a:spAutoFit/>
          </a:bodyPr>
          <a:lstStyle/>
          <a:p>
            <a:pPr>
              <a:lnSpc>
                <a:spcPct val="165000"/>
              </a:lnSpc>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a:p>
            <a:pPr>
              <a:lnSpc>
                <a:spcPct val="165000"/>
              </a:lnSpc>
            </a:pPr>
            <a:endParaRPr lang="ko-KR" altLang="en-US" sz="1500"/>
          </a:p>
        </p:txBody>
      </p:sp>
      <p:sp>
        <p:nvSpPr>
          <p:cNvPr id="3" name="TextBox 2"/>
          <p:cNvSpPr txBox="1"/>
          <p:nvPr/>
        </p:nvSpPr>
        <p:spPr>
          <a:xfrm>
            <a:off x="505119" y="1490869"/>
            <a:ext cx="6988985" cy="276999"/>
          </a:xfrm>
          <a:prstGeom prst="rect">
            <a:avLst/>
          </a:prstGeom>
          <a:noFill/>
        </p:spPr>
        <p:txBody>
          <a:bodyPr wrap="square">
            <a:spAutoFit/>
          </a:bodyPr>
          <a:lstStyle/>
          <a:p>
            <a:pPr lvl="0"/>
            <a:r>
              <a:rPr lang="en-US" altLang="ko-KR" sz="1200" b="1">
                <a:latin typeface="+mj-ea"/>
                <a:ea typeface="+mj-ea"/>
              </a:rPr>
              <a:t>3. </a:t>
            </a:r>
            <a:r>
              <a:rPr lang="en-US" altLang="ko-KR" sz="1200">
                <a:latin typeface="+mj-ea"/>
                <a:ea typeface="+mj-ea"/>
              </a:rPr>
              <a:t>bin </a:t>
            </a:r>
            <a:r>
              <a:rPr lang="ko-KR" altLang="en-US" sz="1200">
                <a:latin typeface="+mj-ea"/>
                <a:ea typeface="+mj-ea"/>
              </a:rPr>
              <a:t>폴더가 생성된 것을 확인할 수 있습니다</a:t>
            </a:r>
            <a:r>
              <a:rPr lang="en-US" altLang="ko-KR" sz="1200">
                <a:latin typeface="+mj-ea"/>
                <a:ea typeface="+mj-ea"/>
              </a:rPr>
              <a:t>.</a:t>
            </a:r>
            <a:endParaRPr lang="ko-KR" altLang="en-US" sz="1200">
              <a:latin typeface="+mj-ea"/>
              <a:ea typeface="+mj-ea"/>
            </a:endParaRPr>
          </a:p>
        </p:txBody>
      </p:sp>
      <p:sp>
        <p:nvSpPr>
          <p:cNvPr id="4" name="TextBox 3"/>
          <p:cNvSpPr txBox="1"/>
          <p:nvPr/>
        </p:nvSpPr>
        <p:spPr>
          <a:xfrm>
            <a:off x="505118" y="3478695"/>
            <a:ext cx="7615151" cy="276999"/>
          </a:xfrm>
          <a:prstGeom prst="rect">
            <a:avLst/>
          </a:prstGeom>
          <a:noFill/>
        </p:spPr>
        <p:txBody>
          <a:bodyPr wrap="square">
            <a:spAutoFit/>
          </a:bodyPr>
          <a:lstStyle/>
          <a:p>
            <a:pPr lvl="0"/>
            <a:r>
              <a:rPr lang="en-US" altLang="ko-KR" sz="1200" b="1">
                <a:latin typeface="+mj-ea"/>
                <a:ea typeface="+mj-ea"/>
              </a:rPr>
              <a:t>4. </a:t>
            </a:r>
            <a:r>
              <a:rPr lang="en-US" altLang="ko-KR" sz="1200">
                <a:latin typeface="+mj-ea"/>
                <a:ea typeface="+mj-ea"/>
              </a:rPr>
              <a:t>bin </a:t>
            </a:r>
            <a:r>
              <a:rPr lang="ko-KR" altLang="en-US" sz="1200">
                <a:latin typeface="+mj-ea"/>
                <a:ea typeface="+mj-ea"/>
              </a:rPr>
              <a:t>폴더를 선택하고 마우스 오른쪽 버튼을 클릭한 후 </a:t>
            </a:r>
            <a:r>
              <a:rPr lang="en-US" altLang="ko-KR" sz="1200">
                <a:latin typeface="+mj-ea"/>
                <a:ea typeface="+mj-ea"/>
              </a:rPr>
              <a:t>NEW &gt; File</a:t>
            </a:r>
            <a:r>
              <a:rPr lang="ko-KR" altLang="en-US" sz="1200">
                <a:latin typeface="+mj-ea"/>
                <a:ea typeface="+mj-ea"/>
              </a:rPr>
              <a:t>을 선택합니다</a:t>
            </a:r>
            <a:r>
              <a:rPr lang="en-US" altLang="ko-KR" sz="1200">
                <a:latin typeface="+mj-ea"/>
                <a:ea typeface="+mj-ea"/>
              </a:rPr>
              <a:t>.</a:t>
            </a:r>
            <a:endParaRPr lang="ko-KR" altLang="en-US" sz="1200">
              <a:latin typeface="+mj-ea"/>
              <a:ea typeface="+mj-ea"/>
            </a:endParaRPr>
          </a:p>
        </p:txBody>
      </p:sp>
      <p:pic>
        <p:nvPicPr>
          <p:cNvPr id="8" name="그림 7"/>
          <p:cNvPicPr/>
          <p:nvPr/>
        </p:nvPicPr>
        <p:blipFill rotWithShape="1">
          <a:blip r:embed="rId2">
            <a:alphaModFix/>
            <a:lum/>
          </a:blip>
          <a:stretch>
            <a:fillRect/>
          </a:stretch>
        </p:blipFill>
        <p:spPr>
          <a:xfrm>
            <a:off x="2220716" y="1914525"/>
            <a:ext cx="1419225" cy="1009650"/>
          </a:xfrm>
          <a:prstGeom prst="rect">
            <a:avLst/>
          </a:prstGeom>
          <a:ln>
            <a:solidFill>
              <a:schemeClr val="tx1"/>
            </a:solidFill>
          </a:ln>
        </p:spPr>
      </p:pic>
      <p:pic>
        <p:nvPicPr>
          <p:cNvPr id="9" name="그림 8"/>
          <p:cNvPicPr/>
          <p:nvPr/>
        </p:nvPicPr>
        <p:blipFill rotWithShape="1">
          <a:blip r:embed="rId3">
            <a:alphaModFix/>
            <a:lum/>
          </a:blip>
          <a:stretch>
            <a:fillRect/>
          </a:stretch>
        </p:blipFill>
        <p:spPr>
          <a:xfrm>
            <a:off x="1163471" y="3938380"/>
            <a:ext cx="5924550" cy="1943100"/>
          </a:xfrm>
          <a:prstGeom prst="rect">
            <a:avLst/>
          </a:prstGeom>
          <a:ln>
            <a:solidFill>
              <a:schemeClr val="tx1"/>
            </a:solidFill>
          </a:ln>
        </p:spPr>
      </p:pic>
      <p:sp>
        <p:nvSpPr>
          <p:cNvPr id="5" name="직사각형 4"/>
          <p:cNvSpPr/>
          <p:nvPr/>
        </p:nvSpPr>
        <p:spPr>
          <a:xfrm>
            <a:off x="1443543" y="5657850"/>
            <a:ext cx="896442" cy="208721"/>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ko-KR" altLang="en-US"/>
          </a:p>
        </p:txBody>
      </p:sp>
      <p:sp>
        <p:nvSpPr>
          <p:cNvPr id="11" name="직사각형 10"/>
          <p:cNvSpPr/>
          <p:nvPr/>
        </p:nvSpPr>
        <p:spPr>
          <a:xfrm>
            <a:off x="2109465" y="3920987"/>
            <a:ext cx="896442" cy="208721"/>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ko-KR" altLang="en-US"/>
          </a:p>
        </p:txBody>
      </p:sp>
      <p:sp>
        <p:nvSpPr>
          <p:cNvPr id="13" name="직사각형 12"/>
          <p:cNvSpPr/>
          <p:nvPr/>
        </p:nvSpPr>
        <p:spPr>
          <a:xfrm>
            <a:off x="5508648" y="4199283"/>
            <a:ext cx="896442" cy="208721"/>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ko-KR" altLang="en-US"/>
          </a:p>
        </p:txBody>
      </p:sp>
      <p:sp>
        <p:nvSpPr>
          <p:cNvPr id="14" name="TextBox 13"/>
          <p:cNvSpPr txBox="1"/>
          <p:nvPr/>
        </p:nvSpPr>
        <p:spPr>
          <a:xfrm>
            <a:off x="505119" y="711235"/>
            <a:ext cx="7660684" cy="523220"/>
          </a:xfrm>
          <a:prstGeom prst="rect">
            <a:avLst/>
          </a:prstGeom>
          <a:noFill/>
        </p:spPr>
        <p:txBody>
          <a:bodyPr wrap="square" anchor="ctr">
            <a:spAutoFit/>
          </a:bodyPr>
          <a:lstStyle/>
          <a:p>
            <a:pPr algn="ctr"/>
            <a:r>
              <a:rPr lang="en-US" altLang="ko-KR" sz="2800">
                <a:solidFill>
                  <a:schemeClr val="bg1">
                    <a:lumMod val="65000"/>
                  </a:schemeClr>
                </a:solidFill>
              </a:rPr>
              <a:t>8.5 ServletContext</a:t>
            </a:r>
            <a:r>
              <a:rPr lang="ko-KR" altLang="en-US" sz="2800">
                <a:solidFill>
                  <a:schemeClr val="bg1">
                    <a:lumMod val="65000"/>
                  </a:schemeClr>
                </a:solidFill>
              </a:rPr>
              <a:t>와 </a:t>
            </a:r>
            <a:r>
              <a:rPr lang="en-US" altLang="ko-KR" sz="2800">
                <a:solidFill>
                  <a:schemeClr val="bg1">
                    <a:lumMod val="65000"/>
                  </a:schemeClr>
                </a:solidFill>
              </a:rPr>
              <a:t>ServletConfig </a:t>
            </a:r>
            <a:r>
              <a:rPr lang="ko-KR" altLang="en-US" sz="2800">
                <a:solidFill>
                  <a:schemeClr val="bg1">
                    <a:lumMod val="65000"/>
                  </a:schemeClr>
                </a:solidFill>
              </a:rPr>
              <a:t>사용법</a:t>
            </a:r>
            <a:endParaRPr lang="ko-KR" altLang="en-US" sz="2800" spc="-88">
              <a:solidFill>
                <a:srgbClr val="281f3d"/>
              </a:solidFill>
            </a:endParaRPr>
          </a:p>
        </p:txBody>
      </p:sp>
    </p:spTree>
  </p:cSld>
  <p:clrMapOvr>
    <a:masterClrMapping/>
  </p:clrMapOvr>
</p:sld>
</file>

<file path=ppt/slides/slide8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64624"/>
          </a:xfrm>
          <a:prstGeom prst="rect">
            <a:avLst/>
          </a:prstGeom>
          <a:noFill/>
        </p:spPr>
        <p:txBody>
          <a:bodyPr wrap="square">
            <a:spAutoFit/>
          </a:bodyPr>
          <a:lstStyle/>
          <a:p>
            <a:pPr>
              <a:lnSpc>
                <a:spcPct val="165000"/>
              </a:lnSpc>
            </a:pPr>
            <a:r>
              <a:rPr lang="en-US" altLang="ko-KR" sz="1500">
                <a:solidFill>
                  <a:schemeClr val="bg1">
                    <a:lumMod val="65000"/>
                  </a:schemeClr>
                </a:solidFill>
              </a:rPr>
              <a:t>1</a:t>
            </a:r>
            <a:r>
              <a:rPr lang="ko-KR" altLang="en-US" sz="1500">
                <a:solidFill>
                  <a:schemeClr val="bg1">
                    <a:lumMod val="65000"/>
                  </a:schemeClr>
                </a:solidFill>
              </a:rPr>
              <a:t>장 </a:t>
            </a:r>
            <a:r>
              <a:rPr lang="ko-KR" altLang="en-US" sz="1500"/>
              <a:t>프로그램의 발전 과정</a:t>
            </a:r>
            <a:endParaRPr lang="ko-KR" altLang="en-US" sz="1500"/>
          </a:p>
        </p:txBody>
      </p:sp>
      <p:sp>
        <p:nvSpPr>
          <p:cNvPr id="3" name="TextBox 2"/>
          <p:cNvSpPr txBox="1"/>
          <p:nvPr/>
        </p:nvSpPr>
        <p:spPr>
          <a:xfrm>
            <a:off x="505119" y="1500809"/>
            <a:ext cx="7654905" cy="276999"/>
          </a:xfrm>
          <a:prstGeom prst="rect">
            <a:avLst/>
          </a:prstGeom>
          <a:noFill/>
        </p:spPr>
        <p:txBody>
          <a:bodyPr wrap="square">
            <a:spAutoFit/>
          </a:bodyPr>
          <a:lstStyle/>
          <a:p>
            <a:pPr lvl="0"/>
            <a:r>
              <a:rPr lang="en-US" altLang="ko-KR" sz="1200" b="1">
                <a:latin typeface="+mj-ea"/>
                <a:ea typeface="+mj-ea"/>
              </a:rPr>
              <a:t>5. </a:t>
            </a:r>
            <a:r>
              <a:rPr lang="ko-KR" altLang="en-US" sz="1200">
                <a:latin typeface="+mj-ea"/>
                <a:ea typeface="+mj-ea"/>
              </a:rPr>
              <a:t>파일 이름으로 </a:t>
            </a:r>
            <a:r>
              <a:rPr lang="en-US" altLang="ko-KR" sz="1200">
                <a:latin typeface="+mj-ea"/>
                <a:ea typeface="+mj-ea"/>
              </a:rPr>
              <a:t>init.txt</a:t>
            </a:r>
            <a:r>
              <a:rPr lang="ko-KR" altLang="en-US" sz="1200">
                <a:latin typeface="+mj-ea"/>
                <a:ea typeface="+mj-ea"/>
              </a:rPr>
              <a:t>를 입력하고 </a:t>
            </a:r>
            <a:r>
              <a:rPr lang="en-US" altLang="ko-KR" sz="1200">
                <a:latin typeface="+mj-ea"/>
                <a:ea typeface="+mj-ea"/>
              </a:rPr>
              <a:t>Finish</a:t>
            </a:r>
            <a:r>
              <a:rPr lang="ko-KR" altLang="en-US" sz="1200">
                <a:latin typeface="+mj-ea"/>
                <a:ea typeface="+mj-ea"/>
              </a:rPr>
              <a:t>를 클릭합니다</a:t>
            </a:r>
            <a:r>
              <a:rPr lang="en-US" altLang="ko-KR" sz="1200">
                <a:latin typeface="+mj-ea"/>
                <a:ea typeface="+mj-ea"/>
              </a:rPr>
              <a:t>.</a:t>
            </a:r>
            <a:endParaRPr lang="ko-KR" altLang="en-US" sz="1200">
              <a:latin typeface="+mj-ea"/>
              <a:ea typeface="+mj-ea"/>
            </a:endParaRPr>
          </a:p>
        </p:txBody>
      </p:sp>
      <p:pic>
        <p:nvPicPr>
          <p:cNvPr id="6" name="그림 5"/>
          <p:cNvPicPr/>
          <p:nvPr/>
        </p:nvPicPr>
        <p:blipFill rotWithShape="1">
          <a:blip r:embed="rId2">
            <a:alphaModFix/>
            <a:lum/>
          </a:blip>
          <a:stretch>
            <a:fillRect/>
          </a:stretch>
        </p:blipFill>
        <p:spPr>
          <a:xfrm>
            <a:off x="2448209" y="1850651"/>
            <a:ext cx="3768725" cy="4190365"/>
          </a:xfrm>
          <a:prstGeom prst="rect">
            <a:avLst/>
          </a:prstGeom>
          <a:ln>
            <a:solidFill>
              <a:schemeClr val="tx1"/>
            </a:solidFill>
          </a:ln>
        </p:spPr>
      </p:pic>
      <p:sp>
        <p:nvSpPr>
          <p:cNvPr id="4" name="직사각형 3"/>
          <p:cNvSpPr/>
          <p:nvPr/>
        </p:nvSpPr>
        <p:spPr>
          <a:xfrm>
            <a:off x="2932043" y="4800600"/>
            <a:ext cx="437322" cy="178904"/>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ko-KR" altLang="en-US"/>
          </a:p>
        </p:txBody>
      </p:sp>
      <p:sp>
        <p:nvSpPr>
          <p:cNvPr id="7" name="TextBox 6"/>
          <p:cNvSpPr txBox="1"/>
          <p:nvPr/>
        </p:nvSpPr>
        <p:spPr>
          <a:xfrm>
            <a:off x="505119" y="711235"/>
            <a:ext cx="7660684" cy="523220"/>
          </a:xfrm>
          <a:prstGeom prst="rect">
            <a:avLst/>
          </a:prstGeom>
          <a:noFill/>
        </p:spPr>
        <p:txBody>
          <a:bodyPr wrap="square" anchor="ctr">
            <a:spAutoFit/>
          </a:bodyPr>
          <a:lstStyle/>
          <a:p>
            <a:pPr algn="ctr"/>
            <a:r>
              <a:rPr lang="en-US" altLang="ko-KR" sz="2800">
                <a:solidFill>
                  <a:schemeClr val="bg1">
                    <a:lumMod val="65000"/>
                  </a:schemeClr>
                </a:solidFill>
              </a:rPr>
              <a:t>8.5 ServletContext</a:t>
            </a:r>
            <a:r>
              <a:rPr lang="ko-KR" altLang="en-US" sz="2800">
                <a:solidFill>
                  <a:schemeClr val="bg1">
                    <a:lumMod val="65000"/>
                  </a:schemeClr>
                </a:solidFill>
              </a:rPr>
              <a:t>와 </a:t>
            </a:r>
            <a:r>
              <a:rPr lang="en-US" altLang="ko-KR" sz="2800">
                <a:solidFill>
                  <a:schemeClr val="bg1">
                    <a:lumMod val="65000"/>
                  </a:schemeClr>
                </a:solidFill>
              </a:rPr>
              <a:t>ServletConfig </a:t>
            </a:r>
            <a:r>
              <a:rPr lang="ko-KR" altLang="en-US" sz="2800">
                <a:solidFill>
                  <a:schemeClr val="bg1">
                    <a:lumMod val="65000"/>
                  </a:schemeClr>
                </a:solidFill>
              </a:rPr>
              <a:t>사용법</a:t>
            </a:r>
            <a:endParaRPr lang="ko-KR" altLang="en-US" sz="2800" spc="-88">
              <a:solidFill>
                <a:srgbClr val="281f3d"/>
              </a:solidFill>
            </a:endParaRPr>
          </a:p>
        </p:txBody>
      </p:sp>
    </p:spTree>
  </p:cSld>
  <p:clrMapOvr>
    <a:masterClrMapping/>
  </p:clrMapOvr>
</p:sld>
</file>

<file path=ppt/slides/slide8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64624"/>
          </a:xfrm>
          <a:prstGeom prst="rect">
            <a:avLst/>
          </a:prstGeom>
          <a:noFill/>
        </p:spPr>
        <p:txBody>
          <a:bodyPr wrap="square">
            <a:spAutoFit/>
          </a:bodyPr>
          <a:lstStyle/>
          <a:p>
            <a:pPr>
              <a:lnSpc>
                <a:spcPct val="165000"/>
              </a:lnSpc>
              <a:defRPr/>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p:txBody>
      </p:sp>
      <p:sp>
        <p:nvSpPr>
          <p:cNvPr id="3" name="TextBox 2"/>
          <p:cNvSpPr txBox="1"/>
          <p:nvPr/>
        </p:nvSpPr>
        <p:spPr>
          <a:xfrm>
            <a:off x="505119" y="1470990"/>
            <a:ext cx="7456124" cy="276999"/>
          </a:xfrm>
          <a:prstGeom prst="rect">
            <a:avLst/>
          </a:prstGeom>
          <a:noFill/>
        </p:spPr>
        <p:txBody>
          <a:bodyPr wrap="square">
            <a:spAutoFit/>
          </a:bodyPr>
          <a:lstStyle/>
          <a:p>
            <a:pPr lvl="0">
              <a:defRPr/>
            </a:pPr>
            <a:r>
              <a:rPr lang="en-US" altLang="ko-KR" sz="1200" b="1">
                <a:latin typeface="+mj-ea"/>
                <a:ea typeface="+mj-ea"/>
              </a:rPr>
              <a:t>6. </a:t>
            </a:r>
            <a:r>
              <a:rPr lang="ko-KR" altLang="en-US" sz="1200">
                <a:latin typeface="+mj-ea"/>
                <a:ea typeface="+mj-ea"/>
              </a:rPr>
              <a:t>생성된 파일에 메뉴 항목을 입력한 후 저장합니다</a:t>
            </a:r>
            <a:endParaRPr lang="ko-KR" altLang="en-US" sz="1200">
              <a:latin typeface="+mj-ea"/>
              <a:ea typeface="+mj-ea"/>
            </a:endParaRPr>
          </a:p>
        </p:txBody>
      </p:sp>
      <p:sp>
        <p:nvSpPr>
          <p:cNvPr id="4" name="TextBox 3"/>
          <p:cNvSpPr txBox="1"/>
          <p:nvPr/>
        </p:nvSpPr>
        <p:spPr>
          <a:xfrm>
            <a:off x="387626" y="2912165"/>
            <a:ext cx="8209722" cy="448255"/>
          </a:xfrm>
          <a:prstGeom prst="rect">
            <a:avLst/>
          </a:prstGeom>
          <a:noFill/>
        </p:spPr>
        <p:txBody>
          <a:bodyPr wrap="square">
            <a:spAutoFit/>
          </a:bodyPr>
          <a:lstStyle/>
          <a:p>
            <a:pPr lvl="0">
              <a:defRPr/>
            </a:pPr>
            <a:r>
              <a:rPr lang="en-US" altLang="ko-KR" sz="1200" b="1">
                <a:latin typeface="+mj-ea"/>
                <a:ea typeface="+mj-ea"/>
              </a:rPr>
              <a:t>7. </a:t>
            </a:r>
            <a:r>
              <a:rPr lang="ko-KR" altLang="en-US" sz="1200">
                <a:latin typeface="+mj-ea"/>
                <a:ea typeface="+mj-ea"/>
              </a:rPr>
              <a:t>이제 </a:t>
            </a:r>
            <a:r>
              <a:rPr lang="en-US" altLang="ko-KR" sz="1200">
                <a:latin typeface="+mj-ea"/>
                <a:ea typeface="+mj-ea"/>
              </a:rPr>
              <a:t>init.txt</a:t>
            </a:r>
            <a:r>
              <a:rPr lang="ko-KR" altLang="en-US" sz="1200">
                <a:latin typeface="+mj-ea"/>
                <a:ea typeface="+mj-ea"/>
              </a:rPr>
              <a:t>에서 메뉴 데이터를 읽어와 출력하는 기능을 구현해 보겠습니다</a:t>
            </a:r>
            <a:r>
              <a:rPr lang="en-US" altLang="ko-KR" sz="1200">
                <a:latin typeface="+mj-ea"/>
                <a:ea typeface="+mj-ea"/>
              </a:rPr>
              <a:t>. </a:t>
            </a:r>
            <a:r>
              <a:rPr lang="ko-KR" altLang="en-US" sz="1200">
                <a:latin typeface="+mj-ea"/>
                <a:ea typeface="+mj-ea"/>
              </a:rPr>
              <a:t>다음과 같이 </a:t>
            </a:r>
            <a:r>
              <a:rPr lang="en-US" altLang="ko-KR" sz="1200">
                <a:latin typeface="+mj-ea"/>
                <a:ea typeface="+mj-ea"/>
              </a:rPr>
              <a:t>ContextFileServlet</a:t>
            </a:r>
            <a:endParaRPr lang="en-US" altLang="ko-KR" sz="1200">
              <a:latin typeface="+mj-ea"/>
              <a:ea typeface="+mj-ea"/>
            </a:endParaRPr>
          </a:p>
          <a:p>
            <a:pPr lvl="0">
              <a:defRPr/>
            </a:pPr>
            <a:r>
              <a:rPr lang="en-US" altLang="ko-KR" sz="1200">
                <a:latin typeface="+mj-ea"/>
                <a:ea typeface="+mj-ea"/>
              </a:rPr>
              <a:t>   </a:t>
            </a:r>
            <a:r>
              <a:rPr lang="ko-KR" altLang="en-US" sz="1200">
                <a:latin typeface="+mj-ea"/>
                <a:ea typeface="+mj-ea"/>
              </a:rPr>
              <a:t>클래스를 준비합니다</a:t>
            </a:r>
            <a:r>
              <a:rPr lang="en-US" altLang="ko-KR" sz="1200">
                <a:latin typeface="+mj-ea"/>
                <a:ea typeface="+mj-ea"/>
              </a:rPr>
              <a:t>.</a:t>
            </a:r>
            <a:endParaRPr lang="ko-KR" altLang="en-US" sz="1200">
              <a:latin typeface="+mj-ea"/>
              <a:ea typeface="+mj-ea"/>
            </a:endParaRPr>
          </a:p>
        </p:txBody>
      </p:sp>
      <p:pic>
        <p:nvPicPr>
          <p:cNvPr id="8" name="그림 7"/>
          <p:cNvPicPr/>
          <p:nvPr/>
        </p:nvPicPr>
        <p:blipFill rotWithShape="1">
          <a:blip r:embed="rId2">
            <a:alphaModFix/>
            <a:lum/>
          </a:blip>
          <a:stretch>
            <a:fillRect/>
          </a:stretch>
        </p:blipFill>
        <p:spPr>
          <a:xfrm>
            <a:off x="1123122" y="1747989"/>
            <a:ext cx="5943600" cy="847090"/>
          </a:xfrm>
          <a:prstGeom prst="rect">
            <a:avLst/>
          </a:prstGeom>
          <a:ln>
            <a:solidFill>
              <a:schemeClr val="tx1"/>
            </a:solidFill>
          </a:ln>
        </p:spPr>
      </p:pic>
      <p:pic>
        <p:nvPicPr>
          <p:cNvPr id="9" name="그림 8"/>
          <p:cNvPicPr/>
          <p:nvPr/>
        </p:nvPicPr>
        <p:blipFill rotWithShape="1">
          <a:blip r:embed="rId3">
            <a:alphaModFix/>
            <a:lum/>
          </a:blip>
          <a:stretch>
            <a:fillRect/>
          </a:stretch>
        </p:blipFill>
        <p:spPr>
          <a:xfrm>
            <a:off x="2900294" y="3515857"/>
            <a:ext cx="1892300" cy="1953260"/>
          </a:xfrm>
          <a:prstGeom prst="rect">
            <a:avLst/>
          </a:prstGeom>
          <a:ln>
            <a:solidFill>
              <a:schemeClr val="tx1"/>
            </a:solidFill>
          </a:ln>
        </p:spPr>
      </p:pic>
      <p:sp>
        <p:nvSpPr>
          <p:cNvPr id="10" name="TextBox 9"/>
          <p:cNvSpPr txBox="1"/>
          <p:nvPr/>
        </p:nvSpPr>
        <p:spPr>
          <a:xfrm>
            <a:off x="505118" y="711235"/>
            <a:ext cx="7660684" cy="523220"/>
          </a:xfrm>
          <a:prstGeom prst="rect">
            <a:avLst/>
          </a:prstGeom>
          <a:noFill/>
        </p:spPr>
        <p:txBody>
          <a:bodyPr wrap="square" anchor="ctr">
            <a:spAutoFit/>
          </a:bodyPr>
          <a:lstStyle/>
          <a:p>
            <a:pPr algn="ctr">
              <a:defRPr/>
            </a:pPr>
            <a:r>
              <a:rPr lang="en-US" altLang="ko-KR" sz="2800">
                <a:solidFill>
                  <a:schemeClr val="bg1">
                    <a:lumMod val="65000"/>
                  </a:schemeClr>
                </a:solidFill>
              </a:rPr>
              <a:t>8.5 ServletContext</a:t>
            </a:r>
            <a:r>
              <a:rPr lang="ko-KR" altLang="en-US" sz="2800">
                <a:solidFill>
                  <a:schemeClr val="bg1">
                    <a:lumMod val="65000"/>
                  </a:schemeClr>
                </a:solidFill>
              </a:rPr>
              <a:t>와 </a:t>
            </a:r>
            <a:r>
              <a:rPr lang="en-US" altLang="ko-KR" sz="2800">
                <a:solidFill>
                  <a:schemeClr val="bg1">
                    <a:lumMod val="65000"/>
                  </a:schemeClr>
                </a:solidFill>
              </a:rPr>
              <a:t>ServletConfig </a:t>
            </a:r>
            <a:r>
              <a:rPr lang="ko-KR" altLang="en-US" sz="2800">
                <a:solidFill>
                  <a:schemeClr val="bg1">
                    <a:lumMod val="65000"/>
                  </a:schemeClr>
                </a:solidFill>
              </a:rPr>
              <a:t>사용법</a:t>
            </a:r>
            <a:endParaRPr lang="ko-KR" altLang="en-US" sz="2800" spc="-88">
              <a:solidFill>
                <a:srgbClr val="281f3d"/>
              </a:solidFill>
            </a:endParaRPr>
          </a:p>
        </p:txBody>
      </p:sp>
      <p:sp>
        <p:nvSpPr>
          <p:cNvPr id="11" name="타원 10"/>
          <p:cNvSpPr/>
          <p:nvPr/>
        </p:nvSpPr>
        <p:spPr>
          <a:xfrm>
            <a:off x="2372688" y="1993168"/>
            <a:ext cx="96320" cy="64213"/>
          </a:xfrm>
          <a:prstGeom prst="ellipse">
            <a:avLst/>
          </a:prstGeom>
        </p:spPr>
        <p:style>
          <a:lnRef idx="2">
            <a:schemeClr val="accent3"/>
          </a:lnRef>
          <a:fillRef idx="1">
            <a:schemeClr val="lt1"/>
          </a:fillRef>
          <a:effectRef idx="2">
            <a:schemeClr val="accent3"/>
          </a:effectRef>
          <a:fontRef idx="minor">
            <a:schemeClr val="dk1"/>
          </a:fontRef>
        </p:style>
        <p:txBody>
          <a:bodyPr anchor="ctr"/>
          <a:p>
            <a:pPr algn="ctr">
              <a:defRPr/>
            </a:pPr>
            <a:endParaRPr lang="ko-KR" altLang="en-US"/>
          </a:p>
        </p:txBody>
      </p:sp>
      <p:sp>
        <p:nvSpPr>
          <p:cNvPr id="12" name=""/>
          <p:cNvSpPr txBox="1"/>
          <p:nvPr/>
        </p:nvSpPr>
        <p:spPr>
          <a:xfrm>
            <a:off x="1143985" y="5840015"/>
            <a:ext cx="6677422" cy="263605"/>
          </a:xfrm>
          <a:prstGeom prst="rect">
            <a:avLst/>
          </a:prstGeom>
          <a:ln>
            <a:solidFill>
              <a:schemeClr val="accent1"/>
            </a:solidFill>
          </a:ln>
        </p:spPr>
        <p:txBody>
          <a:bodyPr wrap="square">
            <a:spAutoFit/>
          </a:bodyPr>
          <a:p>
            <a:pPr>
              <a:defRPr/>
            </a:pPr>
            <a:r>
              <a:rPr lang="ko-KR" altLang="en-US" sz="1200"/>
              <a:t>회원등록 회원조회 회원수정, 주문조회 주문수정 주문취소, 상품조회 상품등록 상품수정 상품삭제</a:t>
            </a:r>
            <a:endParaRPr lang="ko-KR" altLang="en-US" sz="1200"/>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64624"/>
          </a:xfrm>
          <a:prstGeom prst="rect">
            <a:avLst/>
          </a:prstGeom>
          <a:noFill/>
        </p:spPr>
        <p:txBody>
          <a:bodyPr wrap="square">
            <a:spAutoFit/>
          </a:bodyPr>
          <a:lstStyle/>
          <a:p>
            <a:pPr>
              <a:lnSpc>
                <a:spcPct val="165000"/>
              </a:lnSpc>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p:txBody>
      </p:sp>
      <p:sp>
        <p:nvSpPr>
          <p:cNvPr id="3" name="TextBox 2"/>
          <p:cNvSpPr txBox="1"/>
          <p:nvPr/>
        </p:nvSpPr>
        <p:spPr>
          <a:xfrm>
            <a:off x="505119" y="1234455"/>
            <a:ext cx="7595272" cy="276999"/>
          </a:xfrm>
          <a:prstGeom prst="rect">
            <a:avLst/>
          </a:prstGeom>
          <a:noFill/>
        </p:spPr>
        <p:txBody>
          <a:bodyPr wrap="square">
            <a:spAutoFit/>
          </a:bodyPr>
          <a:lstStyle/>
          <a:p>
            <a:pPr lvl="0"/>
            <a:r>
              <a:rPr lang="en-US" altLang="ko-KR" sz="1200" b="1">
                <a:latin typeface="+mj-ea"/>
                <a:ea typeface="+mj-ea"/>
              </a:rPr>
              <a:t>8. </a:t>
            </a:r>
            <a:r>
              <a:rPr lang="en-US" altLang="ko-KR" sz="1200">
                <a:latin typeface="+mj-ea"/>
                <a:ea typeface="+mj-ea"/>
              </a:rPr>
              <a:t>ContextFileServlet </a:t>
            </a:r>
            <a:r>
              <a:rPr lang="ko-KR" altLang="en-US" sz="1200">
                <a:latin typeface="+mj-ea"/>
                <a:ea typeface="+mj-ea"/>
              </a:rPr>
              <a:t>클래스를 다음과 같이 작성합니다</a:t>
            </a:r>
            <a:r>
              <a:rPr lang="en-US" altLang="ko-KR" sz="1200">
                <a:latin typeface="+mj-ea"/>
                <a:ea typeface="+mj-ea"/>
              </a:rPr>
              <a:t>.</a:t>
            </a:r>
            <a:endParaRPr lang="ko-KR" altLang="en-US" sz="1200">
              <a:latin typeface="+mj-ea"/>
              <a:ea typeface="+mj-ea"/>
            </a:endParaRPr>
          </a:p>
        </p:txBody>
      </p:sp>
      <p:grpSp>
        <p:nvGrpSpPr>
          <p:cNvPr id="5" name="그룹 4"/>
          <p:cNvGrpSpPr/>
          <p:nvPr/>
        </p:nvGrpSpPr>
        <p:grpSpPr>
          <a:xfrm rot="0">
            <a:off x="1192051" y="1511454"/>
            <a:ext cx="5842004" cy="5346546"/>
            <a:chOff x="1261625" y="1511454"/>
            <a:chExt cx="5842004" cy="5346546"/>
          </a:xfrm>
        </p:grpSpPr>
        <p:grpSp>
          <p:nvGrpSpPr>
            <p:cNvPr id="4" name="그룹 3"/>
            <p:cNvGrpSpPr/>
            <p:nvPr/>
          </p:nvGrpSpPr>
          <p:grpSpPr>
            <a:xfrm rot="0">
              <a:off x="1976561" y="1511454"/>
              <a:ext cx="5127068" cy="5346546"/>
              <a:chOff x="812611" y="1902928"/>
              <a:chExt cx="5785816" cy="5935735"/>
            </a:xfrm>
          </p:grpSpPr>
          <p:pic>
            <p:nvPicPr>
              <p:cNvPr id="53250" name="Picture 2"/>
              <p:cNvPicPr>
                <a:picLocks noChangeAspect="1" noChangeArrowheads="1"/>
              </p:cNvPicPr>
              <p:nvPr/>
            </p:nvPicPr>
            <p:blipFill rotWithShape="1">
              <a:blip r:embed="rId2">
                <a:alphaModFix/>
                <a:lum/>
              </a:blip>
              <a:srcRect/>
              <a:stretch>
                <a:fillRect/>
              </a:stretch>
            </p:blipFill>
            <p:spPr>
              <a:xfrm>
                <a:off x="812611" y="1902928"/>
                <a:ext cx="5785816" cy="2488305"/>
              </a:xfrm>
              <a:prstGeom prst="rect">
                <a:avLst/>
              </a:prstGeom>
              <a:noFill/>
              <a:ln>
                <a:noFill/>
              </a:ln>
            </p:spPr>
          </p:pic>
          <p:pic>
            <p:nvPicPr>
              <p:cNvPr id="53251" name="Picture 3"/>
              <p:cNvPicPr>
                <a:picLocks noChangeAspect="1" noChangeArrowheads="1"/>
              </p:cNvPicPr>
              <p:nvPr/>
            </p:nvPicPr>
            <p:blipFill rotWithShape="1">
              <a:blip r:embed="rId3">
                <a:alphaModFix/>
                <a:lum/>
              </a:blip>
              <a:srcRect/>
              <a:stretch>
                <a:fillRect/>
              </a:stretch>
            </p:blipFill>
            <p:spPr>
              <a:xfrm>
                <a:off x="847208" y="4420013"/>
                <a:ext cx="5203342" cy="3418650"/>
              </a:xfrm>
              <a:prstGeom prst="rect">
                <a:avLst/>
              </a:prstGeom>
              <a:noFill/>
              <a:ln>
                <a:noFill/>
              </a:ln>
            </p:spPr>
          </p:pic>
        </p:grpSp>
        <p:cxnSp>
          <p:nvCxnSpPr>
            <p:cNvPr id="8" name="직선 연결선 7"/>
            <p:cNvCxnSpPr/>
            <p:nvPr/>
          </p:nvCxnSpPr>
          <p:spPr>
            <a:xfrm>
              <a:off x="2103372" y="2578860"/>
              <a:ext cx="41080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261625" y="2431938"/>
              <a:ext cx="868489" cy="276999"/>
            </a:xfrm>
            <a:prstGeom prst="rect">
              <a:avLst/>
            </a:prstGeom>
            <a:noFill/>
          </p:spPr>
          <p:txBody>
            <a:bodyPr wrap="square">
              <a:spAutoFit/>
            </a:bodyPr>
            <a:lstStyle/>
            <a:p>
              <a:pPr lvl="0"/>
              <a:r>
                <a:rPr lang="en-US" altLang="ko-KR" sz="1200" b="1">
                  <a:solidFill>
                    <a:srgbClr val="ff0000"/>
                  </a:solidFill>
                </a:rPr>
                <a:t>protected</a:t>
              </a:r>
              <a:endParaRPr lang="ko-KR" altLang="en-US" sz="1200" b="1">
                <a:solidFill>
                  <a:srgbClr val="ff0000"/>
                </a:solidFill>
              </a:endParaRPr>
            </a:p>
          </p:txBody>
        </p:sp>
      </p:grpSp>
      <p:sp>
        <p:nvSpPr>
          <p:cNvPr id="11" name="TextBox 10"/>
          <p:cNvSpPr txBox="1"/>
          <p:nvPr/>
        </p:nvSpPr>
        <p:spPr>
          <a:xfrm>
            <a:off x="505119" y="711235"/>
            <a:ext cx="7660684" cy="523220"/>
          </a:xfrm>
          <a:prstGeom prst="rect">
            <a:avLst/>
          </a:prstGeom>
          <a:noFill/>
        </p:spPr>
        <p:txBody>
          <a:bodyPr wrap="square" anchor="ctr">
            <a:spAutoFit/>
          </a:bodyPr>
          <a:lstStyle/>
          <a:p>
            <a:pPr algn="ctr"/>
            <a:r>
              <a:rPr lang="en-US" altLang="ko-KR" sz="2800">
                <a:solidFill>
                  <a:schemeClr val="bg1">
                    <a:lumMod val="65000"/>
                  </a:schemeClr>
                </a:solidFill>
              </a:rPr>
              <a:t>8.5 ServletContext</a:t>
            </a:r>
            <a:r>
              <a:rPr lang="ko-KR" altLang="en-US" sz="2800">
                <a:solidFill>
                  <a:schemeClr val="bg1">
                    <a:lumMod val="65000"/>
                  </a:schemeClr>
                </a:solidFill>
              </a:rPr>
              <a:t>와 </a:t>
            </a:r>
            <a:r>
              <a:rPr lang="en-US" altLang="ko-KR" sz="2800">
                <a:solidFill>
                  <a:schemeClr val="bg1">
                    <a:lumMod val="65000"/>
                  </a:schemeClr>
                </a:solidFill>
              </a:rPr>
              <a:t>ServletConfig </a:t>
            </a:r>
            <a:r>
              <a:rPr lang="ko-KR" altLang="en-US" sz="2800">
                <a:solidFill>
                  <a:schemeClr val="bg1">
                    <a:lumMod val="65000"/>
                  </a:schemeClr>
                </a:solidFill>
              </a:rPr>
              <a:t>사용법</a:t>
            </a:r>
            <a:endParaRPr lang="ko-KR" altLang="en-US" sz="2800" spc="-88">
              <a:solidFill>
                <a:srgbClr val="281f3d"/>
              </a:solidFill>
            </a:endParaRPr>
          </a:p>
        </p:txBody>
      </p:sp>
    </p:spTree>
  </p:cSld>
  <p:clrMapOvr>
    <a:masterClrMapping/>
  </p:clrMapOvr>
</p:sld>
</file>

<file path=ppt/slides/slide8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64624"/>
          </a:xfrm>
          <a:prstGeom prst="rect">
            <a:avLst/>
          </a:prstGeom>
          <a:noFill/>
        </p:spPr>
        <p:txBody>
          <a:bodyPr wrap="square">
            <a:spAutoFit/>
          </a:bodyPr>
          <a:lstStyle/>
          <a:p>
            <a:pPr>
              <a:lnSpc>
                <a:spcPct val="165000"/>
              </a:lnSpc>
              <a:defRPr/>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p:txBody>
      </p:sp>
      <p:sp>
        <p:nvSpPr>
          <p:cNvPr id="11" name="TextBox 10"/>
          <p:cNvSpPr txBox="1"/>
          <p:nvPr/>
        </p:nvSpPr>
        <p:spPr>
          <a:xfrm>
            <a:off x="505119" y="711235"/>
            <a:ext cx="7660684" cy="523220"/>
          </a:xfrm>
          <a:prstGeom prst="rect">
            <a:avLst/>
          </a:prstGeom>
          <a:noFill/>
        </p:spPr>
        <p:txBody>
          <a:bodyPr wrap="square" anchor="ctr">
            <a:spAutoFit/>
          </a:bodyPr>
          <a:lstStyle/>
          <a:p>
            <a:pPr algn="ctr">
              <a:defRPr/>
            </a:pPr>
            <a:r>
              <a:rPr lang="en-US" altLang="ko-KR" sz="2800">
                <a:solidFill>
                  <a:schemeClr val="bg1">
                    <a:lumMod val="65000"/>
                  </a:schemeClr>
                </a:solidFill>
              </a:rPr>
              <a:t>8.5 ServletContext</a:t>
            </a:r>
            <a:r>
              <a:rPr lang="ko-KR" altLang="en-US" sz="2800">
                <a:solidFill>
                  <a:schemeClr val="bg1">
                    <a:lumMod val="65000"/>
                  </a:schemeClr>
                </a:solidFill>
              </a:rPr>
              <a:t>와 </a:t>
            </a:r>
            <a:r>
              <a:rPr lang="en-US" altLang="ko-KR" sz="2800">
                <a:solidFill>
                  <a:schemeClr val="bg1">
                    <a:lumMod val="65000"/>
                  </a:schemeClr>
                </a:solidFill>
              </a:rPr>
              <a:t>ServletConfig </a:t>
            </a:r>
            <a:r>
              <a:rPr lang="ko-KR" altLang="en-US" sz="2800">
                <a:solidFill>
                  <a:schemeClr val="bg1">
                    <a:lumMod val="65000"/>
                  </a:schemeClr>
                </a:solidFill>
              </a:rPr>
              <a:t>사용법</a:t>
            </a:r>
            <a:endParaRPr lang="ko-KR" altLang="en-US" sz="2800" spc="-88">
              <a:solidFill>
                <a:srgbClr val="281f3d"/>
              </a:solidFill>
            </a:endParaRPr>
          </a:p>
        </p:txBody>
      </p:sp>
      <p:sp>
        <p:nvSpPr>
          <p:cNvPr id="53252" name=""/>
          <p:cNvSpPr txBox="1"/>
          <p:nvPr/>
        </p:nvSpPr>
        <p:spPr>
          <a:xfrm>
            <a:off x="0" y="366848"/>
            <a:ext cx="9144000" cy="6489247"/>
          </a:xfrm>
          <a:prstGeom prst="rect">
            <a:avLst/>
          </a:prstGeom>
          <a:solidFill>
            <a:srgbClr val="ffffff">
              <a:alpha val="100000"/>
            </a:srgbClr>
          </a:solidFill>
          <a:ln>
            <a:solidFill>
              <a:srgbClr val="4472c4">
                <a:alpha val="100000"/>
              </a:srgbClr>
            </a:solidFill>
          </a:ln>
        </p:spPr>
        <p:txBody>
          <a:bodyPr wrap="square">
            <a:spAutoFit/>
          </a:bodyPr>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package sec05.ex03;</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java.io.BufferedReader;</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java.io.InputStream;</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java.io.InputStreamReader;</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java.util.StringTokenizer;</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ko-KR" altLang="en-US" sz="1200" b="1" i="0" u="none" strike="noStrike" kern="1200" cap="none" spc="0" normalizeH="0" baseline="0" mc:Ignorable="hp" hp:hslEmbossed="0">
                <a:solidFill>
                  <a:srgbClr val="000000"/>
                </a:solidFill>
                <a:latin typeface="한컴산뜻돋움"/>
                <a:ea typeface="한컴산뜻돋움"/>
              </a:rPr>
              <a:t>  </a:t>
            </a: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@WebServlet("/cfile")</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public class ContextFileServlet extends HttpServlet {</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protected void doGet(HttpServletRequest request, HttpServletResponse response) throws ServletException, IOException {</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response.setContentType("text/html;charset=euc-kr");</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PrintWriter out = response.getWriter();</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a:t>
            </a: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ff0000"/>
                </a:solidFill>
                <a:latin typeface="한컴산뜻돋움"/>
                <a:ea typeface="한컴산뜻돋움"/>
              </a:rPr>
              <a:t>ServletContext context = getServletContext();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ff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ff0000"/>
                </a:solidFill>
                <a:latin typeface="한컴산뜻돋움"/>
                <a:ea typeface="한컴산뜻돋움"/>
              </a:rPr>
              <a:t>		InputStream is = context.getResourceAsStream("/WEB-INF/bin/init.txt");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ff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ff0000"/>
                </a:solidFill>
                <a:latin typeface="한컴산뜻돋움"/>
                <a:ea typeface="한컴산뜻돋움"/>
              </a:rPr>
              <a:t>		BufferedReader buffer = new BufferedReader(new InputStreamReader(is));</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ff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String menu = null;</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String menu_member = null;</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String menu_order = null;</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String menu_goods = null;</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a:t>
            </a: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ff0000"/>
                </a:solidFill>
                <a:latin typeface="한컴산뜻돋움"/>
                <a:ea typeface="한컴산뜻돋움"/>
              </a:rPr>
              <a:t>while ((menu = buffer.readLine()) != null) {</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ff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ff0000"/>
                </a:solidFill>
                <a:latin typeface="한컴산뜻돋움"/>
                <a:ea typeface="한컴산뜻돋움"/>
              </a:rPr>
              <a:t>			StringTokenizer tokens = new StringTokenizer(menu, ",");</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ff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ff0000"/>
                </a:solidFill>
                <a:latin typeface="한컴산뜻돋움"/>
                <a:ea typeface="한컴산뜻돋움"/>
              </a:rPr>
              <a:t>			menu_member = tokens.nextToken();</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ff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ff0000"/>
                </a:solidFill>
                <a:latin typeface="한컴산뜻돋움"/>
                <a:ea typeface="한컴산뜻돋움"/>
              </a:rPr>
              <a:t>			menu_order = tokens.nextToken();</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ff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ff0000"/>
                </a:solidFill>
                <a:latin typeface="한컴산뜻돋움"/>
                <a:ea typeface="한컴산뜻돋움"/>
              </a:rPr>
              <a:t>			menu_goods = tokens.nextToken();</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ff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out.print("&lt;html&gt;&lt;body&gt;");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out.print(menu_member + "&lt;br&gt;");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out.print(menu_order + "&lt;br&gt;");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out.print(menu_goods + "&lt;br&gt;");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out.print("&lt;/body&gt;&lt;/html&gt;");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out.close();</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p:txBody>
      </p:sp>
      <p:sp>
        <p:nvSpPr>
          <p:cNvPr id="53255" name=""/>
          <p:cNvSpPr txBox="1"/>
          <p:nvPr/>
        </p:nvSpPr>
        <p:spPr>
          <a:xfrm>
            <a:off x="6097787" y="3796109"/>
            <a:ext cx="2949773" cy="272336"/>
          </a:xfrm>
          <a:prstGeom prst="rect">
            <a:avLst/>
          </a:prstGeom>
          <a:solidFill>
            <a:srgbClr val="ffef99"/>
          </a:solidFill>
        </p:spPr>
        <p:txBody>
          <a:bodyPr wrap="square">
            <a:spAutoFit/>
          </a:bodyPr>
          <a:p>
            <a:pPr>
              <a:defRPr/>
            </a:pPr>
            <a:r>
              <a:rPr lang="en-US" altLang="ko-KR" sz="1200" b="1">
                <a:latin typeface="한컴산뜻돋움"/>
                <a:ea typeface="한컴산뜻돋움"/>
                <a:hlinkClick r:id="rId2"/>
              </a:rPr>
              <a:t>https://amagrammer91.tistory.com/66</a:t>
            </a:r>
            <a:endParaRPr lang="en-US" altLang="ko-KR" sz="1200" b="1">
              <a:latin typeface="한컴산뜻돋움"/>
              <a:ea typeface="한컴산뜻돋움"/>
            </a:endParaRPr>
          </a:p>
        </p:txBody>
      </p:sp>
      <p:pic>
        <p:nvPicPr>
          <p:cNvPr id="53256" name=""/>
          <p:cNvPicPr>
            <a:picLocks noChangeAspect="1"/>
          </p:cNvPicPr>
          <p:nvPr/>
        </p:nvPicPr>
        <p:blipFill rotWithShape="1">
          <a:blip r:embed="rId3"/>
          <a:stretch>
            <a:fillRect/>
          </a:stretch>
        </p:blipFill>
        <p:spPr>
          <a:xfrm>
            <a:off x="6621224" y="4130803"/>
            <a:ext cx="1953101" cy="2553366"/>
          </a:xfrm>
          <a:prstGeom prst="rect">
            <a:avLst/>
          </a:prstGeom>
          <a:ln>
            <a:solidFill>
              <a:schemeClr val="accent2"/>
            </a:solidFill>
          </a:ln>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64624"/>
          </a:xfrm>
          <a:prstGeom prst="rect">
            <a:avLst/>
          </a:prstGeom>
          <a:noFill/>
        </p:spPr>
        <p:txBody>
          <a:bodyPr wrap="square">
            <a:spAutoFit/>
          </a:bodyPr>
          <a:lstStyle/>
          <a:p>
            <a:pPr>
              <a:lnSpc>
                <a:spcPct val="165000"/>
              </a:lnSpc>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p:txBody>
      </p:sp>
      <p:sp>
        <p:nvSpPr>
          <p:cNvPr id="5" name="TextBox 4"/>
          <p:cNvSpPr txBox="1"/>
          <p:nvPr/>
        </p:nvSpPr>
        <p:spPr>
          <a:xfrm>
            <a:off x="505119" y="1480931"/>
            <a:ext cx="7913324" cy="276999"/>
          </a:xfrm>
          <a:prstGeom prst="rect">
            <a:avLst/>
          </a:prstGeom>
          <a:noFill/>
        </p:spPr>
        <p:txBody>
          <a:bodyPr wrap="square">
            <a:spAutoFit/>
          </a:bodyPr>
          <a:lstStyle/>
          <a:p>
            <a:pPr lvl="0"/>
            <a:r>
              <a:rPr lang="en-US" altLang="ko-KR" sz="1200" b="1">
                <a:latin typeface="+mj-ea"/>
                <a:ea typeface="+mj-ea"/>
              </a:rPr>
              <a:t>9. </a:t>
            </a:r>
            <a:r>
              <a:rPr lang="en-US" altLang="ko-KR" sz="1200">
                <a:latin typeface="+mj-ea"/>
                <a:ea typeface="+mj-ea"/>
              </a:rPr>
              <a:t>http://localhost:8090/pro08/cfile</a:t>
            </a:r>
            <a:r>
              <a:rPr lang="ko-KR" altLang="en-US" sz="1200">
                <a:latin typeface="+mj-ea"/>
                <a:ea typeface="+mj-ea"/>
              </a:rPr>
              <a:t>로 요청하면 다음과 같이 파일의 메뉴 항목을 읽어와 브라우저로 출력합니다</a:t>
            </a:r>
            <a:r>
              <a:rPr lang="en-US" altLang="ko-KR" sz="1200">
                <a:latin typeface="+mj-ea"/>
                <a:ea typeface="+mj-ea"/>
              </a:rPr>
              <a:t>.</a:t>
            </a:r>
            <a:endParaRPr lang="ko-KR" altLang="en-US" sz="1200">
              <a:latin typeface="+mj-ea"/>
              <a:ea typeface="+mj-ea"/>
            </a:endParaRPr>
          </a:p>
        </p:txBody>
      </p:sp>
      <p:sp>
        <p:nvSpPr>
          <p:cNvPr id="6" name="TextBox 5"/>
          <p:cNvSpPr txBox="1"/>
          <p:nvPr/>
        </p:nvSpPr>
        <p:spPr>
          <a:xfrm>
            <a:off x="505119" y="711235"/>
            <a:ext cx="7660684" cy="523220"/>
          </a:xfrm>
          <a:prstGeom prst="rect">
            <a:avLst/>
          </a:prstGeom>
          <a:noFill/>
        </p:spPr>
        <p:txBody>
          <a:bodyPr wrap="square" anchor="ctr">
            <a:spAutoFit/>
          </a:bodyPr>
          <a:lstStyle/>
          <a:p>
            <a:pPr algn="ctr"/>
            <a:r>
              <a:rPr lang="en-US" altLang="ko-KR" sz="2800">
                <a:solidFill>
                  <a:schemeClr val="bg1">
                    <a:lumMod val="65000"/>
                  </a:schemeClr>
                </a:solidFill>
              </a:rPr>
              <a:t>8.5 ServletContext</a:t>
            </a:r>
            <a:r>
              <a:rPr lang="ko-KR" altLang="en-US" sz="2800">
                <a:solidFill>
                  <a:schemeClr val="bg1">
                    <a:lumMod val="65000"/>
                  </a:schemeClr>
                </a:solidFill>
              </a:rPr>
              <a:t>와 </a:t>
            </a:r>
            <a:r>
              <a:rPr lang="en-US" altLang="ko-KR" sz="2800">
                <a:solidFill>
                  <a:schemeClr val="bg1">
                    <a:lumMod val="65000"/>
                  </a:schemeClr>
                </a:solidFill>
              </a:rPr>
              <a:t>ServletConfig </a:t>
            </a:r>
            <a:r>
              <a:rPr lang="ko-KR" altLang="en-US" sz="2800">
                <a:solidFill>
                  <a:schemeClr val="bg1">
                    <a:lumMod val="65000"/>
                  </a:schemeClr>
                </a:solidFill>
              </a:rPr>
              <a:t>사용법</a:t>
            </a:r>
            <a:endParaRPr lang="ko-KR" altLang="en-US" sz="2800" spc="-88">
              <a:solidFill>
                <a:srgbClr val="281f3d"/>
              </a:solidFill>
            </a:endParaRPr>
          </a:p>
        </p:txBody>
      </p:sp>
      <p:pic>
        <p:nvPicPr>
          <p:cNvPr id="1026" name="Picture 2"/>
          <p:cNvPicPr>
            <a:picLocks noChangeAspect="1" noChangeArrowheads="1"/>
          </p:cNvPicPr>
          <p:nvPr/>
        </p:nvPicPr>
        <p:blipFill rotWithShape="1">
          <a:blip r:embed="rId2">
            <a:alphaModFix/>
            <a:lum/>
          </a:blip>
          <a:srcRect/>
          <a:stretch>
            <a:fillRect/>
          </a:stretch>
        </p:blipFill>
        <p:spPr>
          <a:xfrm>
            <a:off x="2434968" y="1873212"/>
            <a:ext cx="3019425" cy="1495425"/>
          </a:xfrm>
          <a:prstGeom prst="rect">
            <a:avLst/>
          </a:prstGeom>
          <a:noFill/>
          <a:ln w="9525">
            <a:solidFill>
              <a:schemeClr val="tx1"/>
            </a:solidFill>
            <a:miter/>
          </a:ln>
        </p:spPr>
      </p:pic>
    </p:spTree>
  </p:cSld>
  <p:clrMapOvr>
    <a:masterClrMapping/>
  </p:clrMapOvr>
</p:sld>
</file>

<file path=ppt/slides/slide8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64624"/>
          </a:xfrm>
          <a:prstGeom prst="rect">
            <a:avLst/>
          </a:prstGeom>
          <a:noFill/>
        </p:spPr>
        <p:txBody>
          <a:bodyPr wrap="square">
            <a:spAutoFit/>
          </a:bodyPr>
          <a:lstStyle/>
          <a:p>
            <a:pPr>
              <a:lnSpc>
                <a:spcPct val="165000"/>
              </a:lnSpc>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p:txBody>
      </p:sp>
      <p:sp>
        <p:nvSpPr>
          <p:cNvPr id="4" name="TextBox 3"/>
          <p:cNvSpPr txBox="1"/>
          <p:nvPr/>
        </p:nvSpPr>
        <p:spPr>
          <a:xfrm>
            <a:off x="505118" y="1295296"/>
            <a:ext cx="8039113" cy="493499"/>
          </a:xfrm>
          <a:prstGeom prst="rect">
            <a:avLst/>
          </a:prstGeom>
          <a:noFill/>
        </p:spPr>
        <p:txBody>
          <a:bodyPr wrap="square">
            <a:spAutoFit/>
          </a:bodyPr>
          <a:lstStyle/>
          <a:p>
            <a:pPr marL="285750" indent="-285750" defTabSz="2160270">
              <a:lnSpc>
                <a:spcPct val="150000"/>
              </a:lnSpc>
              <a:spcBef>
                <a:spcPct val="16000"/>
              </a:spcBef>
              <a:buClr>
                <a:srgbClr val="7c68ad"/>
              </a:buClr>
              <a:buFont typeface="Arial"/>
              <a:buChar char="•"/>
            </a:pPr>
            <a:r>
              <a:rPr lang="en-US" altLang="ko-KR" b="1"/>
              <a:t>8.5.5  ServletConfig</a:t>
            </a:r>
            <a:endParaRPr lang="en-US" altLang="ko-KR" b="1" spc="-94"/>
          </a:p>
        </p:txBody>
      </p:sp>
      <p:sp>
        <p:nvSpPr>
          <p:cNvPr id="3" name="TextBox 2"/>
          <p:cNvSpPr txBox="1"/>
          <p:nvPr/>
        </p:nvSpPr>
        <p:spPr>
          <a:xfrm>
            <a:off x="914400" y="1828800"/>
            <a:ext cx="5277678" cy="293370"/>
          </a:xfrm>
          <a:prstGeom prst="rect">
            <a:avLst/>
          </a:prstGeom>
          <a:noFill/>
        </p:spPr>
        <p:txBody>
          <a:bodyPr wrap="square">
            <a:spAutoFit/>
          </a:bodyPr>
          <a:lstStyle/>
          <a:p>
            <a:pPr lvl="0"/>
            <a:r>
              <a:rPr lang="en-US" altLang="ko-KR" sz="1400" b="1">
                <a:latin typeface="+mj-ea"/>
                <a:ea typeface="+mj-ea"/>
              </a:rPr>
              <a:t>ServletConfig </a:t>
            </a:r>
            <a:r>
              <a:rPr lang="ko-KR" altLang="en-US" sz="1400" b="1">
                <a:latin typeface="+mj-ea"/>
                <a:ea typeface="+mj-ea"/>
              </a:rPr>
              <a:t>기능</a:t>
            </a:r>
            <a:endParaRPr lang="ko-KR" altLang="en-US" sz="1400" b="1">
              <a:latin typeface="+mj-ea"/>
              <a:ea typeface="+mj-ea"/>
            </a:endParaRPr>
          </a:p>
        </p:txBody>
      </p:sp>
      <p:sp>
        <p:nvSpPr>
          <p:cNvPr id="5" name="TextBox 4"/>
          <p:cNvSpPr txBox="1"/>
          <p:nvPr/>
        </p:nvSpPr>
        <p:spPr>
          <a:xfrm>
            <a:off x="1030249" y="2136577"/>
            <a:ext cx="7040325" cy="642818"/>
          </a:xfrm>
          <a:prstGeom prst="rect">
            <a:avLst/>
          </a:prstGeom>
          <a:noFill/>
          <a:ln w="19050">
            <a:solidFill>
              <a:srgbClr val="00b0f0"/>
            </a:solidFill>
          </a:ln>
        </p:spPr>
        <p:txBody>
          <a:bodyPr wrap="square">
            <a:spAutoFit/>
          </a:bodyPr>
          <a:lstStyle/>
          <a:p>
            <a:pPr marL="342900" indent="-342900">
              <a:lnSpc>
                <a:spcPct val="150000"/>
              </a:lnSpc>
              <a:buFont typeface="Arial"/>
              <a:buChar char="•"/>
            </a:pPr>
            <a:r>
              <a:rPr lang="en-US" altLang="ko-KR" sz="1200">
                <a:latin typeface="+mj-ea"/>
                <a:ea typeface="+mj-ea"/>
              </a:rPr>
              <a:t>ServletContext </a:t>
            </a:r>
            <a:r>
              <a:rPr lang="ko-KR" altLang="en-US" sz="1200">
                <a:latin typeface="+mj-ea"/>
                <a:ea typeface="+mj-ea"/>
              </a:rPr>
              <a:t>객체를 얻는 기능</a:t>
            </a:r>
            <a:endParaRPr lang="ko-KR" altLang="en-US" sz="1200">
              <a:latin typeface="+mj-ea"/>
              <a:ea typeface="+mj-ea"/>
            </a:endParaRPr>
          </a:p>
          <a:p>
            <a:pPr marL="342900" indent="-342900">
              <a:lnSpc>
                <a:spcPct val="150000"/>
              </a:lnSpc>
              <a:buFont typeface="Arial"/>
              <a:buChar char="•"/>
            </a:pPr>
            <a:r>
              <a:rPr lang="ko-KR" altLang="en-US" sz="1200">
                <a:latin typeface="+mj-ea"/>
                <a:ea typeface="+mj-ea"/>
              </a:rPr>
              <a:t>서블릿에 대한 초기화 작업 기능</a:t>
            </a:r>
            <a:endParaRPr lang="ko-KR" altLang="en-US" sz="1200">
              <a:latin typeface="+mj-ea"/>
              <a:ea typeface="+mj-ea"/>
            </a:endParaRPr>
          </a:p>
        </p:txBody>
      </p:sp>
      <p:sp>
        <p:nvSpPr>
          <p:cNvPr id="7" name="TextBox 6"/>
          <p:cNvSpPr txBox="1"/>
          <p:nvPr/>
        </p:nvSpPr>
        <p:spPr>
          <a:xfrm>
            <a:off x="530854" y="3137348"/>
            <a:ext cx="8039113" cy="499297"/>
          </a:xfrm>
          <a:prstGeom prst="rect">
            <a:avLst/>
          </a:prstGeom>
          <a:noFill/>
        </p:spPr>
        <p:txBody>
          <a:bodyPr wrap="square">
            <a:spAutoFit/>
          </a:bodyPr>
          <a:lstStyle/>
          <a:p>
            <a:pPr marL="285750" indent="-285750" defTabSz="2160270">
              <a:lnSpc>
                <a:spcPct val="150000"/>
              </a:lnSpc>
              <a:spcBef>
                <a:spcPct val="16000"/>
              </a:spcBef>
              <a:buClr>
                <a:srgbClr val="7c68ad"/>
              </a:buClr>
              <a:buFont typeface="Arial"/>
              <a:buChar char="•"/>
            </a:pPr>
            <a:r>
              <a:rPr lang="en-US" altLang="ko-KR" b="1"/>
              <a:t>8.5.6  @WebServlet </a:t>
            </a:r>
            <a:r>
              <a:rPr lang="ko-KR" altLang="en-US" b="1"/>
              <a:t>애너테이션을 이용한 서블릿 설정</a:t>
            </a:r>
            <a:endParaRPr lang="en-US" altLang="ko-KR" b="1" spc="-94"/>
          </a:p>
        </p:txBody>
      </p:sp>
      <p:sp>
        <p:nvSpPr>
          <p:cNvPr id="8" name="TextBox 7"/>
          <p:cNvSpPr txBox="1"/>
          <p:nvPr/>
        </p:nvSpPr>
        <p:spPr>
          <a:xfrm>
            <a:off x="952445" y="3590229"/>
            <a:ext cx="7195930" cy="294066"/>
          </a:xfrm>
          <a:prstGeom prst="rect">
            <a:avLst/>
          </a:prstGeom>
          <a:noFill/>
        </p:spPr>
        <p:txBody>
          <a:bodyPr wrap="square">
            <a:spAutoFit/>
          </a:bodyPr>
          <a:lstStyle/>
          <a:p>
            <a:pPr lvl="0"/>
            <a:r>
              <a:rPr lang="en-US" altLang="ko-KR" sz="1400" b="1"/>
              <a:t>@WebServlet </a:t>
            </a:r>
            <a:r>
              <a:rPr lang="ko-KR" altLang="en-US" sz="1400" b="1"/>
              <a:t>구성 요소들</a:t>
            </a:r>
            <a:endParaRPr lang="ko-KR" altLang="en-US" sz="1400" b="1"/>
          </a:p>
        </p:txBody>
      </p:sp>
      <p:graphicFrame>
        <p:nvGraphicFramePr>
          <p:cNvPr id="9" name="표 8"/>
          <p:cNvGraphicFramePr>
            <a:graphicFrameLocks noGrp="1"/>
          </p:cNvGraphicFramePr>
          <p:nvPr/>
        </p:nvGraphicFramePr>
        <p:xfrm>
          <a:off x="914400" y="3898006"/>
          <a:ext cx="7056783" cy="1474425"/>
        </p:xfrm>
        <a:graphic>
          <a:graphicData uri="http://schemas.openxmlformats.org/drawingml/2006/table">
            <a:tbl>
              <a:tblPr firstRow="1" bandRow="1">
                <a:tableStyleId>{5C22544A-7EE6-4342-B048-85BDC9FD1C3A}</a:tableStyleId>
              </a:tblPr>
              <a:tblGrid>
                <a:gridCol w="2117035"/>
                <a:gridCol w="4939748"/>
              </a:tblGrid>
              <a:tr h="177037">
                <a:tc>
                  <a:txBody>
                    <a:bodyPr vert="horz" lIns="91440" tIns="45720" rIns="91440" bIns="45720" anchor="t" anchorCtr="0"/>
                    <a:p>
                      <a:pPr latinLnBrk="1"/>
                      <a:r>
                        <a:rPr lang="ko-KR" altLang="en-US" sz="1000">
                          <a:solidFill>
                            <a:schemeClr val="tx1"/>
                          </a:solidFill>
                          <a:latin typeface="+mj-ea"/>
                          <a:ea typeface="+mj-ea"/>
                        </a:rPr>
                        <a:t>요소</a:t>
                      </a:r>
                      <a:endParaRPr lang="ko-KR" altLang="en-US" sz="1000">
                        <a:solidFill>
                          <a:schemeClr val="tx1"/>
                        </a:solidFill>
                        <a:latin typeface="+mj-ea"/>
                        <a:ea typeface="+mj-ea"/>
                      </a:endParaRPr>
                    </a:p>
                  </a:txBody>
                  <a:tcPr marL="91440" marR="91440">
                    <a:lnL w="12700" cap="flat" cmpd="sng" algn="ctr">
                      <a:solidFill>
                        <a:schemeClr val="tx1"/>
                      </a:solidFill>
                      <a:prstDash val="solid"/>
                      <a:round/>
                    </a:lnL>
                    <a:lnR w="12700" cap="flat" cmpd="sng" algn="ctr">
                      <a:solidFill>
                        <a:schemeClr val="tx1"/>
                      </a:solidFill>
                      <a:prstDash val="solid"/>
                      <a:round/>
                    </a:lnR>
                    <a:lnT w="12700" cap="flat" cmpd="sng" algn="ctr">
                      <a:solidFill>
                        <a:schemeClr val="tx1"/>
                      </a:solidFill>
                      <a:prstDash val="solid"/>
                      <a:round/>
                    </a:lnT>
                    <a:lnB w="12700" cap="flat" cmpd="sng" algn="ctr">
                      <a:solidFill>
                        <a:schemeClr val="tx1"/>
                      </a:solidFill>
                      <a:prstDash val="solid"/>
                      <a:round/>
                    </a:lnB>
                    <a:solidFill>
                      <a:schemeClr val="accent5">
                        <a:lumMod val="40000"/>
                        <a:lumOff val="60000"/>
                      </a:schemeClr>
                    </a:solidFill>
                  </a:tcPr>
                </a:tc>
                <a:tc>
                  <a:txBody>
                    <a:bodyPr vert="horz" lIns="91440" tIns="45720" rIns="91440" bIns="45720" anchor="t" anchorCtr="0"/>
                    <a:p>
                      <a:pPr latinLnBrk="1"/>
                      <a:r>
                        <a:rPr lang="ko-KR" altLang="en-US" sz="1000">
                          <a:solidFill>
                            <a:schemeClr val="tx1"/>
                          </a:solidFill>
                          <a:latin typeface="+mj-ea"/>
                          <a:ea typeface="+mj-ea"/>
                        </a:rPr>
                        <a:t>설명</a:t>
                      </a:r>
                      <a:endParaRPr lang="ko-KR" altLang="en-US" sz="1000">
                        <a:solidFill>
                          <a:schemeClr val="tx1"/>
                        </a:solidFill>
                        <a:latin typeface="+mj-ea"/>
                        <a:ea typeface="+mj-ea"/>
                      </a:endParaRPr>
                    </a:p>
                  </a:txBody>
                  <a:tcPr marL="91440" marR="91440">
                    <a:lnL w="12700" cap="flat" cmpd="sng" algn="ctr">
                      <a:solidFill>
                        <a:schemeClr val="tx1"/>
                      </a:solidFill>
                      <a:prstDash val="solid"/>
                      <a:round/>
                    </a:lnL>
                    <a:lnR w="12700" cap="flat" cmpd="sng" algn="ctr">
                      <a:solidFill>
                        <a:schemeClr val="tx1"/>
                      </a:solidFill>
                      <a:prstDash val="solid"/>
                      <a:round/>
                    </a:lnR>
                    <a:lnT w="12700" cap="flat" cmpd="sng" algn="ctr">
                      <a:solidFill>
                        <a:schemeClr val="tx1"/>
                      </a:solidFill>
                      <a:prstDash val="solid"/>
                      <a:round/>
                    </a:lnT>
                    <a:lnB w="12700" cap="flat" cmpd="sng" algn="ctr">
                      <a:solidFill>
                        <a:schemeClr val="tx1"/>
                      </a:solidFill>
                      <a:prstDash val="solid"/>
                      <a:round/>
                    </a:lnB>
                    <a:solidFill>
                      <a:schemeClr val="accent5">
                        <a:lumMod val="40000"/>
                        <a:lumOff val="60000"/>
                      </a:schemeClr>
                    </a:solidFill>
                  </a:tcPr>
                </a:tc>
              </a:tr>
              <a:tr h="201554">
                <a:tc>
                  <a:txBody>
                    <a:bodyPr vert="horz" lIns="91440" tIns="45720" rIns="91440" bIns="45720" anchor="t" anchorCtr="0"/>
                    <a:p>
                      <a:pPr latinLnBrk="1"/>
                      <a:r>
                        <a:rPr lang="en-US" altLang="ko-KR" sz="1000">
                          <a:solidFill>
                            <a:schemeClr val="tx1"/>
                          </a:solidFill>
                          <a:latin typeface="+mj-ea"/>
                          <a:ea typeface="+mj-ea"/>
                        </a:rPr>
                        <a:t>urlPatterns</a:t>
                      </a:r>
                      <a:endParaRPr lang="ko-KR" altLang="en-US" sz="1000">
                        <a:solidFill>
                          <a:schemeClr val="tx1"/>
                        </a:solidFill>
                        <a:latin typeface="+mj-ea"/>
                        <a:ea typeface="+mj-ea"/>
                      </a:endParaRPr>
                    </a:p>
                  </a:txBody>
                  <a:tcPr marL="91440" marR="91440">
                    <a:lnL w="12700" cap="flat" cmpd="sng" algn="ctr">
                      <a:solidFill>
                        <a:schemeClr val="tx1"/>
                      </a:solidFill>
                      <a:prstDash val="solid"/>
                      <a:round/>
                    </a:lnL>
                    <a:lnR w="12700" cap="flat" cmpd="sng" algn="ctr">
                      <a:solidFill>
                        <a:schemeClr val="tx1"/>
                      </a:solidFill>
                      <a:prstDash val="solid"/>
                      <a:round/>
                    </a:lnR>
                    <a:lnT w="12700" cap="flat" cmpd="sng" algn="ctr">
                      <a:solidFill>
                        <a:schemeClr val="tx1"/>
                      </a:solidFill>
                      <a:prstDash val="solid"/>
                      <a:round/>
                    </a:lnT>
                    <a:lnB w="12700" cap="flat" cmpd="sng" algn="ctr">
                      <a:solidFill>
                        <a:schemeClr val="tx1"/>
                      </a:solidFill>
                      <a:prstDash val="solid"/>
                      <a:round/>
                    </a:lnB>
                    <a:noFill/>
                  </a:tcPr>
                </a:tc>
                <a:tc>
                  <a:txBody>
                    <a:bodyPr vert="horz" lIns="91440" tIns="45720" rIns="91440" bIns="45720" anchor="t" anchorCtr="0"/>
                    <a:p>
                      <a:pPr latinLnBrk="1"/>
                      <a:r>
                        <a:rPr lang="ko-KR" altLang="en-US" sz="1000" b="0" i="0">
                          <a:solidFill>
                            <a:schemeClr val="dk1"/>
                          </a:solidFill>
                          <a:latin typeface="+mj-ea"/>
                          <a:ea typeface="+mj-ea"/>
                          <a:cs typeface="+mn-cs"/>
                        </a:rPr>
                        <a:t>웹 브라우저에서 서블릿 요청 시 사용하는 매핑 이름</a:t>
                      </a:r>
                      <a:endParaRPr lang="ko-KR" altLang="en-US" sz="1000">
                        <a:solidFill>
                          <a:schemeClr val="tx1"/>
                        </a:solidFill>
                        <a:latin typeface="+mj-ea"/>
                        <a:ea typeface="+mj-ea"/>
                      </a:endParaRPr>
                    </a:p>
                  </a:txBody>
                  <a:tcPr marL="91440" marR="91440">
                    <a:lnL w="12700" cap="flat" cmpd="sng" algn="ctr">
                      <a:solidFill>
                        <a:schemeClr val="tx1"/>
                      </a:solidFill>
                      <a:prstDash val="solid"/>
                      <a:round/>
                    </a:lnL>
                    <a:lnR w="12700" cap="flat" cmpd="sng" algn="ctr">
                      <a:solidFill>
                        <a:schemeClr val="tx1"/>
                      </a:solidFill>
                      <a:prstDash val="solid"/>
                      <a:round/>
                    </a:lnR>
                    <a:lnT w="12700" cap="flat" cmpd="sng" algn="ctr">
                      <a:solidFill>
                        <a:schemeClr val="tx1"/>
                      </a:solidFill>
                      <a:prstDash val="solid"/>
                      <a:round/>
                    </a:lnT>
                    <a:lnB w="12700" cap="flat" cmpd="sng" algn="ctr">
                      <a:solidFill>
                        <a:schemeClr val="tx1"/>
                      </a:solidFill>
                      <a:prstDash val="solid"/>
                      <a:round/>
                    </a:lnB>
                    <a:noFill/>
                  </a:tcPr>
                </a:tc>
              </a:tr>
              <a:tr h="245949">
                <a:tc>
                  <a:txBody>
                    <a:bodyPr vert="horz" lIns="91440" tIns="45720" rIns="91440" bIns="45720" anchor="t" anchorCtr="0"/>
                    <a:p>
                      <a:pPr latinLnBrk="1"/>
                      <a:r>
                        <a:rPr lang="en-US" altLang="ko-KR" sz="1000">
                          <a:solidFill>
                            <a:schemeClr val="tx1"/>
                          </a:solidFill>
                          <a:latin typeface="+mj-ea"/>
                          <a:ea typeface="+mj-ea"/>
                        </a:rPr>
                        <a:t>name</a:t>
                      </a:r>
                      <a:endParaRPr lang="ko-KR" altLang="en-US" sz="1000">
                        <a:solidFill>
                          <a:schemeClr val="tx1"/>
                        </a:solidFill>
                        <a:latin typeface="+mj-ea"/>
                        <a:ea typeface="+mj-ea"/>
                      </a:endParaRPr>
                    </a:p>
                  </a:txBody>
                  <a:tcPr marL="91440" marR="91440">
                    <a:lnL w="12700" cap="flat" cmpd="sng" algn="ctr">
                      <a:solidFill>
                        <a:schemeClr val="tx1"/>
                      </a:solidFill>
                      <a:prstDash val="solid"/>
                      <a:round/>
                    </a:lnL>
                    <a:lnR w="12700" cap="flat" cmpd="sng" algn="ctr">
                      <a:solidFill>
                        <a:schemeClr val="tx1"/>
                      </a:solidFill>
                      <a:prstDash val="solid"/>
                      <a:round/>
                    </a:lnR>
                    <a:lnT w="12700" cap="flat" cmpd="sng" algn="ctr">
                      <a:solidFill>
                        <a:schemeClr val="tx1"/>
                      </a:solidFill>
                      <a:prstDash val="solid"/>
                      <a:round/>
                    </a:lnT>
                    <a:lnB w="12700" cap="flat" cmpd="sng" algn="ctr">
                      <a:solidFill>
                        <a:schemeClr val="tx1"/>
                      </a:solidFill>
                      <a:prstDash val="solid"/>
                      <a:round/>
                    </a:lnB>
                    <a:noFill/>
                  </a:tcPr>
                </a:tc>
                <a:tc>
                  <a:txBody>
                    <a:bodyPr vert="horz" lIns="91440" tIns="45720" rIns="91440" bIns="45720" anchor="t" anchorCtr="0"/>
                    <a:p>
                      <a:pPr latinLnBrk="1"/>
                      <a:r>
                        <a:rPr lang="ko-KR" altLang="en-US" sz="1000" b="0" i="0">
                          <a:solidFill>
                            <a:schemeClr val="dk1"/>
                          </a:solidFill>
                          <a:latin typeface="+mj-ea"/>
                          <a:ea typeface="+mj-ea"/>
                          <a:cs typeface="+mn-cs"/>
                        </a:rPr>
                        <a:t>서블릿 이름</a:t>
                      </a:r>
                      <a:endParaRPr lang="ko-KR" altLang="en-US" sz="1000">
                        <a:solidFill>
                          <a:schemeClr val="tx1"/>
                        </a:solidFill>
                        <a:latin typeface="+mj-ea"/>
                        <a:ea typeface="+mj-ea"/>
                      </a:endParaRPr>
                    </a:p>
                  </a:txBody>
                  <a:tcPr marL="91440" marR="91440">
                    <a:lnL w="12700" cap="flat" cmpd="sng" algn="ctr">
                      <a:solidFill>
                        <a:schemeClr val="tx1"/>
                      </a:solidFill>
                      <a:prstDash val="solid"/>
                      <a:round/>
                    </a:lnL>
                    <a:lnR w="12700" cap="flat" cmpd="sng" algn="ctr">
                      <a:solidFill>
                        <a:schemeClr val="tx1"/>
                      </a:solidFill>
                      <a:prstDash val="solid"/>
                      <a:round/>
                    </a:lnR>
                    <a:lnT w="12700" cap="flat" cmpd="sng" algn="ctr">
                      <a:solidFill>
                        <a:schemeClr val="tx1"/>
                      </a:solidFill>
                      <a:prstDash val="solid"/>
                      <a:round/>
                    </a:lnT>
                    <a:lnB w="12700" cap="flat" cmpd="sng" algn="ctr">
                      <a:solidFill>
                        <a:schemeClr val="tx1"/>
                      </a:solidFill>
                      <a:prstDash val="solid"/>
                      <a:round/>
                    </a:lnB>
                    <a:noFill/>
                  </a:tcPr>
                </a:tc>
              </a:tr>
              <a:tr h="208722">
                <a:tc>
                  <a:txBody>
                    <a:bodyPr vert="horz" lIns="91440" tIns="45720" rIns="91440" bIns="45720" anchor="t" anchorCtr="0"/>
                    <a:p>
                      <a:pPr latinLnBrk="1"/>
                      <a:r>
                        <a:rPr lang="en-US" altLang="ko-KR" sz="1000">
                          <a:solidFill>
                            <a:schemeClr val="tx1"/>
                          </a:solidFill>
                          <a:latin typeface="+mj-ea"/>
                          <a:ea typeface="+mj-ea"/>
                        </a:rPr>
                        <a:t>loadOnStartup</a:t>
                      </a:r>
                      <a:endParaRPr lang="ko-KR" altLang="en-US" sz="1000">
                        <a:solidFill>
                          <a:schemeClr val="tx1"/>
                        </a:solidFill>
                        <a:latin typeface="+mj-ea"/>
                        <a:ea typeface="+mj-ea"/>
                      </a:endParaRPr>
                    </a:p>
                  </a:txBody>
                  <a:tcPr marL="91440" marR="91440">
                    <a:lnL w="12700" cap="flat" cmpd="sng" algn="ctr">
                      <a:solidFill>
                        <a:schemeClr val="tx1"/>
                      </a:solidFill>
                      <a:prstDash val="solid"/>
                      <a:round/>
                    </a:lnL>
                    <a:lnR w="12700" cap="flat" cmpd="sng" algn="ctr">
                      <a:solidFill>
                        <a:schemeClr val="tx1"/>
                      </a:solidFill>
                      <a:prstDash val="solid"/>
                      <a:round/>
                    </a:lnR>
                    <a:lnT w="12700" cap="flat" cmpd="sng" algn="ctr">
                      <a:solidFill>
                        <a:schemeClr val="tx1"/>
                      </a:solidFill>
                      <a:prstDash val="solid"/>
                      <a:round/>
                    </a:lnT>
                    <a:lnB w="12700" cap="flat" cmpd="sng" algn="ctr">
                      <a:solidFill>
                        <a:schemeClr val="tx1"/>
                      </a:solidFill>
                      <a:prstDash val="solid"/>
                      <a:round/>
                    </a:lnB>
                    <a:noFill/>
                  </a:tcPr>
                </a:tc>
                <a:tc>
                  <a:txBody>
                    <a:bodyPr vert="horz" lIns="91440" tIns="45720" rIns="91440" bIns="45720" anchor="t" anchorCtr="0"/>
                    <a:p>
                      <a:pPr latinLnBrk="1"/>
                      <a:r>
                        <a:rPr lang="ko-KR" altLang="en-US" sz="1000" b="0" i="0">
                          <a:solidFill>
                            <a:schemeClr val="dk1"/>
                          </a:solidFill>
                          <a:latin typeface="+mj-ea"/>
                          <a:ea typeface="+mj-ea"/>
                          <a:cs typeface="+mn-cs"/>
                        </a:rPr>
                        <a:t>컨테이너 실행 시 서블릿이 로드되는 순서 지정</a:t>
                      </a:r>
                      <a:endParaRPr lang="ko-KR" altLang="en-US" sz="1000">
                        <a:solidFill>
                          <a:schemeClr val="tx1"/>
                        </a:solidFill>
                        <a:latin typeface="+mj-ea"/>
                        <a:ea typeface="+mj-ea"/>
                      </a:endParaRPr>
                    </a:p>
                  </a:txBody>
                  <a:tcPr marL="91440" marR="91440">
                    <a:lnL w="12700" cap="flat" cmpd="sng" algn="ctr">
                      <a:solidFill>
                        <a:schemeClr val="tx1"/>
                      </a:solidFill>
                      <a:prstDash val="solid"/>
                      <a:round/>
                    </a:lnL>
                    <a:lnR w="12700" cap="flat" cmpd="sng" algn="ctr">
                      <a:solidFill>
                        <a:schemeClr val="tx1"/>
                      </a:solidFill>
                      <a:prstDash val="solid"/>
                      <a:round/>
                    </a:lnR>
                    <a:lnT w="12700" cap="flat" cmpd="sng" algn="ctr">
                      <a:solidFill>
                        <a:schemeClr val="tx1"/>
                      </a:solidFill>
                      <a:prstDash val="solid"/>
                      <a:round/>
                    </a:lnT>
                    <a:lnB w="12700" cap="flat" cmpd="sng" algn="ctr">
                      <a:solidFill>
                        <a:schemeClr val="tx1"/>
                      </a:solidFill>
                      <a:prstDash val="solid"/>
                      <a:round/>
                    </a:lnB>
                    <a:noFill/>
                  </a:tcPr>
                </a:tc>
              </a:tr>
              <a:tr h="253116">
                <a:tc>
                  <a:txBody>
                    <a:bodyPr vert="horz" lIns="91440" tIns="45720" rIns="91440" bIns="45720" anchor="t" anchorCtr="0"/>
                    <a:p>
                      <a:pPr latinLnBrk="1"/>
                      <a:r>
                        <a:rPr lang="en-US" altLang="ko-KR" sz="1000">
                          <a:solidFill>
                            <a:schemeClr val="tx1"/>
                          </a:solidFill>
                          <a:latin typeface="+mj-ea"/>
                          <a:ea typeface="+mj-ea"/>
                        </a:rPr>
                        <a:t>initParams</a:t>
                      </a:r>
                      <a:endParaRPr lang="ko-KR" altLang="en-US" sz="1000">
                        <a:solidFill>
                          <a:schemeClr val="tx1"/>
                        </a:solidFill>
                        <a:latin typeface="+mj-ea"/>
                        <a:ea typeface="+mj-ea"/>
                      </a:endParaRPr>
                    </a:p>
                  </a:txBody>
                  <a:tcPr marL="91440" marR="91440">
                    <a:lnL w="12700" cap="flat" cmpd="sng" algn="ctr">
                      <a:solidFill>
                        <a:schemeClr val="tx1"/>
                      </a:solidFill>
                      <a:prstDash val="solid"/>
                      <a:round/>
                    </a:lnL>
                    <a:lnR w="12700" cap="flat" cmpd="sng" algn="ctr">
                      <a:solidFill>
                        <a:schemeClr val="tx1"/>
                      </a:solidFill>
                      <a:prstDash val="solid"/>
                      <a:round/>
                    </a:lnR>
                    <a:lnT w="12700" cap="flat" cmpd="sng" algn="ctr">
                      <a:solidFill>
                        <a:schemeClr val="tx1"/>
                      </a:solidFill>
                      <a:prstDash val="solid"/>
                      <a:round/>
                    </a:lnT>
                    <a:lnB w="12700" cap="flat" cmpd="sng" algn="ctr">
                      <a:solidFill>
                        <a:schemeClr val="tx1"/>
                      </a:solidFill>
                      <a:prstDash val="solid"/>
                      <a:round/>
                    </a:lnB>
                    <a:noFill/>
                  </a:tcPr>
                </a:tc>
                <a:tc>
                  <a:txBody>
                    <a:bodyPr vert="horz" lIns="91440" tIns="45720" rIns="91440" bIns="45720" anchor="t" anchorCtr="0"/>
                    <a:p>
                      <a:pPr latinLnBrk="1"/>
                      <a:r>
                        <a:rPr lang="en-US" altLang="ko-KR" sz="1000" b="0" i="0">
                          <a:solidFill>
                            <a:schemeClr val="dk1"/>
                          </a:solidFill>
                          <a:latin typeface="+mj-ea"/>
                          <a:ea typeface="+mj-ea"/>
                          <a:cs typeface="+mn-cs"/>
                        </a:rPr>
                        <a:t>@WebInitParam </a:t>
                      </a:r>
                      <a:r>
                        <a:rPr lang="ko-KR" altLang="en-US" sz="1000" b="0" i="0">
                          <a:solidFill>
                            <a:schemeClr val="dk1"/>
                          </a:solidFill>
                          <a:latin typeface="+mj-ea"/>
                          <a:ea typeface="+mj-ea"/>
                          <a:cs typeface="+mn-cs"/>
                        </a:rPr>
                        <a:t>애너테이션 이용해 매개변수를 추가하는 기능</a:t>
                      </a:r>
                      <a:endParaRPr lang="ko-KR" altLang="en-US" sz="1000">
                        <a:solidFill>
                          <a:schemeClr val="tx1"/>
                        </a:solidFill>
                        <a:latin typeface="+mj-ea"/>
                        <a:ea typeface="+mj-ea"/>
                      </a:endParaRPr>
                    </a:p>
                  </a:txBody>
                  <a:tcPr marL="91440" marR="91440">
                    <a:lnL w="12700" cap="flat" cmpd="sng" algn="ctr">
                      <a:solidFill>
                        <a:schemeClr val="tx1"/>
                      </a:solidFill>
                      <a:prstDash val="solid"/>
                      <a:round/>
                    </a:lnL>
                    <a:lnR w="12700" cap="flat" cmpd="sng" algn="ctr">
                      <a:solidFill>
                        <a:schemeClr val="tx1"/>
                      </a:solidFill>
                      <a:prstDash val="solid"/>
                      <a:round/>
                    </a:lnR>
                    <a:lnT w="12700" cap="flat" cmpd="sng" algn="ctr">
                      <a:solidFill>
                        <a:schemeClr val="tx1"/>
                      </a:solidFill>
                      <a:prstDash val="solid"/>
                      <a:round/>
                    </a:lnT>
                    <a:lnB w="12700" cap="flat" cmpd="sng" algn="ctr">
                      <a:solidFill>
                        <a:schemeClr val="tx1"/>
                      </a:solidFill>
                      <a:prstDash val="solid"/>
                      <a:round/>
                    </a:lnB>
                    <a:noFill/>
                  </a:tcPr>
                </a:tc>
              </a:tr>
              <a:tr h="198783">
                <a:tc>
                  <a:txBody>
                    <a:bodyPr vert="horz" lIns="91440" tIns="45720" rIns="91440" bIns="45720" anchor="t" anchorCtr="0"/>
                    <a:p>
                      <a:pPr latinLnBrk="1"/>
                      <a:r>
                        <a:rPr lang="en-US" altLang="ko-KR" sz="1000">
                          <a:solidFill>
                            <a:schemeClr val="tx1"/>
                          </a:solidFill>
                          <a:latin typeface="+mj-ea"/>
                          <a:ea typeface="+mj-ea"/>
                        </a:rPr>
                        <a:t>description</a:t>
                      </a:r>
                      <a:endParaRPr lang="ko-KR" altLang="en-US" sz="1000">
                        <a:solidFill>
                          <a:schemeClr val="tx1"/>
                        </a:solidFill>
                        <a:latin typeface="+mj-ea"/>
                        <a:ea typeface="+mj-ea"/>
                      </a:endParaRPr>
                    </a:p>
                  </a:txBody>
                  <a:tcPr marL="91440" marR="91440">
                    <a:lnL w="12700" cap="flat" cmpd="sng" algn="ctr">
                      <a:solidFill>
                        <a:schemeClr val="tx1"/>
                      </a:solidFill>
                      <a:prstDash val="solid"/>
                      <a:round/>
                    </a:lnL>
                    <a:lnR w="12700" cap="flat" cmpd="sng" algn="ctr">
                      <a:solidFill>
                        <a:schemeClr val="tx1"/>
                      </a:solidFill>
                      <a:prstDash val="solid"/>
                      <a:round/>
                    </a:lnR>
                    <a:lnT w="12700" cap="flat" cmpd="sng" algn="ctr">
                      <a:solidFill>
                        <a:schemeClr val="tx1"/>
                      </a:solidFill>
                      <a:prstDash val="solid"/>
                      <a:round/>
                    </a:lnT>
                    <a:lnB w="12700" cap="flat" cmpd="sng" algn="ctr">
                      <a:solidFill>
                        <a:schemeClr val="tx1"/>
                      </a:solidFill>
                      <a:prstDash val="solid"/>
                      <a:round/>
                    </a:lnB>
                    <a:noFill/>
                  </a:tcPr>
                </a:tc>
                <a:tc>
                  <a:txBody>
                    <a:bodyPr vert="horz" lIns="91440" tIns="45720" rIns="91440" bIns="45720" anchor="t" anchorCtr="0"/>
                    <a:p>
                      <a:pPr latinLnBrk="1"/>
                      <a:r>
                        <a:rPr lang="ko-KR" altLang="en-US" sz="1000" b="0" i="0">
                          <a:solidFill>
                            <a:schemeClr val="dk1"/>
                          </a:solidFill>
                          <a:latin typeface="+mj-ea"/>
                          <a:ea typeface="+mj-ea"/>
                          <a:cs typeface="+mn-cs"/>
                        </a:rPr>
                        <a:t>서블릿에 대한 설명</a:t>
                      </a:r>
                      <a:endParaRPr lang="ko-KR" altLang="en-US" sz="1000">
                        <a:solidFill>
                          <a:schemeClr val="tx1"/>
                        </a:solidFill>
                        <a:latin typeface="+mj-ea"/>
                        <a:ea typeface="+mj-ea"/>
                      </a:endParaRPr>
                    </a:p>
                  </a:txBody>
                  <a:tcPr marL="91440" marR="91440">
                    <a:lnL w="12700" cap="flat" cmpd="sng" algn="ctr">
                      <a:solidFill>
                        <a:schemeClr val="tx1"/>
                      </a:solidFill>
                      <a:prstDash val="solid"/>
                      <a:round/>
                    </a:lnL>
                    <a:lnR w="12700" cap="flat" cmpd="sng" algn="ctr">
                      <a:solidFill>
                        <a:schemeClr val="tx1"/>
                      </a:solidFill>
                      <a:prstDash val="solid"/>
                      <a:round/>
                    </a:lnR>
                    <a:lnT w="12700" cap="flat" cmpd="sng" algn="ctr">
                      <a:solidFill>
                        <a:schemeClr val="tx1"/>
                      </a:solidFill>
                      <a:prstDash val="solid"/>
                      <a:round/>
                    </a:lnT>
                    <a:lnB w="12700" cap="flat" cmpd="sng" algn="ctr">
                      <a:solidFill>
                        <a:schemeClr val="tx1"/>
                      </a:solidFill>
                      <a:prstDash val="solid"/>
                      <a:round/>
                    </a:lnB>
                    <a:noFill/>
                  </a:tcPr>
                </a:tc>
              </a:tr>
            </a:tbl>
          </a:graphicData>
        </a:graphic>
      </p:graphicFrame>
      <p:sp>
        <p:nvSpPr>
          <p:cNvPr id="10" name="TextBox 9"/>
          <p:cNvSpPr txBox="1"/>
          <p:nvPr/>
        </p:nvSpPr>
        <p:spPr>
          <a:xfrm>
            <a:off x="505119" y="711235"/>
            <a:ext cx="7660684" cy="523220"/>
          </a:xfrm>
          <a:prstGeom prst="rect">
            <a:avLst/>
          </a:prstGeom>
          <a:noFill/>
        </p:spPr>
        <p:txBody>
          <a:bodyPr wrap="square" anchor="ctr">
            <a:spAutoFit/>
          </a:bodyPr>
          <a:lstStyle/>
          <a:p>
            <a:pPr algn="ctr"/>
            <a:r>
              <a:rPr lang="en-US" altLang="ko-KR" sz="2800">
                <a:solidFill>
                  <a:schemeClr val="bg1">
                    <a:lumMod val="65000"/>
                  </a:schemeClr>
                </a:solidFill>
              </a:rPr>
              <a:t>8.5 ServletContext</a:t>
            </a:r>
            <a:r>
              <a:rPr lang="ko-KR" altLang="en-US" sz="2800">
                <a:solidFill>
                  <a:schemeClr val="bg1">
                    <a:lumMod val="65000"/>
                  </a:schemeClr>
                </a:solidFill>
              </a:rPr>
              <a:t>와 </a:t>
            </a:r>
            <a:r>
              <a:rPr lang="en-US" altLang="ko-KR" sz="2800">
                <a:solidFill>
                  <a:schemeClr val="bg1">
                    <a:lumMod val="65000"/>
                  </a:schemeClr>
                </a:solidFill>
              </a:rPr>
              <a:t>ServletConfig </a:t>
            </a:r>
            <a:r>
              <a:rPr lang="ko-KR" altLang="en-US" sz="2800">
                <a:solidFill>
                  <a:schemeClr val="bg1">
                    <a:lumMod val="65000"/>
                  </a:schemeClr>
                </a:solidFill>
              </a:rPr>
              <a:t>사용법</a:t>
            </a:r>
            <a:endParaRPr lang="ko-KR" altLang="en-US" sz="2800" spc="-88">
              <a:solidFill>
                <a:srgbClr val="281f3d"/>
              </a:solidFill>
            </a:endParaRPr>
          </a:p>
        </p:txBody>
      </p:sp>
    </p:spTree>
  </p:cSld>
  <p:clrMapOvr>
    <a:masterClrMapping/>
  </p:clrMapOvr>
</p:sld>
</file>

<file path=ppt/slides/slide8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64624"/>
          </a:xfrm>
          <a:prstGeom prst="rect">
            <a:avLst/>
          </a:prstGeom>
          <a:noFill/>
        </p:spPr>
        <p:txBody>
          <a:bodyPr wrap="square">
            <a:spAutoFit/>
          </a:bodyPr>
          <a:lstStyle/>
          <a:p>
            <a:pPr>
              <a:lnSpc>
                <a:spcPct val="165000"/>
              </a:lnSpc>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p:txBody>
      </p:sp>
      <p:sp>
        <p:nvSpPr>
          <p:cNvPr id="3" name="TextBox 2"/>
          <p:cNvSpPr txBox="1"/>
          <p:nvPr/>
        </p:nvSpPr>
        <p:spPr>
          <a:xfrm>
            <a:off x="407504" y="1490870"/>
            <a:ext cx="8040757" cy="276999"/>
          </a:xfrm>
          <a:prstGeom prst="rect">
            <a:avLst/>
          </a:prstGeom>
          <a:noFill/>
        </p:spPr>
        <p:txBody>
          <a:bodyPr wrap="square">
            <a:spAutoFit/>
          </a:bodyPr>
          <a:lstStyle/>
          <a:p>
            <a:pPr lvl="0"/>
            <a:r>
              <a:rPr lang="en-US" altLang="ko-KR" sz="1200" b="1">
                <a:latin typeface="+mj-ea"/>
                <a:ea typeface="+mj-ea"/>
              </a:rPr>
              <a:t>1. </a:t>
            </a:r>
            <a:r>
              <a:rPr lang="en-US" altLang="ko-KR" sz="1200">
                <a:latin typeface="+mj-ea"/>
                <a:ea typeface="+mj-ea"/>
              </a:rPr>
              <a:t>sec06.ex01 </a:t>
            </a:r>
            <a:r>
              <a:rPr lang="ko-KR" altLang="en-US" sz="1200">
                <a:latin typeface="+mj-ea"/>
                <a:ea typeface="+mj-ea"/>
              </a:rPr>
              <a:t>패키지를 생성하고 마우스 오른쪽 버튼을 클릭한 후 </a:t>
            </a:r>
            <a:r>
              <a:rPr lang="en-US" altLang="ko-KR" sz="1200">
                <a:latin typeface="+mj-ea"/>
                <a:ea typeface="+mj-ea"/>
              </a:rPr>
              <a:t>New &gt; Servlet</a:t>
            </a:r>
            <a:r>
              <a:rPr lang="ko-KR" altLang="en-US" sz="1200">
                <a:latin typeface="+mj-ea"/>
                <a:ea typeface="+mj-ea"/>
              </a:rPr>
              <a:t>을 선택합니다</a:t>
            </a:r>
            <a:r>
              <a:rPr lang="en-US" altLang="ko-KR" sz="1200">
                <a:latin typeface="+mj-ea"/>
                <a:ea typeface="+mj-ea"/>
              </a:rPr>
              <a:t>.</a:t>
            </a:r>
            <a:endParaRPr lang="ko-KR" altLang="en-US" sz="1200">
              <a:latin typeface="+mj-ea"/>
              <a:ea typeface="+mj-ea"/>
            </a:endParaRPr>
          </a:p>
        </p:txBody>
      </p:sp>
      <p:pic>
        <p:nvPicPr>
          <p:cNvPr id="6" name="그림 5"/>
          <p:cNvPicPr/>
          <p:nvPr/>
        </p:nvPicPr>
        <p:blipFill rotWithShape="1">
          <a:blip r:embed="rId2">
            <a:alphaModFix/>
            <a:lum/>
          </a:blip>
          <a:stretch>
            <a:fillRect/>
          </a:stretch>
        </p:blipFill>
        <p:spPr>
          <a:xfrm>
            <a:off x="1683001" y="1767869"/>
            <a:ext cx="5222918" cy="3441313"/>
          </a:xfrm>
          <a:prstGeom prst="rect">
            <a:avLst/>
          </a:prstGeom>
          <a:ln>
            <a:solidFill>
              <a:schemeClr val="tx1"/>
            </a:solidFill>
          </a:ln>
        </p:spPr>
      </p:pic>
      <p:sp>
        <p:nvSpPr>
          <p:cNvPr id="4" name="직사각형 3"/>
          <p:cNvSpPr/>
          <p:nvPr/>
        </p:nvSpPr>
        <p:spPr>
          <a:xfrm>
            <a:off x="2703443" y="2713383"/>
            <a:ext cx="606287" cy="178904"/>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ko-KR" altLang="en-US"/>
          </a:p>
        </p:txBody>
      </p:sp>
      <p:sp>
        <p:nvSpPr>
          <p:cNvPr id="8" name="직사각형 7"/>
          <p:cNvSpPr/>
          <p:nvPr/>
        </p:nvSpPr>
        <p:spPr>
          <a:xfrm>
            <a:off x="5605670" y="4631635"/>
            <a:ext cx="606287" cy="178904"/>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ko-KR" altLang="en-US"/>
          </a:p>
        </p:txBody>
      </p:sp>
      <p:sp>
        <p:nvSpPr>
          <p:cNvPr id="9" name="TextBox 8"/>
          <p:cNvSpPr txBox="1"/>
          <p:nvPr/>
        </p:nvSpPr>
        <p:spPr>
          <a:xfrm>
            <a:off x="505119" y="711235"/>
            <a:ext cx="7660684" cy="523220"/>
          </a:xfrm>
          <a:prstGeom prst="rect">
            <a:avLst/>
          </a:prstGeom>
          <a:noFill/>
        </p:spPr>
        <p:txBody>
          <a:bodyPr wrap="square" anchor="ctr">
            <a:spAutoFit/>
          </a:bodyPr>
          <a:lstStyle/>
          <a:p>
            <a:pPr algn="ctr"/>
            <a:r>
              <a:rPr lang="en-US" altLang="ko-KR" sz="2800">
                <a:solidFill>
                  <a:schemeClr val="bg1">
                    <a:lumMod val="65000"/>
                  </a:schemeClr>
                </a:solidFill>
              </a:rPr>
              <a:t>8.5 ServletContext</a:t>
            </a:r>
            <a:r>
              <a:rPr lang="ko-KR" altLang="en-US" sz="2800">
                <a:solidFill>
                  <a:schemeClr val="bg1">
                    <a:lumMod val="65000"/>
                  </a:schemeClr>
                </a:solidFill>
              </a:rPr>
              <a:t>와 </a:t>
            </a:r>
            <a:r>
              <a:rPr lang="en-US" altLang="ko-KR" sz="2800">
                <a:solidFill>
                  <a:schemeClr val="bg1">
                    <a:lumMod val="65000"/>
                  </a:schemeClr>
                </a:solidFill>
              </a:rPr>
              <a:t>ServletConfig </a:t>
            </a:r>
            <a:r>
              <a:rPr lang="ko-KR" altLang="en-US" sz="2800">
                <a:solidFill>
                  <a:schemeClr val="bg1">
                    <a:lumMod val="65000"/>
                  </a:schemeClr>
                </a:solidFill>
              </a:rPr>
              <a:t>사용법</a:t>
            </a:r>
            <a:endParaRPr lang="ko-KR" altLang="en-US" sz="2800" spc="-88">
              <a:solidFill>
                <a:srgbClr val="281f3d"/>
              </a:solidFill>
            </a:endParaRPr>
          </a:p>
        </p:txBody>
      </p:sp>
    </p:spTree>
  </p:cSld>
  <p:clrMapOvr>
    <a:masterClrMapping/>
  </p:clrMapOvr>
</p:sld>
</file>

<file path=ppt/slides/slide8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64624"/>
          </a:xfrm>
          <a:prstGeom prst="rect">
            <a:avLst/>
          </a:prstGeom>
          <a:noFill/>
        </p:spPr>
        <p:txBody>
          <a:bodyPr wrap="square">
            <a:spAutoFit/>
          </a:bodyPr>
          <a:lstStyle/>
          <a:p>
            <a:pPr>
              <a:lnSpc>
                <a:spcPct val="165000"/>
              </a:lnSpc>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p:txBody>
      </p:sp>
      <p:sp>
        <p:nvSpPr>
          <p:cNvPr id="3" name="TextBox 2"/>
          <p:cNvSpPr txBox="1"/>
          <p:nvPr/>
        </p:nvSpPr>
        <p:spPr>
          <a:xfrm>
            <a:off x="407504" y="1412004"/>
            <a:ext cx="7702826" cy="276999"/>
          </a:xfrm>
          <a:prstGeom prst="rect">
            <a:avLst/>
          </a:prstGeom>
          <a:noFill/>
        </p:spPr>
        <p:txBody>
          <a:bodyPr wrap="square">
            <a:spAutoFit/>
          </a:bodyPr>
          <a:lstStyle/>
          <a:p>
            <a:pPr lvl="0"/>
            <a:r>
              <a:rPr lang="en-US" altLang="ko-KR" sz="1200" b="1">
                <a:latin typeface="+mj-ea"/>
                <a:ea typeface="+mj-ea"/>
              </a:rPr>
              <a:t>2. </a:t>
            </a:r>
            <a:r>
              <a:rPr lang="ko-KR" altLang="en-US" sz="1200">
                <a:latin typeface="+mj-ea"/>
                <a:ea typeface="+mj-ea"/>
              </a:rPr>
              <a:t>클래스 이름으로 </a:t>
            </a:r>
            <a:r>
              <a:rPr lang="en-US" altLang="ko-KR" sz="1200">
                <a:latin typeface="+mj-ea"/>
                <a:ea typeface="+mj-ea"/>
              </a:rPr>
              <a:t>InitParamServlet</a:t>
            </a:r>
            <a:r>
              <a:rPr lang="ko-KR" altLang="en-US" sz="1200">
                <a:latin typeface="+mj-ea"/>
                <a:ea typeface="+mj-ea"/>
              </a:rPr>
              <a:t>을 입력한 후 </a:t>
            </a:r>
            <a:r>
              <a:rPr lang="en-US" altLang="ko-KR" sz="1200">
                <a:latin typeface="+mj-ea"/>
                <a:ea typeface="+mj-ea"/>
              </a:rPr>
              <a:t>Next</a:t>
            </a:r>
            <a:r>
              <a:rPr lang="ko-KR" altLang="en-US" sz="1200">
                <a:latin typeface="+mj-ea"/>
                <a:ea typeface="+mj-ea"/>
              </a:rPr>
              <a:t>를 클릭합니다</a:t>
            </a:r>
            <a:r>
              <a:rPr lang="en-US" altLang="ko-KR" sz="1200">
                <a:latin typeface="+mj-ea"/>
                <a:ea typeface="+mj-ea"/>
              </a:rPr>
              <a:t>.</a:t>
            </a:r>
            <a:endParaRPr lang="ko-KR" altLang="en-US" sz="1200">
              <a:latin typeface="+mj-ea"/>
              <a:ea typeface="+mj-ea"/>
            </a:endParaRPr>
          </a:p>
        </p:txBody>
      </p:sp>
      <p:pic>
        <p:nvPicPr>
          <p:cNvPr id="6" name="그림 5"/>
          <p:cNvPicPr/>
          <p:nvPr/>
        </p:nvPicPr>
        <p:blipFill rotWithShape="1">
          <a:blip r:embed="rId2">
            <a:alphaModFix/>
            <a:lum/>
          </a:blip>
          <a:stretch>
            <a:fillRect/>
          </a:stretch>
        </p:blipFill>
        <p:spPr>
          <a:xfrm>
            <a:off x="1960231" y="1853095"/>
            <a:ext cx="4110355" cy="2794000"/>
          </a:xfrm>
          <a:prstGeom prst="rect">
            <a:avLst/>
          </a:prstGeom>
          <a:ln>
            <a:solidFill>
              <a:schemeClr val="tx1"/>
            </a:solidFill>
          </a:ln>
        </p:spPr>
      </p:pic>
      <p:sp>
        <p:nvSpPr>
          <p:cNvPr id="4" name="직사각형 3"/>
          <p:cNvSpPr/>
          <p:nvPr/>
        </p:nvSpPr>
        <p:spPr>
          <a:xfrm>
            <a:off x="2643809" y="3250095"/>
            <a:ext cx="904461" cy="159027"/>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ko-KR" altLang="en-US"/>
          </a:p>
        </p:txBody>
      </p:sp>
      <p:sp>
        <p:nvSpPr>
          <p:cNvPr id="7" name="TextBox 6"/>
          <p:cNvSpPr txBox="1"/>
          <p:nvPr/>
        </p:nvSpPr>
        <p:spPr>
          <a:xfrm>
            <a:off x="505119" y="711235"/>
            <a:ext cx="7660684" cy="523220"/>
          </a:xfrm>
          <a:prstGeom prst="rect">
            <a:avLst/>
          </a:prstGeom>
          <a:noFill/>
        </p:spPr>
        <p:txBody>
          <a:bodyPr wrap="square" anchor="ctr">
            <a:spAutoFit/>
          </a:bodyPr>
          <a:lstStyle/>
          <a:p>
            <a:pPr algn="ctr"/>
            <a:r>
              <a:rPr lang="en-US" altLang="ko-KR" sz="2800">
                <a:solidFill>
                  <a:schemeClr val="bg1">
                    <a:lumMod val="65000"/>
                  </a:schemeClr>
                </a:solidFill>
              </a:rPr>
              <a:t>8.5 ServletContext</a:t>
            </a:r>
            <a:r>
              <a:rPr lang="ko-KR" altLang="en-US" sz="2800">
                <a:solidFill>
                  <a:schemeClr val="bg1">
                    <a:lumMod val="65000"/>
                  </a:schemeClr>
                </a:solidFill>
              </a:rPr>
              <a:t>와 </a:t>
            </a:r>
            <a:r>
              <a:rPr lang="en-US" altLang="ko-KR" sz="2800">
                <a:solidFill>
                  <a:schemeClr val="bg1">
                    <a:lumMod val="65000"/>
                  </a:schemeClr>
                </a:solidFill>
              </a:rPr>
              <a:t>ServletConfig </a:t>
            </a:r>
            <a:r>
              <a:rPr lang="ko-KR" altLang="en-US" sz="2800">
                <a:solidFill>
                  <a:schemeClr val="bg1">
                    <a:lumMod val="65000"/>
                  </a:schemeClr>
                </a:solidFill>
              </a:rPr>
              <a:t>사용법</a:t>
            </a:r>
            <a:endParaRPr lang="ko-KR" altLang="en-US" sz="2800" spc="-88">
              <a:solidFill>
                <a:srgbClr val="281f3d"/>
              </a:solidFill>
            </a:endParaRPr>
          </a:p>
        </p:txBody>
      </p:sp>
    </p:spTree>
  </p:cSld>
  <p:clrMapOvr>
    <a:masterClrMapping/>
  </p:clrMapOvr>
</p:sld>
</file>

<file path=ppt/slides/slide8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64624"/>
          </a:xfrm>
          <a:prstGeom prst="rect">
            <a:avLst/>
          </a:prstGeom>
          <a:noFill/>
        </p:spPr>
        <p:txBody>
          <a:bodyPr wrap="square">
            <a:spAutoFit/>
          </a:bodyPr>
          <a:lstStyle/>
          <a:p>
            <a:pPr>
              <a:lnSpc>
                <a:spcPct val="165000"/>
              </a:lnSpc>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p:txBody>
      </p:sp>
      <p:sp>
        <p:nvSpPr>
          <p:cNvPr id="3" name="TextBox 2"/>
          <p:cNvSpPr txBox="1"/>
          <p:nvPr/>
        </p:nvSpPr>
        <p:spPr>
          <a:xfrm>
            <a:off x="417442" y="1510748"/>
            <a:ext cx="7812157" cy="276999"/>
          </a:xfrm>
          <a:prstGeom prst="rect">
            <a:avLst/>
          </a:prstGeom>
          <a:noFill/>
        </p:spPr>
        <p:txBody>
          <a:bodyPr wrap="square">
            <a:spAutoFit/>
          </a:bodyPr>
          <a:lstStyle/>
          <a:p>
            <a:pPr lvl="0"/>
            <a:r>
              <a:rPr lang="en-US" altLang="ko-KR" sz="1200" b="1">
                <a:latin typeface="+mj-ea"/>
                <a:ea typeface="+mj-ea"/>
              </a:rPr>
              <a:t>3. </a:t>
            </a:r>
            <a:r>
              <a:rPr lang="en-US" altLang="ko-KR" sz="1200">
                <a:latin typeface="+mj-ea"/>
                <a:ea typeface="+mj-ea"/>
              </a:rPr>
              <a:t>Initialization parameters </a:t>
            </a:r>
            <a:r>
              <a:rPr lang="ko-KR" altLang="en-US" sz="1200">
                <a:latin typeface="+mj-ea"/>
                <a:ea typeface="+mj-ea"/>
              </a:rPr>
              <a:t>항목의 </a:t>
            </a:r>
            <a:r>
              <a:rPr lang="en-US" altLang="ko-KR" sz="1200">
                <a:latin typeface="+mj-ea"/>
                <a:ea typeface="+mj-ea"/>
              </a:rPr>
              <a:t>Add...</a:t>
            </a:r>
            <a:r>
              <a:rPr lang="ko-KR" altLang="en-US" sz="1200">
                <a:latin typeface="+mj-ea"/>
                <a:ea typeface="+mj-ea"/>
              </a:rPr>
              <a:t>를 클릭합니다</a:t>
            </a:r>
            <a:r>
              <a:rPr lang="en-US" altLang="ko-KR" sz="1200">
                <a:latin typeface="+mj-ea"/>
                <a:ea typeface="+mj-ea"/>
              </a:rPr>
              <a:t>.</a:t>
            </a:r>
            <a:endParaRPr lang="ko-KR" altLang="en-US" sz="1200">
              <a:latin typeface="+mj-ea"/>
              <a:ea typeface="+mj-ea"/>
            </a:endParaRPr>
          </a:p>
        </p:txBody>
      </p:sp>
      <p:pic>
        <p:nvPicPr>
          <p:cNvPr id="6" name="그림 5"/>
          <p:cNvPicPr/>
          <p:nvPr/>
        </p:nvPicPr>
        <p:blipFill rotWithShape="1">
          <a:blip r:embed="rId2">
            <a:alphaModFix/>
            <a:lum/>
          </a:blip>
          <a:stretch>
            <a:fillRect/>
          </a:stretch>
        </p:blipFill>
        <p:spPr>
          <a:xfrm>
            <a:off x="2081511" y="1952941"/>
            <a:ext cx="4324985" cy="3866515"/>
          </a:xfrm>
          <a:prstGeom prst="rect">
            <a:avLst/>
          </a:prstGeom>
          <a:ln>
            <a:solidFill>
              <a:schemeClr val="tx1"/>
            </a:solidFill>
          </a:ln>
        </p:spPr>
      </p:pic>
      <p:sp>
        <p:nvSpPr>
          <p:cNvPr id="4" name="직사각형 3"/>
          <p:cNvSpPr/>
          <p:nvPr/>
        </p:nvSpPr>
        <p:spPr>
          <a:xfrm>
            <a:off x="5824330" y="3339548"/>
            <a:ext cx="427383" cy="208722"/>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ko-KR" altLang="en-US"/>
          </a:p>
        </p:txBody>
      </p:sp>
      <p:sp>
        <p:nvSpPr>
          <p:cNvPr id="7" name="TextBox 6"/>
          <p:cNvSpPr txBox="1"/>
          <p:nvPr/>
        </p:nvSpPr>
        <p:spPr>
          <a:xfrm>
            <a:off x="505119" y="711235"/>
            <a:ext cx="7660684" cy="523220"/>
          </a:xfrm>
          <a:prstGeom prst="rect">
            <a:avLst/>
          </a:prstGeom>
          <a:noFill/>
        </p:spPr>
        <p:txBody>
          <a:bodyPr wrap="square" anchor="ctr">
            <a:spAutoFit/>
          </a:bodyPr>
          <a:lstStyle/>
          <a:p>
            <a:pPr algn="ctr"/>
            <a:r>
              <a:rPr lang="en-US" altLang="ko-KR" sz="2800">
                <a:solidFill>
                  <a:schemeClr val="bg1">
                    <a:lumMod val="65000"/>
                  </a:schemeClr>
                </a:solidFill>
              </a:rPr>
              <a:t>8.5 ServletContext</a:t>
            </a:r>
            <a:r>
              <a:rPr lang="ko-KR" altLang="en-US" sz="2800">
                <a:solidFill>
                  <a:schemeClr val="bg1">
                    <a:lumMod val="65000"/>
                  </a:schemeClr>
                </a:solidFill>
              </a:rPr>
              <a:t>와 </a:t>
            </a:r>
            <a:r>
              <a:rPr lang="en-US" altLang="ko-KR" sz="2800">
                <a:solidFill>
                  <a:schemeClr val="bg1">
                    <a:lumMod val="65000"/>
                  </a:schemeClr>
                </a:solidFill>
              </a:rPr>
              <a:t>ServletConfig </a:t>
            </a:r>
            <a:r>
              <a:rPr lang="ko-KR" altLang="en-US" sz="2800">
                <a:solidFill>
                  <a:schemeClr val="bg1">
                    <a:lumMod val="65000"/>
                  </a:schemeClr>
                </a:solidFill>
              </a:rPr>
              <a:t>사용법</a:t>
            </a:r>
            <a:endParaRPr lang="ko-KR" altLang="en-US" sz="2800" spc="-88">
              <a:solidFill>
                <a:srgbClr val="281f3d"/>
              </a:solidFill>
            </a:endParaRPr>
          </a:p>
        </p:txBody>
      </p:sp>
    </p:spTree>
  </p:cSld>
  <p:clrMapOvr>
    <a:masterClrMapping/>
  </p:clrMapOvr>
</p:sld>
</file>

<file path=ppt/slides/slide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64624"/>
          </a:xfrm>
          <a:prstGeom prst="rect">
            <a:avLst/>
          </a:prstGeom>
          <a:noFill/>
        </p:spPr>
        <p:txBody>
          <a:bodyPr wrap="square">
            <a:spAutoFit/>
          </a:bodyPr>
          <a:lstStyle/>
          <a:p>
            <a:pPr>
              <a:lnSpc>
                <a:spcPct val="165000"/>
              </a:lnSpc>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p:txBody>
      </p:sp>
      <p:sp>
        <p:nvSpPr>
          <p:cNvPr id="12" name="TextBox 11"/>
          <p:cNvSpPr txBox="1"/>
          <p:nvPr/>
        </p:nvSpPr>
        <p:spPr>
          <a:xfrm>
            <a:off x="1324274" y="711235"/>
            <a:ext cx="6400800" cy="523220"/>
          </a:xfrm>
          <a:prstGeom prst="rect">
            <a:avLst/>
          </a:prstGeom>
          <a:noFill/>
        </p:spPr>
        <p:txBody>
          <a:bodyPr wrap="square" anchor="ctr">
            <a:spAutoFit/>
          </a:bodyPr>
          <a:lstStyle/>
          <a:p>
            <a:pPr algn="ctr"/>
            <a:r>
              <a:rPr lang="en-US" altLang="ko-KR" sz="2800">
                <a:solidFill>
                  <a:schemeClr val="bg1">
                    <a:lumMod val="65000"/>
                  </a:schemeClr>
                </a:solidFill>
              </a:rPr>
              <a:t>8.2 </a:t>
            </a:r>
            <a:r>
              <a:rPr lang="ko-KR" altLang="en-US" sz="2800">
                <a:solidFill>
                  <a:schemeClr val="bg1">
                    <a:lumMod val="65000"/>
                  </a:schemeClr>
                </a:solidFill>
              </a:rPr>
              <a:t>서블릿의 여러 가지 포워드 방법</a:t>
            </a:r>
            <a:endParaRPr lang="ko-KR" altLang="en-US" sz="2800" spc="-88">
              <a:solidFill>
                <a:srgbClr val="281f3d"/>
              </a:solidFill>
            </a:endParaRPr>
          </a:p>
        </p:txBody>
      </p:sp>
      <p:sp>
        <p:nvSpPr>
          <p:cNvPr id="4" name="TextBox 3"/>
          <p:cNvSpPr txBox="1"/>
          <p:nvPr/>
        </p:nvSpPr>
        <p:spPr>
          <a:xfrm>
            <a:off x="427383" y="1520686"/>
            <a:ext cx="7971182" cy="276999"/>
          </a:xfrm>
          <a:prstGeom prst="rect">
            <a:avLst/>
          </a:prstGeom>
          <a:noFill/>
        </p:spPr>
        <p:txBody>
          <a:bodyPr wrap="square">
            <a:spAutoFit/>
          </a:bodyPr>
          <a:lstStyle/>
          <a:p>
            <a:pPr lvl="0"/>
            <a:r>
              <a:rPr lang="en-US" altLang="ko-KR" sz="1200" b="1">
                <a:latin typeface="+mj-ea"/>
                <a:ea typeface="+mj-ea"/>
              </a:rPr>
              <a:t>3. </a:t>
            </a:r>
            <a:r>
              <a:rPr lang="en-US" altLang="ko-KR" sz="1200">
                <a:latin typeface="+mj-ea"/>
                <a:ea typeface="+mj-ea"/>
              </a:rPr>
              <a:t>SecondServlet </a:t>
            </a:r>
            <a:r>
              <a:rPr lang="ko-KR" altLang="en-US" sz="1200">
                <a:latin typeface="+mj-ea"/>
                <a:ea typeface="+mj-ea"/>
              </a:rPr>
              <a:t>클래스는 첫 번째 서블릿에서 요청을 받아 실행하는 두 번째 서블릿입니다</a:t>
            </a:r>
            <a:r>
              <a:rPr lang="en-US" altLang="ko-KR" sz="1200">
                <a:latin typeface="+mj-ea"/>
                <a:ea typeface="+mj-ea"/>
              </a:rPr>
              <a:t>.</a:t>
            </a:r>
            <a:endParaRPr lang="ko-KR" altLang="en-US" sz="1200">
              <a:latin typeface="+mj-ea"/>
              <a:ea typeface="+mj-ea"/>
            </a:endParaRPr>
          </a:p>
        </p:txBody>
      </p:sp>
      <p:pic>
        <p:nvPicPr>
          <p:cNvPr id="4098" name="Picture 2"/>
          <p:cNvPicPr>
            <a:picLocks noChangeAspect="1" noChangeArrowheads="1"/>
          </p:cNvPicPr>
          <p:nvPr/>
        </p:nvPicPr>
        <p:blipFill rotWithShape="1">
          <a:blip r:embed="rId2">
            <a:alphaModFix/>
            <a:lum/>
          </a:blip>
          <a:srcRect/>
          <a:stretch>
            <a:fillRect/>
          </a:stretch>
        </p:blipFill>
        <p:spPr>
          <a:xfrm>
            <a:off x="1085879" y="1873373"/>
            <a:ext cx="6782835" cy="3606559"/>
          </a:xfrm>
          <a:prstGeom prst="rect">
            <a:avLst/>
          </a:prstGeom>
          <a:noFill/>
          <a:ln>
            <a:noFill/>
          </a:ln>
        </p:spPr>
      </p:pic>
      <p:cxnSp>
        <p:nvCxnSpPr>
          <p:cNvPr id="7" name="직선 연결선 6"/>
          <p:cNvCxnSpPr/>
          <p:nvPr/>
        </p:nvCxnSpPr>
        <p:spPr>
          <a:xfrm flipV="1">
            <a:off x="1364466" y="3248653"/>
            <a:ext cx="549022" cy="994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68917" y="3110153"/>
            <a:ext cx="868489" cy="276999"/>
          </a:xfrm>
          <a:prstGeom prst="rect">
            <a:avLst/>
          </a:prstGeom>
          <a:noFill/>
        </p:spPr>
        <p:txBody>
          <a:bodyPr wrap="square">
            <a:spAutoFit/>
          </a:bodyPr>
          <a:lstStyle/>
          <a:p>
            <a:pPr lvl="0"/>
            <a:r>
              <a:rPr lang="en-US" altLang="ko-KR" sz="1200" b="1">
                <a:solidFill>
                  <a:srgbClr val="ff0000"/>
                </a:solidFill>
              </a:rPr>
              <a:t>protected</a:t>
            </a:r>
            <a:endParaRPr lang="ko-KR" altLang="en-US" sz="1200" b="1">
              <a:solidFill>
                <a:srgbClr val="ff0000"/>
              </a:solidFill>
            </a:endParaRPr>
          </a:p>
        </p:txBody>
      </p:sp>
    </p:spTree>
  </p:cSld>
  <p:clrMapOvr>
    <a:masterClrMapping/>
  </p:clrMapOvr>
</p:sld>
</file>

<file path=ppt/slides/slide9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64624"/>
          </a:xfrm>
          <a:prstGeom prst="rect">
            <a:avLst/>
          </a:prstGeom>
          <a:noFill/>
        </p:spPr>
        <p:txBody>
          <a:bodyPr wrap="square">
            <a:spAutoFit/>
          </a:bodyPr>
          <a:lstStyle/>
          <a:p>
            <a:pPr>
              <a:lnSpc>
                <a:spcPct val="165000"/>
              </a:lnSpc>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p:txBody>
      </p:sp>
      <p:sp>
        <p:nvSpPr>
          <p:cNvPr id="3" name="TextBox 2"/>
          <p:cNvSpPr txBox="1"/>
          <p:nvPr/>
        </p:nvSpPr>
        <p:spPr>
          <a:xfrm>
            <a:off x="505119" y="1510748"/>
            <a:ext cx="7933202" cy="276999"/>
          </a:xfrm>
          <a:prstGeom prst="rect">
            <a:avLst/>
          </a:prstGeom>
          <a:noFill/>
        </p:spPr>
        <p:txBody>
          <a:bodyPr wrap="square">
            <a:spAutoFit/>
          </a:bodyPr>
          <a:lstStyle/>
          <a:p>
            <a:pPr lvl="0"/>
            <a:r>
              <a:rPr lang="en-US" altLang="ko-KR" sz="1200" b="1">
                <a:latin typeface="+mj-ea"/>
                <a:ea typeface="+mj-ea"/>
              </a:rPr>
              <a:t>4. </a:t>
            </a:r>
            <a:r>
              <a:rPr lang="en-US" altLang="ko-KR" sz="1200">
                <a:latin typeface="+mj-ea"/>
                <a:ea typeface="+mj-ea"/>
              </a:rPr>
              <a:t>Name</a:t>
            </a:r>
            <a:r>
              <a:rPr lang="ko-KR" altLang="en-US" sz="1200">
                <a:latin typeface="+mj-ea"/>
                <a:ea typeface="+mj-ea"/>
              </a:rPr>
              <a:t>과 </a:t>
            </a:r>
            <a:r>
              <a:rPr lang="en-US" altLang="ko-KR" sz="1200">
                <a:latin typeface="+mj-ea"/>
                <a:ea typeface="+mj-ea"/>
              </a:rPr>
              <a:t>Value</a:t>
            </a:r>
            <a:r>
              <a:rPr lang="ko-KR" altLang="en-US" sz="1200">
                <a:latin typeface="+mj-ea"/>
                <a:ea typeface="+mj-ea"/>
              </a:rPr>
              <a:t>에 </a:t>
            </a:r>
            <a:r>
              <a:rPr lang="en-US" altLang="ko-KR" sz="1200">
                <a:latin typeface="+mj-ea"/>
                <a:ea typeface="+mj-ea"/>
              </a:rPr>
              <a:t>email</a:t>
            </a:r>
            <a:r>
              <a:rPr lang="ko-KR" altLang="en-US" sz="1200">
                <a:latin typeface="+mj-ea"/>
                <a:ea typeface="+mj-ea"/>
              </a:rPr>
              <a:t>과 </a:t>
            </a:r>
            <a:r>
              <a:rPr lang="en-US" altLang="ko-KR" sz="1200">
                <a:latin typeface="+mj-ea"/>
                <a:ea typeface="+mj-ea"/>
              </a:rPr>
              <a:t>admin@jweb.com</a:t>
            </a:r>
            <a:r>
              <a:rPr lang="ko-KR" altLang="en-US" sz="1200">
                <a:latin typeface="+mj-ea"/>
                <a:ea typeface="+mj-ea"/>
              </a:rPr>
              <a:t>을 입력한 후 </a:t>
            </a:r>
            <a:r>
              <a:rPr lang="en-US" altLang="ko-KR" sz="1200">
                <a:latin typeface="+mj-ea"/>
                <a:ea typeface="+mj-ea"/>
              </a:rPr>
              <a:t>OK</a:t>
            </a:r>
            <a:r>
              <a:rPr lang="ko-KR" altLang="en-US" sz="1200">
                <a:latin typeface="+mj-ea"/>
                <a:ea typeface="+mj-ea"/>
              </a:rPr>
              <a:t>를 클릭합니다</a:t>
            </a:r>
            <a:r>
              <a:rPr lang="en-US" altLang="ko-KR" sz="1200">
                <a:latin typeface="+mj-ea"/>
                <a:ea typeface="+mj-ea"/>
              </a:rPr>
              <a:t>.</a:t>
            </a:r>
            <a:endParaRPr lang="ko-KR" altLang="en-US" sz="1200">
              <a:latin typeface="+mj-ea"/>
              <a:ea typeface="+mj-ea"/>
            </a:endParaRPr>
          </a:p>
        </p:txBody>
      </p:sp>
      <p:pic>
        <p:nvPicPr>
          <p:cNvPr id="6" name="그림 5"/>
          <p:cNvPicPr/>
          <p:nvPr/>
        </p:nvPicPr>
        <p:blipFill rotWithShape="1">
          <a:blip r:embed="rId2">
            <a:alphaModFix/>
            <a:lum/>
          </a:blip>
          <a:stretch>
            <a:fillRect/>
          </a:stretch>
        </p:blipFill>
        <p:spPr>
          <a:xfrm>
            <a:off x="2556842" y="1926121"/>
            <a:ext cx="2857500" cy="1276350"/>
          </a:xfrm>
          <a:prstGeom prst="rect">
            <a:avLst/>
          </a:prstGeom>
          <a:ln>
            <a:solidFill>
              <a:schemeClr val="tx1"/>
            </a:solidFill>
          </a:ln>
        </p:spPr>
      </p:pic>
      <p:sp>
        <p:nvSpPr>
          <p:cNvPr id="4" name="직사각형 3"/>
          <p:cNvSpPr/>
          <p:nvPr/>
        </p:nvSpPr>
        <p:spPr>
          <a:xfrm>
            <a:off x="3240157" y="1926121"/>
            <a:ext cx="1231563" cy="459270"/>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ko-KR" altLang="en-US"/>
          </a:p>
        </p:txBody>
      </p:sp>
      <p:sp>
        <p:nvSpPr>
          <p:cNvPr id="7" name="TextBox 6"/>
          <p:cNvSpPr txBox="1"/>
          <p:nvPr/>
        </p:nvSpPr>
        <p:spPr>
          <a:xfrm>
            <a:off x="505119" y="711235"/>
            <a:ext cx="7660684" cy="523220"/>
          </a:xfrm>
          <a:prstGeom prst="rect">
            <a:avLst/>
          </a:prstGeom>
          <a:noFill/>
        </p:spPr>
        <p:txBody>
          <a:bodyPr wrap="square" anchor="ctr">
            <a:spAutoFit/>
          </a:bodyPr>
          <a:lstStyle/>
          <a:p>
            <a:pPr algn="ctr"/>
            <a:r>
              <a:rPr lang="en-US" altLang="ko-KR" sz="2800">
                <a:solidFill>
                  <a:schemeClr val="bg1">
                    <a:lumMod val="65000"/>
                  </a:schemeClr>
                </a:solidFill>
              </a:rPr>
              <a:t>8.5 ServletContext</a:t>
            </a:r>
            <a:r>
              <a:rPr lang="ko-KR" altLang="en-US" sz="2800">
                <a:solidFill>
                  <a:schemeClr val="bg1">
                    <a:lumMod val="65000"/>
                  </a:schemeClr>
                </a:solidFill>
              </a:rPr>
              <a:t>와 </a:t>
            </a:r>
            <a:r>
              <a:rPr lang="en-US" altLang="ko-KR" sz="2800">
                <a:solidFill>
                  <a:schemeClr val="bg1">
                    <a:lumMod val="65000"/>
                  </a:schemeClr>
                </a:solidFill>
              </a:rPr>
              <a:t>ServletConfig </a:t>
            </a:r>
            <a:r>
              <a:rPr lang="ko-KR" altLang="en-US" sz="2800">
                <a:solidFill>
                  <a:schemeClr val="bg1">
                    <a:lumMod val="65000"/>
                  </a:schemeClr>
                </a:solidFill>
              </a:rPr>
              <a:t>사용법</a:t>
            </a:r>
            <a:endParaRPr lang="ko-KR" altLang="en-US" sz="2800" spc="-88">
              <a:solidFill>
                <a:srgbClr val="281f3d"/>
              </a:solidFill>
            </a:endParaRPr>
          </a:p>
        </p:txBody>
      </p:sp>
    </p:spTree>
  </p:cSld>
  <p:clrMapOvr>
    <a:masterClrMapping/>
  </p:clrMapOvr>
</p:sld>
</file>

<file path=ppt/slides/slide9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64624"/>
          </a:xfrm>
          <a:prstGeom prst="rect">
            <a:avLst/>
          </a:prstGeom>
          <a:noFill/>
        </p:spPr>
        <p:txBody>
          <a:bodyPr wrap="square">
            <a:spAutoFit/>
          </a:bodyPr>
          <a:lstStyle/>
          <a:p>
            <a:pPr>
              <a:lnSpc>
                <a:spcPct val="165000"/>
              </a:lnSpc>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p:txBody>
      </p:sp>
      <p:sp>
        <p:nvSpPr>
          <p:cNvPr id="3" name="TextBox 2"/>
          <p:cNvSpPr txBox="1"/>
          <p:nvPr/>
        </p:nvSpPr>
        <p:spPr>
          <a:xfrm>
            <a:off x="505118" y="1520686"/>
            <a:ext cx="7813932" cy="276999"/>
          </a:xfrm>
          <a:prstGeom prst="rect">
            <a:avLst/>
          </a:prstGeom>
          <a:noFill/>
        </p:spPr>
        <p:txBody>
          <a:bodyPr wrap="square">
            <a:spAutoFit/>
          </a:bodyPr>
          <a:lstStyle/>
          <a:p>
            <a:pPr lvl="0"/>
            <a:r>
              <a:rPr lang="en-US" altLang="ko-KR" sz="1200" b="1">
                <a:latin typeface="+mj-ea"/>
                <a:ea typeface="+mj-ea"/>
              </a:rPr>
              <a:t>5. </a:t>
            </a:r>
            <a:r>
              <a:rPr lang="ko-KR" altLang="en-US" sz="1200">
                <a:latin typeface="+mj-ea"/>
                <a:ea typeface="+mj-ea"/>
              </a:rPr>
              <a:t>다시 </a:t>
            </a:r>
            <a:r>
              <a:rPr lang="en-US" altLang="ko-KR" sz="1200">
                <a:latin typeface="+mj-ea"/>
                <a:ea typeface="+mj-ea"/>
              </a:rPr>
              <a:t>Add...</a:t>
            </a:r>
            <a:r>
              <a:rPr lang="ko-KR" altLang="en-US" sz="1200">
                <a:latin typeface="+mj-ea"/>
                <a:ea typeface="+mj-ea"/>
              </a:rPr>
              <a:t>를 클릭한 후 </a:t>
            </a:r>
            <a:r>
              <a:rPr lang="en-US" altLang="ko-KR" sz="1200">
                <a:latin typeface="+mj-ea"/>
                <a:ea typeface="+mj-ea"/>
              </a:rPr>
              <a:t>Name</a:t>
            </a:r>
            <a:r>
              <a:rPr lang="ko-KR" altLang="en-US" sz="1200">
                <a:latin typeface="+mj-ea"/>
                <a:ea typeface="+mj-ea"/>
              </a:rPr>
              <a:t>에 </a:t>
            </a:r>
            <a:r>
              <a:rPr lang="en-US" altLang="ko-KR" sz="1200">
                <a:latin typeface="+mj-ea"/>
                <a:ea typeface="+mj-ea"/>
              </a:rPr>
              <a:t>tel, Value</a:t>
            </a:r>
            <a:r>
              <a:rPr lang="ko-KR" altLang="en-US" sz="1200">
                <a:latin typeface="+mj-ea"/>
                <a:ea typeface="+mj-ea"/>
              </a:rPr>
              <a:t>에 </a:t>
            </a:r>
            <a:r>
              <a:rPr lang="en-US" altLang="ko-KR" sz="1200">
                <a:latin typeface="+mj-ea"/>
                <a:ea typeface="+mj-ea"/>
              </a:rPr>
              <a:t>010-1111-2222</a:t>
            </a:r>
            <a:r>
              <a:rPr lang="ko-KR" altLang="en-US" sz="1200">
                <a:latin typeface="+mj-ea"/>
                <a:ea typeface="+mj-ea"/>
              </a:rPr>
              <a:t>를 입력하고 </a:t>
            </a:r>
            <a:r>
              <a:rPr lang="en-US" altLang="ko-KR" sz="1200">
                <a:latin typeface="+mj-ea"/>
                <a:ea typeface="+mj-ea"/>
              </a:rPr>
              <a:t>OK</a:t>
            </a:r>
            <a:r>
              <a:rPr lang="ko-KR" altLang="en-US" sz="1200">
                <a:latin typeface="+mj-ea"/>
                <a:ea typeface="+mj-ea"/>
              </a:rPr>
              <a:t>를 클릭합니다</a:t>
            </a:r>
            <a:r>
              <a:rPr lang="en-US" altLang="ko-KR" sz="1200">
                <a:latin typeface="+mj-ea"/>
                <a:ea typeface="+mj-ea"/>
              </a:rPr>
              <a:t>.</a:t>
            </a:r>
            <a:endParaRPr lang="ko-KR" altLang="en-US" sz="1200">
              <a:latin typeface="+mj-ea"/>
              <a:ea typeface="+mj-ea"/>
            </a:endParaRPr>
          </a:p>
        </p:txBody>
      </p:sp>
      <p:pic>
        <p:nvPicPr>
          <p:cNvPr id="7" name="그림 6"/>
          <p:cNvPicPr/>
          <p:nvPr/>
        </p:nvPicPr>
        <p:blipFill rotWithShape="1">
          <a:blip r:embed="rId2">
            <a:alphaModFix/>
            <a:lum/>
          </a:blip>
          <a:stretch>
            <a:fillRect/>
          </a:stretch>
        </p:blipFill>
        <p:spPr>
          <a:xfrm>
            <a:off x="657017" y="1797685"/>
            <a:ext cx="4848225" cy="4333875"/>
          </a:xfrm>
          <a:prstGeom prst="rect">
            <a:avLst/>
          </a:prstGeom>
          <a:ln>
            <a:solidFill>
              <a:schemeClr val="tx1"/>
            </a:solidFill>
          </a:ln>
        </p:spPr>
      </p:pic>
      <p:sp>
        <p:nvSpPr>
          <p:cNvPr id="4" name="직사각형 3"/>
          <p:cNvSpPr/>
          <p:nvPr/>
        </p:nvSpPr>
        <p:spPr>
          <a:xfrm>
            <a:off x="4830417" y="3379304"/>
            <a:ext cx="496957" cy="198783"/>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ko-KR" altLang="en-US"/>
          </a:p>
        </p:txBody>
      </p:sp>
      <p:pic>
        <p:nvPicPr>
          <p:cNvPr id="9" name="그림 8"/>
          <p:cNvPicPr/>
          <p:nvPr/>
        </p:nvPicPr>
        <p:blipFill rotWithShape="1">
          <a:blip r:embed="rId3">
            <a:alphaModFix/>
            <a:lum/>
          </a:blip>
          <a:stretch>
            <a:fillRect/>
          </a:stretch>
        </p:blipFill>
        <p:spPr>
          <a:xfrm>
            <a:off x="5836754" y="4855210"/>
            <a:ext cx="2857500" cy="1276350"/>
          </a:xfrm>
          <a:prstGeom prst="rect">
            <a:avLst/>
          </a:prstGeom>
          <a:ln>
            <a:solidFill>
              <a:schemeClr val="tx1"/>
            </a:solidFill>
          </a:ln>
        </p:spPr>
      </p:pic>
      <p:sp>
        <p:nvSpPr>
          <p:cNvPr id="5" name="직사각형 4"/>
          <p:cNvSpPr/>
          <p:nvPr/>
        </p:nvSpPr>
        <p:spPr>
          <a:xfrm>
            <a:off x="6530009" y="4855210"/>
            <a:ext cx="1195065" cy="501981"/>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ko-KR" altLang="en-US"/>
          </a:p>
        </p:txBody>
      </p:sp>
      <p:sp>
        <p:nvSpPr>
          <p:cNvPr id="10" name="TextBox 9"/>
          <p:cNvSpPr txBox="1"/>
          <p:nvPr/>
        </p:nvSpPr>
        <p:spPr>
          <a:xfrm>
            <a:off x="505119" y="711235"/>
            <a:ext cx="7660684" cy="523220"/>
          </a:xfrm>
          <a:prstGeom prst="rect">
            <a:avLst/>
          </a:prstGeom>
          <a:noFill/>
        </p:spPr>
        <p:txBody>
          <a:bodyPr wrap="square" anchor="ctr">
            <a:spAutoFit/>
          </a:bodyPr>
          <a:lstStyle/>
          <a:p>
            <a:pPr algn="ctr"/>
            <a:r>
              <a:rPr lang="en-US" altLang="ko-KR" sz="2800">
                <a:solidFill>
                  <a:schemeClr val="bg1">
                    <a:lumMod val="65000"/>
                  </a:schemeClr>
                </a:solidFill>
              </a:rPr>
              <a:t>8.5 ServletContext</a:t>
            </a:r>
            <a:r>
              <a:rPr lang="ko-KR" altLang="en-US" sz="2800">
                <a:solidFill>
                  <a:schemeClr val="bg1">
                    <a:lumMod val="65000"/>
                  </a:schemeClr>
                </a:solidFill>
              </a:rPr>
              <a:t>와 </a:t>
            </a:r>
            <a:r>
              <a:rPr lang="en-US" altLang="ko-KR" sz="2800">
                <a:solidFill>
                  <a:schemeClr val="bg1">
                    <a:lumMod val="65000"/>
                  </a:schemeClr>
                </a:solidFill>
              </a:rPr>
              <a:t>ServletConfig </a:t>
            </a:r>
            <a:r>
              <a:rPr lang="ko-KR" altLang="en-US" sz="2800">
                <a:solidFill>
                  <a:schemeClr val="bg1">
                    <a:lumMod val="65000"/>
                  </a:schemeClr>
                </a:solidFill>
              </a:rPr>
              <a:t>사용법</a:t>
            </a:r>
            <a:endParaRPr lang="ko-KR" altLang="en-US" sz="2800" spc="-88">
              <a:solidFill>
                <a:srgbClr val="281f3d"/>
              </a:solidFill>
            </a:endParaRPr>
          </a:p>
        </p:txBody>
      </p:sp>
    </p:spTree>
  </p:cSld>
  <p:clrMapOvr>
    <a:masterClrMapping/>
  </p:clrMapOvr>
</p:sld>
</file>

<file path=ppt/slides/slide9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64624"/>
          </a:xfrm>
          <a:prstGeom prst="rect">
            <a:avLst/>
          </a:prstGeom>
          <a:noFill/>
        </p:spPr>
        <p:txBody>
          <a:bodyPr wrap="square">
            <a:spAutoFit/>
          </a:bodyPr>
          <a:lstStyle/>
          <a:p>
            <a:pPr>
              <a:lnSpc>
                <a:spcPct val="165000"/>
              </a:lnSpc>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p:txBody>
      </p:sp>
      <p:sp>
        <p:nvSpPr>
          <p:cNvPr id="3" name="TextBox 2"/>
          <p:cNvSpPr txBox="1"/>
          <p:nvPr/>
        </p:nvSpPr>
        <p:spPr>
          <a:xfrm>
            <a:off x="505119" y="1490870"/>
            <a:ext cx="8102168" cy="450325"/>
          </a:xfrm>
          <a:prstGeom prst="rect">
            <a:avLst/>
          </a:prstGeom>
          <a:noFill/>
        </p:spPr>
        <p:txBody>
          <a:bodyPr wrap="square">
            <a:spAutoFit/>
          </a:bodyPr>
          <a:lstStyle/>
          <a:p>
            <a:pPr lvl="0"/>
            <a:r>
              <a:rPr lang="en-US" altLang="ko-KR" sz="1200" b="1">
                <a:latin typeface="+mj-ea"/>
                <a:ea typeface="+mj-ea"/>
              </a:rPr>
              <a:t>6. </a:t>
            </a:r>
            <a:r>
              <a:rPr lang="ko-KR" altLang="en-US" sz="1200">
                <a:latin typeface="+mj-ea"/>
                <a:ea typeface="+mj-ea"/>
              </a:rPr>
              <a:t>두 개의 서블릿 매개변수가 추가되었음을 확인한 후 </a:t>
            </a:r>
            <a:r>
              <a:rPr lang="en-US" altLang="ko-KR" sz="1200">
                <a:latin typeface="+mj-ea"/>
                <a:ea typeface="+mj-ea"/>
              </a:rPr>
              <a:t>URL mappings</a:t>
            </a:r>
            <a:r>
              <a:rPr lang="ko-KR" altLang="en-US" sz="1200">
                <a:latin typeface="+mj-ea"/>
                <a:ea typeface="+mj-ea"/>
              </a:rPr>
              <a:t>의 </a:t>
            </a:r>
            <a:r>
              <a:rPr lang="en-US" altLang="ko-KR" sz="1200">
                <a:latin typeface="+mj-ea"/>
                <a:ea typeface="+mj-ea"/>
              </a:rPr>
              <a:t>/InitParamServlet</a:t>
            </a:r>
            <a:r>
              <a:rPr lang="ko-KR" altLang="en-US" sz="1200">
                <a:latin typeface="+mj-ea"/>
                <a:ea typeface="+mj-ea"/>
              </a:rPr>
              <a:t>을 선택하고 </a:t>
            </a:r>
            <a:r>
              <a:rPr lang="en-US" altLang="ko-KR" sz="1200">
                <a:latin typeface="+mj-ea"/>
                <a:ea typeface="+mj-ea"/>
              </a:rPr>
              <a:t>Remove</a:t>
            </a:r>
            <a:r>
              <a:rPr lang="ko-KR" altLang="en-US" sz="1200">
                <a:latin typeface="+mj-ea"/>
                <a:ea typeface="+mj-ea"/>
              </a:rPr>
              <a:t>를</a:t>
            </a:r>
            <a:endParaRPr lang="ko-KR" altLang="en-US" sz="1200">
              <a:latin typeface="+mj-ea"/>
              <a:ea typeface="+mj-ea"/>
            </a:endParaRPr>
          </a:p>
          <a:p>
            <a:pPr lvl="0"/>
            <a:r>
              <a:rPr lang="en-US" altLang="ko-KR" sz="1200">
                <a:latin typeface="+mj-ea"/>
                <a:ea typeface="+mj-ea"/>
              </a:rPr>
              <a:t>  </a:t>
            </a:r>
            <a:r>
              <a:rPr lang="ko-KR" altLang="en-US" sz="1200">
                <a:latin typeface="+mj-ea"/>
                <a:ea typeface="+mj-ea"/>
              </a:rPr>
              <a:t> 클릭해 삭제합니다</a:t>
            </a:r>
            <a:r>
              <a:rPr lang="en-US" altLang="ko-KR" sz="1200">
                <a:latin typeface="+mj-ea"/>
                <a:ea typeface="+mj-ea"/>
              </a:rPr>
              <a:t>.</a:t>
            </a:r>
            <a:endParaRPr lang="ko-KR" altLang="en-US" sz="1200">
              <a:latin typeface="+mj-ea"/>
              <a:ea typeface="+mj-ea"/>
            </a:endParaRPr>
          </a:p>
        </p:txBody>
      </p:sp>
      <p:pic>
        <p:nvPicPr>
          <p:cNvPr id="6" name="그림 5"/>
          <p:cNvPicPr/>
          <p:nvPr/>
        </p:nvPicPr>
        <p:blipFill rotWithShape="1">
          <a:blip r:embed="rId2">
            <a:alphaModFix/>
            <a:lum/>
          </a:blip>
          <a:stretch>
            <a:fillRect/>
          </a:stretch>
        </p:blipFill>
        <p:spPr>
          <a:xfrm>
            <a:off x="2038643" y="1952534"/>
            <a:ext cx="4867275" cy="4638675"/>
          </a:xfrm>
          <a:prstGeom prst="rect">
            <a:avLst/>
          </a:prstGeom>
          <a:ln>
            <a:solidFill>
              <a:schemeClr val="tx1"/>
            </a:solidFill>
          </a:ln>
        </p:spPr>
      </p:pic>
      <p:sp>
        <p:nvSpPr>
          <p:cNvPr id="4" name="직사각형 3"/>
          <p:cNvSpPr/>
          <p:nvPr/>
        </p:nvSpPr>
        <p:spPr>
          <a:xfrm>
            <a:off x="2126974" y="4055165"/>
            <a:ext cx="2504661" cy="417444"/>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ko-KR" altLang="en-US"/>
          </a:p>
        </p:txBody>
      </p:sp>
      <p:sp>
        <p:nvSpPr>
          <p:cNvPr id="7" name="TextBox 6"/>
          <p:cNvSpPr txBox="1"/>
          <p:nvPr/>
        </p:nvSpPr>
        <p:spPr>
          <a:xfrm>
            <a:off x="505119" y="711235"/>
            <a:ext cx="7660684" cy="523220"/>
          </a:xfrm>
          <a:prstGeom prst="rect">
            <a:avLst/>
          </a:prstGeom>
          <a:noFill/>
        </p:spPr>
        <p:txBody>
          <a:bodyPr wrap="square" anchor="ctr">
            <a:spAutoFit/>
          </a:bodyPr>
          <a:lstStyle/>
          <a:p>
            <a:pPr algn="ctr"/>
            <a:r>
              <a:rPr lang="en-US" altLang="ko-KR" sz="2800">
                <a:solidFill>
                  <a:schemeClr val="bg1">
                    <a:lumMod val="65000"/>
                  </a:schemeClr>
                </a:solidFill>
              </a:rPr>
              <a:t>8.5 ServletContext</a:t>
            </a:r>
            <a:r>
              <a:rPr lang="ko-KR" altLang="en-US" sz="2800">
                <a:solidFill>
                  <a:schemeClr val="bg1">
                    <a:lumMod val="65000"/>
                  </a:schemeClr>
                </a:solidFill>
              </a:rPr>
              <a:t>와 </a:t>
            </a:r>
            <a:r>
              <a:rPr lang="en-US" altLang="ko-KR" sz="2800">
                <a:solidFill>
                  <a:schemeClr val="bg1">
                    <a:lumMod val="65000"/>
                  </a:schemeClr>
                </a:solidFill>
              </a:rPr>
              <a:t>ServletConfig </a:t>
            </a:r>
            <a:r>
              <a:rPr lang="ko-KR" altLang="en-US" sz="2800">
                <a:solidFill>
                  <a:schemeClr val="bg1">
                    <a:lumMod val="65000"/>
                  </a:schemeClr>
                </a:solidFill>
              </a:rPr>
              <a:t>사용법</a:t>
            </a:r>
            <a:endParaRPr lang="ko-KR" altLang="en-US" sz="2800" spc="-88">
              <a:solidFill>
                <a:srgbClr val="281f3d"/>
              </a:solidFill>
            </a:endParaRPr>
          </a:p>
        </p:txBody>
      </p:sp>
    </p:spTree>
  </p:cSld>
  <p:clrMapOvr>
    <a:masterClrMapping/>
  </p:clrMapOvr>
</p:sld>
</file>

<file path=ppt/slides/slide9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64624"/>
          </a:xfrm>
          <a:prstGeom prst="rect">
            <a:avLst/>
          </a:prstGeom>
          <a:noFill/>
        </p:spPr>
        <p:txBody>
          <a:bodyPr wrap="square">
            <a:spAutoFit/>
          </a:bodyPr>
          <a:lstStyle/>
          <a:p>
            <a:pPr>
              <a:lnSpc>
                <a:spcPct val="165000"/>
              </a:lnSpc>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p:txBody>
      </p:sp>
      <p:sp>
        <p:nvSpPr>
          <p:cNvPr id="3" name="TextBox 2"/>
          <p:cNvSpPr txBox="1"/>
          <p:nvPr/>
        </p:nvSpPr>
        <p:spPr>
          <a:xfrm>
            <a:off x="505119" y="1480930"/>
            <a:ext cx="7913324" cy="276999"/>
          </a:xfrm>
          <a:prstGeom prst="rect">
            <a:avLst/>
          </a:prstGeom>
          <a:noFill/>
        </p:spPr>
        <p:txBody>
          <a:bodyPr wrap="square">
            <a:spAutoFit/>
          </a:bodyPr>
          <a:lstStyle/>
          <a:p>
            <a:pPr lvl="0"/>
            <a:r>
              <a:rPr lang="en-US" altLang="ko-KR" sz="1200" b="1">
                <a:latin typeface="+mj-ea"/>
                <a:ea typeface="+mj-ea"/>
              </a:rPr>
              <a:t>7. </a:t>
            </a:r>
            <a:r>
              <a:rPr lang="ko-KR" altLang="en-US" sz="1200">
                <a:latin typeface="+mj-ea"/>
                <a:ea typeface="+mj-ea"/>
              </a:rPr>
              <a:t>새로운 매핑 이름을 추가하기 위해 </a:t>
            </a:r>
            <a:r>
              <a:rPr lang="en-US" altLang="ko-KR" sz="1200">
                <a:latin typeface="+mj-ea"/>
                <a:ea typeface="+mj-ea"/>
              </a:rPr>
              <a:t>Add...</a:t>
            </a:r>
            <a:r>
              <a:rPr lang="ko-KR" altLang="en-US" sz="1200">
                <a:latin typeface="+mj-ea"/>
                <a:ea typeface="+mj-ea"/>
              </a:rPr>
              <a:t>를 클릭합니다</a:t>
            </a:r>
            <a:r>
              <a:rPr lang="en-US" altLang="ko-KR" sz="1200">
                <a:latin typeface="+mj-ea"/>
                <a:ea typeface="+mj-ea"/>
              </a:rPr>
              <a:t>.</a:t>
            </a:r>
            <a:endParaRPr lang="ko-KR" altLang="en-US" sz="1200">
              <a:latin typeface="+mj-ea"/>
              <a:ea typeface="+mj-ea"/>
            </a:endParaRPr>
          </a:p>
        </p:txBody>
      </p:sp>
      <p:pic>
        <p:nvPicPr>
          <p:cNvPr id="6" name="그림 5"/>
          <p:cNvPicPr/>
          <p:nvPr/>
        </p:nvPicPr>
        <p:blipFill rotWithShape="1">
          <a:blip r:embed="rId2">
            <a:alphaModFix/>
            <a:lum/>
          </a:blip>
          <a:stretch>
            <a:fillRect/>
          </a:stretch>
        </p:blipFill>
        <p:spPr>
          <a:xfrm>
            <a:off x="2078253" y="1896647"/>
            <a:ext cx="4429125" cy="3959225"/>
          </a:xfrm>
          <a:prstGeom prst="rect">
            <a:avLst/>
          </a:prstGeom>
          <a:ln>
            <a:solidFill>
              <a:schemeClr val="tx1"/>
            </a:solidFill>
          </a:ln>
        </p:spPr>
      </p:pic>
      <p:sp>
        <p:nvSpPr>
          <p:cNvPr id="4" name="직사각형 3"/>
          <p:cNvSpPr/>
          <p:nvPr/>
        </p:nvSpPr>
        <p:spPr>
          <a:xfrm>
            <a:off x="5893904" y="4343400"/>
            <a:ext cx="516835" cy="218661"/>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ko-KR" altLang="en-US"/>
          </a:p>
        </p:txBody>
      </p:sp>
      <p:sp>
        <p:nvSpPr>
          <p:cNvPr id="7" name="TextBox 6"/>
          <p:cNvSpPr txBox="1"/>
          <p:nvPr/>
        </p:nvSpPr>
        <p:spPr>
          <a:xfrm>
            <a:off x="505119" y="711235"/>
            <a:ext cx="7660684" cy="523220"/>
          </a:xfrm>
          <a:prstGeom prst="rect">
            <a:avLst/>
          </a:prstGeom>
          <a:noFill/>
        </p:spPr>
        <p:txBody>
          <a:bodyPr wrap="square" anchor="ctr">
            <a:spAutoFit/>
          </a:bodyPr>
          <a:lstStyle/>
          <a:p>
            <a:pPr algn="ctr"/>
            <a:r>
              <a:rPr lang="en-US" altLang="ko-KR" sz="2800">
                <a:solidFill>
                  <a:schemeClr val="bg1">
                    <a:lumMod val="65000"/>
                  </a:schemeClr>
                </a:solidFill>
              </a:rPr>
              <a:t>8.5 ServletContext</a:t>
            </a:r>
            <a:r>
              <a:rPr lang="ko-KR" altLang="en-US" sz="2800">
                <a:solidFill>
                  <a:schemeClr val="bg1">
                    <a:lumMod val="65000"/>
                  </a:schemeClr>
                </a:solidFill>
              </a:rPr>
              <a:t>와 </a:t>
            </a:r>
            <a:r>
              <a:rPr lang="en-US" altLang="ko-KR" sz="2800">
                <a:solidFill>
                  <a:schemeClr val="bg1">
                    <a:lumMod val="65000"/>
                  </a:schemeClr>
                </a:solidFill>
              </a:rPr>
              <a:t>ServletConfig </a:t>
            </a:r>
            <a:r>
              <a:rPr lang="ko-KR" altLang="en-US" sz="2800">
                <a:solidFill>
                  <a:schemeClr val="bg1">
                    <a:lumMod val="65000"/>
                  </a:schemeClr>
                </a:solidFill>
              </a:rPr>
              <a:t>사용법</a:t>
            </a:r>
            <a:endParaRPr lang="ko-KR" altLang="en-US" sz="2800" spc="-88">
              <a:solidFill>
                <a:srgbClr val="281f3d"/>
              </a:solidFill>
            </a:endParaRPr>
          </a:p>
        </p:txBody>
      </p:sp>
    </p:spTree>
  </p:cSld>
  <p:clrMapOvr>
    <a:masterClrMapping/>
  </p:clrMapOvr>
</p:sld>
</file>

<file path=ppt/slides/slide9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64624"/>
          </a:xfrm>
          <a:prstGeom prst="rect">
            <a:avLst/>
          </a:prstGeom>
          <a:noFill/>
        </p:spPr>
        <p:txBody>
          <a:bodyPr wrap="square">
            <a:spAutoFit/>
          </a:bodyPr>
          <a:lstStyle/>
          <a:p>
            <a:pPr>
              <a:lnSpc>
                <a:spcPct val="165000"/>
              </a:lnSpc>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p:txBody>
      </p:sp>
      <p:sp>
        <p:nvSpPr>
          <p:cNvPr id="3" name="TextBox 2"/>
          <p:cNvSpPr txBox="1"/>
          <p:nvPr/>
        </p:nvSpPr>
        <p:spPr>
          <a:xfrm>
            <a:off x="505119" y="1510748"/>
            <a:ext cx="8042533" cy="276999"/>
          </a:xfrm>
          <a:prstGeom prst="rect">
            <a:avLst/>
          </a:prstGeom>
          <a:noFill/>
        </p:spPr>
        <p:txBody>
          <a:bodyPr wrap="square">
            <a:spAutoFit/>
          </a:bodyPr>
          <a:lstStyle/>
          <a:p>
            <a:pPr lvl="0"/>
            <a:r>
              <a:rPr lang="en-US" altLang="ko-KR" sz="1200" b="1">
                <a:latin typeface="+mj-ea"/>
                <a:ea typeface="+mj-ea"/>
              </a:rPr>
              <a:t>8. </a:t>
            </a:r>
            <a:r>
              <a:rPr lang="ko-KR" altLang="en-US" sz="1200">
                <a:latin typeface="+mj-ea"/>
                <a:ea typeface="+mj-ea"/>
              </a:rPr>
              <a:t>첫 번째 매핑 이름은 </a:t>
            </a:r>
            <a:r>
              <a:rPr lang="en-US" altLang="ko-KR" sz="1200">
                <a:latin typeface="+mj-ea"/>
                <a:ea typeface="+mj-ea"/>
              </a:rPr>
              <a:t>/sInit</a:t>
            </a:r>
            <a:r>
              <a:rPr lang="ko-KR" altLang="en-US" sz="1200">
                <a:latin typeface="+mj-ea"/>
                <a:ea typeface="+mj-ea"/>
              </a:rPr>
              <a:t>로</a:t>
            </a:r>
            <a:r>
              <a:rPr lang="en-US" altLang="ko-KR" sz="1200">
                <a:latin typeface="+mj-ea"/>
                <a:ea typeface="+mj-ea"/>
              </a:rPr>
              <a:t>, </a:t>
            </a:r>
            <a:r>
              <a:rPr lang="ko-KR" altLang="en-US" sz="1200">
                <a:latin typeface="+mj-ea"/>
                <a:ea typeface="+mj-ea"/>
              </a:rPr>
              <a:t>두 번째 매핑 이름은 </a:t>
            </a:r>
            <a:r>
              <a:rPr lang="en-US" altLang="ko-KR" sz="1200">
                <a:latin typeface="+mj-ea"/>
                <a:ea typeface="+mj-ea"/>
              </a:rPr>
              <a:t>/sInit2</a:t>
            </a:r>
            <a:r>
              <a:rPr lang="ko-KR" altLang="en-US" sz="1200">
                <a:latin typeface="+mj-ea"/>
                <a:ea typeface="+mj-ea"/>
              </a:rPr>
              <a:t>로 입력하고 각각 </a:t>
            </a:r>
            <a:r>
              <a:rPr lang="en-US" altLang="ko-KR" sz="1200">
                <a:latin typeface="+mj-ea"/>
                <a:ea typeface="+mj-ea"/>
              </a:rPr>
              <a:t>OK</a:t>
            </a:r>
            <a:r>
              <a:rPr lang="ko-KR" altLang="en-US" sz="1200">
                <a:latin typeface="+mj-ea"/>
                <a:ea typeface="+mj-ea"/>
              </a:rPr>
              <a:t>를 클릭합니다</a:t>
            </a:r>
            <a:r>
              <a:rPr lang="en-US" altLang="ko-KR" sz="1200">
                <a:latin typeface="+mj-ea"/>
                <a:ea typeface="+mj-ea"/>
              </a:rPr>
              <a:t>.</a:t>
            </a:r>
            <a:endParaRPr lang="ko-KR" altLang="en-US" sz="1200">
              <a:latin typeface="+mj-ea"/>
              <a:ea typeface="+mj-ea"/>
            </a:endParaRPr>
          </a:p>
        </p:txBody>
      </p:sp>
      <p:sp>
        <p:nvSpPr>
          <p:cNvPr id="4" name="TextBox 3"/>
          <p:cNvSpPr txBox="1"/>
          <p:nvPr/>
        </p:nvSpPr>
        <p:spPr>
          <a:xfrm>
            <a:off x="505119" y="2892287"/>
            <a:ext cx="7255565" cy="276999"/>
          </a:xfrm>
          <a:prstGeom prst="rect">
            <a:avLst/>
          </a:prstGeom>
          <a:noFill/>
        </p:spPr>
        <p:txBody>
          <a:bodyPr wrap="square">
            <a:spAutoFit/>
          </a:bodyPr>
          <a:lstStyle/>
          <a:p>
            <a:pPr lvl="0"/>
            <a:r>
              <a:rPr lang="en-US" altLang="ko-KR" sz="1200" b="1">
                <a:latin typeface="+mj-ea"/>
                <a:ea typeface="+mj-ea"/>
              </a:rPr>
              <a:t>9. </a:t>
            </a:r>
            <a:r>
              <a:rPr lang="ko-KR" altLang="en-US" sz="1200">
                <a:latin typeface="+mj-ea"/>
                <a:ea typeface="+mj-ea"/>
              </a:rPr>
              <a:t>두 개의 서블릿 매핑 이름이 추가된 것을 확인하고 </a:t>
            </a:r>
            <a:r>
              <a:rPr lang="en-US" altLang="ko-KR" sz="1200">
                <a:latin typeface="+mj-ea"/>
                <a:ea typeface="+mj-ea"/>
              </a:rPr>
              <a:t>Next</a:t>
            </a:r>
            <a:r>
              <a:rPr lang="ko-KR" altLang="en-US" sz="1200">
                <a:latin typeface="+mj-ea"/>
                <a:ea typeface="+mj-ea"/>
              </a:rPr>
              <a:t>를 클릭합니다</a:t>
            </a:r>
            <a:r>
              <a:rPr lang="en-US" altLang="ko-KR" sz="1200">
                <a:latin typeface="+mj-ea"/>
                <a:ea typeface="+mj-ea"/>
              </a:rPr>
              <a:t>.</a:t>
            </a:r>
            <a:endParaRPr lang="ko-KR" altLang="en-US" sz="1200">
              <a:latin typeface="+mj-ea"/>
              <a:ea typeface="+mj-ea"/>
            </a:endParaRPr>
          </a:p>
        </p:txBody>
      </p:sp>
      <p:pic>
        <p:nvPicPr>
          <p:cNvPr id="8" name="그림 7"/>
          <p:cNvPicPr/>
          <p:nvPr/>
        </p:nvPicPr>
        <p:blipFill rotWithShape="1">
          <a:blip r:embed="rId2">
            <a:alphaModFix/>
            <a:lum/>
          </a:blip>
          <a:stretch>
            <a:fillRect/>
          </a:stretch>
        </p:blipFill>
        <p:spPr>
          <a:xfrm>
            <a:off x="1065971" y="1955110"/>
            <a:ext cx="2857500" cy="781050"/>
          </a:xfrm>
          <a:prstGeom prst="rect">
            <a:avLst/>
          </a:prstGeom>
          <a:ln>
            <a:solidFill>
              <a:schemeClr val="tx1"/>
            </a:solidFill>
          </a:ln>
        </p:spPr>
      </p:pic>
      <p:pic>
        <p:nvPicPr>
          <p:cNvPr id="9" name="그림 8"/>
          <p:cNvPicPr/>
          <p:nvPr/>
        </p:nvPicPr>
        <p:blipFill rotWithShape="1">
          <a:blip r:embed="rId3">
            <a:alphaModFix/>
            <a:lum/>
          </a:blip>
          <a:stretch>
            <a:fillRect/>
          </a:stretch>
        </p:blipFill>
        <p:spPr>
          <a:xfrm>
            <a:off x="4524674" y="1925293"/>
            <a:ext cx="2857500" cy="781050"/>
          </a:xfrm>
          <a:prstGeom prst="rect">
            <a:avLst/>
          </a:prstGeom>
          <a:ln>
            <a:solidFill>
              <a:schemeClr val="tx1"/>
            </a:solidFill>
          </a:ln>
        </p:spPr>
      </p:pic>
      <p:pic>
        <p:nvPicPr>
          <p:cNvPr id="11" name="그림 10"/>
          <p:cNvPicPr/>
          <p:nvPr/>
        </p:nvPicPr>
        <p:blipFill rotWithShape="1">
          <a:blip r:embed="rId4">
            <a:alphaModFix/>
            <a:lum/>
          </a:blip>
          <a:stretch>
            <a:fillRect/>
          </a:stretch>
        </p:blipFill>
        <p:spPr>
          <a:xfrm>
            <a:off x="2633870" y="3438939"/>
            <a:ext cx="3593920" cy="3018720"/>
          </a:xfrm>
          <a:prstGeom prst="rect">
            <a:avLst/>
          </a:prstGeom>
          <a:ln>
            <a:solidFill>
              <a:schemeClr val="tx1"/>
            </a:solidFill>
          </a:ln>
        </p:spPr>
      </p:pic>
      <p:sp>
        <p:nvSpPr>
          <p:cNvPr id="6" name="직사각형 5"/>
          <p:cNvSpPr/>
          <p:nvPr/>
        </p:nvSpPr>
        <p:spPr>
          <a:xfrm>
            <a:off x="2633870" y="5307496"/>
            <a:ext cx="536713" cy="28823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ko-KR" altLang="en-US"/>
          </a:p>
        </p:txBody>
      </p:sp>
      <p:sp>
        <p:nvSpPr>
          <p:cNvPr id="10" name="TextBox 9"/>
          <p:cNvSpPr txBox="1"/>
          <p:nvPr/>
        </p:nvSpPr>
        <p:spPr>
          <a:xfrm>
            <a:off x="505119" y="711235"/>
            <a:ext cx="7660684" cy="523220"/>
          </a:xfrm>
          <a:prstGeom prst="rect">
            <a:avLst/>
          </a:prstGeom>
          <a:noFill/>
        </p:spPr>
        <p:txBody>
          <a:bodyPr wrap="square" anchor="ctr">
            <a:spAutoFit/>
          </a:bodyPr>
          <a:lstStyle/>
          <a:p>
            <a:pPr algn="ctr"/>
            <a:r>
              <a:rPr lang="en-US" altLang="ko-KR" sz="2800">
                <a:solidFill>
                  <a:schemeClr val="bg1">
                    <a:lumMod val="65000"/>
                  </a:schemeClr>
                </a:solidFill>
              </a:rPr>
              <a:t>8.5 ServletContext</a:t>
            </a:r>
            <a:r>
              <a:rPr lang="ko-KR" altLang="en-US" sz="2800">
                <a:solidFill>
                  <a:schemeClr val="bg1">
                    <a:lumMod val="65000"/>
                  </a:schemeClr>
                </a:solidFill>
              </a:rPr>
              <a:t>와 </a:t>
            </a:r>
            <a:r>
              <a:rPr lang="en-US" altLang="ko-KR" sz="2800">
                <a:solidFill>
                  <a:schemeClr val="bg1">
                    <a:lumMod val="65000"/>
                  </a:schemeClr>
                </a:solidFill>
              </a:rPr>
              <a:t>ServletConfig </a:t>
            </a:r>
            <a:r>
              <a:rPr lang="ko-KR" altLang="en-US" sz="2800">
                <a:solidFill>
                  <a:schemeClr val="bg1">
                    <a:lumMod val="65000"/>
                  </a:schemeClr>
                </a:solidFill>
              </a:rPr>
              <a:t>사용법</a:t>
            </a:r>
            <a:endParaRPr lang="ko-KR" altLang="en-US" sz="2800" spc="-88">
              <a:solidFill>
                <a:srgbClr val="281f3d"/>
              </a:solidFill>
            </a:endParaRPr>
          </a:p>
        </p:txBody>
      </p:sp>
    </p:spTree>
  </p:cSld>
  <p:clrMapOvr>
    <a:masterClrMapping/>
  </p:clrMapOvr>
</p:sld>
</file>

<file path=ppt/slides/slide9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64624"/>
          </a:xfrm>
          <a:prstGeom prst="rect">
            <a:avLst/>
          </a:prstGeom>
          <a:noFill/>
        </p:spPr>
        <p:txBody>
          <a:bodyPr wrap="square">
            <a:spAutoFit/>
          </a:bodyPr>
          <a:lstStyle/>
          <a:p>
            <a:pPr>
              <a:lnSpc>
                <a:spcPct val="165000"/>
              </a:lnSpc>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p:txBody>
      </p:sp>
      <p:sp>
        <p:nvSpPr>
          <p:cNvPr id="3" name="TextBox 2"/>
          <p:cNvSpPr txBox="1"/>
          <p:nvPr/>
        </p:nvSpPr>
        <p:spPr>
          <a:xfrm>
            <a:off x="407503" y="1450463"/>
            <a:ext cx="8130208" cy="276999"/>
          </a:xfrm>
          <a:prstGeom prst="rect">
            <a:avLst/>
          </a:prstGeom>
          <a:noFill/>
        </p:spPr>
        <p:txBody>
          <a:bodyPr wrap="square">
            <a:spAutoFit/>
          </a:bodyPr>
          <a:lstStyle/>
          <a:p>
            <a:pPr lvl="0"/>
            <a:r>
              <a:rPr lang="en-US" altLang="ko-KR" sz="1200" b="1">
                <a:latin typeface="+mj-ea"/>
                <a:ea typeface="+mj-ea"/>
              </a:rPr>
              <a:t>10. </a:t>
            </a:r>
            <a:r>
              <a:rPr lang="en-US" altLang="ko-KR" sz="1200">
                <a:latin typeface="+mj-ea"/>
                <a:ea typeface="+mj-ea"/>
              </a:rPr>
              <a:t>Inherited abstract methods</a:t>
            </a:r>
            <a:r>
              <a:rPr lang="ko-KR" altLang="en-US" sz="1200">
                <a:latin typeface="+mj-ea"/>
                <a:ea typeface="+mj-ea"/>
              </a:rPr>
              <a:t>와 </a:t>
            </a:r>
            <a:r>
              <a:rPr lang="en-US" altLang="ko-KR" sz="1200">
                <a:latin typeface="+mj-ea"/>
                <a:ea typeface="+mj-ea"/>
              </a:rPr>
              <a:t>doGet </a:t>
            </a:r>
            <a:r>
              <a:rPr lang="ko-KR" altLang="en-US" sz="1200">
                <a:latin typeface="+mj-ea"/>
                <a:ea typeface="+mj-ea"/>
              </a:rPr>
              <a:t>옵션 체크박스에 체크한 후 </a:t>
            </a:r>
            <a:r>
              <a:rPr lang="en-US" altLang="ko-KR" sz="1200">
                <a:latin typeface="+mj-ea"/>
                <a:ea typeface="+mj-ea"/>
              </a:rPr>
              <a:t>Finish</a:t>
            </a:r>
            <a:r>
              <a:rPr lang="ko-KR" altLang="en-US" sz="1200">
                <a:latin typeface="+mj-ea"/>
                <a:ea typeface="+mj-ea"/>
              </a:rPr>
              <a:t>를 클릭합니다</a:t>
            </a:r>
            <a:r>
              <a:rPr lang="en-US" altLang="ko-KR" sz="1200">
                <a:latin typeface="+mj-ea"/>
                <a:ea typeface="+mj-ea"/>
              </a:rPr>
              <a:t>.</a:t>
            </a:r>
            <a:endParaRPr lang="ko-KR" altLang="en-US" sz="1200">
              <a:latin typeface="+mj-ea"/>
              <a:ea typeface="+mj-ea"/>
            </a:endParaRPr>
          </a:p>
        </p:txBody>
      </p:sp>
      <p:pic>
        <p:nvPicPr>
          <p:cNvPr id="6" name="그림 5"/>
          <p:cNvPicPr/>
          <p:nvPr/>
        </p:nvPicPr>
        <p:blipFill rotWithShape="1">
          <a:blip r:embed="rId2">
            <a:alphaModFix/>
            <a:lum/>
          </a:blip>
          <a:stretch>
            <a:fillRect/>
          </a:stretch>
        </p:blipFill>
        <p:spPr>
          <a:xfrm>
            <a:off x="2133186" y="1865339"/>
            <a:ext cx="3943350" cy="3524885"/>
          </a:xfrm>
          <a:prstGeom prst="rect">
            <a:avLst/>
          </a:prstGeom>
          <a:ln>
            <a:solidFill>
              <a:schemeClr val="tx1"/>
            </a:solidFill>
          </a:ln>
        </p:spPr>
      </p:pic>
      <p:sp>
        <p:nvSpPr>
          <p:cNvPr id="4" name="직사각형 3"/>
          <p:cNvSpPr/>
          <p:nvPr/>
        </p:nvSpPr>
        <p:spPr>
          <a:xfrm>
            <a:off x="2305878" y="3985591"/>
            <a:ext cx="1399641" cy="129209"/>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ko-KR" altLang="en-US"/>
          </a:p>
        </p:txBody>
      </p:sp>
      <p:sp>
        <p:nvSpPr>
          <p:cNvPr id="5" name="직사각형 4"/>
          <p:cNvSpPr/>
          <p:nvPr/>
        </p:nvSpPr>
        <p:spPr>
          <a:xfrm>
            <a:off x="4104861" y="4323522"/>
            <a:ext cx="496956" cy="188843"/>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ko-KR" altLang="en-US"/>
          </a:p>
        </p:txBody>
      </p:sp>
      <p:sp>
        <p:nvSpPr>
          <p:cNvPr id="8" name="TextBox 7"/>
          <p:cNvSpPr txBox="1"/>
          <p:nvPr/>
        </p:nvSpPr>
        <p:spPr>
          <a:xfrm>
            <a:off x="505119" y="711235"/>
            <a:ext cx="7660684" cy="523220"/>
          </a:xfrm>
          <a:prstGeom prst="rect">
            <a:avLst/>
          </a:prstGeom>
          <a:noFill/>
        </p:spPr>
        <p:txBody>
          <a:bodyPr wrap="square" anchor="ctr">
            <a:spAutoFit/>
          </a:bodyPr>
          <a:lstStyle/>
          <a:p>
            <a:pPr algn="ctr"/>
            <a:r>
              <a:rPr lang="en-US" altLang="ko-KR" sz="2800">
                <a:solidFill>
                  <a:schemeClr val="bg1">
                    <a:lumMod val="65000"/>
                  </a:schemeClr>
                </a:solidFill>
              </a:rPr>
              <a:t>8.5 ServletContext</a:t>
            </a:r>
            <a:r>
              <a:rPr lang="ko-KR" altLang="en-US" sz="2800">
                <a:solidFill>
                  <a:schemeClr val="bg1">
                    <a:lumMod val="65000"/>
                  </a:schemeClr>
                </a:solidFill>
              </a:rPr>
              <a:t>와 </a:t>
            </a:r>
            <a:r>
              <a:rPr lang="en-US" altLang="ko-KR" sz="2800">
                <a:solidFill>
                  <a:schemeClr val="bg1">
                    <a:lumMod val="65000"/>
                  </a:schemeClr>
                </a:solidFill>
              </a:rPr>
              <a:t>ServletConfig </a:t>
            </a:r>
            <a:r>
              <a:rPr lang="ko-KR" altLang="en-US" sz="2800">
                <a:solidFill>
                  <a:schemeClr val="bg1">
                    <a:lumMod val="65000"/>
                  </a:schemeClr>
                </a:solidFill>
              </a:rPr>
              <a:t>사용법</a:t>
            </a:r>
            <a:endParaRPr lang="ko-KR" altLang="en-US" sz="2800" spc="-88">
              <a:solidFill>
                <a:srgbClr val="281f3d"/>
              </a:solidFill>
            </a:endParaRPr>
          </a:p>
        </p:txBody>
      </p:sp>
    </p:spTree>
  </p:cSld>
  <p:clrMapOvr>
    <a:masterClrMapping/>
  </p:clrMapOvr>
</p:sld>
</file>

<file path=ppt/slides/slide9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64624"/>
          </a:xfrm>
          <a:prstGeom prst="rect">
            <a:avLst/>
          </a:prstGeom>
          <a:noFill/>
        </p:spPr>
        <p:txBody>
          <a:bodyPr wrap="square">
            <a:spAutoFit/>
          </a:bodyPr>
          <a:lstStyle/>
          <a:p>
            <a:pPr>
              <a:lnSpc>
                <a:spcPct val="165000"/>
              </a:lnSpc>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p:txBody>
      </p:sp>
      <p:sp>
        <p:nvSpPr>
          <p:cNvPr id="3" name="TextBox 2"/>
          <p:cNvSpPr txBox="1"/>
          <p:nvPr/>
        </p:nvSpPr>
        <p:spPr>
          <a:xfrm>
            <a:off x="505119" y="1381539"/>
            <a:ext cx="8151864" cy="264381"/>
          </a:xfrm>
          <a:prstGeom prst="rect">
            <a:avLst/>
          </a:prstGeom>
          <a:noFill/>
        </p:spPr>
        <p:txBody>
          <a:bodyPr wrap="square">
            <a:spAutoFit/>
          </a:bodyPr>
          <a:lstStyle/>
          <a:p>
            <a:pPr lvl="0"/>
            <a:r>
              <a:rPr lang="en-US" altLang="ko-KR" sz="1200" b="1">
                <a:latin typeface="+mj-ea"/>
                <a:ea typeface="+mj-ea"/>
              </a:rPr>
              <a:t>11. </a:t>
            </a:r>
            <a:r>
              <a:rPr lang="ko-KR" altLang="en-US" sz="1200">
                <a:latin typeface="+mj-ea"/>
                <a:ea typeface="+mj-ea"/>
              </a:rPr>
              <a:t>이클립스에서 확인하면 설정한 대로 </a:t>
            </a:r>
            <a:r>
              <a:rPr lang="en-US" altLang="ko-KR" sz="1200">
                <a:latin typeface="+mj-ea"/>
                <a:ea typeface="+mj-ea"/>
              </a:rPr>
              <a:t>@WebServlet</a:t>
            </a:r>
            <a:r>
              <a:rPr lang="ko-KR" altLang="en-US" sz="1200">
                <a:latin typeface="+mj-ea"/>
                <a:ea typeface="+mj-ea"/>
              </a:rPr>
              <a:t>으로 표시되는 것을 확인할 수 있습니다</a:t>
            </a:r>
            <a:r>
              <a:rPr lang="en-US" altLang="ko-KR" sz="1200">
                <a:latin typeface="+mj-ea"/>
                <a:ea typeface="+mj-ea"/>
              </a:rPr>
              <a:t>.</a:t>
            </a:r>
            <a:endParaRPr lang="ko-KR" altLang="en-US" sz="1200">
              <a:latin typeface="+mj-ea"/>
              <a:ea typeface="+mj-ea"/>
            </a:endParaRPr>
          </a:p>
        </p:txBody>
      </p:sp>
      <p:pic>
        <p:nvPicPr>
          <p:cNvPr id="6" name="그림 5"/>
          <p:cNvPicPr/>
          <p:nvPr/>
        </p:nvPicPr>
        <p:blipFill rotWithShape="1">
          <a:blip r:embed="rId2">
            <a:alphaModFix/>
            <a:lum/>
          </a:blip>
          <a:stretch>
            <a:fillRect/>
          </a:stretch>
        </p:blipFill>
        <p:spPr>
          <a:xfrm>
            <a:off x="1324274" y="1822022"/>
            <a:ext cx="5943600" cy="2995295"/>
          </a:xfrm>
          <a:prstGeom prst="rect">
            <a:avLst/>
          </a:prstGeom>
          <a:ln>
            <a:solidFill>
              <a:schemeClr val="tx1"/>
            </a:solidFill>
          </a:ln>
        </p:spPr>
      </p:pic>
      <p:sp>
        <p:nvSpPr>
          <p:cNvPr id="4" name="직사각형 3"/>
          <p:cNvSpPr/>
          <p:nvPr/>
        </p:nvSpPr>
        <p:spPr>
          <a:xfrm>
            <a:off x="1324274" y="2971800"/>
            <a:ext cx="6050561" cy="1470991"/>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ko-KR" altLang="en-US"/>
          </a:p>
        </p:txBody>
      </p:sp>
      <p:sp>
        <p:nvSpPr>
          <p:cNvPr id="7" name="TextBox 6"/>
          <p:cNvSpPr txBox="1"/>
          <p:nvPr/>
        </p:nvSpPr>
        <p:spPr>
          <a:xfrm>
            <a:off x="505119" y="711235"/>
            <a:ext cx="7660684" cy="523220"/>
          </a:xfrm>
          <a:prstGeom prst="rect">
            <a:avLst/>
          </a:prstGeom>
          <a:noFill/>
        </p:spPr>
        <p:txBody>
          <a:bodyPr wrap="square" anchor="ctr">
            <a:spAutoFit/>
          </a:bodyPr>
          <a:lstStyle/>
          <a:p>
            <a:pPr algn="ctr"/>
            <a:r>
              <a:rPr lang="en-US" altLang="ko-KR" sz="2800">
                <a:solidFill>
                  <a:schemeClr val="bg1">
                    <a:lumMod val="65000"/>
                  </a:schemeClr>
                </a:solidFill>
              </a:rPr>
              <a:t>8.5 ServletContext</a:t>
            </a:r>
            <a:r>
              <a:rPr lang="ko-KR" altLang="en-US" sz="2800">
                <a:solidFill>
                  <a:schemeClr val="bg1">
                    <a:lumMod val="65000"/>
                  </a:schemeClr>
                </a:solidFill>
              </a:rPr>
              <a:t>와 </a:t>
            </a:r>
            <a:r>
              <a:rPr lang="en-US" altLang="ko-KR" sz="2800">
                <a:solidFill>
                  <a:schemeClr val="bg1">
                    <a:lumMod val="65000"/>
                  </a:schemeClr>
                </a:solidFill>
              </a:rPr>
              <a:t>ServletConfig </a:t>
            </a:r>
            <a:r>
              <a:rPr lang="ko-KR" altLang="en-US" sz="2800">
                <a:solidFill>
                  <a:schemeClr val="bg1">
                    <a:lumMod val="65000"/>
                  </a:schemeClr>
                </a:solidFill>
              </a:rPr>
              <a:t>사용법</a:t>
            </a:r>
            <a:endParaRPr lang="ko-KR" altLang="en-US" sz="2800" spc="-88">
              <a:solidFill>
                <a:srgbClr val="281f3d"/>
              </a:solidFill>
            </a:endParaRPr>
          </a:p>
        </p:txBody>
      </p:sp>
    </p:spTree>
  </p:cSld>
  <p:clrMapOvr>
    <a:masterClrMapping/>
  </p:clrMapOvr>
</p:sld>
</file>

<file path=ppt/slides/slide9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64624"/>
          </a:xfrm>
          <a:prstGeom prst="rect">
            <a:avLst/>
          </a:prstGeom>
          <a:noFill/>
        </p:spPr>
        <p:txBody>
          <a:bodyPr wrap="square">
            <a:spAutoFit/>
          </a:bodyPr>
          <a:lstStyle/>
          <a:p>
            <a:pPr>
              <a:lnSpc>
                <a:spcPct val="165000"/>
              </a:lnSpc>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p:txBody>
      </p:sp>
      <p:sp>
        <p:nvSpPr>
          <p:cNvPr id="3" name="TextBox 2"/>
          <p:cNvSpPr txBox="1"/>
          <p:nvPr/>
        </p:nvSpPr>
        <p:spPr>
          <a:xfrm>
            <a:off x="505119" y="1372247"/>
            <a:ext cx="7961243" cy="264148"/>
          </a:xfrm>
          <a:prstGeom prst="rect">
            <a:avLst/>
          </a:prstGeom>
          <a:noFill/>
        </p:spPr>
        <p:txBody>
          <a:bodyPr wrap="square">
            <a:spAutoFit/>
          </a:bodyPr>
          <a:lstStyle/>
          <a:p>
            <a:pPr lvl="0"/>
            <a:r>
              <a:rPr lang="en-US" altLang="ko-KR" sz="1200" b="1">
                <a:latin typeface="+mj-ea"/>
                <a:ea typeface="+mj-ea"/>
              </a:rPr>
              <a:t>12. </a:t>
            </a:r>
            <a:r>
              <a:rPr lang="en-US" altLang="ko-KR" sz="1200">
                <a:latin typeface="+mj-ea"/>
                <a:ea typeface="+mj-ea"/>
              </a:rPr>
              <a:t>InitParamServlet </a:t>
            </a:r>
            <a:r>
              <a:rPr lang="ko-KR" altLang="en-US" sz="1200">
                <a:latin typeface="+mj-ea"/>
                <a:ea typeface="+mj-ea"/>
              </a:rPr>
              <a:t>클래스를 다음과 같이 작성합니다</a:t>
            </a:r>
            <a:r>
              <a:rPr lang="en-US" altLang="ko-KR" sz="1200">
                <a:latin typeface="+mj-ea"/>
                <a:ea typeface="+mj-ea"/>
              </a:rPr>
              <a:t>.</a:t>
            </a:r>
            <a:endParaRPr lang="ko-KR" altLang="en-US" sz="1200">
              <a:latin typeface="+mj-ea"/>
              <a:ea typeface="+mj-ea"/>
            </a:endParaRPr>
          </a:p>
        </p:txBody>
      </p:sp>
      <p:pic>
        <p:nvPicPr>
          <p:cNvPr id="65538" name="Picture 2"/>
          <p:cNvPicPr>
            <a:picLocks noChangeAspect="1" noChangeArrowheads="1"/>
          </p:cNvPicPr>
          <p:nvPr/>
        </p:nvPicPr>
        <p:blipFill rotWithShape="1">
          <a:blip r:embed="rId2">
            <a:alphaModFix/>
            <a:lum/>
          </a:blip>
          <a:srcRect/>
          <a:stretch>
            <a:fillRect/>
          </a:stretch>
        </p:blipFill>
        <p:spPr>
          <a:xfrm>
            <a:off x="1080634" y="1649246"/>
            <a:ext cx="6092066" cy="4690412"/>
          </a:xfrm>
          <a:prstGeom prst="rect">
            <a:avLst/>
          </a:prstGeom>
          <a:noFill/>
          <a:ln>
            <a:noFill/>
          </a:ln>
        </p:spPr>
      </p:pic>
      <p:cxnSp>
        <p:nvCxnSpPr>
          <p:cNvPr id="6" name="직선 연결선 5"/>
          <p:cNvCxnSpPr/>
          <p:nvPr/>
        </p:nvCxnSpPr>
        <p:spPr>
          <a:xfrm>
            <a:off x="1346866" y="3533766"/>
            <a:ext cx="41080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05119" y="3396783"/>
            <a:ext cx="868489" cy="276999"/>
          </a:xfrm>
          <a:prstGeom prst="rect">
            <a:avLst/>
          </a:prstGeom>
          <a:noFill/>
        </p:spPr>
        <p:txBody>
          <a:bodyPr wrap="square">
            <a:spAutoFit/>
          </a:bodyPr>
          <a:lstStyle/>
          <a:p>
            <a:pPr lvl="0"/>
            <a:r>
              <a:rPr lang="en-US" altLang="ko-KR" sz="1200" b="1">
                <a:solidFill>
                  <a:srgbClr val="ff0000"/>
                </a:solidFill>
              </a:rPr>
              <a:t>protected</a:t>
            </a:r>
            <a:endParaRPr lang="ko-KR" altLang="en-US" sz="1200" b="1">
              <a:solidFill>
                <a:srgbClr val="ff0000"/>
              </a:solidFill>
            </a:endParaRPr>
          </a:p>
        </p:txBody>
      </p:sp>
      <p:sp>
        <p:nvSpPr>
          <p:cNvPr id="8" name="TextBox 7"/>
          <p:cNvSpPr txBox="1"/>
          <p:nvPr/>
        </p:nvSpPr>
        <p:spPr>
          <a:xfrm>
            <a:off x="505119" y="711235"/>
            <a:ext cx="7660684" cy="523220"/>
          </a:xfrm>
          <a:prstGeom prst="rect">
            <a:avLst/>
          </a:prstGeom>
          <a:noFill/>
        </p:spPr>
        <p:txBody>
          <a:bodyPr wrap="square" anchor="ctr">
            <a:spAutoFit/>
          </a:bodyPr>
          <a:lstStyle/>
          <a:p>
            <a:pPr algn="ctr"/>
            <a:r>
              <a:rPr lang="en-US" altLang="ko-KR" sz="2800">
                <a:solidFill>
                  <a:schemeClr val="bg1">
                    <a:lumMod val="65000"/>
                  </a:schemeClr>
                </a:solidFill>
              </a:rPr>
              <a:t>8.5 ServletContext</a:t>
            </a:r>
            <a:r>
              <a:rPr lang="ko-KR" altLang="en-US" sz="2800">
                <a:solidFill>
                  <a:schemeClr val="bg1">
                    <a:lumMod val="65000"/>
                  </a:schemeClr>
                </a:solidFill>
              </a:rPr>
              <a:t>와 </a:t>
            </a:r>
            <a:r>
              <a:rPr lang="en-US" altLang="ko-KR" sz="2800">
                <a:solidFill>
                  <a:schemeClr val="bg1">
                    <a:lumMod val="65000"/>
                  </a:schemeClr>
                </a:solidFill>
              </a:rPr>
              <a:t>ServletConfig </a:t>
            </a:r>
            <a:r>
              <a:rPr lang="ko-KR" altLang="en-US" sz="2800">
                <a:solidFill>
                  <a:schemeClr val="bg1">
                    <a:lumMod val="65000"/>
                  </a:schemeClr>
                </a:solidFill>
              </a:rPr>
              <a:t>사용법</a:t>
            </a:r>
            <a:endParaRPr lang="ko-KR" altLang="en-US" sz="2800" spc="-88">
              <a:solidFill>
                <a:srgbClr val="281f3d"/>
              </a:solidFill>
            </a:endParaRPr>
          </a:p>
        </p:txBody>
      </p:sp>
    </p:spTree>
  </p:cSld>
  <p:clrMapOvr>
    <a:masterClrMapping/>
  </p:clrMapOvr>
</p:sld>
</file>

<file path=ppt/slides/slide9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64624"/>
          </a:xfrm>
          <a:prstGeom prst="rect">
            <a:avLst/>
          </a:prstGeom>
          <a:noFill/>
        </p:spPr>
        <p:txBody>
          <a:bodyPr wrap="square">
            <a:spAutoFit/>
          </a:bodyPr>
          <a:lstStyle/>
          <a:p>
            <a:pPr>
              <a:lnSpc>
                <a:spcPct val="165000"/>
              </a:lnSpc>
              <a:defRPr/>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p:txBody>
      </p:sp>
      <p:sp>
        <p:nvSpPr>
          <p:cNvPr id="8" name="TextBox 7"/>
          <p:cNvSpPr txBox="1"/>
          <p:nvPr/>
        </p:nvSpPr>
        <p:spPr>
          <a:xfrm>
            <a:off x="505119" y="711235"/>
            <a:ext cx="7660684" cy="523220"/>
          </a:xfrm>
          <a:prstGeom prst="rect">
            <a:avLst/>
          </a:prstGeom>
          <a:noFill/>
        </p:spPr>
        <p:txBody>
          <a:bodyPr wrap="square" anchor="ctr">
            <a:spAutoFit/>
          </a:bodyPr>
          <a:lstStyle/>
          <a:p>
            <a:pPr algn="ctr">
              <a:defRPr/>
            </a:pPr>
            <a:r>
              <a:rPr lang="en-US" altLang="ko-KR" sz="2800">
                <a:solidFill>
                  <a:schemeClr val="bg1">
                    <a:lumMod val="65000"/>
                  </a:schemeClr>
                </a:solidFill>
              </a:rPr>
              <a:t>8.5 ServletContext</a:t>
            </a:r>
            <a:r>
              <a:rPr lang="ko-KR" altLang="en-US" sz="2800">
                <a:solidFill>
                  <a:schemeClr val="bg1">
                    <a:lumMod val="65000"/>
                  </a:schemeClr>
                </a:solidFill>
              </a:rPr>
              <a:t>와 </a:t>
            </a:r>
            <a:r>
              <a:rPr lang="en-US" altLang="ko-KR" sz="2800">
                <a:solidFill>
                  <a:schemeClr val="bg1">
                    <a:lumMod val="65000"/>
                  </a:schemeClr>
                </a:solidFill>
              </a:rPr>
              <a:t>ServletConfig </a:t>
            </a:r>
            <a:r>
              <a:rPr lang="ko-KR" altLang="en-US" sz="2800">
                <a:solidFill>
                  <a:schemeClr val="bg1">
                    <a:lumMod val="65000"/>
                  </a:schemeClr>
                </a:solidFill>
              </a:rPr>
              <a:t>사용법</a:t>
            </a:r>
            <a:endParaRPr lang="ko-KR" altLang="en-US" sz="2800" spc="-88">
              <a:solidFill>
                <a:srgbClr val="281f3d"/>
              </a:solidFill>
            </a:endParaRPr>
          </a:p>
        </p:txBody>
      </p:sp>
      <p:sp>
        <p:nvSpPr>
          <p:cNvPr id="65539" name=""/>
          <p:cNvSpPr txBox="1"/>
          <p:nvPr/>
        </p:nvSpPr>
        <p:spPr>
          <a:xfrm>
            <a:off x="0" y="366848"/>
            <a:ext cx="9144000" cy="5936797"/>
          </a:xfrm>
          <a:prstGeom prst="rect">
            <a:avLst/>
          </a:prstGeom>
          <a:solidFill>
            <a:srgbClr val="ffffff">
              <a:alpha val="100000"/>
            </a:srgbClr>
          </a:solidFill>
          <a:ln>
            <a:solidFill>
              <a:srgbClr val="4472c4">
                <a:alpha val="100000"/>
              </a:srgbClr>
            </a:solidFill>
          </a:ln>
        </p:spPr>
        <p:txBody>
          <a:bodyPr wrap="square">
            <a:spAutoFit/>
          </a:bodyPr>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package sec06.ex01;</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java.io.IOException;</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java.io.PrintWriter;</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javax.servlet.ServletException;</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javax.servlet.annotation.WebInitParam;</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javax.servlet.annotation.WebServlet;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javax.servlet.http.HttpServlet;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javax.servlet.http.HttpServletRequest;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import javax.servlet.http.HttpServletResponse;</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ff0000"/>
                </a:solidFill>
                <a:latin typeface="한컴산뜻돋움"/>
                <a:ea typeface="한컴산뜻돋움"/>
              </a:rPr>
              <a:t>@WebServlet(name="initParamServlet",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ff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ff0000"/>
                </a:solidFill>
                <a:latin typeface="한컴산뜻돋움"/>
                <a:ea typeface="한컴산뜻돋움"/>
              </a:rPr>
              <a:t>        urlPatterns = { "/sInit", "/sInit2" }, initParams = {</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ff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ff0000"/>
                </a:solidFill>
                <a:latin typeface="한컴산뜻돋움"/>
                <a:ea typeface="한컴산뜻돋움"/>
              </a:rPr>
              <a:t>		@WebInitParam(name = "email", value = "admin@jweb.com"), </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ff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ff0000"/>
                </a:solidFill>
                <a:latin typeface="한컴산뜻돋움"/>
                <a:ea typeface="한컴산뜻돋움"/>
              </a:rPr>
              <a:t>		@WebInitParam(name = "tel", value = "010-1111-2222") })</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ff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public class InitParamServlet extends HttpServlet {</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a:t>
            </a: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800080"/>
                </a:solidFill>
                <a:latin typeface="한컴산뜻돋움"/>
                <a:ea typeface="한컴산뜻돋움"/>
              </a:rPr>
              <a:t>private static final long serialVersionUID = 1L;</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80008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protected void doGet(HttpServletRequest request, HttpServletResponse response) throws ServletException, IOException {</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response.setContentType("text/html;charset=utf-8");</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PrintWriter out = response.getWriter();</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ff0000"/>
                </a:solidFill>
                <a:latin typeface="한컴산뜻돋움"/>
                <a:ea typeface="한컴산뜻돋움"/>
              </a:rPr>
              <a:t>		String email = getInitParameter("email");</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ff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ff0000"/>
                </a:solidFill>
                <a:latin typeface="한컴산뜻돋움"/>
                <a:ea typeface="한컴산뜻돋움"/>
              </a:rPr>
              <a:t>		String tel = getInitParameter("tel");</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ff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out.print("&lt;html&gt;&lt;body&gt;");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out.print("&lt;table&gt;&lt;tr&gt;");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out.print("&lt;td&gt;email: &lt;/td&gt;&lt;td&gt;" + email + "&lt;/td&gt;&lt;/tr&gt;");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out.print("&lt;tr&gt;&lt;td&gt;휴대전화: &lt;/td&gt;&lt;td&gt;" + tel + "&lt;/td&gt;");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out.print("&lt;/tr&gt;&lt;/table&gt;&lt;/body&gt;&lt;/html&gt;");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	}</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a:p>
            <a:pPr marL="0" indent="0" algn="l" defTabSz="4572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rPr>
              <a:t>}</a:t>
            </a:r>
            <a:endParaRPr xmlns:mc="http://schemas.openxmlformats.org/markup-compatibility/2006" xmlns:hp="http://schemas.haansoft.com/office/presentation/8.0" kumimoji="0" lang="en-US" altLang="ko-KR" sz="1200" b="1" i="0" u="none" strike="noStrike" kern="1200" cap="none" spc="0" normalizeH="0" baseline="0" mc:Ignorable="hp" hp:hslEmbossed="0">
              <a:solidFill>
                <a:srgbClr val="000000"/>
              </a:solidFill>
              <a:latin typeface="한컴산뜻돋움"/>
              <a:ea typeface="한컴산뜻돋움"/>
            </a:endParaRPr>
          </a:p>
        </p:txBody>
      </p:sp>
      <p:sp>
        <p:nvSpPr>
          <p:cNvPr id="65540" name=""/>
          <p:cNvSpPr txBox="1"/>
          <p:nvPr/>
        </p:nvSpPr>
        <p:spPr>
          <a:xfrm>
            <a:off x="4361656" y="1330521"/>
            <a:ext cx="4508500" cy="924999"/>
          </a:xfrm>
          <a:prstGeom prst="rect">
            <a:avLst/>
          </a:prstGeom>
          <a:solidFill>
            <a:schemeClr val="lt1"/>
          </a:solidFill>
          <a:ln>
            <a:solidFill>
              <a:schemeClr val="accent2"/>
            </a:solidFill>
          </a:ln>
        </p:spPr>
        <p:txBody>
          <a:bodyPr wrap="square">
            <a:spAutoFit/>
          </a:bodyPr>
          <a:p>
            <a:pPr>
              <a:defRPr/>
            </a:pPr>
            <a:r>
              <a:rPr lang="en-US" altLang="ko-KR" sz="1100" b="1">
                <a:solidFill>
                  <a:srgbClr val="800080"/>
                </a:solidFill>
                <a:latin typeface="한컴산뜻돋움"/>
                <a:ea typeface="한컴산뜻돋움"/>
              </a:rPr>
              <a:t>모든 Class는 UID를 가지고 있는데 Class의 내용이 변경되면 UID값 역시 같이 바뀌어 버립니다. 직렬화하여 통신하고 UID값으로 통신한게 정상인지 확인하는데 그 값이 바뀌게 되면 다른 Class로 인식을 해버리게 </a:t>
            </a:r>
            <a:r>
              <a:rPr lang="ko-KR" altLang="en-US" sz="1100" b="1">
                <a:solidFill>
                  <a:srgbClr val="800080"/>
                </a:solidFill>
                <a:latin typeface="한컴산뜻돋움"/>
                <a:ea typeface="한컴산뜻돋움"/>
              </a:rPr>
              <a:t>된</a:t>
            </a:r>
            <a:r>
              <a:rPr lang="en-US" altLang="ko-KR" sz="1100" b="1">
                <a:solidFill>
                  <a:srgbClr val="800080"/>
                </a:solidFill>
                <a:latin typeface="한컴산뜻돋움"/>
                <a:ea typeface="한컴산뜻돋움"/>
              </a:rPr>
              <a:t>다.</a:t>
            </a:r>
            <a:r>
              <a:rPr lang="ko-KR" altLang="en-US" sz="1100" b="1">
                <a:solidFill>
                  <a:srgbClr val="800080"/>
                </a:solidFill>
                <a:latin typeface="한컴산뜻돋움"/>
                <a:ea typeface="한컴산뜻돋움"/>
              </a:rPr>
              <a:t> </a:t>
            </a:r>
            <a:r>
              <a:rPr lang="en-US" altLang="ko-KR" sz="1100" b="1">
                <a:solidFill>
                  <a:srgbClr val="800080"/>
                </a:solidFill>
                <a:latin typeface="한컴산뜻돋움"/>
                <a:ea typeface="한컴산뜻돋움"/>
              </a:rPr>
              <a:t>이를 방지하기 위해 고유값으로 미리 명시를 해주는 부분이 바로 "private static final long serialVersionUID" 이 부분이</a:t>
            </a:r>
            <a:r>
              <a:rPr lang="ko-KR" altLang="en-US" sz="1100" b="1">
                <a:solidFill>
                  <a:srgbClr val="800080"/>
                </a:solidFill>
                <a:latin typeface="한컴산뜻돋움"/>
                <a:ea typeface="한컴산뜻돋움"/>
              </a:rPr>
              <a:t>다</a:t>
            </a:r>
            <a:r>
              <a:rPr lang="en-US" altLang="ko-KR" sz="1100" b="1">
                <a:solidFill>
                  <a:srgbClr val="800080"/>
                </a:solidFill>
                <a:latin typeface="한컴산뜻돋움"/>
                <a:ea typeface="한컴산뜻돋움"/>
              </a:rPr>
              <a:t>.</a:t>
            </a:r>
            <a:endParaRPr lang="en-US" altLang="ko-KR" sz="1100" b="1">
              <a:solidFill>
                <a:srgbClr val="800080"/>
              </a:solidFill>
              <a:latin typeface="한컴산뜻돋움"/>
              <a:ea typeface="한컴산뜻돋움"/>
            </a:endParaRPr>
          </a:p>
        </p:txBody>
      </p:sp>
      <p:sp>
        <p:nvSpPr>
          <p:cNvPr id="65541" name=""/>
          <p:cNvSpPr/>
          <p:nvPr/>
        </p:nvSpPr>
        <p:spPr>
          <a:xfrm>
            <a:off x="4501669" y="2238257"/>
            <a:ext cx="2645850" cy="1456846"/>
          </a:xfrm>
          <a:custGeom>
            <a:avLst/>
            <a:gdLst>
              <a:gd name="connsiteX0" fmla="*/ -5075 w 2645850"/>
              <a:gd name="connsiteY0" fmla="*/ 1362388 h 1456846"/>
              <a:gd name="connsiteX1" fmla="*/ 1995174 w 2645850"/>
              <a:gd name="connsiteY1" fmla="*/ 1354450 h 1456846"/>
              <a:gd name="connsiteX2" fmla="*/ 2646049 w 2645850"/>
              <a:gd name="connsiteY2" fmla="*/ -2862 h 1456846"/>
            </a:gdLst>
            <a:cxnLst>
              <a:cxn ang="0">
                <a:pos x="connsiteX0" y="connsiteY0"/>
              </a:cxn>
              <a:cxn ang="0">
                <a:pos x="connsiteX1" y="connsiteY1"/>
              </a:cxn>
              <a:cxn ang="0">
                <a:pos x="connsiteX2" y="connsiteY2"/>
              </a:cxn>
            </a:cxnLst>
            <a:rect l="l" t="t" r="r" b="b"/>
            <a:pathLst>
              <a:path w="2645850" h="1456846">
                <a:moveTo>
                  <a:pt x="-5075" y="1362388"/>
                </a:moveTo>
                <a:cubicBezTo>
                  <a:pt x="328299" y="1361065"/>
                  <a:pt x="1553320" y="1581992"/>
                  <a:pt x="1995174" y="1354450"/>
                </a:cubicBezTo>
                <a:cubicBezTo>
                  <a:pt x="2437028" y="1126908"/>
                  <a:pt x="2537570" y="223356"/>
                  <a:pt x="2646049" y="-2862"/>
                </a:cubicBezTo>
              </a:path>
            </a:pathLst>
          </a:custGeom>
          <a:noFill/>
          <a:ln>
            <a:solidFill>
              <a:schemeClr val="accent1">
                <a:shade val="20000"/>
              </a:schemeClr>
            </a:solidFill>
            <a:tailEnd type="triangle" w="lg" len="lg"/>
          </a:ln>
        </p:spPr>
        <p:style>
          <a:lnRef idx="2">
            <a:schemeClr val="accent1">
              <a:shade val="20000"/>
            </a:schemeClr>
          </a:lnRef>
          <a:fillRef idx="1">
            <a:schemeClr val="accent1"/>
          </a:fillRef>
          <a:effectRef idx="0">
            <a:schemeClr val="accent1"/>
          </a:effectRef>
          <a:fontRef idx="minor">
            <a:schemeClr val="lt1"/>
          </a:fontRef>
        </p:style>
        <p:txBody>
          <a:bodyPr anchor="ctr"/>
          <a:p>
            <a:pPr algn="ctr">
              <a:defRPr/>
            </a:pP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119" y="-18854"/>
            <a:ext cx="6400800" cy="464624"/>
          </a:xfrm>
          <a:prstGeom prst="rect">
            <a:avLst/>
          </a:prstGeom>
          <a:noFill/>
        </p:spPr>
        <p:txBody>
          <a:bodyPr wrap="square">
            <a:spAutoFit/>
          </a:bodyPr>
          <a:lstStyle/>
          <a:p>
            <a:pPr>
              <a:lnSpc>
                <a:spcPct val="165000"/>
              </a:lnSpc>
            </a:pPr>
            <a:r>
              <a:rPr lang="en-US" altLang="ko-KR" sz="1500">
                <a:solidFill>
                  <a:schemeClr val="bg1">
                    <a:lumMod val="75000"/>
                  </a:schemeClr>
                </a:solidFill>
              </a:rPr>
              <a:t>8</a:t>
            </a:r>
            <a:r>
              <a:rPr lang="ko-KR" altLang="en-US" sz="1500">
                <a:solidFill>
                  <a:schemeClr val="bg1">
                    <a:lumMod val="65000"/>
                  </a:schemeClr>
                </a:solidFill>
              </a:rPr>
              <a:t>장 서블릿 확장 </a:t>
            </a:r>
            <a:r>
              <a:rPr lang="en-US" altLang="ko-KR" sz="1500">
                <a:solidFill>
                  <a:schemeClr val="bg1">
                    <a:lumMod val="65000"/>
                  </a:schemeClr>
                </a:solidFill>
              </a:rPr>
              <a:t>API </a:t>
            </a:r>
            <a:r>
              <a:rPr lang="ko-KR" altLang="en-US" sz="1500">
                <a:solidFill>
                  <a:schemeClr val="bg1">
                    <a:lumMod val="65000"/>
                  </a:schemeClr>
                </a:solidFill>
              </a:rPr>
              <a:t>사용하기</a:t>
            </a:r>
            <a:endParaRPr lang="ko-KR" altLang="en-US" sz="1500">
              <a:solidFill>
                <a:schemeClr val="bg1">
                  <a:lumMod val="65000"/>
                </a:schemeClr>
              </a:solidFill>
            </a:endParaRPr>
          </a:p>
        </p:txBody>
      </p:sp>
      <p:sp>
        <p:nvSpPr>
          <p:cNvPr id="3" name="TextBox 2"/>
          <p:cNvSpPr txBox="1"/>
          <p:nvPr/>
        </p:nvSpPr>
        <p:spPr>
          <a:xfrm>
            <a:off x="505119" y="1461699"/>
            <a:ext cx="8032594" cy="276999"/>
          </a:xfrm>
          <a:prstGeom prst="rect">
            <a:avLst/>
          </a:prstGeom>
          <a:noFill/>
        </p:spPr>
        <p:txBody>
          <a:bodyPr wrap="square">
            <a:spAutoFit/>
          </a:bodyPr>
          <a:lstStyle/>
          <a:p>
            <a:pPr lvl="0"/>
            <a:r>
              <a:rPr lang="en-US" altLang="ko-KR" sz="1200" b="1">
                <a:latin typeface="+mj-ea"/>
                <a:ea typeface="+mj-ea"/>
              </a:rPr>
              <a:t>13. </a:t>
            </a:r>
            <a:r>
              <a:rPr lang="ko-KR" altLang="en-US" sz="1200">
                <a:latin typeface="+mj-ea"/>
                <a:ea typeface="+mj-ea"/>
              </a:rPr>
              <a:t>브라우저에서 각각 매핑 이름 </a:t>
            </a:r>
            <a:r>
              <a:rPr lang="en-US" altLang="ko-KR" sz="1200">
                <a:latin typeface="+mj-ea"/>
                <a:ea typeface="+mj-ea"/>
              </a:rPr>
              <a:t>/sInit</a:t>
            </a:r>
            <a:r>
              <a:rPr lang="ko-KR" altLang="en-US" sz="1200">
                <a:latin typeface="+mj-ea"/>
                <a:ea typeface="+mj-ea"/>
              </a:rPr>
              <a:t>과 </a:t>
            </a:r>
            <a:r>
              <a:rPr lang="en-US" altLang="ko-KR" sz="1200">
                <a:latin typeface="+mj-ea"/>
                <a:ea typeface="+mj-ea"/>
              </a:rPr>
              <a:t>/sInit2</a:t>
            </a:r>
            <a:r>
              <a:rPr lang="ko-KR" altLang="en-US" sz="1200">
                <a:latin typeface="+mj-ea"/>
                <a:ea typeface="+mj-ea"/>
              </a:rPr>
              <a:t>로 요청합니다</a:t>
            </a:r>
            <a:r>
              <a:rPr lang="en-US" altLang="ko-KR" sz="1200">
                <a:latin typeface="+mj-ea"/>
                <a:ea typeface="+mj-ea"/>
              </a:rPr>
              <a:t>. </a:t>
            </a:r>
            <a:r>
              <a:rPr lang="ko-KR" altLang="en-US" sz="1200">
                <a:latin typeface="+mj-ea"/>
                <a:ea typeface="+mj-ea"/>
              </a:rPr>
              <a:t>동일한 결과가 출력되는 것을 확인할 수 있습니다</a:t>
            </a:r>
            <a:r>
              <a:rPr lang="en-US" altLang="ko-KR" sz="1200">
                <a:latin typeface="+mj-ea"/>
                <a:ea typeface="+mj-ea"/>
              </a:rPr>
              <a:t>.</a:t>
            </a:r>
            <a:endParaRPr lang="ko-KR" altLang="en-US" sz="1200">
              <a:latin typeface="+mj-ea"/>
              <a:ea typeface="+mj-ea"/>
            </a:endParaRPr>
          </a:p>
        </p:txBody>
      </p:sp>
      <p:pic>
        <p:nvPicPr>
          <p:cNvPr id="6" name="그림 5"/>
          <p:cNvPicPr/>
          <p:nvPr/>
        </p:nvPicPr>
        <p:blipFill rotWithShape="1">
          <a:blip r:embed="rId2">
            <a:alphaModFix/>
            <a:lum/>
          </a:blip>
          <a:stretch>
            <a:fillRect/>
          </a:stretch>
        </p:blipFill>
        <p:spPr>
          <a:xfrm>
            <a:off x="1238870" y="1908727"/>
            <a:ext cx="2809875" cy="1390650"/>
          </a:xfrm>
          <a:prstGeom prst="rect">
            <a:avLst/>
          </a:prstGeom>
          <a:ln>
            <a:solidFill>
              <a:schemeClr val="tx1"/>
            </a:solidFill>
          </a:ln>
        </p:spPr>
      </p:pic>
      <p:pic>
        <p:nvPicPr>
          <p:cNvPr id="7" name="그림 6"/>
          <p:cNvPicPr/>
          <p:nvPr/>
        </p:nvPicPr>
        <p:blipFill rotWithShape="1">
          <a:blip r:embed="rId3">
            <a:alphaModFix/>
            <a:lum/>
          </a:blip>
          <a:stretch>
            <a:fillRect/>
          </a:stretch>
        </p:blipFill>
        <p:spPr>
          <a:xfrm>
            <a:off x="4521416" y="1937302"/>
            <a:ext cx="2847975" cy="1333500"/>
          </a:xfrm>
          <a:prstGeom prst="rect">
            <a:avLst/>
          </a:prstGeom>
          <a:ln>
            <a:solidFill>
              <a:schemeClr val="tx1"/>
            </a:solidFill>
          </a:ln>
        </p:spPr>
      </p:pic>
      <p:sp>
        <p:nvSpPr>
          <p:cNvPr id="8" name="TextBox 7"/>
          <p:cNvSpPr txBox="1"/>
          <p:nvPr/>
        </p:nvSpPr>
        <p:spPr>
          <a:xfrm>
            <a:off x="505119" y="711235"/>
            <a:ext cx="7660684" cy="523220"/>
          </a:xfrm>
          <a:prstGeom prst="rect">
            <a:avLst/>
          </a:prstGeom>
          <a:noFill/>
        </p:spPr>
        <p:txBody>
          <a:bodyPr wrap="square" anchor="ctr">
            <a:spAutoFit/>
          </a:bodyPr>
          <a:lstStyle/>
          <a:p>
            <a:pPr algn="ctr"/>
            <a:r>
              <a:rPr lang="en-US" altLang="ko-KR" sz="2800">
                <a:solidFill>
                  <a:schemeClr val="bg1">
                    <a:lumMod val="65000"/>
                  </a:schemeClr>
                </a:solidFill>
              </a:rPr>
              <a:t>8.5 ServletContext</a:t>
            </a:r>
            <a:r>
              <a:rPr lang="ko-KR" altLang="en-US" sz="2800">
                <a:solidFill>
                  <a:schemeClr val="bg1">
                    <a:lumMod val="65000"/>
                  </a:schemeClr>
                </a:solidFill>
              </a:rPr>
              <a:t>와 </a:t>
            </a:r>
            <a:r>
              <a:rPr lang="en-US" altLang="ko-KR" sz="2800">
                <a:solidFill>
                  <a:schemeClr val="bg1">
                    <a:lumMod val="65000"/>
                  </a:schemeClr>
                </a:solidFill>
              </a:rPr>
              <a:t>ServletConfig </a:t>
            </a:r>
            <a:r>
              <a:rPr lang="ko-KR" altLang="en-US" sz="2800">
                <a:solidFill>
                  <a:schemeClr val="bg1">
                    <a:lumMod val="65000"/>
                  </a:schemeClr>
                </a:solidFill>
              </a:rPr>
              <a:t>사용법</a:t>
            </a:r>
            <a:endParaRPr lang="ko-KR" altLang="en-US" sz="2800" spc="-88">
              <a:solidFill>
                <a:srgbClr val="281f3d"/>
              </a:solidFill>
            </a:endParaRPr>
          </a:p>
        </p:txBody>
      </p:sp>
    </p:spTree>
  </p:cSld>
  <p:clrMapOvr>
    <a:masterClrMapping/>
  </p:clrMapOvr>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Office 테마">
  <a:themeElements>
    <a:clrScheme name="Office 테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테마">
      <a:majorFont>
        <a:latin typeface="Calibri Light" panose="20"/>
        <a:ea typeface=""/>
        <a:cs typeface=""/>
        <a:font script="Jpan" typeface="Yu Gothic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20"/>
        <a:ea typeface=""/>
        <a:cs typeface=""/>
        <a:font script="Jpan" typeface="Yu Gothic"/>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20"/>
        <a:ea typeface=""/>
        <a:cs typeface=""/>
        <a:font script="Jpan" typeface="Yu Gothic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20"/>
        <a:ea typeface=""/>
        <a:cs typeface=""/>
        <a:font script="Jpan" typeface="Yu Gothic"/>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Words>4172</ep:Words>
  <ep:PresentationFormat/>
  <ep:Paragraphs>1043</ep:Paragraphs>
  <ep:Slides>113</ep:Slides>
  <ep:Notes>0</ep:Notes>
  <ep:TotalTime>0</ep:TotalTime>
  <ep:HiddenSlides>0</ep:HiddenSlides>
  <ep:MMClips>0</ep:MMClips>
  <ep:HeadingPairs>
    <vt:vector size="4" baseType="variant">
      <vt:variant>
        <vt:lpstr>테마</vt:lpstr>
      </vt:variant>
      <vt:variant>
        <vt:i4>1</vt:i4>
      </vt:variant>
      <vt:variant>
        <vt:lpstr>슬라이드 제목</vt:lpstr>
      </vt:variant>
      <vt:variant>
        <vt:i4>113</vt:i4>
      </vt:variant>
    </vt:vector>
  </ep:HeadingPairs>
  <ep:TitlesOfParts>
    <vt:vector size="114" baseType="lpstr">
      <vt:lpstr>Office 테마</vt:lpstr>
      <vt:lpstr>슬라이드 1</vt:lpstr>
      <vt:lpstr>슬라이드 2</vt:lpstr>
      <vt:lpstr>슬라이드 3</vt:lpstr>
      <vt:lpstr>슬라이드 4</vt:lpstr>
      <vt:lpstr>슬라이드 5</vt:lpstr>
      <vt:lpstr>슬라이드 6</vt:lpstr>
      <vt:lpstr>슬라이드 7</vt:lpstr>
      <vt:lpstr>슬라이드 8</vt:lpstr>
      <vt:lpstr>슬라이드 9</vt:lpstr>
      <vt:lpstr>슬라이드 10</vt:lpstr>
      <vt:lpstr>슬라이드 11</vt:lpstr>
      <vt:lpstr>슬라이드 12</vt:lpstr>
      <vt:lpstr>슬라이드 13</vt:lpstr>
      <vt:lpstr>슬라이드 14</vt:lpstr>
      <vt:lpstr>슬라이드 15</vt:lpstr>
      <vt:lpstr>슬라이드 16</vt:lpstr>
      <vt:lpstr>슬라이드 17</vt:lpstr>
      <vt:lpstr>슬라이드 18</vt:lpstr>
      <vt:lpstr>슬라이드 19</vt:lpstr>
      <vt:lpstr>슬라이드 20</vt:lpstr>
      <vt:lpstr>슬라이드 21</vt:lpstr>
      <vt:lpstr>슬라이드 22</vt:lpstr>
      <vt:lpstr>슬라이드 23</vt:lpstr>
      <vt:lpstr>슬라이드 24</vt:lpstr>
      <vt:lpstr>슬라이드 25</vt:lpstr>
      <vt:lpstr>슬라이드 26</vt:lpstr>
      <vt:lpstr>슬라이드 27</vt:lpstr>
      <vt:lpstr>슬라이드 28</vt:lpstr>
      <vt:lpstr>슬라이드 29</vt:lpstr>
      <vt:lpstr>슬라이드 30</vt:lpstr>
      <vt:lpstr>슬라이드 31</vt:lpstr>
      <vt:lpstr>슬라이드 32</vt:lpstr>
      <vt:lpstr>슬라이드 33</vt:lpstr>
      <vt:lpstr>슬라이드 34</vt:lpstr>
      <vt:lpstr>슬라이드 35</vt:lpstr>
      <vt:lpstr>슬라이드 36</vt:lpstr>
      <vt:lpstr>슬라이드 37</vt:lpstr>
      <vt:lpstr>슬라이드 38</vt:lpstr>
      <vt:lpstr>슬라이드 39</vt:lpstr>
      <vt:lpstr>슬라이드 40</vt:lpstr>
      <vt:lpstr>슬라이드 41</vt:lpstr>
      <vt:lpstr>슬라이드 42</vt:lpstr>
      <vt:lpstr>슬라이드 43</vt:lpstr>
      <vt:lpstr>슬라이드 44</vt:lpstr>
      <vt:lpstr>슬라이드 45</vt:lpstr>
      <vt:lpstr>슬라이드 46</vt:lpstr>
      <vt:lpstr>슬라이드 47</vt:lpstr>
      <vt:lpstr>슬라이드 48</vt:lpstr>
      <vt:lpstr>슬라이드 49</vt:lpstr>
      <vt:lpstr>슬라이드 50</vt:lpstr>
      <vt:lpstr>슬라이드 51</vt:lpstr>
      <vt:lpstr>슬라이드 52</vt:lpstr>
      <vt:lpstr>슬라이드 53</vt:lpstr>
      <vt:lpstr>슬라이드 54</vt:lpstr>
      <vt:lpstr>슬라이드 55</vt:lpstr>
      <vt:lpstr>슬라이드 56</vt:lpstr>
      <vt:lpstr>슬라이드 57</vt:lpstr>
      <vt:lpstr>슬라이드 58</vt:lpstr>
      <vt:lpstr>슬라이드 59</vt:lpstr>
      <vt:lpstr>슬라이드 60</vt:lpstr>
      <vt:lpstr>슬라이드 61</vt:lpstr>
      <vt:lpstr>슬라이드 62</vt:lpstr>
      <vt:lpstr>슬라이드 63</vt:lpstr>
      <vt:lpstr>슬라이드 64</vt:lpstr>
      <vt:lpstr>슬라이드 65</vt:lpstr>
      <vt:lpstr>슬라이드 66</vt:lpstr>
      <vt:lpstr>슬라이드 67</vt:lpstr>
      <vt:lpstr>슬라이드 68</vt:lpstr>
      <vt:lpstr>슬라이드 69</vt:lpstr>
      <vt:lpstr>슬라이드 70</vt:lpstr>
      <vt:lpstr>슬라이드 71</vt:lpstr>
      <vt:lpstr>슬라이드 72</vt:lpstr>
      <vt:lpstr>슬라이드 73</vt:lpstr>
      <vt:lpstr>슬라이드 74</vt:lpstr>
      <vt:lpstr>슬라이드 75</vt:lpstr>
      <vt:lpstr>슬라이드 76</vt:lpstr>
      <vt:lpstr>슬라이드 77</vt:lpstr>
      <vt:lpstr>슬라이드 78</vt:lpstr>
      <vt:lpstr>슬라이드 79</vt:lpstr>
      <vt:lpstr>슬라이드 80</vt:lpstr>
      <vt:lpstr>슬라이드 81</vt:lpstr>
      <vt:lpstr>슬라이드 82</vt:lpstr>
      <vt:lpstr>슬라이드 83</vt:lpstr>
      <vt:lpstr>슬라이드 84</vt:lpstr>
      <vt:lpstr>슬라이드 85</vt:lpstr>
      <vt:lpstr>슬라이드 86</vt:lpstr>
      <vt:lpstr>슬라이드 87</vt:lpstr>
      <vt:lpstr>슬라이드 88</vt:lpstr>
      <vt:lpstr>슬라이드 89</vt:lpstr>
      <vt:lpstr>슬라이드 90</vt:lpstr>
      <vt:lpstr>슬라이드 91</vt:lpstr>
      <vt:lpstr>슬라이드 92</vt:lpstr>
      <vt:lpstr>슬라이드 93</vt:lpstr>
      <vt:lpstr>슬라이드 94</vt:lpstr>
      <vt:lpstr>슬라이드 95</vt:lpstr>
      <vt:lpstr>슬라이드 96</vt:lpstr>
      <vt:lpstr>슬라이드 97</vt:lpstr>
      <vt:lpstr>슬라이드 98</vt:lpstr>
      <vt:lpstr>슬라이드 99</vt:lpstr>
      <vt:lpstr>슬라이드 100</vt:lpstr>
      <vt:lpstr>슬라이드 101</vt:lpstr>
      <vt:lpstr>슬라이드 102</vt:lpstr>
      <vt:lpstr>슬라이드 103</vt:lpstr>
      <vt:lpstr>슬라이드 104</vt:lpstr>
      <vt:lpstr>슬라이드 105</vt:lpstr>
      <vt:lpstr>슬라이드 106</vt:lpstr>
      <vt:lpstr>슬라이드 107</vt:lpstr>
      <vt:lpstr>슬라이드 108</vt:lpstr>
      <vt:lpstr>슬라이드 109</vt:lpstr>
      <vt:lpstr>슬라이드 110</vt:lpstr>
      <vt:lpstr>슬라이드 111</vt:lpstr>
      <vt:lpstr>슬라이드 112</vt:lpstr>
      <vt:lpstr>슬라이드 113</vt:lpstr>
    </vt:vector>
  </ep:TitlesOfParts>
  <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2018-08-29T04:30:46.000</dcterms:created>
  <dc:creator>SSEN Kim</dc:creator>
  <cp:lastModifiedBy>BIG603-09</cp:lastModifiedBy>
  <dcterms:modified xsi:type="dcterms:W3CDTF">2023-02-06T07:23:19.240</dcterms:modified>
  <cp:revision>844</cp:revision>
  <dc:title>PowerPoint 프레젠테이션</dc:title>
  <cp:version>1000.0000.01</cp:version>
</cp:coreProperties>
</file>