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05"/>
  </p:notesMasterIdLst>
  <p:sldIdLst>
    <p:sldId id="257" r:id="rId2"/>
    <p:sldId id="258" r:id="rId3"/>
    <p:sldId id="259" r:id="rId4"/>
    <p:sldId id="260" r:id="rId5"/>
    <p:sldId id="335" r:id="rId6"/>
    <p:sldId id="261" r:id="rId7"/>
    <p:sldId id="262" r:id="rId8"/>
    <p:sldId id="336" r:id="rId9"/>
    <p:sldId id="263" r:id="rId10"/>
    <p:sldId id="264" r:id="rId11"/>
    <p:sldId id="265" r:id="rId12"/>
    <p:sldId id="266" r:id="rId13"/>
    <p:sldId id="337" r:id="rId14"/>
    <p:sldId id="267" r:id="rId15"/>
    <p:sldId id="268" r:id="rId16"/>
    <p:sldId id="33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39" r:id="rId30"/>
    <p:sldId id="281" r:id="rId31"/>
    <p:sldId id="340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341" r:id="rId41"/>
    <p:sldId id="290" r:id="rId42"/>
    <p:sldId id="342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43" r:id="rId53"/>
    <p:sldId id="300" r:id="rId54"/>
    <p:sldId id="301" r:id="rId55"/>
    <p:sldId id="302" r:id="rId56"/>
    <p:sldId id="303" r:id="rId57"/>
    <p:sldId id="304" r:id="rId58"/>
    <p:sldId id="305" r:id="rId59"/>
    <p:sldId id="344" r:id="rId60"/>
    <p:sldId id="306" r:id="rId61"/>
    <p:sldId id="307" r:id="rId62"/>
    <p:sldId id="308" r:id="rId63"/>
    <p:sldId id="309" r:id="rId64"/>
    <p:sldId id="345" r:id="rId65"/>
    <p:sldId id="310" r:id="rId66"/>
    <p:sldId id="311" r:id="rId67"/>
    <p:sldId id="312" r:id="rId68"/>
    <p:sldId id="313" r:id="rId69"/>
    <p:sldId id="346" r:id="rId70"/>
    <p:sldId id="314" r:id="rId71"/>
    <p:sldId id="347" r:id="rId72"/>
    <p:sldId id="348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49" r:id="rId82"/>
    <p:sldId id="350" r:id="rId83"/>
    <p:sldId id="323" r:id="rId84"/>
    <p:sldId id="324" r:id="rId85"/>
    <p:sldId id="325" r:id="rId86"/>
    <p:sldId id="326" r:id="rId87"/>
    <p:sldId id="327" r:id="rId88"/>
    <p:sldId id="328" r:id="rId89"/>
    <p:sldId id="351" r:id="rId90"/>
    <p:sldId id="352" r:id="rId91"/>
    <p:sldId id="329" r:id="rId92"/>
    <p:sldId id="330" r:id="rId93"/>
    <p:sldId id="353" r:id="rId94"/>
    <p:sldId id="354" r:id="rId95"/>
    <p:sldId id="355" r:id="rId96"/>
    <p:sldId id="356" r:id="rId97"/>
    <p:sldId id="331" r:id="rId98"/>
    <p:sldId id="332" r:id="rId99"/>
    <p:sldId id="358" r:id="rId100"/>
    <p:sldId id="357" r:id="rId101"/>
    <p:sldId id="333" r:id="rId102"/>
    <p:sldId id="334" r:id="rId103"/>
    <p:sldId id="359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2">
          <p15:clr>
            <a:srgbClr val="A4A3A4"/>
          </p15:clr>
        </p15:guide>
        <p15:guide id="2" pos="376">
          <p15:clr>
            <a:srgbClr val="A4A3A4"/>
          </p15:clr>
        </p15:guide>
        <p15:guide id="3" pos="5373">
          <p15:clr>
            <a:srgbClr val="A4A3A4"/>
          </p15:clr>
        </p15:guide>
        <p15:guide id="4" pos="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aj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aj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105" d="100"/>
          <a:sy n="105" d="100"/>
        </p:scale>
        <p:origin x="604" y="72"/>
      </p:cViewPr>
      <p:guideLst>
        <p:guide orient="horz" pos="1062"/>
        <p:guide pos="376"/>
        <p:guide pos="5373"/>
        <p:guide pos="5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8.png"/><Relationship Id="rId4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offbyone.tistory.com/312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javascript.info/cookie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9</a:t>
            </a:r>
            <a:r>
              <a:rPr lang="ko-KR" altLang="en-US" sz="2800"/>
              <a:t>장</a:t>
            </a:r>
            <a:r>
              <a:rPr lang="en-US" altLang="ko-KR" sz="2800"/>
              <a:t>  </a:t>
            </a:r>
            <a:r>
              <a:rPr lang="ko-KR" altLang="en-US" sz="2800"/>
              <a:t>쿠키와 세션 알아보기</a:t>
            </a:r>
            <a:endParaRPr lang="ko-KR" altLang="en-US" sz="2800" spc="-88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6" y="1909244"/>
            <a:ext cx="7478939" cy="3108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9.1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웹 페이지 연결 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9.2  &lt;hidden&gt;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태그와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URL Rewriting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이용해 웹 페이지 연동하기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9.3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쿠키를 이용한 웹 페이지 연동기능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9.4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세션을 이용한 웹 페이지 연동 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9.5 encodeURL()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사용법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9.6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세션을 이용한 로그인 예제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9.2.2 URL Rewriting</a:t>
            </a:r>
            <a:r>
              <a:rPr lang="ko-KR" altLang="en-US" b="1"/>
              <a:t>을 이용한 세션 트랙킹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505119" y="1860071"/>
            <a:ext cx="7744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새로운 패키지를 만들고 </a:t>
            </a:r>
            <a:r>
              <a:rPr lang="en-US" altLang="ko-KR" sz="1200">
                <a:latin typeface="+mj-ea"/>
                <a:ea typeface="+mj-ea"/>
              </a:rPr>
              <a:t>LoginServlet, SecondServlet </a:t>
            </a:r>
            <a:r>
              <a:rPr lang="ko-KR" altLang="en-US" sz="1200">
                <a:latin typeface="+mj-ea"/>
                <a:ea typeface="+mj-ea"/>
              </a:rPr>
              <a:t>클래스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58534" y="2137070"/>
            <a:ext cx="1876425" cy="2635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8611" name="TextBox 68610"/>
          <p:cNvSpPr txBox="1"/>
          <p:nvPr/>
        </p:nvSpPr>
        <p:spPr>
          <a:xfrm>
            <a:off x="131960" y="592690"/>
            <a:ext cx="3161038" cy="161582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package sec05.ex01;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9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java.io.IOException</a:t>
            </a: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9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java.io.PrintWriter</a:t>
            </a: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9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javax.servlet.ServletException</a:t>
            </a: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9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javax.servlet.annotation.WebServlet</a:t>
            </a: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9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javax.servlet.http.HttpServlet</a:t>
            </a: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9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javax.servlet.http.HttpServletRequest</a:t>
            </a: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9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javax.servlet.http.HttpServletResponse</a:t>
            </a: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import </a:t>
            </a:r>
            <a:r>
              <a:rPr kumimoji="0" lang="en-US" altLang="ko-KR" sz="9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javax.servlet.http.HttpSession</a:t>
            </a:r>
            <a:r>
              <a:rPr kumimoji="0" lang="en-US" altLang="ko-KR" sz="9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</p:txBody>
      </p:sp>
      <p:sp>
        <p:nvSpPr>
          <p:cNvPr id="68612" name="TextBox 68611"/>
          <p:cNvSpPr txBox="1"/>
          <p:nvPr/>
        </p:nvSpPr>
        <p:spPr>
          <a:xfrm>
            <a:off x="1855090" y="1089771"/>
            <a:ext cx="7094142" cy="55756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@WebServlet("/show")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ShowMember extends HttpServlet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PrintWriter out = response.getWriter();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String id =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""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, pwd=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""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Boolean isLogon=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false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HttpSession session =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request.getSession(false);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if(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session != null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){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세션이 생성이 되어 있으면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isLogon=(Boolean)session.getAttribute("isLogon");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if(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isLogon==true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){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로그인 상태이면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id = (String)session.getAttribute("login.id");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pwd = (String)session.getAttribute("login.pwd");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	        out.print("&lt;html&gt;&lt;body&gt;");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out.print("아이디: " + id+"&lt;br&gt;");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out.print("비밀번호: " + pwd+"&lt;br&gt;");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out.print("&lt;/body&gt;&lt;/html&gt;");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}else{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로그인 상태가 아니면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response.sendRedirect("login3.html");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}else{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세션이 생성되어 있지 않으면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response.sendRedirect("login3.html");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40565"/>
            <a:ext cx="7454348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797" y="3967550"/>
            <a:ext cx="76531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회원 테이블에 입력한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비밀번호가 존재하면 로그인 성공 메시지가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95794" y="1817564"/>
            <a:ext cx="321945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148180" y="4248978"/>
            <a:ext cx="311467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48181" y="5307496"/>
            <a:ext cx="1609725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25606" y="1500809"/>
            <a:ext cx="7953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회원정보보기를 클릭하면 이미 로그인 상태이므로 세션에 저장된 회원 정보가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606" y="3508513"/>
            <a:ext cx="8201558" cy="45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다음은 </a:t>
            </a:r>
            <a:r>
              <a:rPr lang="ko-KR" altLang="en-US" sz="1200" dirty="0" err="1">
                <a:latin typeface="+mj-ea"/>
                <a:ea typeface="+mj-ea"/>
              </a:rPr>
              <a:t>톰캣을</a:t>
            </a:r>
            <a:r>
              <a:rPr lang="ko-KR" altLang="en-US" sz="1200" dirty="0">
                <a:latin typeface="+mj-ea"/>
                <a:ea typeface="+mj-ea"/>
              </a:rPr>
              <a:t> 재실행한 후 </a:t>
            </a:r>
            <a:r>
              <a:rPr lang="ko-KR" altLang="en-US" sz="1200" dirty="0" err="1">
                <a:latin typeface="+mj-ea"/>
                <a:ea typeface="+mj-ea"/>
              </a:rPr>
              <a:t>로그인창을</a:t>
            </a:r>
            <a:r>
              <a:rPr lang="ko-KR" altLang="en-US" sz="1200" dirty="0">
                <a:latin typeface="+mj-ea"/>
                <a:ea typeface="+mj-ea"/>
              </a:rPr>
              <a:t> 거치지 않고 바로 </a:t>
            </a:r>
            <a:r>
              <a:rPr lang="en-US" altLang="ko-KR" sz="1200" dirty="0">
                <a:latin typeface="+mj-ea"/>
                <a:ea typeface="+mj-ea"/>
              </a:rPr>
              <a:t>/show</a:t>
            </a:r>
            <a:r>
              <a:rPr lang="ko-KR" altLang="en-US" sz="1200" dirty="0">
                <a:latin typeface="+mj-ea"/>
                <a:ea typeface="+mj-ea"/>
              </a:rPr>
              <a:t>로 요청한 경우입니다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로그인을 하지 않았으므로</a:t>
            </a:r>
          </a:p>
          <a:p>
            <a:pPr lvl="0"/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다시 </a:t>
            </a:r>
            <a:r>
              <a:rPr lang="ko-KR" altLang="en-US" sz="1200" dirty="0" err="1">
                <a:latin typeface="+mj-ea"/>
                <a:ea typeface="+mj-ea"/>
              </a:rPr>
              <a:t>로그인창으로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리다이렉트됩니다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07083" y="1901893"/>
            <a:ext cx="294322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07083" y="2753139"/>
            <a:ext cx="1471612" cy="4536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07083" y="4098649"/>
            <a:ext cx="322897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1F6E23-1E80-E94D-DDC5-0DCE681F7BCE}"/>
              </a:ext>
            </a:extLst>
          </p:cNvPr>
          <p:cNvGrpSpPr/>
          <p:nvPr/>
        </p:nvGrpSpPr>
        <p:grpSpPr>
          <a:xfrm>
            <a:off x="5110950" y="3001699"/>
            <a:ext cx="3263984" cy="2612215"/>
            <a:chOff x="1495738" y="1675053"/>
            <a:chExt cx="5110951" cy="3755941"/>
          </a:xfrm>
        </p:grpSpPr>
        <p:pic>
          <p:nvPicPr>
            <p:cNvPr id="8" name="그림 7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722468" y="1675053"/>
              <a:ext cx="4732833" cy="23156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A89DA0-E11E-90BC-840D-E36C6930015F}"/>
                </a:ext>
              </a:extLst>
            </p:cNvPr>
            <p:cNvSpPr/>
            <p:nvPr/>
          </p:nvSpPr>
          <p:spPr>
            <a:xfrm>
              <a:off x="1818458" y="3179205"/>
              <a:ext cx="1748308" cy="714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CB115B-32E8-36AA-5689-1F1D2340750E}"/>
                </a:ext>
              </a:extLst>
            </p:cNvPr>
            <p:cNvSpPr txBox="1"/>
            <p:nvPr/>
          </p:nvSpPr>
          <p:spPr>
            <a:xfrm>
              <a:off x="2055997" y="3201162"/>
              <a:ext cx="2768023" cy="39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홍길동 님 환영</a:t>
              </a:r>
              <a:r>
                <a:rPr lang="en-US" altLang="ko-KR" sz="1200" dirty="0"/>
                <a:t>!!!</a:t>
              </a:r>
              <a:endParaRPr lang="ko-KR" altLang="en-US" sz="1200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CE5C6A9-E18B-F211-F9A0-E77B95E51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738" y="4675305"/>
              <a:ext cx="5110951" cy="75568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8AA995-33C5-0DEF-A1BF-BE88E937A14E}"/>
                </a:ext>
              </a:extLst>
            </p:cNvPr>
            <p:cNvSpPr/>
            <p:nvPr/>
          </p:nvSpPr>
          <p:spPr>
            <a:xfrm>
              <a:off x="1653187" y="3893770"/>
              <a:ext cx="4868726" cy="180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15C86BE-6D0E-44E6-31AA-F5AC06D7D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2750" y="3536487"/>
              <a:ext cx="3968954" cy="1295467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CA2E7A2-E202-8CA1-7E32-632DDD80ED71}"/>
                </a:ext>
              </a:extLst>
            </p:cNvPr>
            <p:cNvCxnSpPr/>
            <p:nvPr/>
          </p:nvCxnSpPr>
          <p:spPr>
            <a:xfrm>
              <a:off x="6461357" y="3893770"/>
              <a:ext cx="0" cy="781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1394C35-0915-9680-A436-C7B339C31B3D}"/>
                </a:ext>
              </a:extLst>
            </p:cNvPr>
            <p:cNvCxnSpPr/>
            <p:nvPr/>
          </p:nvCxnSpPr>
          <p:spPr>
            <a:xfrm>
              <a:off x="1711366" y="3881691"/>
              <a:ext cx="0" cy="781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FA02A2-79B0-CB58-BB15-B3F39865345A}"/>
              </a:ext>
            </a:extLst>
          </p:cNvPr>
          <p:cNvSpPr txBox="1"/>
          <p:nvPr/>
        </p:nvSpPr>
        <p:spPr>
          <a:xfrm>
            <a:off x="1110524" y="1743450"/>
            <a:ext cx="8201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>
                <a:latin typeface="+mj-ea"/>
                <a:ea typeface="+mj-ea"/>
              </a:rPr>
              <a:t>도전하기</a:t>
            </a:r>
            <a:r>
              <a:rPr lang="en-US" altLang="ko-KR" sz="1200" b="1" dirty="0">
                <a:latin typeface="+mj-ea"/>
                <a:ea typeface="+mj-ea"/>
              </a:rPr>
              <a:t>!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812FF5F-03DE-85DA-958F-ED90AF0E4F03}"/>
              </a:ext>
            </a:extLst>
          </p:cNvPr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296451" y="4134081"/>
            <a:ext cx="3219449" cy="1237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49F2351-DD28-39FC-6188-AD42F6E159DB}"/>
              </a:ext>
            </a:extLst>
          </p:cNvPr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1296451" y="2404960"/>
            <a:ext cx="321945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8DC4B22-474A-AE39-9EF0-D793383CFF2B}"/>
              </a:ext>
            </a:extLst>
          </p:cNvPr>
          <p:cNvSpPr/>
          <p:nvPr/>
        </p:nvSpPr>
        <p:spPr>
          <a:xfrm>
            <a:off x="1865134" y="5038283"/>
            <a:ext cx="3512265" cy="951398"/>
          </a:xfrm>
          <a:custGeom>
            <a:avLst/>
            <a:gdLst>
              <a:gd name="connsiteX0" fmla="*/ 0 w 3512265"/>
              <a:gd name="connsiteY0" fmla="*/ 320949 h 951398"/>
              <a:gd name="connsiteX1" fmla="*/ 538951 w 3512265"/>
              <a:gd name="connsiteY1" fmla="*/ 944679 h 951398"/>
              <a:gd name="connsiteX2" fmla="*/ 2579698 w 3512265"/>
              <a:gd name="connsiteY2" fmla="*/ 611619 h 951398"/>
              <a:gd name="connsiteX3" fmla="*/ 3512265 w 3512265"/>
              <a:gd name="connsiteY3" fmla="*/ 0 h 9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2265" h="951398">
                <a:moveTo>
                  <a:pt x="0" y="320949"/>
                </a:moveTo>
                <a:cubicBezTo>
                  <a:pt x="54500" y="608591"/>
                  <a:pt x="109001" y="896234"/>
                  <a:pt x="538951" y="944679"/>
                </a:cubicBezTo>
                <a:cubicBezTo>
                  <a:pt x="968901" y="993124"/>
                  <a:pt x="2084146" y="769066"/>
                  <a:pt x="2579698" y="611619"/>
                </a:cubicBezTo>
                <a:cubicBezTo>
                  <a:pt x="3075250" y="454172"/>
                  <a:pt x="3293757" y="227086"/>
                  <a:pt x="3512265" y="0"/>
                </a:cubicBezTo>
              </a:path>
            </a:pathLst>
          </a:custGeom>
          <a:noFill/>
          <a:ln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4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9.2.2 URL Rewriting</a:t>
            </a:r>
            <a:r>
              <a:rPr lang="ko-KR" altLang="en-US" b="1"/>
              <a:t>을 이용한 세션 트랙킹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576470" y="1798985"/>
            <a:ext cx="7928005" cy="26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54356" y="2075984"/>
            <a:ext cx="6400800" cy="367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1418217" y="4068532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6470" y="3931549"/>
            <a:ext cx="868489" cy="267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48155" y="1610139"/>
            <a:ext cx="5585755" cy="49084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8195" name="TextBox 3"/>
          <p:cNvSpPr txBox="1"/>
          <p:nvPr/>
        </p:nvSpPr>
        <p:spPr>
          <a:xfrm>
            <a:off x="0" y="0"/>
            <a:ext cx="9144000" cy="64846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sec01.ex02;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/*@WebServlet("/login")*/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LoginServlet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init(ServletConfig config) throws ServletException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System.out.println("init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user_id = request.getParameter("user_id");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user_pw = request.getParameter("user_pw");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user_address = request.getParameter("user_address");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user_email = request.getParameter("user_email");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user_hp = request.getParameter("user_hp");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data = "안녕하세요!&lt;br&gt; 로그인하셨습니다.&lt;br&gt;&lt;br&gt;";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"&lt;html&gt;&lt;body&gt;";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"아이디 : " + user_id;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"비밀번호 : " + user_pw;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"주소 : " + user_address;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"email : " + user_email;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"휴대 전화 : " + user_hp;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out.print(data);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8196" name="TextBox 3"/>
          <p:cNvSpPr txBox="1"/>
          <p:nvPr/>
        </p:nvSpPr>
        <p:spPr>
          <a:xfrm>
            <a:off x="3403340" y="4212600"/>
            <a:ext cx="5740659" cy="26530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user_address = URLEncoder.encode(user_address, 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("&lt;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a href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='/pro09/second?user_id=" + user_id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	             + "&amp;user_pw=" + user_pw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	             + "&amp;user_address=" + user_address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	             + "'&gt;두 번째 서블릿으로 보내기&lt;/a&gt;");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= "&lt;/body&gt;&lt;/html&gt;";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out.print(data);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destroy(){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System.out.println("destroy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8197" name="오른쪽 대괄호 8196"/>
          <p:cNvSpPr/>
          <p:nvPr/>
        </p:nvSpPr>
        <p:spPr>
          <a:xfrm>
            <a:off x="5698133" y="2793999"/>
            <a:ext cx="515937" cy="873125"/>
          </a:xfrm>
          <a:prstGeom prst="rightBracket">
            <a:avLst>
              <a:gd name="adj" fmla="val 833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8" name="TextBox 8197"/>
          <p:cNvSpPr txBox="1"/>
          <p:nvPr/>
        </p:nvSpPr>
        <p:spPr>
          <a:xfrm>
            <a:off x="6333134" y="2790031"/>
            <a:ext cx="2262188" cy="81803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브라우저에서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login.html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을 통해 입력 받은 데이터를 전달하여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1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차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LoginServlet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서블릿에서 반환 받음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461052"/>
            <a:ext cx="8002777" cy="45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SecondServlet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첫 번째 서블릿에서 전송한 데이터 중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가져왔으면 이미 첫 번째 서블릿에서 로그인한 것이므로 로그인 상태를 유지하도록 해줍니다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02634" y="2022108"/>
            <a:ext cx="6436209" cy="18762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27008" y="1539119"/>
            <a:ext cx="6267243" cy="5037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463424" y="161711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677" y="1480131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8195" name="TextBox 3"/>
          <p:cNvSpPr txBox="1"/>
          <p:nvPr/>
        </p:nvSpPr>
        <p:spPr>
          <a:xfrm>
            <a:off x="873126" y="11429"/>
            <a:ext cx="7139643" cy="666369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sec01.ex02;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/*@WebServlet("/second")*/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SecondServlet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init(ServletConfig config) throws ServletException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System.out.println("init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destroy()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String user_id = request.getParameter("user_id");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		String user_pw = request.getParameter("user_pw");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		String user_address = request.getParameter("user_address");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out.println("&lt;html&gt;&lt;body&gt;");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if (user_id != null &amp;&amp; user_id.length() != 0)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out.println("이미 로그인 상태입니다!&lt;br&gt;&lt;br&gt;");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out.println("첫 번째 서블릿에서 넘겨준 아이디: " + user_id + "&lt;br&gt;");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out.println("첫 번째 서블릿에서 넘겨준 비밀번호: " + user_pw + "&lt;br&gt;");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out.println("첫 번째 서블릿에서 넘겨준 주소: " + user_address + "&lt;br&gt;");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out.println("&lt;/body&gt;&lt;/html&gt;");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else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out.println("로그인 하지 않았습니다.&lt;br&gt;&lt;br&gt;");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out.println("다시 로그입하세요!!&lt;br&gt;");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out.println("&lt;a href='/pro09/login.html'&gt;로그인창으로 이동하기 &lt;/&gt;");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8197" name="오른쪽 대괄호 8196"/>
          <p:cNvSpPr/>
          <p:nvPr/>
        </p:nvSpPr>
        <p:spPr>
          <a:xfrm>
            <a:off x="6472039" y="3309937"/>
            <a:ext cx="277812" cy="565547"/>
          </a:xfrm>
          <a:prstGeom prst="rightBracket">
            <a:avLst>
              <a:gd name="adj" fmla="val 833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8" name="TextBox 8197"/>
          <p:cNvSpPr txBox="1"/>
          <p:nvPr/>
        </p:nvSpPr>
        <p:spPr>
          <a:xfrm>
            <a:off x="6779618" y="3261915"/>
            <a:ext cx="2262188" cy="641430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LoginServlet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서블릿에서 다시  발송한 자료를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2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차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SecondServlet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에서 반환 받음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17443" y="1530626"/>
            <a:ext cx="8259417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&lt;hidden&gt; </a:t>
            </a:r>
            <a:r>
              <a:rPr lang="ko-KR" altLang="en-US" sz="1200">
                <a:latin typeface="+mj-ea"/>
                <a:ea typeface="+mj-ea"/>
              </a:rPr>
              <a:t>태그와 </a:t>
            </a:r>
            <a:r>
              <a:rPr lang="en-US" altLang="ko-KR" sz="1200">
                <a:latin typeface="+mj-ea"/>
                <a:ea typeface="+mj-ea"/>
              </a:rPr>
              <a:t>URL Rewriting </a:t>
            </a:r>
            <a:r>
              <a:rPr lang="ko-KR" altLang="en-US" sz="1200">
                <a:latin typeface="+mj-ea"/>
                <a:ea typeface="+mj-ea"/>
              </a:rPr>
              <a:t>방식으로 데이터를 전송한 결과를 볼까요</a:t>
            </a:r>
            <a:r>
              <a:rPr lang="en-US" altLang="ko-KR" sz="1200">
                <a:latin typeface="+mj-ea"/>
                <a:ea typeface="+mj-ea"/>
              </a:rPr>
              <a:t>?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http://localhost:8090/pro09/login.html</a:t>
            </a:r>
            <a:r>
              <a:rPr lang="ko-KR" altLang="en-US" sz="1200">
                <a:latin typeface="+mj-ea"/>
                <a:ea typeface="+mj-ea"/>
              </a:rPr>
              <a:t>로 요청한 후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입력하고 첫 번째 서블릿으로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835207"/>
            <a:ext cx="8259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첫 번째 서블릿에서 전달받은 로그인 정보를 출력한 후두 번째 서블릿으로 보내기를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94162" y="2097362"/>
            <a:ext cx="320040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792895" y="4293705"/>
            <a:ext cx="2421594" cy="223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792895" y="6321287"/>
            <a:ext cx="1841933" cy="2090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8" y="1500809"/>
            <a:ext cx="7774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두 번째 서블릿에서 현재 로그인 상태와 회원 정보를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3866322"/>
            <a:ext cx="7774174" cy="446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만약 브라우저에서 로그인창을 거치지 않고 바로 서블릿 </a:t>
            </a:r>
            <a:r>
              <a:rPr lang="en-US" altLang="ko-KR" sz="1200">
                <a:latin typeface="+mj-ea"/>
                <a:ea typeface="+mj-ea"/>
              </a:rPr>
              <a:t>/second</a:t>
            </a:r>
            <a:r>
              <a:rPr lang="ko-KR" altLang="en-US" sz="1200">
                <a:latin typeface="+mj-ea"/>
                <a:ea typeface="+mj-ea"/>
              </a:rPr>
              <a:t>를 요청하면 “로그인 하지않았습니다</a:t>
            </a:r>
            <a:r>
              <a:rPr lang="en-US" altLang="ko-KR" sz="1200">
                <a:latin typeface="+mj-ea"/>
                <a:ea typeface="+mj-ea"/>
              </a:rPr>
              <a:t>.”</a:t>
            </a:r>
            <a:r>
              <a:rPr lang="ko-KR" altLang="en-US" sz="1200">
                <a:latin typeface="+mj-ea"/>
                <a:ea typeface="+mj-ea"/>
              </a:rPr>
              <a:t>라는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상태 안내 문구와 함께 ‘로그인창으로 이동하기’가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90886" y="1902460"/>
            <a:ext cx="5509895" cy="1526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190886" y="2574235"/>
            <a:ext cx="1604379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190886" y="4698724"/>
            <a:ext cx="2962275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90886" y="5555974"/>
            <a:ext cx="173121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70383"/>
            <a:ext cx="6501968" cy="294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latin typeface="+mj-ea"/>
                <a:ea typeface="+mj-ea"/>
              </a:rPr>
              <a:t>&lt;hidden&gt; </a:t>
            </a:r>
            <a:r>
              <a:rPr lang="ko-KR" altLang="en-US" sz="1400" b="1">
                <a:latin typeface="+mj-ea"/>
                <a:ea typeface="+mj-ea"/>
              </a:rPr>
              <a:t>태그와 </a:t>
            </a:r>
            <a:r>
              <a:rPr lang="en-US" altLang="ko-KR" sz="1400" b="1">
                <a:latin typeface="+mj-ea"/>
                <a:ea typeface="+mj-ea"/>
              </a:rPr>
              <a:t>URL Rewriting</a:t>
            </a:r>
            <a:r>
              <a:rPr lang="ko-KR" altLang="en-US" sz="1400" b="1">
                <a:latin typeface="+mj-ea"/>
                <a:ea typeface="+mj-ea"/>
              </a:rPr>
              <a:t>의 문제점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20" y="1878160"/>
            <a:ext cx="7485942" cy="63453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웹 페이지가 많아지면 일일이 로그인 정보를 전송해야 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GET </a:t>
            </a:r>
            <a:r>
              <a:rPr lang="ko-KR" altLang="en-US" sz="1200">
                <a:latin typeface="+mj-ea"/>
                <a:ea typeface="+mj-ea"/>
              </a:rPr>
              <a:t>방식으로 전송하므로 보안에 취약함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5132" y="3672840"/>
            <a:ext cx="594359" cy="5638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48150" y="3185160"/>
            <a:ext cx="647700" cy="4876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22140" y="3886914"/>
            <a:ext cx="617220" cy="464820"/>
          </a:xfrm>
          <a:prstGeom prst="rect">
            <a:avLst/>
          </a:prstGeom>
        </p:spPr>
      </p:pic>
      <p:sp>
        <p:nvSpPr>
          <p:cNvPr id="12" name="자유형: 도형 11"/>
          <p:cNvSpPr/>
          <p:nvPr/>
        </p:nvSpPr>
        <p:spPr>
          <a:xfrm>
            <a:off x="3458112" y="3328143"/>
            <a:ext cx="1158551" cy="941202"/>
          </a:xfrm>
          <a:custGeom>
            <a:avLst/>
            <a:gdLst>
              <a:gd name="connsiteX0" fmla="*/ -2322 w 1158551"/>
              <a:gd name="connsiteY0" fmla="*/ 543134 h 941202"/>
              <a:gd name="connsiteX1" fmla="*/ 930333 w 1158551"/>
              <a:gd name="connsiteY1" fmla="*/ 7352 h 941202"/>
              <a:gd name="connsiteX2" fmla="*/ 1099005 w 1158551"/>
              <a:gd name="connsiteY2" fmla="*/ 255399 h 941202"/>
              <a:gd name="connsiteX3" fmla="*/ 96896 w 1158551"/>
              <a:gd name="connsiteY3" fmla="*/ 662196 h 941202"/>
              <a:gd name="connsiteX4" fmla="*/ 543380 w 1158551"/>
              <a:gd name="connsiteY4" fmla="*/ 711806 h 941202"/>
              <a:gd name="connsiteX5" fmla="*/ 1128771 w 1158551"/>
              <a:gd name="connsiteY5" fmla="*/ 751493 h 941202"/>
              <a:gd name="connsiteX6" fmla="*/ 731896 w 1158551"/>
              <a:gd name="connsiteY6" fmla="*/ 940009 h 941202"/>
              <a:gd name="connsiteX7" fmla="*/ 136583 w 1158551"/>
              <a:gd name="connsiteY7" fmla="*/ 830868 h 94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551" h="941202">
                <a:moveTo>
                  <a:pt x="-2322" y="543134"/>
                </a:moveTo>
                <a:cubicBezTo>
                  <a:pt x="153120" y="453837"/>
                  <a:pt x="746779" y="55308"/>
                  <a:pt x="930333" y="7352"/>
                </a:cubicBezTo>
                <a:cubicBezTo>
                  <a:pt x="1113888" y="-40603"/>
                  <a:pt x="1237911" y="146259"/>
                  <a:pt x="1099005" y="255399"/>
                </a:cubicBezTo>
                <a:cubicBezTo>
                  <a:pt x="960099" y="364540"/>
                  <a:pt x="189500" y="586128"/>
                  <a:pt x="96896" y="662196"/>
                </a:cubicBezTo>
                <a:cubicBezTo>
                  <a:pt x="4292" y="738264"/>
                  <a:pt x="371401" y="696923"/>
                  <a:pt x="543380" y="711806"/>
                </a:cubicBezTo>
                <a:cubicBezTo>
                  <a:pt x="715359" y="726688"/>
                  <a:pt x="1097351" y="713459"/>
                  <a:pt x="1128771" y="751493"/>
                </a:cubicBezTo>
                <a:cubicBezTo>
                  <a:pt x="1160190" y="789527"/>
                  <a:pt x="897260" y="926780"/>
                  <a:pt x="731896" y="940009"/>
                </a:cubicBezTo>
                <a:cubicBezTo>
                  <a:pt x="566531" y="953238"/>
                  <a:pt x="235802" y="849058"/>
                  <a:pt x="136583" y="830868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48150" y="4497149"/>
            <a:ext cx="647700" cy="5029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08289" y="5107385"/>
            <a:ext cx="436563" cy="339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●</a:t>
            </a:r>
          </a:p>
          <a:p>
            <a:pPr>
              <a:defRPr/>
            </a:pPr>
            <a:r>
              <a:rPr lang="ko-KR" altLang="en-US" sz="800"/>
              <a:t>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7" y="1234604"/>
            <a:ext cx="8039111" cy="497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9.1.1 </a:t>
            </a:r>
            <a:r>
              <a:rPr lang="ko-KR" altLang="en-US" b="1"/>
              <a:t>세션 트랙킹</a:t>
            </a:r>
            <a:endParaRPr lang="en-US" altLang="ko-KR" b="1" spc="-94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페이지 연결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4412974"/>
            <a:ext cx="7553738" cy="9095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HTTP </a:t>
            </a:r>
            <a:r>
              <a:rPr lang="ko-KR" altLang="en-US" sz="1200">
                <a:latin typeface="+mj-ea"/>
                <a:ea typeface="+mj-ea"/>
              </a:rPr>
              <a:t>프로토콜은 서버</a:t>
            </a:r>
            <a:r>
              <a:rPr lang="en-US" altLang="ko-KR" sz="1200">
                <a:latin typeface="+mj-ea"/>
                <a:ea typeface="+mj-ea"/>
              </a:rPr>
              <a:t>-</a:t>
            </a:r>
            <a:r>
              <a:rPr lang="ko-KR" altLang="en-US" sz="1200">
                <a:latin typeface="+mj-ea"/>
                <a:ea typeface="+mj-ea"/>
              </a:rPr>
              <a:t>클리이언트 통신 시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stateless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방식으로 통신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즉 브라우저에서 새 웹 페이지를 열면 기존의 웹 페이지나 서블릿에 관한 어떤 연결 정보도 알 수 없음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따라서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세션 트랙킹</a:t>
            </a:r>
            <a:r>
              <a:rPr lang="ko-KR" altLang="en-US" sz="1200">
                <a:latin typeface="+mj-ea"/>
                <a:ea typeface="+mj-ea"/>
              </a:rPr>
              <a:t>을 이용해서 웹 페이지 간의 연결 기능을 구현함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103" y="5954114"/>
            <a:ext cx="7553738" cy="6352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&lt;hidden&gt; </a:t>
            </a:r>
            <a:r>
              <a:rPr lang="ko-KR" altLang="en-US" sz="1200">
                <a:latin typeface="+mj-ea"/>
                <a:ea typeface="+mj-ea"/>
              </a:rPr>
              <a:t>태그 와 </a:t>
            </a:r>
            <a:r>
              <a:rPr lang="en-US" altLang="ko-KR" sz="1200">
                <a:latin typeface="+mj-ea"/>
                <a:ea typeface="+mj-ea"/>
              </a:rPr>
              <a:t>URL ReWriting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쿠키와 세션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064377" y="5443904"/>
            <a:ext cx="418479" cy="33793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240422" y="2454963"/>
            <a:ext cx="2303808" cy="448765"/>
          </a:xfrm>
          <a:prstGeom prst="wedgeRectCallout">
            <a:avLst>
              <a:gd name="adj1" fmla="val -54368"/>
              <a:gd name="adj2" fmla="val 215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l" latinLnBrk="1">
              <a:spcAft>
                <a:spcPct val="3000"/>
              </a:spcAft>
              <a:defRPr/>
            </a:pP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이전 웹 페이지들이 수행한 작업을 </a:t>
            </a:r>
            <a:r>
              <a:rPr lang="en-US" altLang="ko-KR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 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다른 웹 페이지에서 알 수 없습니다</a:t>
            </a:r>
            <a:endParaRPr lang="ko-KR" altLang="en-US" sz="1000">
              <a:latin typeface="+mj-ea"/>
              <a:ea typeface="+mj-ea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62204" y="1328689"/>
            <a:ext cx="4963295" cy="32382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572000" y="5492750"/>
            <a:ext cx="1150938" cy="29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/>
              <a:t>해결 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3112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latin typeface="+mj-ea"/>
                <a:ea typeface="+mj-ea"/>
              </a:rPr>
              <a:t>쿠키</a:t>
            </a:r>
            <a:r>
              <a:rPr lang="en-US" altLang="ko-KR" sz="1600" b="1">
                <a:latin typeface="+mj-ea"/>
                <a:ea typeface="+mj-ea"/>
              </a:rPr>
              <a:t>(Cookie)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043" y="2694752"/>
            <a:ext cx="7345017" cy="145624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정보가 클라이언트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에 저장됨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저장 정보 용량에 제한이 있음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파일 용량은 </a:t>
            </a:r>
            <a:r>
              <a:rPr lang="en-US" altLang="ko-KR" sz="1200">
                <a:latin typeface="+mj-ea"/>
                <a:ea typeface="+mj-ea"/>
              </a:rPr>
              <a:t>4kb)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보안이 취약함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브라우저에서 사용 유무를 설정할 수 있음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도메인당 쿠키가 만들어짐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웹 사이트당 하나의 쿠키</a:t>
            </a:r>
            <a:r>
              <a:rPr lang="en-US" altLang="ko-KR" sz="1200">
                <a:latin typeface="+mj-ea"/>
                <a:ea typeface="+mj-ea"/>
              </a:rPr>
              <a:t>)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2335697"/>
            <a:ext cx="3112724" cy="33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latin typeface="+mj-ea"/>
                <a:ea typeface="+mj-ea"/>
              </a:rPr>
              <a:t>쿠키</a:t>
            </a:r>
            <a:r>
              <a:rPr lang="en-US" altLang="ko-KR" sz="1600" b="1">
                <a:latin typeface="+mj-ea"/>
                <a:ea typeface="+mj-ea"/>
              </a:rPr>
              <a:t>(Cookie)</a:t>
            </a:r>
            <a:r>
              <a:rPr lang="ko-KR" altLang="en-US" sz="1600" b="1">
                <a:latin typeface="+mj-ea"/>
                <a:ea typeface="+mj-ea"/>
              </a:rPr>
              <a:t>의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043" y="1867308"/>
            <a:ext cx="7345017" cy="2643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웹 페이지들 사이의 공유 정보를 클라이언트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에 저장해 놓고 사용하는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119" y="4343402"/>
            <a:ext cx="3112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latin typeface="+mj-ea"/>
                <a:ea typeface="+mj-ea"/>
              </a:rPr>
              <a:t>쿠키</a:t>
            </a:r>
            <a:r>
              <a:rPr lang="en-US" altLang="ko-KR" sz="1600" b="1">
                <a:latin typeface="+mj-ea"/>
                <a:ea typeface="+mj-ea"/>
              </a:rPr>
              <a:t>(Cookie)</a:t>
            </a:r>
            <a:r>
              <a:rPr lang="ko-KR" altLang="en-US" sz="1600" b="1">
                <a:latin typeface="+mj-ea"/>
                <a:ea typeface="+mj-ea"/>
              </a:rPr>
              <a:t>의 종류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69843" y="4668925"/>
          <a:ext cx="75106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Persistence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쿠키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Session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쿠키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+mj-ea"/>
                          <a:ea typeface="+mj-ea"/>
                        </a:rPr>
                        <a:t>생성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+mj-ea"/>
                          <a:ea typeface="+mj-ea"/>
                        </a:rPr>
                        <a:t>파일로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+mj-ea"/>
                          <a:ea typeface="+mj-ea"/>
                        </a:rPr>
                        <a:t>브라우저 메모리에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+mj-ea"/>
                          <a:ea typeface="+mj-ea"/>
                        </a:rPr>
                        <a:t>종료 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+mj-ea"/>
                          <a:ea typeface="+mj-ea"/>
                        </a:rPr>
                        <a:t>쿠키를 삭제하거나 쿠키 설정 값이 종료된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+mj-ea"/>
                          <a:ea typeface="+mj-ea"/>
                        </a:rPr>
                        <a:t>브라우저를 종료한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+mj-ea"/>
                          <a:ea typeface="+mj-ea"/>
                        </a:rPr>
                        <a:t>최초 접속 시 전송여부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최초 접속 시 서버로 전송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최초 접속 시 서버로 전송되지 않음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+mj-ea"/>
                          <a:ea typeface="+mj-ea"/>
                        </a:rPr>
                        <a:t>용도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로그인 유무 또는 팝업창을 제한할 때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사이트 접속 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Session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인증 정보를 유지할 때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415667" y="1441509"/>
            <a:ext cx="6323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브라우저의 쿠키 생성 위치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96" y="1764027"/>
            <a:ext cx="8040755" cy="44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윈도 탐색기를 열고 </a:t>
            </a:r>
            <a:r>
              <a:rPr lang="en-US" altLang="ko-KR" sz="1200">
                <a:latin typeface="+mj-ea"/>
                <a:ea typeface="+mj-ea"/>
              </a:rPr>
              <a:t>C:\Users\</a:t>
            </a:r>
            <a:r>
              <a:rPr lang="ko-KR" altLang="en-US" sz="1200">
                <a:latin typeface="+mj-ea"/>
                <a:ea typeface="+mj-ea"/>
              </a:rPr>
              <a:t>사용자</a:t>
            </a:r>
            <a:r>
              <a:rPr lang="en-US" altLang="ko-KR" sz="1200">
                <a:latin typeface="+mj-ea"/>
                <a:ea typeface="+mj-ea"/>
              </a:rPr>
              <a:t>\AppData\Local\Google\Chrome\User Data\Default\Cache</a:t>
            </a:r>
            <a:r>
              <a:rPr lang="ko-KR" altLang="en-US" sz="1200">
                <a:latin typeface="+mj-ea"/>
                <a:ea typeface="+mj-ea"/>
              </a:rPr>
              <a:t>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이동하면 크롬에서 사용하는 쿠키 파일이 보일 것입니다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24883" y="2225690"/>
            <a:ext cx="6400800" cy="3340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868557" y="2435087"/>
            <a:ext cx="378680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883507" cy="44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인터넷 익스플로러의 경우 브라우저 상단 메뉴에서 도구 </a:t>
            </a:r>
            <a:r>
              <a:rPr lang="en-US" altLang="ko-KR" sz="1200">
                <a:latin typeface="+mj-ea"/>
                <a:ea typeface="+mj-ea"/>
              </a:rPr>
              <a:t>&gt; </a:t>
            </a:r>
            <a:r>
              <a:rPr lang="ko-KR" altLang="en-US" sz="1200">
                <a:latin typeface="+mj-ea"/>
                <a:ea typeface="+mj-ea"/>
              </a:rPr>
              <a:t>인터넷 옵션을 선택한 후 팝업창에서 설정을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12884" y="1882961"/>
            <a:ext cx="3789680" cy="4611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247861" y="4701209"/>
            <a:ext cx="775252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61701"/>
            <a:ext cx="6482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‘임시 인터넷 파일’ 탭에서 파일 보기를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08959" y="1881395"/>
            <a:ext cx="4429125" cy="3790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16426" y="4363278"/>
            <a:ext cx="3597965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11757" y="4919870"/>
            <a:ext cx="1093304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470992"/>
            <a:ext cx="83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인터넷 익스플로러에서 사용하는 쿠키 파일이 저장되어 있는 폴더가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821124"/>
            <a:ext cx="5881596" cy="4072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908313" y="2017643"/>
            <a:ext cx="2616361" cy="159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9.3.1 </a:t>
            </a:r>
            <a:r>
              <a:rPr lang="ko-KR" altLang="en-US" b="1"/>
              <a:t>쿠키 기능 실행 과정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3705519" y="2740856"/>
            <a:ext cx="5287618" cy="20102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 브라우저로 사이트에 접속합니다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서버는 정보를 저장한 쿠키를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생성된 쿠키를 브라우저로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브라우저는 서버로부터 받은 쿠키 정보를 쿠키 파일에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브라우저가 다시 접속해 서버가 브라우저에게 쿠키 전송을 요청하면 브라우저는 쿠키 정보를서버에 넘겨줍니다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서버는 쿠키 정보를 이용해 작업을 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9979" y="2166731"/>
            <a:ext cx="4462614" cy="3953635"/>
            <a:chOff x="109979" y="2166731"/>
            <a:chExt cx="4462614" cy="395363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9979" y="2166731"/>
              <a:ext cx="4462614" cy="39536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109980" y="2166731"/>
              <a:ext cx="1679064" cy="246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b="1">
                  <a:latin typeface="+mj-ea"/>
                  <a:ea typeface="+mj-ea"/>
                </a:rPr>
                <a:t>(a) </a:t>
              </a:r>
              <a:r>
                <a:rPr lang="ko-KR" altLang="en-US" sz="1000" b="1">
                  <a:latin typeface="+mj-ea"/>
                  <a:ea typeface="+mj-ea"/>
                </a:rPr>
                <a:t>최초 사이트 접속 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979" y="4313583"/>
              <a:ext cx="1115653" cy="246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b="1">
                  <a:latin typeface="+mj-ea"/>
                  <a:ea typeface="+mj-ea"/>
                </a:rPr>
                <a:t>(b) </a:t>
              </a:r>
              <a:r>
                <a:rPr lang="ko-KR" altLang="en-US" sz="1000" b="1">
                  <a:latin typeface="+mj-ea"/>
                  <a:ea typeface="+mj-ea"/>
                </a:rPr>
                <a:t>재 접속 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90870" y="2740856"/>
              <a:ext cx="447260" cy="2671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4113" y="2935999"/>
              <a:ext cx="4472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5961" y="3212998"/>
              <a:ext cx="4472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175" y="3443146"/>
              <a:ext cx="4472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4367" y="4482256"/>
              <a:ext cx="4472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8219" y="4640341"/>
              <a:ext cx="447260" cy="263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⑥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9.3.2 </a:t>
            </a:r>
            <a:r>
              <a:rPr lang="ko-KR" altLang="en-US" b="1"/>
              <a:t>쿠키 </a:t>
            </a:r>
            <a:r>
              <a:rPr lang="en-US" altLang="ko-KR" b="1"/>
              <a:t>API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765313" y="1808196"/>
            <a:ext cx="5665304" cy="294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>
                <a:latin typeface="+mj-ea"/>
                <a:ea typeface="+mj-ea"/>
              </a:rPr>
              <a:t>쿠키 </a:t>
            </a:r>
            <a:r>
              <a:rPr lang="en-US" altLang="ko-KR" sz="1400" b="1">
                <a:latin typeface="+mj-ea"/>
                <a:ea typeface="+mj-ea"/>
              </a:rPr>
              <a:t>API</a:t>
            </a:r>
            <a:r>
              <a:rPr lang="ko-KR" altLang="en-US" sz="1400" b="1">
                <a:latin typeface="+mj-ea"/>
                <a:ea typeface="+mj-ea"/>
              </a:rPr>
              <a:t>의 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115973"/>
            <a:ext cx="7951304" cy="9015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javax.servlet.http.Cookie</a:t>
            </a:r>
            <a:r>
              <a:rPr lang="ko-KR" altLang="en-US" sz="1200">
                <a:latin typeface="+mj-ea"/>
                <a:ea typeface="+mj-ea"/>
              </a:rPr>
              <a:t>를 이용합니다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HttpServletResponse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addCookie() </a:t>
            </a:r>
            <a:r>
              <a:rPr lang="ko-KR" altLang="en-US" sz="1200">
                <a:latin typeface="+mj-ea"/>
                <a:ea typeface="+mj-ea"/>
              </a:rPr>
              <a:t>메서드를 이용해 클라이언트 브라우저에 쿠키를 전송한 후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HttpServletRequest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getCookie() </a:t>
            </a:r>
            <a:r>
              <a:rPr lang="ko-KR" altLang="en-US" sz="1200">
                <a:latin typeface="+mj-ea"/>
                <a:ea typeface="+mj-ea"/>
              </a:rPr>
              <a:t>메서드를 이용해 쿠키를 서버로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313" y="3318944"/>
            <a:ext cx="5665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latin typeface="+mj-ea"/>
                <a:ea typeface="+mj-ea"/>
              </a:rPr>
              <a:t>Cookie </a:t>
            </a:r>
            <a:r>
              <a:rPr lang="ko-KR" altLang="en-US" sz="1400" b="1">
                <a:latin typeface="+mj-ea"/>
                <a:ea typeface="+mj-ea"/>
              </a:rPr>
              <a:t>클래스의 여러가지 메서드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4400" y="3665110"/>
          <a:ext cx="5297557" cy="268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getComment()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쿠키에 대한 설명을 가져옵니다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getDomain()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쿠키의 유효한 도메인 정보를 가져옵니다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getMaxAge()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 유효 기간을 가져옵니다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getName()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 이름을 가져옵니다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getPath()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쿠키의 디렉터리 정보를 가져옵니다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getValue()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쿠키의 설정 값을 가져옵니다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setComment(String)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쿠키에 대한 설명을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setDomain(String)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쿠키의 유효한 도메인을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setMaxAge(int)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 유효 기간을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setValue(String)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 값을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9.3.3 </a:t>
            </a:r>
            <a:r>
              <a:rPr lang="ko-KR" altLang="en-US" b="1"/>
              <a:t>서블릿에서 쿠키 사용하기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879384" y="1803181"/>
            <a:ext cx="7784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GetCookieValue, SetCookieValue </a:t>
            </a:r>
            <a:r>
              <a:rPr lang="ko-KR" altLang="en-US" sz="1200">
                <a:latin typeface="+mj-ea"/>
                <a:ea typeface="+mj-ea"/>
              </a:rPr>
              <a:t>클래스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08244" y="2100679"/>
            <a:ext cx="213360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510748"/>
            <a:ext cx="7515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SetCookieValue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02768" y="1787747"/>
            <a:ext cx="6320459" cy="4223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1382489" y="3075175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742" y="2938192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-100117" y="349888"/>
            <a:ext cx="9244117" cy="575373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package sec02.ex01;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java.io.IOException;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java.io.PrintWriter;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java.net.URLEncoder;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java.util.Date;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java.sql.Date 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와 다른 패키지임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.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javax.servlet.ServletException;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javax.servlet.annotation.WebServlet;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javax.servlet.http.Cookie;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@WebServlet("/set")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SetCookieValue extends HttpServlet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PrintWriter out = response.getWriter();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Date d = new Date();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Cookie c = new Cookie("cookieTest", URLEncoder.encode("JSP프로그래밍입니다.", "utf-8"));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c.setMaxAge(24 * 60 * 60);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//c.setMaxAge(-1);  //세션 쿠키를 생성합니다. </a:t>
            </a:r>
            <a:r>
              <a:rPr lang="en-US" altLang="ko-KR" sz="1200" b="1">
                <a:latin typeface="한컴산뜻돋움"/>
                <a:ea typeface="한컴산뜻돋움"/>
              </a:rPr>
              <a:t>-&gt;</a:t>
            </a:r>
            <a:r>
              <a:rPr lang="ko-KR" altLang="en-US" sz="1200" b="1">
                <a:latin typeface="한컴산뜻돋움"/>
                <a:ea typeface="한컴산뜻돋움"/>
              </a:rPr>
              <a:t> 상위 코드를 주석 처리하고 현코드 주석 해지 후 진행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response.addCookie(c);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out.println("현재시간 : " + d);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out.println("&lt;br&gt; 문자열을 Cookie에 저장합니다.");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8435" name="TextBox 18434"/>
          <p:cNvSpPr txBox="1"/>
          <p:nvPr/>
        </p:nvSpPr>
        <p:spPr>
          <a:xfrm>
            <a:off x="4572000" y="1345405"/>
            <a:ext cx="3874493" cy="1152605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800080"/>
                </a:solidFill>
              </a:rPr>
              <a:t>java.util.Date는 1970 년 1 월 1 일 00:00:00 GMT 이후 정확한 밀리 초로 현재 순간을 알려준다</a:t>
            </a:r>
            <a:r>
              <a:rPr lang="en-US" altLang="ko-KR" sz="1400" b="1">
                <a:solidFill>
                  <a:srgbClr val="800080"/>
                </a:solidFill>
              </a:rPr>
              <a:t>.</a:t>
            </a:r>
            <a:r>
              <a:rPr lang="ko-KR" altLang="en-US" sz="1400" b="1">
                <a:solidFill>
                  <a:srgbClr val="800080"/>
                </a:solidFill>
              </a:rPr>
              <a:t> java.sql.Date는 JDBC가 이해할 수있는 SQL 형식의 날짜 만 알려준다. SQL 날짜에는 년, 월, 일만 포함되며 시간 및 시간대는 </a:t>
            </a:r>
            <a:r>
              <a:rPr lang="ko-KR" altLang="en-US" sz="1400" b="1">
                <a:solidFill>
                  <a:srgbClr val="800080"/>
                </a:solidFill>
                <a:latin typeface="한컴산뜻돋움"/>
                <a:ea typeface="한컴산뜻돋움"/>
              </a:rPr>
              <a:t>없다</a:t>
            </a:r>
            <a:r>
              <a:rPr lang="ko-KR" altLang="en-US" sz="1400" b="1">
                <a:solidFill>
                  <a:srgbClr val="800080"/>
                </a:solidFill>
              </a:rPr>
              <a:t>.</a:t>
            </a:r>
          </a:p>
        </p:txBody>
      </p:sp>
      <p:sp>
        <p:nvSpPr>
          <p:cNvPr id="18436" name="직사각형 19458"/>
          <p:cNvSpPr txBox="1"/>
          <p:nvPr/>
        </p:nvSpPr>
        <p:spPr>
          <a:xfrm>
            <a:off x="5312171" y="5286051"/>
            <a:ext cx="3107532" cy="8207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쿠키와 같이 한글을 표현하지 못하는 경우 한글을 ASCII값으로 인코딩해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줘야 한다</a:t>
            </a:r>
            <a:r>
              <a:rPr kumimoji="0" lang="ko-KR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이때 </a:t>
            </a:r>
            <a:r>
              <a:rPr kumimoji="0" lang="ko-KR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URLEncoder</a:t>
            </a:r>
            <a:r>
              <a:rPr kumimoji="0" lang="ko-KR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클래스와 URLDecoder 클래스를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7" y="1234604"/>
            <a:ext cx="8039111" cy="497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9.2.1 &lt;hidden&gt; </a:t>
            </a:r>
            <a:r>
              <a:rPr lang="ko-KR" altLang="en-US" b="1"/>
              <a:t>태그를 이용한 세션 트랙킹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357809" y="1769165"/>
            <a:ext cx="8186421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pro09</a:t>
            </a:r>
            <a:r>
              <a:rPr lang="ko-KR" altLang="en-US" sz="1200">
                <a:latin typeface="+mj-ea"/>
                <a:ea typeface="+mj-ea"/>
              </a:rPr>
              <a:t>를 만들고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생성한 후 다음과 같이 </a:t>
            </a:r>
            <a:r>
              <a:rPr lang="en-US" altLang="ko-KR" sz="1200">
                <a:latin typeface="+mj-ea"/>
                <a:ea typeface="+mj-ea"/>
              </a:rPr>
              <a:t>LoginServlet </a:t>
            </a:r>
            <a:r>
              <a:rPr lang="ko-KR" altLang="en-US" sz="1200">
                <a:latin typeface="+mj-ea"/>
                <a:ea typeface="+mj-ea"/>
              </a:rPr>
              <a:t>클래스 파일과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34679" y="2230830"/>
            <a:ext cx="1901825" cy="2321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61053"/>
            <a:ext cx="74660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GetCookieValue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47348" y="1738052"/>
            <a:ext cx="6246951" cy="41694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연결선 4"/>
          <p:cNvCxnSpPr/>
          <p:nvPr/>
        </p:nvCxnSpPr>
        <p:spPr>
          <a:xfrm>
            <a:off x="4826531" y="5476460"/>
            <a:ext cx="363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3850" y="5158409"/>
            <a:ext cx="1232452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rgbClr val="FF0000"/>
                </a:solidFill>
              </a:rPr>
              <a:t>배열에서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01001" y="3005601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9254" y="2868618"/>
            <a:ext cx="868489" cy="26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0" y="349888"/>
            <a:ext cx="9144000" cy="593470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sec02.ex01;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java.io.IOException;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java.io.PrintWriter;</a:t>
            </a: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java.net.URLDecoder;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javax.servlet.ServletException;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javax.servlet.annotation.WebServlet;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javax.servlet.http.Cookie;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@WebServlet("/get")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GetCookieValue extends HttpServlet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PrintWriter out=response.getWriter();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Cookie[] allValues=request.getCookies();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for(int i=0; i&lt;allValues.length;</a:t>
            </a: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latin typeface="한컴산뜻돋움"/>
                <a:ea typeface="한컴산뜻돋움"/>
              </a:rPr>
              <a:t>i++){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if(allValues[i].getName().equals("cookieTest")){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out.println("&lt;h2&gt;Cookie 값 가져오기 : "+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URLDecoder.decode(allValues[i].getValue(),"utf-8")</a:t>
            </a:r>
            <a:r>
              <a:rPr lang="en-US" altLang="ko-KR" sz="1200" b="1"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8436" name="직사각형 19458"/>
          <p:cNvSpPr txBox="1"/>
          <p:nvPr/>
        </p:nvSpPr>
        <p:spPr>
          <a:xfrm>
            <a:off x="5282406" y="5295973"/>
            <a:ext cx="3107532" cy="82074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쿠키와 같이 한글을 표현하지 못하는 경우 한글을 ASCII값으로 인코딩해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줘야 한다</a:t>
            </a:r>
            <a:r>
              <a:rPr kumimoji="0" lang="ko-KR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이때 </a:t>
            </a:r>
            <a:r>
              <a:rPr kumimoji="0" lang="ko-KR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URLEncoder 클래스와 </a:t>
            </a:r>
            <a:r>
              <a:rPr kumimoji="0" lang="ko-KR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URLDecoder</a:t>
            </a:r>
            <a:r>
              <a:rPr kumimoji="0" lang="ko-KR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클래스를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61052"/>
            <a:ext cx="8150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우선 </a:t>
            </a:r>
            <a:r>
              <a:rPr lang="en-US" altLang="ko-KR" sz="1200">
                <a:latin typeface="+mj-ea"/>
                <a:ea typeface="+mj-ea"/>
              </a:rPr>
              <a:t>set</a:t>
            </a:r>
            <a:r>
              <a:rPr lang="ko-KR" altLang="en-US" sz="1200">
                <a:latin typeface="+mj-ea"/>
                <a:ea typeface="+mj-ea"/>
              </a:rPr>
              <a:t>으로 첫 번째 서블릿을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쿠키에 </a:t>
            </a:r>
            <a:r>
              <a:rPr lang="en-US" altLang="ko-KR" sz="1200">
                <a:latin typeface="+mj-ea"/>
                <a:ea typeface="+mj-ea"/>
              </a:rPr>
              <a:t>cookieTest </a:t>
            </a:r>
            <a:r>
              <a:rPr lang="ko-KR" altLang="en-US" sz="1200">
                <a:latin typeface="+mj-ea"/>
                <a:ea typeface="+mj-ea"/>
              </a:rPr>
              <a:t>이름으로 문자열을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368717"/>
            <a:ext cx="76531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get</a:t>
            </a:r>
            <a:r>
              <a:rPr lang="ko-KR" altLang="en-US" sz="1200">
                <a:latin typeface="+mj-ea"/>
                <a:ea typeface="+mj-ea"/>
              </a:rPr>
              <a:t>으로 두 번째 서블릿을 요청하여 </a:t>
            </a:r>
            <a:r>
              <a:rPr lang="en-US" altLang="ko-KR" sz="1200">
                <a:latin typeface="+mj-ea"/>
                <a:ea typeface="+mj-ea"/>
              </a:rPr>
              <a:t>cookieTest</a:t>
            </a:r>
            <a:r>
              <a:rPr lang="ko-KR" altLang="en-US" sz="1200">
                <a:latin typeface="+mj-ea"/>
                <a:ea typeface="+mj-ea"/>
              </a:rPr>
              <a:t>로 쿠키 값을 가져와 브라우저에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14769" y="1738051"/>
            <a:ext cx="5391150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14769" y="3923058"/>
            <a:ext cx="461010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19819" y="4780722"/>
            <a:ext cx="2305050" cy="2882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5627324" cy="29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쿠키 생성 상태 확인하기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19" y="1898374"/>
            <a:ext cx="7963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크롬 브라우저를 실행하고 </a:t>
            </a:r>
            <a:r>
              <a:rPr lang="en-US" altLang="ko-KR" sz="1200">
                <a:latin typeface="+mj-ea"/>
                <a:ea typeface="+mj-ea"/>
              </a:rPr>
              <a:t>F12 </a:t>
            </a:r>
            <a:r>
              <a:rPr lang="ko-KR" altLang="en-US" sz="1200">
                <a:latin typeface="+mj-ea"/>
                <a:ea typeface="+mj-ea"/>
              </a:rPr>
              <a:t>를 눌러 디버그창을 나타냅니다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상단 메뉴 바에서 </a:t>
            </a:r>
            <a:r>
              <a:rPr lang="en-US" altLang="ko-KR" sz="1200">
                <a:latin typeface="+mj-ea"/>
                <a:ea typeface="+mj-ea"/>
              </a:rPr>
              <a:t>Application</a:t>
            </a:r>
            <a:r>
              <a:rPr lang="ko-KR" altLang="en-US" sz="1200">
                <a:latin typeface="+mj-ea"/>
                <a:ea typeface="+mj-ea"/>
              </a:rPr>
              <a:t>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rcRect b="50090"/>
          <a:stretch>
            <a:fillRect/>
          </a:stretch>
        </p:blipFill>
        <p:spPr>
          <a:xfrm>
            <a:off x="1702049" y="2360038"/>
            <a:ext cx="4745990" cy="2098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860235" y="2882347"/>
            <a:ext cx="695739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635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왼쪽 메뉴에서 </a:t>
            </a:r>
            <a:r>
              <a:rPr lang="en-US" altLang="ko-KR" sz="1200">
                <a:latin typeface="+mj-ea"/>
                <a:ea typeface="+mj-ea"/>
              </a:rPr>
              <a:t>Cookies</a:t>
            </a:r>
            <a:r>
              <a:rPr lang="ko-KR" altLang="en-US" sz="1200">
                <a:latin typeface="+mj-ea"/>
                <a:ea typeface="+mj-ea"/>
              </a:rPr>
              <a:t>를 선택한 후 하위에 있는 </a:t>
            </a:r>
            <a:r>
              <a:rPr lang="en-US" altLang="ko-KR" sz="1200">
                <a:latin typeface="+mj-ea"/>
                <a:ea typeface="+mj-ea"/>
              </a:rPr>
              <a:t>http://localhost:8090</a:t>
            </a:r>
            <a:r>
              <a:rPr lang="ko-KR" altLang="en-US" sz="1200">
                <a:latin typeface="+mj-ea"/>
                <a:ea typeface="+mj-ea"/>
              </a:rPr>
              <a:t>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01689" y="1894495"/>
            <a:ext cx="5064760" cy="3585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701689" y="4412974"/>
            <a:ext cx="1538468" cy="3776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94651"/>
            <a:ext cx="7674784" cy="265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현재 애플리케이션에서 사용하고 있는 쿠키 정보가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70711" y="1841777"/>
            <a:ext cx="5943600" cy="394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478696" y="3140765"/>
            <a:ext cx="2454965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9.3.4 </a:t>
            </a:r>
            <a:r>
              <a:rPr lang="ko-KR" altLang="en-US" b="1"/>
              <a:t>세션 쿠키 사용하기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606287" y="1807810"/>
            <a:ext cx="8328991" cy="26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Cookie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setMaxAge() </a:t>
            </a:r>
            <a:r>
              <a:rPr lang="ko-KR" altLang="en-US" sz="1200">
                <a:latin typeface="+mj-ea"/>
                <a:ea typeface="+mj-ea"/>
              </a:rPr>
              <a:t>메서드를 이용해 유효 시간을 </a:t>
            </a:r>
            <a:r>
              <a:rPr lang="en-US" altLang="ko-KR" sz="1200">
                <a:latin typeface="+mj-ea"/>
                <a:ea typeface="+mj-ea"/>
              </a:rPr>
              <a:t>-1</a:t>
            </a:r>
            <a:r>
              <a:rPr lang="ko-KR" altLang="en-US" sz="1200">
                <a:latin typeface="+mj-ea"/>
                <a:ea typeface="+mj-ea"/>
              </a:rPr>
              <a:t>로 설정하면 세션 쿠키가 생성됩니다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2084809"/>
            <a:ext cx="5903015" cy="41688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6287" y="6402066"/>
            <a:ext cx="8251253" cy="263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톰캣을 재실행합니다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출력 결과는 앞의 쿠키 예제</a:t>
            </a:r>
            <a:r>
              <a:rPr lang="en-US" altLang="ko-KR" sz="1200">
                <a:latin typeface="+mj-ea"/>
                <a:ea typeface="+mj-ea"/>
              </a:rPr>
              <a:t>(9.3.3</a:t>
            </a:r>
            <a:r>
              <a:rPr lang="ko-KR" altLang="en-US" sz="1200">
                <a:latin typeface="+mj-ea"/>
                <a:ea typeface="+mj-ea"/>
              </a:rPr>
              <a:t>절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와 같습니다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587775" y="351864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028" y="3381661"/>
            <a:ext cx="868489" cy="264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9.3.5 </a:t>
            </a:r>
            <a:r>
              <a:rPr lang="ko-KR" altLang="en-US" b="1"/>
              <a:t>쿠키 이용해 팝업창 제한하기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644266" y="1816454"/>
            <a:ext cx="7476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popUp.html, popupTest.html </a:t>
            </a:r>
            <a:r>
              <a:rPr lang="ko-KR" altLang="en-US" sz="1200">
                <a:latin typeface="+mj-ea"/>
                <a:ea typeface="+mj-ea"/>
              </a:rPr>
              <a:t>이렇게 두 개의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34296" y="2205245"/>
            <a:ext cx="2105025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13840" y="1409408"/>
            <a:ext cx="7356732" cy="265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먼저 </a:t>
            </a:r>
            <a:r>
              <a:rPr lang="en-US" altLang="ko-KR" sz="1200">
                <a:latin typeface="+mj-ea"/>
                <a:ea typeface="+mj-ea"/>
              </a:rPr>
              <a:t>popupTest.html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58032" y="1686407"/>
            <a:ext cx="5557217" cy="49807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26627" name="직사각형 26626"/>
          <p:cNvSpPr txBox="1"/>
          <p:nvPr/>
        </p:nvSpPr>
        <p:spPr>
          <a:xfrm>
            <a:off x="6530578" y="3609438"/>
            <a:ext cx="2613422" cy="242990"/>
          </a:xfrm>
          <a:prstGeom prst="rect">
            <a:avLst/>
          </a:prstGeom>
          <a:ln w="9525" cap="flat" cmpd="sng">
            <a:solidFill>
              <a:srgbClr val="FF6600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r>
              <a:rPr lang="ko-KR" altLang="ko-KR" sz="1000">
                <a:latin typeface="함초롬바탕"/>
                <a:ea typeface="함초롬바탕"/>
              </a:rPr>
              <a:t>window.open(url, name, specs, replace)</a:t>
            </a:r>
          </a:p>
        </p:txBody>
      </p:sp>
      <p:sp>
        <p:nvSpPr>
          <p:cNvPr id="26628" name="자유형 26627"/>
          <p:cNvSpPr/>
          <p:nvPr/>
        </p:nvSpPr>
        <p:spPr>
          <a:xfrm>
            <a:off x="6139503" y="3565276"/>
            <a:ext cx="414270" cy="213354"/>
          </a:xfrm>
          <a:custGeom>
            <a:avLst/>
            <a:gdLst>
              <a:gd name="connsiteX0" fmla="*/ -1831 w 414270"/>
              <a:gd name="connsiteY0" fmla="*/ 213963 h 213354"/>
              <a:gd name="connsiteX1" fmla="*/ 295824 w 414270"/>
              <a:gd name="connsiteY1" fmla="*/ -349 h 213354"/>
              <a:gd name="connsiteX2" fmla="*/ 414887 w 414270"/>
              <a:gd name="connsiteY2" fmla="*/ 142526 h 21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270" h="213354">
                <a:moveTo>
                  <a:pt x="-1831" y="213963"/>
                </a:moveTo>
                <a:cubicBezTo>
                  <a:pt x="47777" y="178244"/>
                  <a:pt x="226371" y="11556"/>
                  <a:pt x="295824" y="-349"/>
                </a:cubicBezTo>
                <a:cubicBezTo>
                  <a:pt x="365277" y="-12255"/>
                  <a:pt x="395043" y="118713"/>
                  <a:pt x="414887" y="142526"/>
                </a:cubicBezTo>
              </a:path>
            </a:pathLst>
          </a:cu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22862" y="1497878"/>
            <a:ext cx="5624720" cy="31234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560443"/>
            <a:ext cx="8042533" cy="44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입력하면 미리 </a:t>
            </a:r>
            <a:r>
              <a:rPr lang="en-US" altLang="ko-KR" sz="1200">
                <a:latin typeface="+mj-ea"/>
                <a:ea typeface="+mj-ea"/>
              </a:rPr>
              <a:t>&lt;hidden&gt; </a:t>
            </a:r>
            <a:r>
              <a:rPr lang="ko-KR" altLang="en-US" sz="1200">
                <a:latin typeface="+mj-ea"/>
                <a:ea typeface="+mj-ea"/>
              </a:rPr>
              <a:t>태그에 저장된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주소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이메일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휴대폰 번호를 서블릿으로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0522" y="2022108"/>
            <a:ext cx="6015133" cy="4340089"/>
            <a:chOff x="1033669" y="2107715"/>
            <a:chExt cx="6015133" cy="434008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63487" y="2107715"/>
              <a:ext cx="5985315" cy="152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33669" y="3628346"/>
              <a:ext cx="5772858" cy="2819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27651" name="TextBox 27650"/>
          <p:cNvSpPr txBox="1"/>
          <p:nvPr/>
        </p:nvSpPr>
        <p:spPr>
          <a:xfrm>
            <a:off x="-1" y="462358"/>
            <a:ext cx="9144001" cy="630801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&lt;title&gt; 자바스크립트에서 쿠키 사용 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&lt;script type = "text/javascript"&gt;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// 페이지 로드 이벤트 처리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window.onload = pageLoad;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pageLoad()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// 저장된 쿠키 읽어오기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notShowPop =getCookieValue();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if(notShowPop!="true"){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window.open</a:t>
            </a:r>
            <a:r>
              <a:rPr lang="en-US" altLang="ko-KR" sz="1200" b="1">
                <a:latin typeface="한컴산뜻돋움"/>
                <a:ea typeface="한컴산뜻돋움"/>
              </a:rPr>
              <a:t>("popUp.html","pop","width=400,height=500,history=no,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                    </a:t>
            </a:r>
            <a:r>
              <a:rPr lang="en-US" altLang="ko-KR" sz="1200" b="1">
                <a:latin typeface="한컴산뜻돋움"/>
                <a:ea typeface="한컴산뜻돋움"/>
              </a:rPr>
              <a:t>resizable=no,status=no,scrollbars=yes,menubar=no");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// 쿠키 읽어오는 함수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function getCookieValue(){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var result="false";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// 쿠키 여부 확인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if(document.cookie != ""){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cookie = document.cookie.split(";");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for(var i=0; i&lt;cookie.length;i++){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element=cookie[i].split("=");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value=element[0];</a:t>
            </a:r>
            <a:r>
              <a:rPr lang="en-US" altLang="ko-KR" sz="1200" b="1">
                <a:ea typeface="한컴산뜻돋움"/>
              </a:rPr>
              <a:t>				</a:t>
            </a:r>
            <a:r>
              <a:rPr lang="en-US" altLang="ko-KR" sz="12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value=value.replace(/^\s*/,''); 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if(value=="notShowPop"){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result= element[1];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return result;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7652" name="TextBox 27651"/>
          <p:cNvSpPr txBox="1"/>
          <p:nvPr/>
        </p:nvSpPr>
        <p:spPr>
          <a:xfrm>
            <a:off x="3555007" y="3260326"/>
            <a:ext cx="5588993" cy="2652794"/>
          </a:xfrm>
          <a:prstGeom prst="rect">
            <a:avLst/>
          </a:prstGeom>
          <a:solidFill>
            <a:schemeClr val="lt1"/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function  deleteCookie()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document.cookie = "notShowPop=" + "false" + ";path=/; expires=-1" 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&lt;/script&gt;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&lt;form&gt;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&lt;input type=button value="쿠키삭제"  onClick="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deleteCookie()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"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7653" name="TextBox 27652"/>
          <p:cNvSpPr txBox="1"/>
          <p:nvPr/>
        </p:nvSpPr>
        <p:spPr>
          <a:xfrm>
            <a:off x="6174382" y="338335"/>
            <a:ext cx="1716484" cy="27055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PopupTest.html</a:t>
            </a:r>
          </a:p>
        </p:txBody>
      </p:sp>
      <p:sp>
        <p:nvSpPr>
          <p:cNvPr id="27654" name="자유형: 도형 27653"/>
          <p:cNvSpPr/>
          <p:nvPr/>
        </p:nvSpPr>
        <p:spPr>
          <a:xfrm>
            <a:off x="2272452" y="2145505"/>
            <a:ext cx="1305397" cy="1511537"/>
          </a:xfrm>
          <a:custGeom>
            <a:avLst/>
            <a:gdLst>
              <a:gd name="connsiteX0" fmla="*/ 364186 w 1305397"/>
              <a:gd name="connsiteY0" fmla="*/ 73026 h 1511537"/>
              <a:gd name="connsiteX1" fmla="*/ 1296843 w 1305397"/>
              <a:gd name="connsiteY1" fmla="*/ 73026 h 1511537"/>
              <a:gd name="connsiteX2" fmla="*/ 780905 w 1305397"/>
              <a:gd name="connsiteY2" fmla="*/ 1065213 h 1511537"/>
              <a:gd name="connsiteX3" fmla="*/ -2922 w 1305397"/>
              <a:gd name="connsiteY3" fmla="*/ 1511698 h 151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397" h="1511537">
                <a:moveTo>
                  <a:pt x="364186" y="73026"/>
                </a:moveTo>
                <a:cubicBezTo>
                  <a:pt x="519629" y="73026"/>
                  <a:pt x="1227390" y="-92338"/>
                  <a:pt x="1296843" y="73026"/>
                </a:cubicBezTo>
                <a:cubicBezTo>
                  <a:pt x="1366296" y="238390"/>
                  <a:pt x="997532" y="825435"/>
                  <a:pt x="780905" y="1065213"/>
                </a:cubicBezTo>
                <a:cubicBezTo>
                  <a:pt x="564277" y="1304992"/>
                  <a:pt x="127715" y="1437284"/>
                  <a:pt x="-2922" y="1511698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7655" name="자유형: 도형 27654"/>
          <p:cNvSpPr/>
          <p:nvPr/>
        </p:nvSpPr>
        <p:spPr>
          <a:xfrm>
            <a:off x="1944454" y="1483505"/>
            <a:ext cx="1132727" cy="388137"/>
          </a:xfrm>
          <a:custGeom>
            <a:avLst/>
            <a:gdLst>
              <a:gd name="connsiteX0" fmla="*/ 421912 w 1132727"/>
              <a:gd name="connsiteY0" fmla="*/ 179400 h 388137"/>
              <a:gd name="connsiteX1" fmla="*/ 977538 w 1132727"/>
              <a:gd name="connsiteY1" fmla="*/ 807 h 388137"/>
              <a:gd name="connsiteX2" fmla="*/ 1056912 w 1132727"/>
              <a:gd name="connsiteY2" fmla="*/ 278619 h 388137"/>
              <a:gd name="connsiteX3" fmla="*/ -4728 w 1132727"/>
              <a:gd name="connsiteY3" fmla="*/ 387760 h 38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27" h="388137">
                <a:moveTo>
                  <a:pt x="421912" y="179400"/>
                </a:moveTo>
                <a:cubicBezTo>
                  <a:pt x="514516" y="149635"/>
                  <a:pt x="871704" y="-15729"/>
                  <a:pt x="977538" y="807"/>
                </a:cubicBezTo>
                <a:cubicBezTo>
                  <a:pt x="1083371" y="17343"/>
                  <a:pt x="1220623" y="214127"/>
                  <a:pt x="1056912" y="278619"/>
                </a:cubicBezTo>
                <a:cubicBezTo>
                  <a:pt x="893201" y="343111"/>
                  <a:pt x="172212" y="369570"/>
                  <a:pt x="-4728" y="387760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7656" name="TextBox 27655"/>
          <p:cNvSpPr txBox="1"/>
          <p:nvPr/>
        </p:nvSpPr>
        <p:spPr>
          <a:xfrm>
            <a:off x="5192117" y="2109390"/>
            <a:ext cx="3700860" cy="26678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window.open()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  <a:hlinkClick r:id="rId2"/>
              </a:rPr>
              <a:t>https://offbyone.tistory.com/312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570383"/>
            <a:ext cx="8072351" cy="44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popUp.html</a:t>
            </a:r>
            <a:r>
              <a:rPr lang="ko-KR" altLang="en-US" sz="1200">
                <a:latin typeface="+mj-ea"/>
                <a:ea typeface="+mj-ea"/>
              </a:rPr>
              <a:t>에서는 오늘 더 이상 팝업창 띄우지 않기에 체크하면 자바스크립트 함수인 </a:t>
            </a:r>
            <a:r>
              <a:rPr lang="en-US" altLang="ko-KR" sz="1200">
                <a:latin typeface="+mj-ea"/>
                <a:ea typeface="+mj-ea"/>
              </a:rPr>
              <a:t>setPopUpStart() </a:t>
            </a:r>
            <a:r>
              <a:rPr lang="ko-KR" altLang="en-US" sz="1200">
                <a:latin typeface="+mj-ea"/>
                <a:ea typeface="+mj-ea"/>
              </a:rPr>
              <a:t>함수를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호출해 </a:t>
            </a:r>
            <a:r>
              <a:rPr lang="en-US" altLang="ko-KR" sz="1200">
                <a:latin typeface="+mj-ea"/>
                <a:ea typeface="+mj-ea"/>
              </a:rPr>
              <a:t>notShowPop</a:t>
            </a:r>
            <a:r>
              <a:rPr lang="ko-KR" altLang="en-US" sz="1200">
                <a:latin typeface="+mj-ea"/>
                <a:ea typeface="+mj-ea"/>
              </a:rPr>
              <a:t>의 값을 </a:t>
            </a:r>
            <a:r>
              <a:rPr lang="en-US" altLang="ko-KR" sz="1200">
                <a:latin typeface="+mj-ea"/>
                <a:ea typeface="+mj-ea"/>
              </a:rPr>
              <a:t>true</a:t>
            </a:r>
            <a:r>
              <a:rPr lang="ko-KR" altLang="en-US" sz="1200">
                <a:latin typeface="+mj-ea"/>
                <a:ea typeface="+mj-ea"/>
              </a:rPr>
              <a:t>로 설정하여 재접속 시 팝업창을 나타내지 않도록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02790" y="2032048"/>
            <a:ext cx="5585246" cy="47409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27651" name="TextBox 27650"/>
          <p:cNvSpPr txBox="1"/>
          <p:nvPr/>
        </p:nvSpPr>
        <p:spPr>
          <a:xfrm>
            <a:off x="0" y="1424780"/>
            <a:ext cx="9144000" cy="48407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&lt;script type="text/javascript"&gt;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function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setPopUpStart(obj)</a:t>
            </a:r>
            <a:r>
              <a:rPr lang="en-US" altLang="ko-KR" sz="12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if(obj.checked==true){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var expireDate = new Date();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var days = 1;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expireDate.setDate(expireDate.getDate() + days);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document.cookie ="notShowPop=" +"true" + ";path=/; expires=" +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                                 expireDate.toGMTString();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window.close();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알림 팝업창입니다.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&lt;br&gt;&lt;br&gt;&lt;br&gt;&lt;br&gt;&lt;br&gt;&lt;br&gt;&lt;br&gt;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&lt;form&gt;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&lt;input type=checkbox  onClick="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setPopUpStart(this)</a:t>
            </a:r>
            <a:r>
              <a:rPr lang="en-US" altLang="ko-KR" sz="1200" b="1">
                <a:latin typeface="한컴산뜻돋움"/>
                <a:ea typeface="한컴산뜻돋움"/>
              </a:rPr>
              <a:t>" &gt;오늘 더 이상 팝업창 띄우지 않기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&lt;/form&gt;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&lt;/html/&gt;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7652" name="TextBox 27651"/>
          <p:cNvSpPr txBox="1"/>
          <p:nvPr/>
        </p:nvSpPr>
        <p:spPr>
          <a:xfrm>
            <a:off x="6313289" y="1261070"/>
            <a:ext cx="1230312" cy="270550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PopUp.html</a:t>
            </a:r>
          </a:p>
        </p:txBody>
      </p:sp>
      <p:sp>
        <p:nvSpPr>
          <p:cNvPr id="27653" name="TextBox 27652"/>
          <p:cNvSpPr txBox="1"/>
          <p:nvPr/>
        </p:nvSpPr>
        <p:spPr>
          <a:xfrm>
            <a:off x="5291336" y="4054077"/>
            <a:ext cx="3621483" cy="448549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쿠키의 유효 일자는 반드시 GMT(Greenwich Mean Time) 포맷으로 설정해야 합니다. </a:t>
            </a:r>
          </a:p>
        </p:txBody>
      </p:sp>
      <p:sp>
        <p:nvSpPr>
          <p:cNvPr id="27654" name="TextBox 27653"/>
          <p:cNvSpPr txBox="1"/>
          <p:nvPr/>
        </p:nvSpPr>
        <p:spPr>
          <a:xfrm>
            <a:off x="5202039" y="1950640"/>
            <a:ext cx="1101328" cy="266780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  <a:hlinkClick r:id="rId2"/>
              </a:rPr>
              <a:t>쿠키</a:t>
            </a:r>
            <a:endParaRPr lang="ko-KR" altLang="en-US" sz="12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61053"/>
            <a:ext cx="7714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브라우저에 최초 접속 시 팝업창을 나타냅니다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12877" y="1738052"/>
            <a:ext cx="4627245" cy="342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54206" y="1392128"/>
            <a:ext cx="7555516" cy="263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오늘 더 이상 팝업창 띄우지 않기에 체크하고 재요청하면 더 이상 팝업창이 나타나지 않습니다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206" y="3358129"/>
            <a:ext cx="7070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쿠키삭제를 클릭한 후 재요청하면 다시 팝업창이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02124" y="1777296"/>
            <a:ext cx="3545840" cy="1395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51537" y="3635128"/>
            <a:ext cx="4447013" cy="3081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759226" y="3985591"/>
            <a:ext cx="542898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8001" y="711235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쿠키를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2117" y="5095874"/>
            <a:ext cx="1957586" cy="67437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>
                <a:solidFill>
                  <a:srgbClr val="FF0000"/>
                </a:solidFill>
                <a:latin typeface="한컴산뜻돋움"/>
                <a:ea typeface="한컴산뜻돋움"/>
              </a:rPr>
              <a:t>팝업창이 안 열리면</a:t>
            </a:r>
          </a:p>
          <a:p>
            <a:pPr>
              <a:defRPr/>
            </a:pPr>
            <a:r>
              <a:rPr lang="ko-KR" altLang="en-US" sz="1300" b="1">
                <a:solidFill>
                  <a:srgbClr val="FF0000"/>
                </a:solidFill>
                <a:latin typeface="한컴산뜻돋움"/>
                <a:ea typeface="한컴산뜻돋움"/>
              </a:rPr>
              <a:t>브라우저에서 쿠키차단을 해지하기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17707" y="3234928"/>
            <a:ext cx="2202180" cy="163830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8257977" y="3533179"/>
            <a:ext cx="347264" cy="357187"/>
          </a:xfrm>
          <a:prstGeom prst="flowChartProcess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자유형: 도형 13"/>
          <p:cNvSpPr/>
          <p:nvPr/>
        </p:nvSpPr>
        <p:spPr>
          <a:xfrm>
            <a:off x="8411765" y="3672791"/>
            <a:ext cx="526851" cy="1669543"/>
          </a:xfrm>
          <a:custGeom>
            <a:avLst/>
            <a:gdLst>
              <a:gd name="connsiteX0" fmla="*/ -4960 w 526851"/>
              <a:gd name="connsiteY0" fmla="*/ 1616560 h 1669543"/>
              <a:gd name="connsiteX1" fmla="*/ 441525 w 526851"/>
              <a:gd name="connsiteY1" fmla="*/ 1547107 h 1669543"/>
              <a:gd name="connsiteX2" fmla="*/ 510978 w 526851"/>
              <a:gd name="connsiteY2" fmla="*/ 207654 h 1669543"/>
              <a:gd name="connsiteX3" fmla="*/ 253008 w 526851"/>
              <a:gd name="connsiteY3" fmla="*/ -705 h 166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851" h="1669543">
                <a:moveTo>
                  <a:pt x="-4960" y="1616560"/>
                </a:moveTo>
                <a:cubicBezTo>
                  <a:pt x="69454" y="1604984"/>
                  <a:pt x="355534" y="1781925"/>
                  <a:pt x="441525" y="1547107"/>
                </a:cubicBezTo>
                <a:cubicBezTo>
                  <a:pt x="527514" y="1312289"/>
                  <a:pt x="542396" y="465623"/>
                  <a:pt x="510978" y="207654"/>
                </a:cubicBezTo>
                <a:cubicBezTo>
                  <a:pt x="479558" y="-50314"/>
                  <a:pt x="296003" y="34021"/>
                  <a:pt x="253008" y="-70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90870"/>
            <a:ext cx="3112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latin typeface="+mj-ea"/>
                <a:ea typeface="+mj-ea"/>
              </a:rPr>
              <a:t>세션</a:t>
            </a:r>
            <a:r>
              <a:rPr lang="en-US" altLang="ko-KR" sz="1600" b="1">
                <a:latin typeface="+mj-ea"/>
                <a:ea typeface="+mj-ea"/>
              </a:rPr>
              <a:t>(Session)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043" y="2694752"/>
            <a:ext cx="7345017" cy="20086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정보가 서버의 메모리에 저장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브라우저의 세션 연동은 세션 쿠키를 이용함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쿠키보다 보안에 유리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서버에 부하를 줄 수 있음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브라우저</a:t>
            </a:r>
            <a:r>
              <a:rPr lang="en-US" altLang="ko-KR" sz="1200"/>
              <a:t>(</a:t>
            </a:r>
            <a:r>
              <a:rPr lang="ko-KR" altLang="en-US" sz="1200"/>
              <a:t>사용자</a:t>
            </a:r>
            <a:r>
              <a:rPr lang="en-US" altLang="ko-KR" sz="1200"/>
              <a:t>)</a:t>
            </a:r>
            <a:r>
              <a:rPr lang="ko-KR" altLang="en-US" sz="1200"/>
              <a:t>당 한 개의 세션</a:t>
            </a:r>
            <a:r>
              <a:rPr lang="en-US" altLang="ko-KR" sz="1200"/>
              <a:t>(</a:t>
            </a:r>
            <a:r>
              <a:rPr lang="ko-KR" altLang="en-US" sz="1200"/>
              <a:t>세션 </a:t>
            </a:r>
            <a:r>
              <a:rPr lang="en-US" altLang="ko-KR" sz="1200"/>
              <a:t>id)</a:t>
            </a:r>
            <a:r>
              <a:rPr lang="ko-KR" altLang="en-US" sz="1200"/>
              <a:t>이 생성됨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세션은 유효 시간을 가짐</a:t>
            </a:r>
            <a:r>
              <a:rPr lang="en-US" altLang="ko-KR" sz="1200"/>
              <a:t>(</a:t>
            </a:r>
            <a:r>
              <a:rPr lang="ko-KR" altLang="en-US" sz="1200"/>
              <a:t>기본 유효 시간은 </a:t>
            </a:r>
            <a:r>
              <a:rPr lang="en-US" altLang="ko-KR" sz="1200"/>
              <a:t>30</a:t>
            </a:r>
            <a:r>
              <a:rPr lang="ko-KR" altLang="en-US" sz="1200"/>
              <a:t>분</a:t>
            </a:r>
            <a:r>
              <a:rPr lang="en-US" altLang="ko-KR" sz="1200"/>
              <a:t>)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로그인 상태 유지 기능이나 쇼핑몰의 장바구니 담기 기능 등에 주로 사용됨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2335697"/>
            <a:ext cx="3112724" cy="33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latin typeface="+mj-ea"/>
                <a:ea typeface="+mj-ea"/>
              </a:rPr>
              <a:t>세션</a:t>
            </a:r>
            <a:r>
              <a:rPr lang="en-US" altLang="ko-KR" sz="1600" b="1">
                <a:latin typeface="+mj-ea"/>
                <a:ea typeface="+mj-ea"/>
              </a:rPr>
              <a:t>(Session)</a:t>
            </a:r>
            <a:r>
              <a:rPr lang="ko-KR" altLang="en-US" sz="1600" b="1">
                <a:latin typeface="+mj-ea"/>
                <a:ea typeface="+mj-ea"/>
              </a:rPr>
              <a:t>의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043" y="1867308"/>
            <a:ext cx="7345017" cy="2643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웹 페이지들 사이의 공유 정보를 서버의 메모리에 저장해 놓고 사용하는 방법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9.4.1 </a:t>
            </a:r>
            <a:r>
              <a:rPr lang="ko-KR" altLang="en-US" b="1"/>
              <a:t>세션 기능 실행 과정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3785032" y="3201177"/>
            <a:ext cx="5192713" cy="200709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>
                <a:latin typeface="+mj-ea"/>
                <a:ea typeface="+mj-ea"/>
              </a:rPr>
              <a:t>브라우저로 사이트에 접속합니다</a:t>
            </a:r>
            <a:r>
              <a:rPr lang="en-US" altLang="ko-KR" sz="105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>
                <a:latin typeface="+mj-ea"/>
                <a:ea typeface="+mj-ea"/>
              </a:rPr>
              <a:t>서버는 접속한 브라우저에 대한 세션 객체를 생성합니다</a:t>
            </a:r>
            <a:r>
              <a:rPr lang="en-US" altLang="ko-KR" sz="105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>
                <a:latin typeface="+mj-ea"/>
                <a:ea typeface="+mj-ea"/>
              </a:rPr>
              <a:t>서버는 생성된 세션 </a:t>
            </a:r>
            <a:r>
              <a:rPr lang="en-US" altLang="ko-KR" sz="1050">
                <a:latin typeface="+mj-ea"/>
                <a:ea typeface="+mj-ea"/>
              </a:rPr>
              <a:t>id</a:t>
            </a:r>
            <a:r>
              <a:rPr lang="ko-KR" altLang="en-US" sz="1050">
                <a:latin typeface="+mj-ea"/>
                <a:ea typeface="+mj-ea"/>
              </a:rPr>
              <a:t>를 클라이언트 브라우저에 응답합니다</a:t>
            </a:r>
            <a:r>
              <a:rPr lang="en-US" altLang="ko-KR" sz="105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>
                <a:latin typeface="+mj-ea"/>
                <a:ea typeface="+mj-ea"/>
              </a:rPr>
              <a:t>브라우저는 서버로부터 받은 세션 </a:t>
            </a:r>
            <a:r>
              <a:rPr lang="en-US" altLang="ko-KR" sz="1050">
                <a:latin typeface="+mj-ea"/>
                <a:ea typeface="+mj-ea"/>
              </a:rPr>
              <a:t>id</a:t>
            </a:r>
            <a:r>
              <a:rPr lang="ko-KR" altLang="en-US" sz="1050">
                <a:latin typeface="+mj-ea"/>
                <a:ea typeface="+mj-ea"/>
              </a:rPr>
              <a:t>를 브라우저가 사용하는 메모리의 </a:t>
            </a:r>
            <a:br>
              <a:rPr lang="en-US" altLang="ko-KR" sz="1050">
                <a:latin typeface="+mj-ea"/>
                <a:ea typeface="+mj-ea"/>
              </a:rPr>
            </a:br>
            <a:r>
              <a:rPr lang="ko-KR" altLang="en-US" sz="1050">
                <a:latin typeface="+mj-ea"/>
                <a:ea typeface="+mj-ea"/>
              </a:rPr>
              <a:t>세션 쿠키에 저장합니다</a:t>
            </a:r>
            <a:r>
              <a:rPr lang="en-US" altLang="ko-KR" sz="1050">
                <a:latin typeface="+mj-ea"/>
                <a:ea typeface="+mj-ea"/>
              </a:rPr>
              <a:t>(</a:t>
            </a:r>
            <a:r>
              <a:rPr lang="ko-KR" altLang="en-US" sz="1050">
                <a:latin typeface="+mj-ea"/>
                <a:ea typeface="+mj-ea"/>
              </a:rPr>
              <a:t>쿠키 이름은 </a:t>
            </a:r>
            <a:r>
              <a:rPr lang="en-US" altLang="ko-KR" sz="1050">
                <a:latin typeface="+mj-ea"/>
                <a:ea typeface="+mj-ea"/>
              </a:rPr>
              <a:t>jsessionId).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>
                <a:latin typeface="+mj-ea"/>
                <a:ea typeface="+mj-ea"/>
              </a:rPr>
              <a:t>브라우저가 재 접속하면 브라우저는 세션</a:t>
            </a:r>
            <a:r>
              <a:rPr lang="en-US" altLang="ko-KR" sz="1050">
                <a:latin typeface="+mj-ea"/>
                <a:ea typeface="+mj-ea"/>
              </a:rPr>
              <a:t> </a:t>
            </a:r>
            <a:r>
              <a:rPr lang="ko-KR" altLang="en-US" sz="1050">
                <a:latin typeface="+mj-ea"/>
                <a:ea typeface="+mj-ea"/>
              </a:rPr>
              <a:t>쿠키에 저장된 세션 </a:t>
            </a:r>
            <a:r>
              <a:rPr lang="en-US" altLang="ko-KR" sz="1050">
                <a:latin typeface="+mj-ea"/>
                <a:ea typeface="+mj-ea"/>
              </a:rPr>
              <a:t>id</a:t>
            </a:r>
            <a:r>
              <a:rPr lang="ko-KR" altLang="en-US" sz="1050">
                <a:latin typeface="+mj-ea"/>
                <a:ea typeface="+mj-ea"/>
              </a:rPr>
              <a:t>를 </a:t>
            </a:r>
            <a:br>
              <a:rPr lang="en-US" altLang="ko-KR" sz="1050">
                <a:latin typeface="+mj-ea"/>
                <a:ea typeface="+mj-ea"/>
              </a:rPr>
            </a:br>
            <a:r>
              <a:rPr lang="ko-KR" altLang="en-US" sz="1050">
                <a:latin typeface="+mj-ea"/>
                <a:ea typeface="+mj-ea"/>
              </a:rPr>
              <a:t>서버에 전달합니다</a:t>
            </a:r>
            <a:r>
              <a:rPr lang="en-US" altLang="ko-KR" sz="105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>
                <a:latin typeface="+mj-ea"/>
                <a:ea typeface="+mj-ea"/>
              </a:rPr>
              <a:t>서버는 전송된 세션 </a:t>
            </a:r>
            <a:r>
              <a:rPr lang="en-US" altLang="ko-KR" sz="1050">
                <a:latin typeface="+mj-ea"/>
                <a:ea typeface="+mj-ea"/>
              </a:rPr>
              <a:t>id</a:t>
            </a:r>
            <a:r>
              <a:rPr lang="ko-KR" altLang="en-US" sz="1050">
                <a:latin typeface="+mj-ea"/>
                <a:ea typeface="+mj-ea"/>
              </a:rPr>
              <a:t>를 이용해 해당 세션에 접근하여 작업을 수행합니다</a:t>
            </a:r>
            <a:r>
              <a:rPr lang="en-US" altLang="ko-KR" sz="1050">
                <a:latin typeface="+mj-ea"/>
                <a:ea typeface="+mj-ea"/>
              </a:rPr>
              <a:t>.</a:t>
            </a:r>
            <a:endParaRPr lang="ko-KR" altLang="en-US" sz="105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9979" y="2166731"/>
            <a:ext cx="4462614" cy="3953635"/>
            <a:chOff x="109979" y="2166731"/>
            <a:chExt cx="4462614" cy="3953635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9979" y="2166731"/>
              <a:ext cx="4462614" cy="39536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109980" y="2166731"/>
              <a:ext cx="1679064" cy="246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b="1">
                  <a:latin typeface="+mj-ea"/>
                  <a:ea typeface="+mj-ea"/>
                </a:rPr>
                <a:t>(a) </a:t>
              </a:r>
              <a:r>
                <a:rPr lang="ko-KR" altLang="en-US" sz="1000" b="1">
                  <a:latin typeface="+mj-ea"/>
                  <a:ea typeface="+mj-ea"/>
                </a:rPr>
                <a:t>최초 사이트 접속 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979" y="4313583"/>
              <a:ext cx="1115653" cy="246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b="1">
                  <a:latin typeface="+mj-ea"/>
                  <a:ea typeface="+mj-ea"/>
                </a:rPr>
                <a:t>(b) </a:t>
              </a:r>
              <a:r>
                <a:rPr lang="ko-KR" altLang="en-US" sz="1000" b="1">
                  <a:latin typeface="+mj-ea"/>
                  <a:ea typeface="+mj-ea"/>
                </a:rPr>
                <a:t>재 접속 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90870" y="2740856"/>
              <a:ext cx="447260" cy="2671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4113" y="2935999"/>
              <a:ext cx="4472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5961" y="3212998"/>
              <a:ext cx="4472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175" y="3443146"/>
              <a:ext cx="4472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4367" y="4482256"/>
              <a:ext cx="4472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8219" y="4640341"/>
              <a:ext cx="447260" cy="263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⑥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1033670" y="5740015"/>
            <a:ext cx="6691404" cy="2969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ko-KR" altLang="en-US" sz="1400" b="1">
                <a:latin typeface="+mj-ea"/>
                <a:ea typeface="+mj-ea"/>
              </a:rPr>
              <a:t>각 브라우저</a:t>
            </a:r>
            <a:r>
              <a:rPr lang="en-US" altLang="ko-KR" sz="1400" b="1">
                <a:latin typeface="+mj-ea"/>
                <a:ea typeface="+mj-ea"/>
              </a:rPr>
              <a:t>(</a:t>
            </a:r>
            <a:r>
              <a:rPr lang="ko-KR" altLang="en-US" sz="1400" b="1">
                <a:latin typeface="+mj-ea"/>
                <a:ea typeface="+mj-ea"/>
              </a:rPr>
              <a:t>사용자</a:t>
            </a:r>
            <a:r>
              <a:rPr lang="en-US" altLang="ko-KR" sz="1400" b="1">
                <a:latin typeface="+mj-ea"/>
                <a:ea typeface="+mj-ea"/>
              </a:rPr>
              <a:t>) </a:t>
            </a:r>
            <a:r>
              <a:rPr lang="ko-KR" altLang="en-US" sz="1400" b="1">
                <a:latin typeface="+mj-ea"/>
                <a:ea typeface="+mj-ea"/>
              </a:rPr>
              <a:t>당 하나의 세션이 생성됨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3670" y="1401417"/>
            <a:ext cx="4263887" cy="26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각 브라우저에 대한 세션 생성 상태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8582" y="1556166"/>
            <a:ext cx="7319245" cy="4121150"/>
            <a:chOff x="519501" y="1539916"/>
            <a:chExt cx="7319245" cy="41211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68644" y="1539916"/>
              <a:ext cx="5873750" cy="41211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사각형 설명선 6"/>
            <p:cNvSpPr/>
            <p:nvPr/>
          </p:nvSpPr>
          <p:spPr>
            <a:xfrm>
              <a:off x="5658476" y="2707072"/>
              <a:ext cx="2180270" cy="449238"/>
            </a:xfrm>
            <a:prstGeom prst="wedgeRectCallout">
              <a:avLst>
                <a:gd name="adj1" fmla="val -42750"/>
                <a:gd name="adj2" fmla="val 7472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latinLnBrk="1">
                <a:spcAft>
                  <a:spcPct val="3000"/>
                </a:spcAft>
              </a:pPr>
              <a:r>
                <a:rPr lang="ko-KR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각 브라우저</a:t>
              </a:r>
              <a:r>
                <a:rPr lang="en-US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(</a:t>
              </a:r>
              <a:r>
                <a:rPr lang="ko-KR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사용자</a:t>
              </a:r>
              <a:r>
                <a:rPr lang="en-US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)</a:t>
              </a:r>
              <a:r>
                <a:rPr lang="ko-KR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당 세션 객체가</a:t>
              </a:r>
            </a:p>
            <a:p>
              <a:pPr algn="l" latinLnBrk="1">
                <a:spcAft>
                  <a:spcPct val="3000"/>
                </a:spcAft>
              </a:pPr>
              <a:r>
                <a:rPr lang="en-US" altLang="ko-KR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 </a:t>
              </a:r>
              <a:r>
                <a:rPr lang="ko-KR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 생성됩니다</a:t>
              </a:r>
              <a:r>
                <a:rPr lang="en-US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.</a:t>
              </a:r>
              <a:endParaRPr lang="ko-KR" altLang="en-US" sz="1000"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9" name="Text Box 2732"/>
            <p:cNvSpPr txBox="1"/>
            <p:nvPr/>
          </p:nvSpPr>
          <p:spPr>
            <a:xfrm>
              <a:off x="519501" y="3156310"/>
              <a:ext cx="1609546" cy="2826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latinLnBrk="1">
                <a:spcAft>
                  <a:spcPct val="3000"/>
                </a:spcAft>
              </a:pPr>
              <a:r>
                <a:rPr lang="ko-KR" altLang="en-US" sz="1000" b="1">
                  <a:latin typeface="+mj-ea"/>
                  <a:ea typeface="+mj-ea"/>
                  <a:cs typeface="Times New Roman"/>
                </a:rPr>
                <a:t>클라이언트</a:t>
              </a:r>
              <a:r>
                <a:rPr lang="en-US" altLang="en-US" sz="1000" b="1">
                  <a:latin typeface="+mj-ea"/>
                  <a:ea typeface="+mj-ea"/>
                  <a:cs typeface="Times New Roman"/>
                </a:rPr>
                <a:t>A</a:t>
              </a:r>
            </a:p>
            <a:p>
              <a:pPr algn="ctr" latinLnBrk="1">
                <a:spcAft>
                  <a:spcPct val="3000"/>
                </a:spcAft>
              </a:pPr>
              <a:r>
                <a:rPr lang="en-US" altLang="en-US" sz="1000" b="1">
                  <a:latin typeface="+mj-ea"/>
                  <a:ea typeface="+mj-ea"/>
                  <a:cs typeface="Times New Roman"/>
                </a:rPr>
                <a:t> </a:t>
              </a:r>
              <a:endParaRPr lang="ko-KR" altLang="en-US" sz="1000"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0" name="Text Box 2732"/>
            <p:cNvSpPr txBox="1"/>
            <p:nvPr/>
          </p:nvSpPr>
          <p:spPr>
            <a:xfrm>
              <a:off x="519501" y="4686936"/>
              <a:ext cx="1609546" cy="2826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latinLnBrk="1">
                <a:spcAft>
                  <a:spcPct val="3000"/>
                </a:spcAft>
              </a:pPr>
              <a:r>
                <a:rPr lang="ko-KR" altLang="en-US" sz="1000" b="1">
                  <a:latin typeface="+mj-ea"/>
                  <a:ea typeface="+mj-ea"/>
                  <a:cs typeface="Times New Roman"/>
                </a:rPr>
                <a:t>클라이언트</a:t>
              </a:r>
              <a:r>
                <a:rPr lang="en-US" altLang="en-US" sz="1000" b="1">
                  <a:latin typeface="+mj-ea"/>
                  <a:ea typeface="+mj-ea"/>
                  <a:cs typeface="Times New Roman"/>
                </a:rPr>
                <a:t>B</a:t>
              </a:r>
            </a:p>
            <a:p>
              <a:pPr algn="ctr" latinLnBrk="1">
                <a:spcAft>
                  <a:spcPct val="3000"/>
                </a:spcAft>
              </a:pPr>
              <a:r>
                <a:rPr lang="en-US" altLang="en-US" sz="1000" b="1">
                  <a:latin typeface="+mj-ea"/>
                  <a:ea typeface="+mj-ea"/>
                  <a:cs typeface="Times New Roman"/>
                </a:rPr>
                <a:t> </a:t>
              </a:r>
              <a:endParaRPr lang="ko-KR" altLang="en-US" sz="1000"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1" name="Text Box 2732"/>
            <p:cNvSpPr txBox="1"/>
            <p:nvPr/>
          </p:nvSpPr>
          <p:spPr>
            <a:xfrm>
              <a:off x="3898805" y="4838213"/>
              <a:ext cx="1609546" cy="2826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latinLnBrk="1">
                <a:spcAft>
                  <a:spcPct val="3000"/>
                </a:spcAft>
              </a:pPr>
              <a:r>
                <a:rPr lang="ko-KR" altLang="en-US" sz="1000" b="1">
                  <a:latin typeface="+mj-ea"/>
                  <a:ea typeface="+mj-ea"/>
                  <a:cs typeface="Times New Roman"/>
                </a:rPr>
                <a:t>톰캣 컨테이너</a:t>
              </a:r>
            </a:p>
            <a:p>
              <a:pPr algn="ctr" latinLnBrk="1">
                <a:spcAft>
                  <a:spcPct val="3000"/>
                </a:spcAft>
              </a:pPr>
              <a:r>
                <a:rPr lang="en-US" altLang="en-US" sz="1000" b="1">
                  <a:latin typeface="+mj-ea"/>
                  <a:ea typeface="+mj-ea"/>
                  <a:cs typeface="Times New Roman"/>
                </a:rPr>
                <a:t> </a:t>
              </a:r>
              <a:endParaRPr lang="ko-KR" altLang="en-US" sz="1000" b="1">
                <a:latin typeface="+mj-ea"/>
                <a:ea typeface="+mj-ea"/>
                <a:cs typeface="Times New Roman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9.4.2 </a:t>
            </a:r>
            <a:r>
              <a:rPr lang="ko-KR" altLang="en-US" b="1"/>
              <a:t>세션 </a:t>
            </a:r>
            <a:r>
              <a:rPr lang="en-US" altLang="ko-KR" b="1"/>
              <a:t>API</a:t>
            </a:r>
            <a:r>
              <a:rPr lang="ko-KR" altLang="en-US" b="1"/>
              <a:t>의 특징과 기능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803293" y="1832977"/>
            <a:ext cx="2645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세션 얻는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3294" y="2171531"/>
            <a:ext cx="7277220" cy="6364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서블릿에서 </a:t>
            </a:r>
            <a:r>
              <a:rPr lang="en-US" altLang="ko-KR" sz="1200">
                <a:latin typeface="+mj-ea"/>
                <a:ea typeface="+mj-ea"/>
              </a:rPr>
              <a:t>HttpSession </a:t>
            </a:r>
            <a:r>
              <a:rPr lang="ko-KR" altLang="en-US" sz="1200">
                <a:latin typeface="+mj-ea"/>
                <a:ea typeface="+mj-ea"/>
              </a:rPr>
              <a:t>클래스 객체를 생성해서 사용함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HttpSession </a:t>
            </a:r>
            <a:r>
              <a:rPr lang="ko-KR" altLang="en-US" sz="1200">
                <a:latin typeface="+mj-ea"/>
                <a:ea typeface="+mj-ea"/>
              </a:rPr>
              <a:t>객체는 </a:t>
            </a:r>
            <a:r>
              <a:rPr lang="en-US" altLang="ko-KR" sz="1200">
                <a:latin typeface="+mj-ea"/>
                <a:ea typeface="+mj-ea"/>
              </a:rPr>
              <a:t>HttpServletRequest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getSession() </a:t>
            </a:r>
            <a:r>
              <a:rPr lang="ko-KR" altLang="en-US" sz="1200">
                <a:latin typeface="+mj-ea"/>
                <a:ea typeface="+mj-ea"/>
              </a:rPr>
              <a:t>메서드를 호출해서 얻음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967" y="2995543"/>
            <a:ext cx="2645585" cy="29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latin typeface="+mj-ea"/>
                <a:ea typeface="+mj-ea"/>
              </a:rPr>
              <a:t>getSession() </a:t>
            </a:r>
            <a:r>
              <a:rPr lang="ko-KR" altLang="en-US" sz="1400" b="1">
                <a:latin typeface="+mj-ea"/>
                <a:ea typeface="+mj-ea"/>
              </a:rPr>
              <a:t>종류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294" y="3334097"/>
            <a:ext cx="7277220" cy="9026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getSession() : </a:t>
            </a:r>
            <a:r>
              <a:rPr lang="ko-KR" altLang="en-US" sz="1200">
                <a:latin typeface="+mj-ea"/>
                <a:ea typeface="+mj-ea"/>
              </a:rPr>
              <a:t>기존의 세션 객체가 존재하면 반환하고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없으면 새로 생성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getSession(true) : </a:t>
            </a:r>
            <a:r>
              <a:rPr lang="ko-KR" altLang="en-US" sz="1200">
                <a:latin typeface="+mj-ea"/>
                <a:ea typeface="+mj-ea"/>
              </a:rPr>
              <a:t>기존의 세션 객체가 존재하면 반환하고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없으면 새로 생성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getSession(false): </a:t>
            </a:r>
            <a:r>
              <a:rPr lang="ko-KR" altLang="en-US" sz="1200">
                <a:latin typeface="+mj-ea"/>
                <a:ea typeface="+mj-ea"/>
              </a:rPr>
              <a:t>기존의 세션 객체가 존재하면 반환하고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없으면 </a:t>
            </a:r>
            <a:r>
              <a:rPr lang="en-US" altLang="ko-KR" sz="1200">
                <a:latin typeface="+mj-ea"/>
                <a:ea typeface="+mj-ea"/>
              </a:rPr>
              <a:t>null</a:t>
            </a:r>
            <a:r>
              <a:rPr lang="ko-KR" altLang="en-US" sz="1200">
                <a:latin typeface="+mj-ea"/>
                <a:ea typeface="+mj-ea"/>
              </a:rPr>
              <a:t>을 반환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967" y="4377083"/>
            <a:ext cx="4064510" cy="29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latin typeface="+mj-ea"/>
                <a:ea typeface="+mj-ea"/>
              </a:rPr>
              <a:t>HttpSession </a:t>
            </a:r>
            <a:r>
              <a:rPr lang="ko-KR" altLang="en-US" sz="1400" b="1">
                <a:latin typeface="+mj-ea"/>
                <a:ea typeface="+mj-ea"/>
              </a:rPr>
              <a:t>클래스의 여러가지 메서드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57519" y="4697051"/>
          <a:ext cx="74726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반환타입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getAttribute(String name)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속성 이름이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 속성 값을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타입으로 반환합니다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해당되는 속성 이름이 없을 경우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반환합니다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Enumeration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getAttributeNames()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 속성 이름들을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 타입으로 반환합니다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getCreationTime()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1970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초를 기준으로 현재 세션이 생성된 시간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까지 경과한 시간을 계산하여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1/1000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 값으로 반환합니다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getId()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세션에 할당된 고유 식별자를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타입으로 반환합니다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getMaxInactiveInterval()</a:t>
                      </a:r>
                    </a:p>
                    <a:p>
                      <a:pPr defTabSz="1260157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생성된 세션을 유지하기 위해 설정된 세션 유지 시간을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타입으로 반환합니다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5119" y="1645478"/>
          <a:ext cx="7472690" cy="176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invalidate()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생성된 세션을 소멸합니다</a:t>
                      </a:r>
                      <a:r>
                        <a:rPr lang="en-US" altLang="ko-KR" sz="1000" b="0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isNew()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최초로 생성된 세션인지 기존에 생성되어 있었던 세션인지 판별합니다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name)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 속성 이름이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 속성을 제거합니다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name, Object value)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 속성 이름이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 속성에 속성 값으로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할당합니다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setMaxInactiveInterval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 interval)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/>
                        <a:t>세션을 유지하기 위한 세션 유지 시간을 초 단위로 설정합니다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560443"/>
            <a:ext cx="7705190" cy="3562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&lt;title&gt;로그인창&lt;/title&gt;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&lt;form name="frmLogin" method="post" action="login" encType="UTF-8"&gt;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latin typeface="한컴산뜻돋움"/>
                <a:ea typeface="한컴산뜻돋움"/>
              </a:rPr>
              <a:t>   아이디  :&lt;input type="text" name="user_id"&gt;&lt;br&gt;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비밀번호:&lt;input type="password" name="user_pw"&gt;&lt;br&gt;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&lt;input type="submit" value="로그인"&gt;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&lt;input type="reset" value="다시입력"&gt;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&lt;input type="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hidden</a:t>
            </a:r>
            <a:r>
              <a:rPr lang="en-US" altLang="ko-KR" sz="1200" b="1">
                <a:latin typeface="한컴산뜻돋움"/>
                <a:ea typeface="한컴산뜻돋움"/>
              </a:rPr>
              <a:t>" name="user_address" value="서울시 성북구" /&gt;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&lt;input type=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"hidden</a:t>
            </a:r>
            <a:r>
              <a:rPr lang="en-US" altLang="ko-KR" sz="1200" b="1">
                <a:latin typeface="한컴산뜻돋움"/>
                <a:ea typeface="한컴산뜻돋움"/>
              </a:rPr>
              <a:t>" name="user_email" value="test@gmail.com" /&gt;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&lt;input type="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hidden</a:t>
            </a:r>
            <a:r>
              <a:rPr lang="en-US" altLang="ko-KR" sz="1200" b="1">
                <a:latin typeface="한컴산뜻돋움"/>
                <a:ea typeface="한컴산뜻돋움"/>
              </a:rPr>
              <a:t>" name="user_hp" value="010-111-2222" /&gt;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&lt;/form&gt;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9.4.3 </a:t>
            </a:r>
            <a:r>
              <a:rPr lang="ko-KR" altLang="en-US" b="1"/>
              <a:t>서블릿에서 세션 </a:t>
            </a:r>
            <a:r>
              <a:rPr lang="en-US" altLang="ko-KR" b="1"/>
              <a:t>API </a:t>
            </a:r>
            <a:r>
              <a:rPr lang="ko-KR" altLang="en-US" b="1"/>
              <a:t> 이용하기</a:t>
            </a:r>
            <a:endParaRPr lang="en-US" altLang="ko-KR" b="1" spc="-94"/>
          </a:p>
        </p:txBody>
      </p:sp>
      <p:sp>
        <p:nvSpPr>
          <p:cNvPr id="3" name="TextBox 2"/>
          <p:cNvSpPr txBox="1"/>
          <p:nvPr/>
        </p:nvSpPr>
        <p:spPr>
          <a:xfrm>
            <a:off x="715617" y="1809926"/>
            <a:ext cx="7613374" cy="264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세션 테스트를 위한 실습 파일인 </a:t>
            </a:r>
            <a:r>
              <a:rPr lang="en-US" altLang="ko-KR" sz="1200">
                <a:latin typeface="+mj-ea"/>
                <a:ea typeface="+mj-ea"/>
              </a:rPr>
              <a:t>SessionTest </a:t>
            </a:r>
            <a:r>
              <a:rPr lang="ko-KR" altLang="en-US" sz="1200">
                <a:latin typeface="+mj-ea"/>
                <a:ea typeface="+mj-ea"/>
              </a:rPr>
              <a:t>클래스를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38450" y="2086925"/>
            <a:ext cx="209550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704602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SessionTest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8948" y="1838887"/>
            <a:ext cx="5977352" cy="4338347"/>
            <a:chOff x="856836" y="2067120"/>
            <a:chExt cx="5977352" cy="4338347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64704" y="2067120"/>
              <a:ext cx="5969484" cy="6323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856836" y="2739266"/>
              <a:ext cx="5977352" cy="36662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" name="직선 연결선 8"/>
          <p:cNvCxnSpPr/>
          <p:nvPr/>
        </p:nvCxnSpPr>
        <p:spPr>
          <a:xfrm>
            <a:off x="1565180" y="3005967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433" y="2868984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3" name="TextBox 12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4820" name="TextBox 34819"/>
          <p:cNvSpPr txBox="1"/>
          <p:nvPr/>
        </p:nvSpPr>
        <p:spPr>
          <a:xfrm>
            <a:off x="707430" y="621108"/>
            <a:ext cx="7778750" cy="5758737"/>
          </a:xfrm>
          <a:prstGeom prst="rect">
            <a:avLst/>
          </a:prstGeom>
          <a:solidFill>
            <a:schemeClr val="lt1"/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java.io.PrintWriter;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javax.servlet.annotation.WebServlet;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@WebServlet("/sess")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SessionTest extends HttpServlet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HttpSession session = request.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getSession()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;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out.println("세션 아이디 : " +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getId()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out.println("최초 세션 생성 시각 : " +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Date(session.getCreationTime())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out.println("최근 세션 접근 시각 : " +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new Date(session.getLastAccessedTime())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out.println("세션 유효 시간 : " + session.getMaxInactiveInterval()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if (session.isNew())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out.print("새 세션이 만들어졌습니다.");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34821" name="TextBox 34820"/>
          <p:cNvSpPr txBox="1"/>
          <p:nvPr/>
        </p:nvSpPr>
        <p:spPr>
          <a:xfrm>
            <a:off x="4572000" y="5869782"/>
            <a:ext cx="4291210" cy="452913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자바스크립트 new Date(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: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날짜와 시간을 표현 객체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예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: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Tue Sep 20 20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21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11:11:21 GMT+0900 (대한민국 표준시)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397565" y="1500809"/>
            <a:ext cx="8348870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브라우저에서 최초 요청 시 생성된 세션 객체에 할당된 세션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여러 가지 정보를 출력합니다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최초 생성된 세션이므로 “새 세션이 만들어졌습니다</a:t>
            </a:r>
            <a:r>
              <a:rPr lang="en-US" altLang="ko-KR" sz="1200">
                <a:latin typeface="+mj-ea"/>
                <a:ea typeface="+mj-ea"/>
              </a:rPr>
              <a:t>.”</a:t>
            </a:r>
            <a:r>
              <a:rPr lang="ko-KR" altLang="en-US" sz="1200">
                <a:latin typeface="+mj-ea"/>
                <a:ea typeface="+mj-ea"/>
              </a:rPr>
              <a:t>라는 메시지가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565" y="3985590"/>
            <a:ext cx="8092228" cy="45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같은 브라우저에서 다른 탭을 열고 요청하면 같은 세션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출력하므로 최초 생성된 세션을 재사용합니다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따라서 “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새 세션이 만들어졌습니다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.”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라는 메시지는 출력되지 않습니다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83670" y="2115336"/>
            <a:ext cx="3268345" cy="1613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828800" y="3518452"/>
            <a:ext cx="2027583" cy="2203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39914" y="4852048"/>
            <a:ext cx="3331210" cy="1467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842591" y="5585790"/>
            <a:ext cx="2409424" cy="1789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46015" y="1640619"/>
            <a:ext cx="5142411" cy="3229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528391" y="2226365"/>
            <a:ext cx="2723322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9.4.4 </a:t>
            </a:r>
            <a:r>
              <a:rPr lang="ko-KR" altLang="en-US" b="1"/>
              <a:t>다른 브라우저에서 새 세션 만들기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626165" y="1807811"/>
            <a:ext cx="8030817" cy="266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Ctrl+ Shift + N </a:t>
            </a:r>
            <a:r>
              <a:rPr lang="ko-KR" altLang="en-US" sz="1200">
                <a:latin typeface="+mj-ea"/>
                <a:ea typeface="+mj-ea"/>
              </a:rPr>
              <a:t>키를 눌러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시크릿 모드의 크롬</a:t>
            </a:r>
            <a:r>
              <a:rPr lang="ko-KR" altLang="en-US" sz="1200">
                <a:latin typeface="+mj-ea"/>
                <a:ea typeface="+mj-ea"/>
              </a:rPr>
              <a:t>을 실행합니다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881" y="4247796"/>
            <a:ext cx="7255565" cy="265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주소창에서 </a:t>
            </a:r>
            <a:r>
              <a:rPr lang="en-US" altLang="ko-KR" sz="1200">
                <a:latin typeface="+mj-ea"/>
                <a:ea typeface="+mj-ea"/>
              </a:rPr>
              <a:t>/sess</a:t>
            </a:r>
            <a:r>
              <a:rPr lang="ko-KR" altLang="en-US" sz="1200">
                <a:latin typeface="+mj-ea"/>
                <a:ea typeface="+mj-ea"/>
              </a:rPr>
              <a:t>로 요청하면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 새로운 세션을 생성한 후 다른 세션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id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를 출력</a:t>
            </a:r>
            <a:r>
              <a:rPr lang="ko-KR" altLang="en-US" sz="1200">
                <a:latin typeface="+mj-ea"/>
                <a:ea typeface="+mj-ea"/>
              </a:rPr>
              <a:t>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rcRect r="34490"/>
          <a:stretch>
            <a:fillRect/>
          </a:stretch>
        </p:blipFill>
        <p:spPr>
          <a:xfrm>
            <a:off x="1988034" y="2084810"/>
            <a:ext cx="3329402" cy="1950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08519" y="4687335"/>
            <a:ext cx="389572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08519" y="5496339"/>
            <a:ext cx="4064896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6946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다음과 같이 톰캣 컨테이너의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 세션 기본 유효 시간이 설정된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93304" y="1919770"/>
            <a:ext cx="6202017" cy="1558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441174" y="3021496"/>
            <a:ext cx="655983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45835" y="2822713"/>
            <a:ext cx="3448878" cy="57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51112"/>
            <a:ext cx="5615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세션 유효 시간 재설정하기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58889"/>
            <a:ext cx="7354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SessionTest2 </a:t>
            </a:r>
            <a:r>
              <a:rPr lang="ko-KR" altLang="en-US" sz="1200">
                <a:latin typeface="+mj-ea"/>
                <a:ea typeface="+mj-ea"/>
              </a:rPr>
              <a:t>클래스를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5323" y="2035888"/>
            <a:ext cx="1979295" cy="1753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8102168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SessionTest2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setMaxInactiveInterval() </a:t>
            </a:r>
            <a:r>
              <a:rPr lang="ko-KR" altLang="en-US" sz="1200">
                <a:latin typeface="+mj-ea"/>
                <a:ea typeface="+mj-ea"/>
              </a:rPr>
              <a:t>메서드를 이용해 세션 유효 시간을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5</a:t>
            </a:r>
            <a:r>
              <a:rPr lang="ko-KR" altLang="en-US" sz="1200">
                <a:latin typeface="+mj-ea"/>
                <a:ea typeface="+mj-ea"/>
              </a:rPr>
              <a:t>초로 재설정합니다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80838" y="2002230"/>
            <a:ext cx="5859325" cy="47322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747160" y="319444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5413" y="3057461"/>
            <a:ext cx="868489" cy="264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0963" name="TextBox 40962"/>
          <p:cNvSpPr txBox="1"/>
          <p:nvPr/>
        </p:nvSpPr>
        <p:spPr>
          <a:xfrm>
            <a:off x="198238" y="182919"/>
            <a:ext cx="8582424" cy="649220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sec03.ex02;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java.io.PrintWriter;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javax.servlet.annotation.WebServlet;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@WebServlet("/sess2")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SessionTest2 extends HttpServlet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HttpSession session = request.getSession();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out.println("세션 아이디 : " +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session.getId()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out.println("최초 세션 생성 시각 : " +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new Date(session.getCreationTime())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out.println("최근 세션 접근 시각 : " +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new Date(session.getLastAccessedTime()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out.println("기본 세션 유효 시간 : " +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session.getMaxInactiveInterval()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+ "&lt;br&gt;");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web.xml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기본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30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분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설정됨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session.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setMaxInactiveInterval(5)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out.println("세션 유효 시간 : " +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session.getMaxInactiveInterval()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if (session.isNew())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out.print("새 세션이 만들어졌습니다.");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8300951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LoginServlet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getParameter() </a:t>
            </a:r>
            <a:r>
              <a:rPr lang="ko-KR" altLang="en-US" sz="1200">
                <a:latin typeface="+mj-ea"/>
                <a:ea typeface="+mj-ea"/>
              </a:rPr>
              <a:t>메서드를 이용해 전송된 회원 정보를 가져온 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브라우저로 다시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73969" y="2002230"/>
            <a:ext cx="5986877" cy="40897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637833" y="4045599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6086" y="3908616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714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최초에 </a:t>
            </a:r>
            <a:r>
              <a:rPr lang="en-US" altLang="ko-KR" sz="1200">
                <a:latin typeface="+mj-ea"/>
                <a:ea typeface="+mj-ea"/>
              </a:rPr>
              <a:t>/sess2</a:t>
            </a:r>
            <a:r>
              <a:rPr lang="ko-KR" altLang="en-US" sz="1200">
                <a:latin typeface="+mj-ea"/>
                <a:ea typeface="+mj-ea"/>
              </a:rPr>
              <a:t>로 요청하여 설정 전 유효 시간과 설정 후 유효 시간을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944538"/>
            <a:ext cx="7404652" cy="26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5</a:t>
            </a:r>
            <a:r>
              <a:rPr lang="ko-KR" altLang="en-US" sz="1200">
                <a:latin typeface="+mj-ea"/>
                <a:ea typeface="+mj-ea"/>
              </a:rPr>
              <a:t>초가 지난 후 같은 브라우저에서 재요청하면 다시 새 세션이 생성됩니다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45175" y="1852805"/>
            <a:ext cx="3348990" cy="1820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645175" y="3101009"/>
            <a:ext cx="1863338" cy="357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645175" y="4582477"/>
            <a:ext cx="3466465" cy="1807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45175" y="5287617"/>
            <a:ext cx="3466465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548282"/>
            <a:ext cx="5943600" cy="2290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4296074" y="2126974"/>
            <a:ext cx="653613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376339" y="4042714"/>
            <a:ext cx="5943600" cy="2715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26775" y="1461052"/>
            <a:ext cx="6013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강제로 세션 삭제하기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104" y="1768829"/>
            <a:ext cx="6400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83991" y="2184976"/>
            <a:ext cx="2105025" cy="20574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31235"/>
            <a:ext cx="7853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SessionTest3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invalidate() </a:t>
            </a:r>
            <a:r>
              <a:rPr lang="ko-KR" altLang="en-US" sz="1200">
                <a:latin typeface="+mj-ea"/>
                <a:ea typeface="+mj-ea"/>
              </a:rPr>
              <a:t>메서드를 이용해 강제로 세션을 삭제합니다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17410" y="1708234"/>
            <a:ext cx="5834684" cy="450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563585" y="2886331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1838" y="2749348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5059" name="TextBox 45058"/>
          <p:cNvSpPr txBox="1"/>
          <p:nvPr/>
        </p:nvSpPr>
        <p:spPr>
          <a:xfrm>
            <a:off x="677663" y="559950"/>
            <a:ext cx="7322346" cy="593975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sec03.ex03;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java.io.PrintWriter;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javax.servlet.annotation.WebServlet;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@WebServlet("/sess3")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SessionTest3 extends HttpServlet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HttpSession session = 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out.println("세션 아이디: " + session.getId()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out.println("최초 세션 생성 시각: " + new Date(session.getCreationTime())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out.println("최근 세션 접근 시각 : " + new Date(session.getLastAccessedTime())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out.println("세션 유효 시간 : " + session.getMaxInactiveInterval() + 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if 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session.isNew()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out.print("새 세션이 만들어졌습니다.");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session.invalidate();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세션 강제 삭제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794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최초 요청 시 새 세션이 생성된 후 </a:t>
            </a:r>
            <a:r>
              <a:rPr lang="en-US" altLang="ko-KR" sz="1200">
                <a:latin typeface="+mj-ea"/>
                <a:ea typeface="+mj-ea"/>
              </a:rPr>
              <a:t>invalidate() </a:t>
            </a:r>
            <a:r>
              <a:rPr lang="ko-KR" altLang="en-US" sz="1200">
                <a:latin typeface="+mj-ea"/>
                <a:ea typeface="+mj-ea"/>
              </a:rPr>
              <a:t>메서드가 호출되므로 바로 소멸됩니다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606" y="3955773"/>
            <a:ext cx="71082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재 요청 시 다른 세션이 생성됩니다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38563" y="1867121"/>
            <a:ext cx="3482340" cy="1732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66730" y="2633870"/>
            <a:ext cx="3554173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214750" y="4382163"/>
            <a:ext cx="3529965" cy="1691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238563" y="5133561"/>
            <a:ext cx="3554173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9.4.5 </a:t>
            </a:r>
            <a:r>
              <a:rPr lang="ko-KR" altLang="en-US" b="1"/>
              <a:t>세션을 이용한 로그인 정보 바인딩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844826" y="1807811"/>
            <a:ext cx="4959626" cy="26673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Ø"/>
              <a:defRPr/>
            </a:pPr>
            <a:r>
              <a:rPr lang="ko-KR" altLang="en-US" sz="1200"/>
              <a:t>로그인 시 로그인 상태를 세션에 저장해서 사용하면 편리함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287" y="2305878"/>
            <a:ext cx="8080513" cy="444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실습하기 전에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톰캣이 종료된 후에도 세션이 메모리에서 삭제되지않는 경우</a:t>
            </a:r>
            <a:r>
              <a:rPr lang="ko-KR" altLang="en-US" sz="1200">
                <a:latin typeface="+mj-ea"/>
                <a:ea typeface="+mj-ea"/>
              </a:rPr>
              <a:t>가 있으므로 톰캣 설정 파일인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context.xml</a:t>
            </a:r>
            <a:r>
              <a:rPr lang="ko-KR" altLang="en-US" sz="1200">
                <a:latin typeface="+mj-ea"/>
                <a:ea typeface="+mj-ea"/>
              </a:rPr>
              <a:t>을 열어 </a:t>
            </a:r>
            <a:r>
              <a:rPr lang="en-US" altLang="ko-KR" sz="1200">
                <a:latin typeface="+mj-ea"/>
                <a:ea typeface="+mj-ea"/>
              </a:rPr>
              <a:t>&lt;Manager pathname=”” /&gt; </a:t>
            </a:r>
            <a:r>
              <a:rPr lang="ko-KR" altLang="en-US" sz="1200">
                <a:latin typeface="+mj-ea"/>
                <a:ea typeface="+mj-ea"/>
              </a:rPr>
              <a:t>태그의 주석을 해제해야 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73426" y="2846235"/>
            <a:ext cx="6400800" cy="156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324274" y="3299790"/>
            <a:ext cx="524404" cy="109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91678" y="4154555"/>
            <a:ext cx="1441174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61052"/>
            <a:ext cx="7724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71434" y="1810095"/>
            <a:ext cx="1868170" cy="363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60443"/>
            <a:ext cx="7943142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서블릿으로 전송할 수 있도록 </a:t>
            </a:r>
            <a:r>
              <a:rPr lang="en-US" altLang="ko-KR" sz="1200">
                <a:latin typeface="+mj-ea"/>
                <a:ea typeface="+mj-ea"/>
              </a:rPr>
              <a:t>login2.html </a:t>
            </a:r>
            <a:r>
              <a:rPr lang="ko-KR" altLang="en-US" sz="1200">
                <a:latin typeface="+mj-ea"/>
                <a:ea typeface="+mj-ea"/>
              </a:rPr>
              <a:t>파일을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93305" y="1837442"/>
            <a:ext cx="6525661" cy="31908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9155" name="TextBox 49154"/>
          <p:cNvSpPr txBox="1"/>
          <p:nvPr/>
        </p:nvSpPr>
        <p:spPr>
          <a:xfrm>
            <a:off x="677663" y="559949"/>
            <a:ext cx="7322346" cy="301002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&lt;title&gt;로그인창&lt;/title&gt;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&lt;form name="frmLogin" method="post" action="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login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encType="UTF-8"&gt;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아이디  :&lt;input type="text" name="user_id"&gt;&lt;br&gt;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비밀번호:&lt;input type="password" name="user_pw"&gt;&lt;br&gt;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&lt;input type="submit" value="로그인"&gt;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&lt;input type="reset" value="다시입력"&gt;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665981"/>
            <a:ext cx="5892128" cy="36766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75837" y="1563114"/>
            <a:ext cx="5616195" cy="5057881"/>
            <a:chOff x="1475837" y="1563114"/>
            <a:chExt cx="5616195" cy="505788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475837" y="1836339"/>
              <a:ext cx="5616195" cy="47846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639957" y="1563114"/>
              <a:ext cx="1331843" cy="263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>
                  <a:latin typeface="+mj-ea"/>
                  <a:ea typeface="+mj-ea"/>
                </a:rPr>
                <a:t>...</a:t>
              </a:r>
              <a:endParaRPr lang="ko-KR" altLang="en-US" sz="1200"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352370"/>
            <a:ext cx="7635028" cy="264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SessionTest4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570204" y="1898661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420" y="1761678"/>
            <a:ext cx="868489" cy="265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private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1" name="TextBox 10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663" y="559949"/>
            <a:ext cx="7322346" cy="483882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sec03.ex04;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java.io.PrintWriter;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javax.servlet.annotation.WebServlet;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/*@WebServlet("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/login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")*/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SessionTest4 extends HttpServlet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1" name="TextBox 10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787" y="559949"/>
            <a:ext cx="8354221" cy="539127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 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HttpSession session = request.getSession();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세션 객체 없을 땐 세션 객체 생성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,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있을 땐 기존 객체 사용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user_id = request.getParameter("user_id");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user_pw = request.getParameter("user_pw");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if 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session.isNew()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){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//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새요청시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if(user_id != null){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로그인 통해서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session.setAttribute("user_id", user_id);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***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out.println("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&lt;a href='login'&gt;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로그인 상태 확인&lt;/a&gt;");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서블릿 매핑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login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으로 재요청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}else {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새요청이면서 로그인 통하지 않고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(localhost:8090/pro09/login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했을 경우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out.print("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&lt;a href='login2.html'&gt;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다시 로그인 하세요!!&lt;/a&gt;");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session.invalidate();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세션 강제 삭제</a:t>
            </a:r>
            <a:endParaRPr kumimoji="0" lang="ko-KR" altLang="en-US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}else{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재요청시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user_id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(String) session.getAttribute("user_id");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***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if (user_id != null &amp;&amp; user_id.length() != 0)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out.print("안녕하세요 " + user_id + "님!!!");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 else {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재요청이면서 로그인 통하지 않고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(localhost:8090/pro09/login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했을 경우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out.print("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&lt;a href='login2.html'&gt;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다시 로그인 하세요!!&lt;/a&gt;");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session.invalidate();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3" name="자유형: 도형 12"/>
          <p:cNvSpPr/>
          <p:nvPr/>
        </p:nvSpPr>
        <p:spPr>
          <a:xfrm>
            <a:off x="4472486" y="3224034"/>
            <a:ext cx="3716639" cy="722292"/>
          </a:xfrm>
          <a:custGeom>
            <a:avLst/>
            <a:gdLst>
              <a:gd name="connsiteX0" fmla="*/ 3438225 w 3716639"/>
              <a:gd name="connsiteY0" fmla="*/ -3394 h 722292"/>
              <a:gd name="connsiteX1" fmla="*/ 3467990 w 3716639"/>
              <a:gd name="connsiteY1" fmla="*/ 641527 h 722292"/>
              <a:gd name="connsiteX2" fmla="*/ -4666 w 3716639"/>
              <a:gd name="connsiteY2" fmla="*/ 720902 h 72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639" h="722292">
                <a:moveTo>
                  <a:pt x="3438225" y="-3394"/>
                </a:moveTo>
                <a:cubicBezTo>
                  <a:pt x="3443185" y="104092"/>
                  <a:pt x="4041805" y="520811"/>
                  <a:pt x="3467990" y="641527"/>
                </a:cubicBezTo>
                <a:cubicBezTo>
                  <a:pt x="2894175" y="762243"/>
                  <a:pt x="574110" y="707673"/>
                  <a:pt x="-4666" y="720902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73577" y="3776265"/>
            <a:ext cx="1924843" cy="269955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0000FF"/>
                </a:solidFill>
              </a:rPr>
              <a:t>로그인 상태 확인 눌러서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792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로그인창 요청 후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입력하고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752435"/>
            <a:ext cx="6400800" cy="26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최초 로그인 시 세션에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바인딩합니다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89044" y="1828800"/>
            <a:ext cx="32004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89043" y="4159941"/>
            <a:ext cx="300037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20686"/>
            <a:ext cx="7674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다시 로그인 상태 확인을 클릭해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/login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으로 재요청</a:t>
            </a:r>
            <a:r>
              <a:rPr lang="ko-KR" altLang="en-US" sz="1200">
                <a:latin typeface="+mj-ea"/>
                <a:ea typeface="+mj-ea"/>
              </a:rPr>
              <a:t>하면 현재 로그인 상태를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458817"/>
            <a:ext cx="8638881" cy="444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톰캣 재실행 후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로그인 창을 거치지 않고 바로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/login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으로 요청하면 세션에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ID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가 없으므로</a:t>
            </a:r>
            <a:r>
              <a:rPr lang="ko-KR" altLang="en-US" sz="1200">
                <a:latin typeface="+mj-ea"/>
                <a:ea typeface="+mj-ea"/>
              </a:rPr>
              <a:t>“다시 로그인 하세요</a:t>
            </a:r>
            <a:r>
              <a:rPr lang="en-US" altLang="ko-KR" sz="1200">
                <a:latin typeface="+mj-ea"/>
                <a:ea typeface="+mj-ea"/>
              </a:rPr>
              <a:t>!!”</a:t>
            </a:r>
            <a:r>
              <a:rPr lang="ko-KR" altLang="en-US" sz="1200">
                <a:latin typeface="+mj-ea"/>
                <a:ea typeface="+mj-ea"/>
              </a:rPr>
              <a:t>라는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메시지가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38300" y="1948277"/>
            <a:ext cx="29337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624012" y="4184167"/>
            <a:ext cx="29622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64793" y="592485"/>
            <a:ext cx="707903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웹 페이지 연동 기능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9.5.1 </a:t>
            </a:r>
            <a:r>
              <a:rPr lang="ko-KR" altLang="en-US" b="1"/>
              <a:t>브라우저에서 쿠키 사용 금지하기</a:t>
            </a:r>
            <a:endParaRPr lang="en-US" altLang="ko-KR" b="1" spc="-94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557" y="1774012"/>
            <a:ext cx="8001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크롬 브라우저를 실행하고 오른쪽 상단에서 더 보기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아이콘 클릭 후 설정을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18095" y="2051011"/>
            <a:ext cx="3990975" cy="4095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052930" y="2325757"/>
            <a:ext cx="256140" cy="3081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519" y="5108713"/>
            <a:ext cx="608063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51113"/>
            <a:ext cx="770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하단에서 고급을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697356"/>
            <a:ext cx="7803995" cy="26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‘개인정보 및 보안’에서 쿠키 및 기타 사이트 데이터 설정을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64524" y="1728112"/>
            <a:ext cx="5520299" cy="1669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184374" y="2912165"/>
            <a:ext cx="56653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64804" y="4140000"/>
            <a:ext cx="5472000" cy="2322000"/>
          </a:xfrm>
          <a:prstGeom prst="rect">
            <a:avLst/>
          </a:prstGeom>
          <a:ln w="25400" cap="flat" cmpd="sng">
            <a:solidFill>
              <a:schemeClr val="tx1">
                <a:lumMod val="90000"/>
                <a:lumOff val="10000"/>
              </a:schemeClr>
            </a:solidFill>
            <a:prstDash val="solid"/>
            <a:round/>
          </a:ln>
        </p:spPr>
      </p:pic>
      <p:sp>
        <p:nvSpPr>
          <p:cNvPr id="14" name="직사각형 4"/>
          <p:cNvSpPr/>
          <p:nvPr/>
        </p:nvSpPr>
        <p:spPr>
          <a:xfrm>
            <a:off x="6575148" y="5059650"/>
            <a:ext cx="56653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7" y="1421296"/>
            <a:ext cx="78636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모든 쿠키 차단 클릭해 ‘사이트에서 쿠키 데이터 저장 및 읽기 허용’을 차단하도록 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7886" y="2590607"/>
            <a:ext cx="2220507" cy="4174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00088" y="1854993"/>
            <a:ext cx="7386637" cy="3779043"/>
          </a:xfrm>
          <a:prstGeom prst="rect">
            <a:avLst/>
          </a:prstGeom>
          <a:ln w="2540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</p:spPr>
      </p:pic>
      <p:sp>
        <p:nvSpPr>
          <p:cNvPr id="14" name="직사각형 13"/>
          <p:cNvSpPr/>
          <p:nvPr/>
        </p:nvSpPr>
        <p:spPr>
          <a:xfrm>
            <a:off x="936104" y="5243708"/>
            <a:ext cx="285750" cy="345281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9.5.2 encodeURL() </a:t>
            </a:r>
            <a:r>
              <a:rPr lang="ko-KR" altLang="en-US" b="1"/>
              <a:t>메서드를 이용한 세션 사용 실습</a:t>
            </a:r>
            <a:endParaRPr lang="en-US" altLang="ko-KR" b="1" spc="-94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373" y="1809926"/>
            <a:ext cx="7603435" cy="264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20253" y="2086925"/>
            <a:ext cx="2228850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 txBox="1"/>
          <p:nvPr/>
        </p:nvSpPr>
        <p:spPr>
          <a:xfrm>
            <a:off x="934639" y="4862708"/>
            <a:ext cx="7227094" cy="421762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※ 브라우저에서 의도적으로 쿠키를 차단하여도 </a:t>
            </a:r>
            <a:r>
              <a:rPr lang="en-US" altLang="ko-KR" sz="1100" b="1">
                <a:solidFill>
                  <a:srgbClr val="FF0000"/>
                </a:solidFill>
              </a:rPr>
              <a:t>encodeURL()</a:t>
            </a:r>
            <a:r>
              <a:rPr lang="ko-KR" altLang="en-US" sz="1100" b="1">
                <a:solidFill>
                  <a:srgbClr val="FF0000"/>
                </a:solidFill>
              </a:rPr>
              <a:t>를 이용하여 직접 서버에서 브라우저로 응답을 먼저 보낸 후 </a:t>
            </a:r>
            <a:r>
              <a:rPr lang="en-US" altLang="ko-KR" sz="1100" b="1">
                <a:solidFill>
                  <a:srgbClr val="FF0000"/>
                </a:solidFill>
              </a:rPr>
              <a:t>URL Rewriting </a:t>
            </a:r>
            <a:r>
              <a:rPr lang="ko-KR" altLang="en-US" sz="1100" b="1">
                <a:solidFill>
                  <a:srgbClr val="FF0000"/>
                </a:solidFill>
              </a:rPr>
              <a:t>방법을 통해 </a:t>
            </a:r>
            <a:r>
              <a:rPr lang="en-US" altLang="ko-KR" sz="1100" b="1">
                <a:solidFill>
                  <a:srgbClr val="FF0000"/>
                </a:solidFill>
              </a:rPr>
              <a:t>jsessionId</a:t>
            </a:r>
            <a:r>
              <a:rPr lang="ko-KR" altLang="en-US" sz="1100" b="1">
                <a:solidFill>
                  <a:srgbClr val="FF0000"/>
                </a:solidFill>
              </a:rPr>
              <a:t>를 서버로 전송해 세션 기능을 사용</a:t>
            </a:r>
            <a:r>
              <a:rPr lang="ko-KR" altLang="en-US" sz="1100"/>
              <a:t>하면 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90869"/>
            <a:ext cx="7615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SessionTest5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60749" y="1767868"/>
            <a:ext cx="6299546" cy="3242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346865" y="3075183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5118" y="2938200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46865" y="4198296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5118" y="4061313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099" name="TextBox 3"/>
          <p:cNvSpPr txBox="1"/>
          <p:nvPr/>
        </p:nvSpPr>
        <p:spPr>
          <a:xfrm>
            <a:off x="564252" y="124946"/>
            <a:ext cx="7139643" cy="6302524"/>
          </a:xfrm>
          <a:prstGeom prst="rect">
            <a:avLst/>
          </a:prstGeom>
          <a:solidFill>
            <a:schemeClr val="lt1"/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sec01.ex01;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/*@WebServlet("/login")*/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LoginServlet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init()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System.out.println("init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user_id = request.getParameter("user_id");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user_pw = request.getParameter("user_pw");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String user_address = request.getParameter("user_address");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String user_email = request.getParameter("user_email");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String user_hp = request.getParameter("user_hp");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data = "안녕하세요!&lt;br&gt; 로그인하셨습니다.&lt;br&gt;&lt;br&gt;";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"&lt;html&gt;&lt;body&gt;";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"아이디 : " + user_id;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"비밀번호 : " + user_pw;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"주소 : " + user_address;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"email : " + user_email;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"&lt;br&gt;";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"휴대 전화 : " + user_hp;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data += "&lt;/html&gt;&lt;/body&gt;";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out.print(data);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4100" name="TextBox 3"/>
          <p:cNvSpPr txBox="1"/>
          <p:nvPr/>
        </p:nvSpPr>
        <p:spPr>
          <a:xfrm>
            <a:off x="4572000" y="5314483"/>
            <a:ext cx="4292065" cy="81612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destroy()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System.out.println("destroy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9368" y="1552368"/>
            <a:ext cx="5951762" cy="5305632"/>
            <a:chOff x="634120" y="1477103"/>
            <a:chExt cx="6271799" cy="5637451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634120" y="1477103"/>
              <a:ext cx="6271799" cy="3872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805070" y="5101660"/>
              <a:ext cx="4799979" cy="201289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" name="직선 연결선 6"/>
          <p:cNvCxnSpPr/>
          <p:nvPr/>
        </p:nvCxnSpPr>
        <p:spPr>
          <a:xfrm>
            <a:off x="1636880" y="1629717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4157" y="1462917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private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59396" name="직사각형 59395"/>
          <p:cNvSpPr txBox="1"/>
          <p:nvPr/>
        </p:nvSpPr>
        <p:spPr>
          <a:xfrm>
            <a:off x="6328172" y="4874614"/>
            <a:ext cx="2583656" cy="419381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encodeURL()</a:t>
            </a:r>
            <a:r>
              <a:rPr lang="ko-KR" altLang="en-US" sz="1100"/>
              <a:t>메서드: </a:t>
            </a:r>
            <a:r>
              <a:rPr lang="en-US" altLang="ko-KR" sz="1100"/>
              <a:t>jsessionID</a:t>
            </a:r>
            <a:r>
              <a:rPr lang="ko-KR" altLang="en-US" sz="1100"/>
              <a:t>가 추가된 </a:t>
            </a:r>
            <a:r>
              <a:rPr lang="en-US" altLang="ko-KR" sz="1100"/>
              <a:t>URL</a:t>
            </a:r>
            <a:r>
              <a:rPr lang="ko-KR" altLang="en-US" sz="1100"/>
              <a:t>출력함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59397" name="TextBox 59396"/>
          <p:cNvSpPr txBox="1"/>
          <p:nvPr/>
        </p:nvSpPr>
        <p:spPr>
          <a:xfrm>
            <a:off x="534787" y="559949"/>
            <a:ext cx="8354221" cy="483882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sec04.ex01;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java.io.PrintWriter;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javax.servlet.annotation.WebServlet;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/*@WebServlet("/login")*/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SessionTest5 extends HttpServlet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59397" name="TextBox 59396"/>
          <p:cNvSpPr txBox="1"/>
          <p:nvPr/>
        </p:nvSpPr>
        <p:spPr>
          <a:xfrm>
            <a:off x="118068" y="550027"/>
            <a:ext cx="8354221" cy="521029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 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HttpSession session = 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user_id = request.getParameter("user_id");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user_pw = request.getParameter("user_pw");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if (session.isNew()){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if(user_id != null){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session.setAttribute("user_id", user_id);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String url=response.encodeURL("login");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out.println("&lt;a href="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+url+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"&gt;로그인 상태 확인&lt;/a&gt;");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}else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out.print("&lt;a href='login2.html'&gt;다시 로그인 하세요!!&lt;/a&gt;");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session.invalidate();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}else{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user_id = (String) session.getAttribute("user_id");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if (user_id != null &amp;&amp; user_id.length() != 0)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out.print("안녕하세요 " + user_id + "님!!!");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 else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out.print("&lt;a href='login2.html'&gt;다시 로그인 하세요!!&lt;/a&gt;");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session.invalidate();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59398" name="TextBox 59397"/>
          <p:cNvSpPr txBox="1"/>
          <p:nvPr/>
        </p:nvSpPr>
        <p:spPr>
          <a:xfrm>
            <a:off x="4234656" y="5304233"/>
            <a:ext cx="4621610" cy="100179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if (session.isNew()){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if(user_id != null){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session.setAttribute("user_id", user_id);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out.println("&lt;a href=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'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login</a:t>
            </a:r>
            <a:r>
              <a:rPr lang="en-US" altLang="ko-KR" sz="1200" b="1">
                <a:latin typeface="한컴산뜻돋움"/>
                <a:ea typeface="한컴산뜻돋움"/>
              </a:rPr>
              <a:t>'&gt;로그인 상태 확인&lt;/a&gt;");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}else {</a:t>
            </a:r>
            <a:r>
              <a:rPr lang="en-US" altLang="ko-KR" sz="1200" b="1">
                <a:ea typeface="한컴산뜻돋움"/>
              </a:rPr>
              <a:t>	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59399" name="자유형: 도형 59398"/>
          <p:cNvSpPr/>
          <p:nvPr/>
        </p:nvSpPr>
        <p:spPr>
          <a:xfrm>
            <a:off x="5871482" y="2599133"/>
            <a:ext cx="2100348" cy="2680760"/>
          </a:xfrm>
          <a:custGeom>
            <a:avLst/>
            <a:gdLst>
              <a:gd name="connsiteX0" fmla="*/ 1969776 w 2100348"/>
              <a:gd name="connsiteY0" fmla="*/ 2685257 h 2680760"/>
              <a:gd name="connsiteX1" fmla="*/ 1949932 w 2100348"/>
              <a:gd name="connsiteY1" fmla="*/ 214710 h 2680760"/>
              <a:gd name="connsiteX2" fmla="*/ -4677 w 2100348"/>
              <a:gd name="connsiteY2" fmla="*/ 115491 h 268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348" h="2680760">
                <a:moveTo>
                  <a:pt x="1969776" y="2685257"/>
                </a:moveTo>
                <a:cubicBezTo>
                  <a:pt x="1966468" y="2273499"/>
                  <a:pt x="2279008" y="643004"/>
                  <a:pt x="1949932" y="214710"/>
                </a:cubicBezTo>
                <a:cubicBezTo>
                  <a:pt x="1620856" y="-213584"/>
                  <a:pt x="321090" y="132028"/>
                  <a:pt x="-4677" y="115491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400" name="직사각형 59395"/>
          <p:cNvSpPr txBox="1"/>
          <p:nvPr/>
        </p:nvSpPr>
        <p:spPr>
          <a:xfrm>
            <a:off x="5147470" y="2096488"/>
            <a:ext cx="2583656" cy="419381"/>
          </a:xfrm>
          <a:prstGeom prst="rect">
            <a:avLst/>
          </a:prstGeom>
          <a:ln w="9525" cap="flat" cmpd="sng">
            <a:solidFill>
              <a:srgbClr val="FF6600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encodeURL()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메서드: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jsessionID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추가된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URL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출력함</a:t>
            </a:r>
          </a:p>
        </p:txBody>
      </p:sp>
      <p:sp>
        <p:nvSpPr>
          <p:cNvPr id="59401" name="TextBox 59400"/>
          <p:cNvSpPr txBox="1"/>
          <p:nvPr/>
        </p:nvSpPr>
        <p:spPr>
          <a:xfrm>
            <a:off x="7652742" y="4904184"/>
            <a:ext cx="644922" cy="26598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10748"/>
            <a:ext cx="7664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입력하고 로그인합니다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3817345"/>
            <a:ext cx="6400800" cy="266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로그인 상태 확인을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86269" y="1866900"/>
            <a:ext cx="32385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86269" y="4094344"/>
            <a:ext cx="291465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9.5 encodeURL()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30626"/>
            <a:ext cx="74163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서블릿에 </a:t>
            </a:r>
            <a:r>
              <a:rPr lang="en-US" altLang="ko-KR" sz="1200">
                <a:latin typeface="+mj-ea"/>
                <a:ea typeface="+mj-ea"/>
              </a:rPr>
              <a:t>jessionId </a:t>
            </a:r>
            <a:r>
              <a:rPr lang="ko-KR" altLang="en-US" sz="1200">
                <a:latin typeface="+mj-ea"/>
                <a:ea typeface="+mj-ea"/>
              </a:rPr>
              <a:t>쿠키 값을 전송해 로그인 상태를 유지합니다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3121" y="1807625"/>
            <a:ext cx="5943600" cy="112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836504" y="2254961"/>
            <a:ext cx="3069415" cy="2261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30626"/>
            <a:ext cx="7903385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먼저 데이터베이스 연동과 관련된 설정을 해줍니다</a:t>
            </a:r>
            <a:r>
              <a:rPr lang="en-US" altLang="ko-KR" sz="1200">
                <a:latin typeface="+mj-ea"/>
                <a:ea typeface="+mj-ea"/>
              </a:rPr>
              <a:t>. 8</a:t>
            </a:r>
            <a:r>
              <a:rPr lang="ko-KR" altLang="en-US" sz="1200">
                <a:latin typeface="+mj-ea"/>
                <a:ea typeface="+mj-ea"/>
              </a:rPr>
              <a:t>장에서 실습한 회원 기능 실습 자바 클래스 파일인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MemberDAO.java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MemberVO.java</a:t>
            </a:r>
            <a:r>
              <a:rPr lang="ko-KR" altLang="en-US" sz="1200">
                <a:latin typeface="+mj-ea"/>
                <a:ea typeface="+mj-ea"/>
              </a:rPr>
              <a:t>를 복사하여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56126" y="2330221"/>
            <a:ext cx="1788795" cy="4093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724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사용자의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</a:t>
            </a:r>
            <a:r>
              <a:rPr lang="en-US" altLang="ko-KR" sz="1200">
                <a:latin typeface="+mj-ea"/>
                <a:ea typeface="+mj-ea"/>
              </a:rPr>
              <a:t>/login </a:t>
            </a:r>
            <a:r>
              <a:rPr lang="ko-KR" altLang="en-US" sz="1200">
                <a:latin typeface="+mj-ea"/>
                <a:ea typeface="+mj-ea"/>
              </a:rPr>
              <a:t>서블릿으로 전송하도록 </a:t>
            </a:r>
            <a:r>
              <a:rPr lang="en-US" altLang="ko-KR" sz="1200">
                <a:latin typeface="+mj-ea"/>
                <a:ea typeface="+mj-ea"/>
              </a:rPr>
              <a:t>login3.html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92955" y="1902785"/>
            <a:ext cx="5936445" cy="2844774"/>
            <a:chOff x="737296" y="2091628"/>
            <a:chExt cx="5936445" cy="2844774"/>
          </a:xfrm>
        </p:grpSpPr>
        <p:pic>
          <p:nvPicPr>
            <p:cNvPr id="634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37296" y="2091628"/>
              <a:ext cx="5936445" cy="1081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9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37296" y="3172860"/>
              <a:ext cx="5202449" cy="1763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493" name="TextBox 63492"/>
          <p:cNvSpPr txBox="1"/>
          <p:nvPr/>
        </p:nvSpPr>
        <p:spPr>
          <a:xfrm>
            <a:off x="3475631" y="3865562"/>
            <a:ext cx="5427266" cy="2828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&lt;title&gt;로그인창&lt;/title&gt;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&lt;form name="frmLogin" method="post" action="login" encType="UTF-8"&gt;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아이디</a:t>
            </a:r>
            <a:r>
              <a:rPr lang="ko-KR" altLang="en-US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latin typeface="한컴산뜻돋움"/>
                <a:ea typeface="한컴산뜻돋움"/>
              </a:rPr>
              <a:t> :&lt;input type="text" name="user_id"&gt;&lt;br&gt;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비밀번호:&lt;input type="password" name="user_pwd"&gt;&lt;br&gt;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type="submit" value="로그인"&gt;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type="reset" value="</a:t>
            </a:r>
            <a:r>
              <a:rPr lang="ko-KR" altLang="en-US" sz="1200" b="1">
                <a:latin typeface="한컴산뜻돋움"/>
                <a:ea typeface="한컴산뜻돋움"/>
              </a:rPr>
              <a:t>초기화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&lt;/form&gt;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1" y="1529329"/>
            <a:ext cx="8100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로그인창의 요청을 처리하는 </a:t>
            </a:r>
            <a:r>
              <a:rPr lang="en-US" altLang="ko-KR" sz="1200">
                <a:latin typeface="+mj-ea"/>
                <a:ea typeface="+mj-ea"/>
              </a:rPr>
              <a:t>LoginServlet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02953" y="1806328"/>
            <a:ext cx="6117742" cy="3318405"/>
            <a:chOff x="788177" y="1990130"/>
            <a:chExt cx="6117742" cy="3318405"/>
          </a:xfrm>
        </p:grpSpPr>
        <p:pic>
          <p:nvPicPr>
            <p:cNvPr id="645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88177" y="1990130"/>
              <a:ext cx="6117742" cy="659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884582" y="2649400"/>
              <a:ext cx="5442916" cy="265913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" name="직선 연결선 8"/>
          <p:cNvCxnSpPr/>
          <p:nvPr/>
        </p:nvCxnSpPr>
        <p:spPr>
          <a:xfrm>
            <a:off x="1297580" y="253365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613" y="2386732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private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85126" y="1700630"/>
            <a:ext cx="6189179" cy="36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600" y="591341"/>
            <a:ext cx="7580313" cy="4836003"/>
          </a:xfrm>
          <a:prstGeom prst="rect">
            <a:avLst/>
          </a:prstGeom>
          <a:solidFill>
            <a:schemeClr val="lt1"/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sec05.ex01;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java.io.PrintWriter;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javax.servlet.annotation.WebServlet;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@WebServlet("/login")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LoginServlet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extends HttpServlet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00808"/>
            <a:ext cx="79431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http://localhost:8090/pro09/login.html</a:t>
            </a:r>
            <a:r>
              <a:rPr lang="ko-KR" altLang="en-US" sz="1200">
                <a:latin typeface="+mj-ea"/>
                <a:ea typeface="+mj-ea"/>
              </a:rPr>
              <a:t>로 요청하고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서블릿으로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568148"/>
            <a:ext cx="7822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&lt;hidden&gt; </a:t>
            </a:r>
            <a:r>
              <a:rPr lang="ko-KR" altLang="en-US" sz="1200">
                <a:latin typeface="+mj-ea"/>
                <a:ea typeface="+mj-ea"/>
              </a:rPr>
              <a:t>태그로 전송된 데이터도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24369" y="1819274"/>
            <a:ext cx="316230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291056" y="4079599"/>
            <a:ext cx="2828925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91056" y="5943600"/>
            <a:ext cx="2185634" cy="631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371" y="711235"/>
            <a:ext cx="752853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9.2 &lt;hidden&gt;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Rewriting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600" y="591341"/>
            <a:ext cx="7580313" cy="5750403"/>
          </a:xfrm>
          <a:prstGeom prst="rect">
            <a:avLst/>
          </a:prstGeom>
          <a:solidFill>
            <a:schemeClr val="lt1"/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	throws ServletException, IOException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user_id = request.getParameter("user_id");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user_pwd = request.getParameter("user_pwd");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MemberVO memberVO = new MemberVO();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memberVO.setId(user_id);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memberVO.setPwd(user_pwd);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MemberDAO dao = new MemberDAO();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boolean result = dao.isExisted(memberVO);	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if (result)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HttpSession session = 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session.setAttribute("isLogon", true);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session.setAttribute("login.id", user_id);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session.setAttribute("login.pwd", user_pwd);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out.print("&lt;html&gt;&lt;body&gt;");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out.print("안녕하세요 " + user_id + "님!!!&lt;br&gt;");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out.print("&lt;a href='show'&gt;회원정보보기&lt;/a&gt;");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out.print("&lt;/body&gt;&lt;/html&gt;");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else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out.print("&lt;html&gt;&lt;body&gt;회원 아이디가 틀립니다.");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out.print("&lt;a href='login3.html'&gt; 다시 로그인하기&lt;/a&gt;");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out.print("&lt;/body&gt;&lt;/html&gt;");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4" y="1550504"/>
            <a:ext cx="7354957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93305" y="1827503"/>
            <a:ext cx="6134813" cy="45886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05069" y="1657906"/>
            <a:ext cx="6563347" cy="3624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6563" name="TextBox 66562"/>
          <p:cNvSpPr txBox="1"/>
          <p:nvPr/>
        </p:nvSpPr>
        <p:spPr>
          <a:xfrm>
            <a:off x="558600" y="591341"/>
            <a:ext cx="7580313" cy="53884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sec05.ex01;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java.sql.Connection;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java.sql.PreparedStatement;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java.sql.ResultSet;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java.sql.Statement;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java.util.ArrayList;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javax.naming.Context;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javax.naming.InitialContext;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javax.sql.DataSource;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MemberDAO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Connection con;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PreparedStatement pstmt;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DataSource dataFactory;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MemberDAO()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Context ctx = new InitialContext();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Context envContext = (Context) ctx.lookup("java:/comp/env");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dataFactory = (DataSource) envContext.lookup("jdbc/oracle");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6563" name="TextBox 66562"/>
          <p:cNvSpPr txBox="1"/>
          <p:nvPr/>
        </p:nvSpPr>
        <p:spPr>
          <a:xfrm>
            <a:off x="558600" y="591341"/>
            <a:ext cx="7580313" cy="575040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List listMembers()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List list = new ArrayList();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 = dataFactory.getConnection();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query = "select * from t_member 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System.out.println("prepareStatememt: " + 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 = con.prepareStatement(query);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ResultSet rs = pstmt.executeQuery();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while (rs.next())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String id = rs.getString("id");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String pwd = rs.getString("pwd");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String name = rs.getString("name");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String email = rs.getString("email");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Date joinDate = rs.getDate("joinDate");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MemberVO vo = new MemberVO();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vo.setId(id);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vo.setPwd(pwd);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vo.setName(name);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vo.setEmail(email);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vo.setJoinDate(joinDate);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list.add(vo);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rs.close();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6563" name="TextBox 66562"/>
          <p:cNvSpPr txBox="1"/>
          <p:nvPr/>
        </p:nvSpPr>
        <p:spPr>
          <a:xfrm>
            <a:off x="618131" y="0"/>
            <a:ext cx="7580313" cy="68465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addMember(MemberVO memberVO)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Connection con = dataFactory.getConnection();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id = memberVO.getId();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pwd = memberVO.getPwd();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name = memberVO.getName();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email = memberVO.getEmail();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query = "insert into t_member";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query += " (id,pwd,name,email)";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query += " values(?,?,?,?)";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System.out.println("prepareStatememt: " + 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 = con.prepareStatement(query);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pstmt.setString(1, 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pstmt.setString(2, 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pstmt.setString(3, 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pstmt.setString(4, email);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pstmt.executeUpdate();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delMember(String id)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Connection con = dataFactory.getConnection();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Statement stmt = con.createStatement();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query = "delete from t_member" + " where id=?";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System.out.println("prepareStatememt:" + 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 = con.prepareStatement(query);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pstmt.setString(1, 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pstmt.executeUpdate();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6563" name="TextBox 66562"/>
          <p:cNvSpPr txBox="1"/>
          <p:nvPr/>
        </p:nvSpPr>
        <p:spPr>
          <a:xfrm>
            <a:off x="518912" y="1525347"/>
            <a:ext cx="7580313" cy="410202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boolean isExisted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(MemberVO memberVO)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boolean result = false;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id = memberVO.getId();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pwd = memberVO.getPwd();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 = dataFactory.getConnection();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query = "select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decode(count(*),1,'true','false') as result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from t_member";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query += " where id=? and pwd=?";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 = con.prepareStatement(query);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pstmt.setString(1, 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pstmt.setString(2, 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ResultSet rs = pstmt.executeQuery();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rs.next();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//커서를 첫번째 레코드로 위치시킵니다.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result = Boolean.parseBoolean(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rs.getString("result")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System.out.println("result=" + result);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result;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585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ShowMember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84581" y="1767869"/>
            <a:ext cx="6638925" cy="47990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93271" y="1620077"/>
            <a:ext cx="6070456" cy="21387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쿠키와 세션 알아보기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9.6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세션을 이용한 로그인 예제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EDBF1E-5A43-5336-B2AC-0F715A39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27" y="1701334"/>
            <a:ext cx="5834237" cy="45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9503</Words>
  <Application>Microsoft Office PowerPoint</Application>
  <PresentationFormat>화면 슬라이드 쇼(4:3)</PresentationFormat>
  <Paragraphs>1228</Paragraphs>
  <Slides>103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0" baseType="lpstr"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800</cp:revision>
  <dcterms:created xsi:type="dcterms:W3CDTF">2018-08-29T04:30:46Z</dcterms:created>
  <dcterms:modified xsi:type="dcterms:W3CDTF">2022-08-12T06:44:03Z</dcterms:modified>
  <cp:version/>
</cp:coreProperties>
</file>