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4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324" r:id="rId7"/>
    <p:sldId id="261" r:id="rId8"/>
    <p:sldId id="325" r:id="rId9"/>
    <p:sldId id="262" r:id="rId10"/>
    <p:sldId id="263" r:id="rId11"/>
    <p:sldId id="264" r:id="rId12"/>
    <p:sldId id="265" r:id="rId13"/>
    <p:sldId id="326" r:id="rId14"/>
    <p:sldId id="266" r:id="rId15"/>
    <p:sldId id="327" r:id="rId16"/>
    <p:sldId id="267" r:id="rId17"/>
    <p:sldId id="328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329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330" r:id="rId40"/>
    <p:sldId id="288" r:id="rId41"/>
    <p:sldId id="289" r:id="rId42"/>
    <p:sldId id="290" r:id="rId43"/>
    <p:sldId id="291" r:id="rId44"/>
    <p:sldId id="33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32" r:id="rId56"/>
    <p:sldId id="302" r:id="rId57"/>
    <p:sldId id="333" r:id="rId58"/>
    <p:sldId id="303" r:id="rId59"/>
    <p:sldId id="304" r:id="rId60"/>
    <p:sldId id="305" r:id="rId61"/>
    <p:sldId id="306" r:id="rId62"/>
    <p:sldId id="307" r:id="rId63"/>
    <p:sldId id="334" r:id="rId64"/>
    <p:sldId id="308" r:id="rId65"/>
    <p:sldId id="309" r:id="rId66"/>
    <p:sldId id="335" r:id="rId67"/>
    <p:sldId id="310" r:id="rId68"/>
    <p:sldId id="311" r:id="rId69"/>
    <p:sldId id="312" r:id="rId70"/>
    <p:sldId id="313" r:id="rId71"/>
    <p:sldId id="314" r:id="rId72"/>
    <p:sldId id="315" r:id="rId73"/>
    <p:sldId id="316" r:id="rId74"/>
    <p:sldId id="336" r:id="rId75"/>
    <p:sldId id="317" r:id="rId76"/>
    <p:sldId id="318" r:id="rId77"/>
    <p:sldId id="319" r:id="rId78"/>
    <p:sldId id="320" r:id="rId7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SSEN Kim" initials="SK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612"/>
    <p:restoredTop sz="94660"/>
  </p:normalViewPr>
  <p:slideViewPr>
    <p:cSldViewPr snapToGrid="0">
      <p:cViewPr varScale="1">
        <p:scale>
          <a:sx n="100" d="100"/>
          <a:sy n="100" d="100"/>
        </p:scale>
        <p:origin x="-1374" y="-90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slide" Target="slides/slide51.xml"  /><Relationship Id="rId54" Type="http://schemas.openxmlformats.org/officeDocument/2006/relationships/slide" Target="slides/slide52.xml"  /><Relationship Id="rId55" Type="http://schemas.openxmlformats.org/officeDocument/2006/relationships/slide" Target="slides/slide53.xml"  /><Relationship Id="rId56" Type="http://schemas.openxmlformats.org/officeDocument/2006/relationships/slide" Target="slides/slide54.xml"  /><Relationship Id="rId57" Type="http://schemas.openxmlformats.org/officeDocument/2006/relationships/slide" Target="slides/slide55.xml"  /><Relationship Id="rId58" Type="http://schemas.openxmlformats.org/officeDocument/2006/relationships/slide" Target="slides/slide56.xml"  /><Relationship Id="rId59" Type="http://schemas.openxmlformats.org/officeDocument/2006/relationships/slide" Target="slides/slide57.xml"  /><Relationship Id="rId6" Type="http://schemas.openxmlformats.org/officeDocument/2006/relationships/slide" Target="slides/slide4.xml"  /><Relationship Id="rId60" Type="http://schemas.openxmlformats.org/officeDocument/2006/relationships/slide" Target="slides/slide58.xml"  /><Relationship Id="rId61" Type="http://schemas.openxmlformats.org/officeDocument/2006/relationships/slide" Target="slides/slide59.xml"  /><Relationship Id="rId62" Type="http://schemas.openxmlformats.org/officeDocument/2006/relationships/slide" Target="slides/slide60.xml"  /><Relationship Id="rId63" Type="http://schemas.openxmlformats.org/officeDocument/2006/relationships/slide" Target="slides/slide61.xml"  /><Relationship Id="rId64" Type="http://schemas.openxmlformats.org/officeDocument/2006/relationships/slide" Target="slides/slide62.xml"  /><Relationship Id="rId65" Type="http://schemas.openxmlformats.org/officeDocument/2006/relationships/slide" Target="slides/slide63.xml"  /><Relationship Id="rId66" Type="http://schemas.openxmlformats.org/officeDocument/2006/relationships/slide" Target="slides/slide64.xml"  /><Relationship Id="rId67" Type="http://schemas.openxmlformats.org/officeDocument/2006/relationships/slide" Target="slides/slide65.xml"  /><Relationship Id="rId68" Type="http://schemas.openxmlformats.org/officeDocument/2006/relationships/slide" Target="slides/slide66.xml"  /><Relationship Id="rId69" Type="http://schemas.openxmlformats.org/officeDocument/2006/relationships/slide" Target="slides/slide67.xml"  /><Relationship Id="rId7" Type="http://schemas.openxmlformats.org/officeDocument/2006/relationships/slide" Target="slides/slide5.xml"  /><Relationship Id="rId70" Type="http://schemas.openxmlformats.org/officeDocument/2006/relationships/slide" Target="slides/slide68.xml"  /><Relationship Id="rId71" Type="http://schemas.openxmlformats.org/officeDocument/2006/relationships/slide" Target="slides/slide69.xml"  /><Relationship Id="rId72" Type="http://schemas.openxmlformats.org/officeDocument/2006/relationships/slide" Target="slides/slide70.xml"  /><Relationship Id="rId73" Type="http://schemas.openxmlformats.org/officeDocument/2006/relationships/slide" Target="slides/slide71.xml"  /><Relationship Id="rId74" Type="http://schemas.openxmlformats.org/officeDocument/2006/relationships/slide" Target="slides/slide72.xml"  /><Relationship Id="rId75" Type="http://schemas.openxmlformats.org/officeDocument/2006/relationships/slide" Target="slides/slide73.xml"  /><Relationship Id="rId76" Type="http://schemas.openxmlformats.org/officeDocument/2006/relationships/slide" Target="slides/slide74.xml"  /><Relationship Id="rId77" Type="http://schemas.openxmlformats.org/officeDocument/2006/relationships/slide" Target="slides/slide75.xml"  /><Relationship Id="rId78" Type="http://schemas.openxmlformats.org/officeDocument/2006/relationships/slide" Target="slides/slide76.xml"  /><Relationship Id="rId79" Type="http://schemas.openxmlformats.org/officeDocument/2006/relationships/slide" Target="slides/slide77.xml"  /><Relationship Id="rId8" Type="http://schemas.openxmlformats.org/officeDocument/2006/relationships/slide" Target="slides/slide6.xml"  /><Relationship Id="rId80" Type="http://schemas.openxmlformats.org/officeDocument/2006/relationships/commentAuthors" Target="commentAuthors.xml"  /><Relationship Id="rId81" Type="http://schemas.openxmlformats.org/officeDocument/2006/relationships/presProps" Target="presProps.xml"  /><Relationship Id="rId82" Type="http://schemas.openxmlformats.org/officeDocument/2006/relationships/viewProps" Target="viewProps.xml"  /><Relationship Id="rId83" Type="http://schemas.openxmlformats.org/officeDocument/2006/relationships/theme" Target="theme/theme1.xml"  /><Relationship Id="rId84" Type="http://schemas.openxmlformats.org/officeDocument/2006/relationships/tableStyles" Target="tableStyles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0E7094D2-52B1-4A24-9772-F4ABB377CA0B}" type="datetime1">
              <a:rPr lang="ko-KR" altLang="en-US"/>
              <a:pPr>
                <a:defRPr/>
              </a:pPr>
              <a:t>2022-02-14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303C5F93-DBD8-475E-B5C0-664EF94AA8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4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2"/>
    <p:sldLayoutId id="2147483689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://localhost8090/pro10/first/test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emf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4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7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0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2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3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4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7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8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9.png"  /><Relationship Id="rId3" Type="http://schemas.openxmlformats.org/officeDocument/2006/relationships/image" Target="../media/image4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1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2.png"  /><Relationship Id="rId3" Type="http://schemas.openxmlformats.org/officeDocument/2006/relationships/image" Target="../media/image43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4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5.png"  /><Relationship Id="rId3" Type="http://schemas.openxmlformats.org/officeDocument/2006/relationships/image" Target="../media/image46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7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8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9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0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1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2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3.png"  /><Relationship Id="rId3" Type="http://schemas.openxmlformats.org/officeDocument/2006/relationships/image" Target="../media/image54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5.png"  /><Relationship Id="rId3" Type="http://schemas.openxmlformats.org/officeDocument/2006/relationships/image" Target="../media/image56.png"  /><Relationship Id="rId4" Type="http://schemas.openxmlformats.org/officeDocument/2006/relationships/image" Target="../media/image57.png"  /><Relationship Id="rId5" Type="http://schemas.openxmlformats.org/officeDocument/2006/relationships/image" Target="../media/image58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9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1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2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3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4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6.pn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7.pn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9.pn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0.png"  /><Relationship Id="rId3" Type="http://schemas.openxmlformats.org/officeDocument/2006/relationships/image" Target="../media/image71.pn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2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3.png"  /><Relationship Id="rId3" Type="http://schemas.openxmlformats.org/officeDocument/2006/relationships/image" Target="../media/image74.png"  /><Relationship Id="rId4" Type="http://schemas.openxmlformats.org/officeDocument/2006/relationships/image" Target="../media/image75.png"  /><Relationship Id="rId5" Type="http://schemas.openxmlformats.org/officeDocument/2006/relationships/image" Target="../media/image76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7.png"  /><Relationship Id="rId3" Type="http://schemas.openxmlformats.org/officeDocument/2006/relationships/image" Target="../media/image78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9.pn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/>
              <a:t>10</a:t>
            </a:r>
            <a:r>
              <a:rPr lang="ko-KR" altLang="en-US" sz="2800"/>
              <a:t>장</a:t>
            </a:r>
            <a:r>
              <a:rPr lang="en-US" altLang="ko-KR" sz="2800"/>
              <a:t>  </a:t>
            </a:r>
            <a:r>
              <a:rPr lang="ko-KR" altLang="en-US" sz="2800"/>
              <a:t>서블릿의 필터와 리스너 기능</a:t>
            </a:r>
            <a:endParaRPr lang="ko-KR" altLang="en-US" sz="2800" spc="-89"/>
          </a:p>
        </p:txBody>
      </p:sp>
      <p:cxnSp>
        <p:nvCxnSpPr>
          <p:cNvPr id="5" name="직선 연결선 4"/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66887" y="1909244"/>
            <a:ext cx="6400800" cy="2098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10.1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서블릿 속성과 스코프</a:t>
            </a:r>
            <a:endParaRPr lang="ko-KR" altLang="en-US" sz="200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10.2 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서블릿의 여러 가지 </a:t>
            </a: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URL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패턴</a:t>
            </a:r>
            <a:endParaRPr lang="ko-KR" altLang="en-US" sz="200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10.3  Filter API</a:t>
            </a:r>
            <a:endParaRPr lang="en-US" altLang="ko-KR" sz="200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10.4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여러 가지 서블릿 관련 </a:t>
            </a: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Listener API</a:t>
            </a:r>
            <a:endParaRPr lang="en-US" altLang="ko-KR" sz="200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여러 가지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URL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패턴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6348" y="1520687"/>
            <a:ext cx="46415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latin typeface="+mj-ea"/>
                <a:ea typeface="+mj-ea"/>
              </a:rPr>
              <a:t>URL </a:t>
            </a:r>
            <a:r>
              <a:rPr lang="ko-KR" altLang="en-US" sz="1600" b="1">
                <a:latin typeface="+mj-ea"/>
                <a:ea typeface="+mj-ea"/>
              </a:rPr>
              <a:t>패턴</a:t>
            </a:r>
            <a:endParaRPr lang="ko-KR" altLang="en-US" sz="1600" b="1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678" y="1829424"/>
            <a:ext cx="6808304" cy="90234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200">
                <a:latin typeface="+mj-ea"/>
                <a:ea typeface="+mj-ea"/>
              </a:rPr>
              <a:t>서블릿 매핑 시 사용되는 가상의 이름</a:t>
            </a:r>
            <a:endParaRPr lang="ko-KR" altLang="en-US" sz="12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200">
                <a:latin typeface="+mj-ea"/>
                <a:ea typeface="+mj-ea"/>
              </a:rPr>
              <a:t>클라이언트가 브라우저에서 요청할 때 사용되며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반드시 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/(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슬래시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로 시작</a:t>
            </a:r>
            <a:r>
              <a:rPr lang="ko-KR" altLang="en-US" sz="1200">
                <a:latin typeface="+mj-ea"/>
                <a:ea typeface="+mj-ea"/>
              </a:rPr>
              <a:t>해야함</a:t>
            </a:r>
            <a:endParaRPr lang="ko-KR" altLang="en-US" sz="12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200">
                <a:latin typeface="+mj-ea"/>
                <a:ea typeface="+mj-ea"/>
              </a:rPr>
              <a:t>이름까지 일치</a:t>
            </a:r>
            <a:r>
              <a:rPr lang="en-US" altLang="ko-KR" sz="1200">
                <a:latin typeface="+mj-ea"/>
                <a:ea typeface="+mj-ea"/>
              </a:rPr>
              <a:t>, </a:t>
            </a:r>
            <a:r>
              <a:rPr lang="ko-KR" altLang="en-US" sz="1200">
                <a:latin typeface="+mj-ea"/>
                <a:ea typeface="+mj-ea"/>
              </a:rPr>
              <a:t>디렉터리까지 일치</a:t>
            </a:r>
            <a:r>
              <a:rPr lang="en-US" altLang="ko-KR" sz="1200">
                <a:latin typeface="+mj-ea"/>
                <a:ea typeface="+mj-ea"/>
              </a:rPr>
              <a:t>, </a:t>
            </a:r>
            <a:r>
              <a:rPr lang="ko-KR" altLang="en-US" sz="1200">
                <a:latin typeface="+mj-ea"/>
                <a:ea typeface="+mj-ea"/>
              </a:rPr>
              <a:t>확장자만 일치하는 세가지로 나뉘어짐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117" y="2875615"/>
            <a:ext cx="8039112" cy="494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1980247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  <a:defRPr/>
            </a:pPr>
            <a:r>
              <a:rPr lang="en-US" altLang="ko-KR" b="1"/>
              <a:t>10.2.1 </a:t>
            </a:r>
            <a:r>
              <a:rPr lang="ko-KR" altLang="en-US" b="1"/>
              <a:t>서블릿에 여러 가지 </a:t>
            </a:r>
            <a:r>
              <a:rPr lang="en-US" altLang="ko-KR" b="1"/>
              <a:t>URL </a:t>
            </a:r>
            <a:r>
              <a:rPr lang="ko-KR" altLang="en-US" b="1"/>
              <a:t>패턴 적용 실습</a:t>
            </a:r>
            <a:endParaRPr lang="en-US" altLang="ko-KR" b="1" spc="-95"/>
          </a:p>
        </p:txBody>
      </p:sp>
      <p:sp>
        <p:nvSpPr>
          <p:cNvPr id="3" name="TextBox 2"/>
          <p:cNvSpPr txBox="1"/>
          <p:nvPr/>
        </p:nvSpPr>
        <p:spPr>
          <a:xfrm>
            <a:off x="785192" y="3419062"/>
            <a:ext cx="7719281" cy="265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다음과 같이 </a:t>
            </a:r>
            <a:r>
              <a:rPr lang="en-US" altLang="ko-KR" sz="1200">
                <a:latin typeface="+mj-ea"/>
                <a:ea typeface="+mj-ea"/>
              </a:rPr>
              <a:t>TestServlet1~3 </a:t>
            </a:r>
            <a:r>
              <a:rPr lang="ko-KR" altLang="en-US" sz="1200">
                <a:latin typeface="+mj-ea"/>
                <a:ea typeface="+mj-ea"/>
              </a:rPr>
              <a:t>클래스 파일을 준비합니다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9" name="그림 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252042" y="3696061"/>
            <a:ext cx="2095500" cy="1714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여러 가지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URL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패턴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5740" y="1499512"/>
            <a:ext cx="78121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첫 번째 서블릿인 </a:t>
            </a:r>
            <a:r>
              <a:rPr lang="en-US" altLang="ko-KR" sz="1200">
                <a:latin typeface="+mj-ea"/>
                <a:ea typeface="+mj-ea"/>
              </a:rPr>
              <a:t>TestServlet1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436074" y="1776511"/>
            <a:ext cx="5856517" cy="43517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직선 연결선 5"/>
          <p:cNvCxnSpPr/>
          <p:nvPr/>
        </p:nvCxnSpPr>
        <p:spPr>
          <a:xfrm>
            <a:off x="1716391" y="3164146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74644" y="3027163"/>
            <a:ext cx="868489" cy="266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solidFill>
                  <a:srgbClr val="ff0000"/>
                </a:solidFill>
              </a:rPr>
              <a:t>protected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여러 가지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URL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패턴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7171" name="TextBox 2"/>
          <p:cNvSpPr txBox="1"/>
          <p:nvPr/>
        </p:nvSpPr>
        <p:spPr>
          <a:xfrm>
            <a:off x="0" y="143806"/>
            <a:ext cx="9144000" cy="6483689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package sec02.ex01;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import java.io.IOException;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: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/*@WebServlet("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/first/test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")*/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public class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TestServlet1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extends HttpServlet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private static final long serialVersionUID = 1L;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protected void doGet(HttpServletRequest request, HttpServletResponse response) throws ServletException, IOException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request.setCharacterEncoding("utf-8");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response.setContentType("text/html;charset=utf-8");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PrintWriter out = response.getWriter();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String context =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request.getContextPath()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;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// 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컨텍스트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프로젝트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 경로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String url =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request.getRequestURL().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toString()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;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 전체 경로 주소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String mapping =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request.getServletPath()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;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 서블릿 매핑 경로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String uri =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request.getRequestURI()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;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 프로젝트 경로 주소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out.println("&lt;html&gt;");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out.println("&lt;head&gt;");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out.println("&lt;title&gt;Test Servlet1&lt;/title&gt;");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out.println("&lt;/head&gt;");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out.println("&lt;body bgcolor='green'&gt;");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out.println("&lt;b&gt;TestServlet1입니다.&lt;/b&gt;&lt;br&gt;");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out.println("&lt;b&gt;컨텍스트명 : "+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context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+ "&lt;/b&gt;&lt;br&gt;");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out.println("&lt;b&gt;전체경로 : "+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url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+"&lt;b&gt;&lt;br&gt;");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out.println("&lt;b&gt;매핑명 : "+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mapping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+"&lt;b&gt;&lt;br&gt;");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out.println("&lt;b&gt;URI : " +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uri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+ "&lt;b&gt;");	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out.println("&lt;/body&gt;");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out.println("&lt;/html&gt;");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out.close();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  <p:sp>
        <p:nvSpPr>
          <p:cNvPr id="7173" name=""/>
          <p:cNvSpPr/>
          <p:nvPr/>
        </p:nvSpPr>
        <p:spPr>
          <a:xfrm>
            <a:off x="1224756" y="2981521"/>
            <a:ext cx="182562" cy="357187"/>
          </a:xfrm>
          <a:prstGeom prst="leftBracket">
            <a:avLst>
              <a:gd name="adj" fmla="val 83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74" name=""/>
          <p:cNvSpPr/>
          <p:nvPr/>
        </p:nvSpPr>
        <p:spPr>
          <a:xfrm>
            <a:off x="1051718" y="3164083"/>
            <a:ext cx="373062" cy="368104"/>
          </a:xfrm>
          <a:prstGeom prst="leftBracket">
            <a:avLst>
              <a:gd name="adj" fmla="val 83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75" name=""/>
          <p:cNvSpPr txBox="1"/>
          <p:nvPr/>
        </p:nvSpPr>
        <p:spPr>
          <a:xfrm>
            <a:off x="6513512" y="2896650"/>
            <a:ext cx="2460626" cy="692370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000" b="1">
                <a:solidFill>
                  <a:srgbClr val="800080"/>
                </a:solidFill>
                <a:latin typeface="한컴산뜻돋움"/>
                <a:ea typeface="한컴산뜻돋움"/>
              </a:rPr>
              <a:t>/pro10</a:t>
            </a:r>
            <a:endParaRPr lang="en-US" altLang="ko-KR" sz="1000" b="1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solidFill>
                  <a:srgbClr val="800080"/>
                </a:solidFill>
                <a:latin typeface="한컴산뜻돋움"/>
                <a:ea typeface="한컴산뜻돋움"/>
                <a:hlinkClick r:id="rId2"/>
              </a:rPr>
              <a:t>http://localhost8090/pro10/first/test</a:t>
            </a:r>
            <a:endParaRPr lang="en-US" altLang="ko-KR" sz="1000" b="1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solidFill>
                  <a:srgbClr val="800080"/>
                </a:solidFill>
                <a:latin typeface="한컴산뜻돋움"/>
                <a:ea typeface="한컴산뜻돋움"/>
              </a:rPr>
              <a:t>/first/test</a:t>
            </a:r>
            <a:endParaRPr lang="en-US" altLang="ko-KR" sz="1000" b="1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solidFill>
                  <a:srgbClr val="800080"/>
                </a:solidFill>
                <a:latin typeface="한컴산뜻돋움"/>
                <a:ea typeface="한컴산뜻돋움"/>
              </a:rPr>
              <a:t>/pro10/first/test</a:t>
            </a:r>
            <a:endParaRPr lang="en-US" altLang="ko-KR" sz="1000" b="1">
              <a:solidFill>
                <a:srgbClr val="800080"/>
              </a:solidFill>
              <a:latin typeface="한컴산뜻돋움"/>
              <a:ea typeface="한컴산뜻돋움"/>
            </a:endParaRPr>
          </a:p>
        </p:txBody>
      </p:sp>
      <p:sp>
        <p:nvSpPr>
          <p:cNvPr id="7176" name=""/>
          <p:cNvSpPr txBox="1"/>
          <p:nvPr/>
        </p:nvSpPr>
        <p:spPr>
          <a:xfrm>
            <a:off x="5552281" y="4092771"/>
            <a:ext cx="3262312" cy="924999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"String" 클래스 객체의 "toString"메소드는 자신이 가진 값을 그대로 리턴해주고,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"File"클래스 객체의 "toString"메소드는 자신이 가진 해당 경로값을 리턴해 </a:t>
            </a:r>
            <a:r>
              <a:rPr lang="ko-KR" altLang="en-US" sz="1100" b="1">
                <a:latin typeface="한컴산뜻돋움"/>
                <a:ea typeface="한컴산뜻돋움"/>
              </a:rPr>
              <a:t>준다</a:t>
            </a:r>
            <a:r>
              <a:rPr lang="en-US" altLang="ko-KR" sz="1100" b="1">
                <a:latin typeface="한컴산뜻돋움"/>
                <a:ea typeface="한컴산뜻돋움"/>
              </a:rPr>
              <a:t>.</a:t>
            </a:r>
            <a:endParaRPr lang="en-US" altLang="ko-KR" sz="1100" b="1">
              <a:latin typeface="한컴산뜻돋움"/>
              <a:ea typeface="한컴산뜻돋움"/>
            </a:endParaRPr>
          </a:p>
        </p:txBody>
      </p:sp>
      <p:sp>
        <p:nvSpPr>
          <p:cNvPr id="7177" name=""/>
          <p:cNvSpPr/>
          <p:nvPr/>
        </p:nvSpPr>
        <p:spPr>
          <a:xfrm>
            <a:off x="6127670" y="3111678"/>
            <a:ext cx="207645" cy="992814"/>
          </a:xfrm>
          <a:custGeom>
            <a:avLst/>
            <a:gdLst>
              <a:gd name="connsiteX0" fmla="*/ -3890 w 207645"/>
              <a:gd name="connsiteY0" fmla="*/ 68279 h 992814"/>
              <a:gd name="connsiteX1" fmla="*/ 202485 w 207645"/>
              <a:gd name="connsiteY1" fmla="*/ 68279 h 992814"/>
              <a:gd name="connsiteX2" fmla="*/ 138985 w 207645"/>
              <a:gd name="connsiteY2" fmla="*/ 996967 h 99281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645" h="992814">
                <a:moveTo>
                  <a:pt x="-3890" y="68279"/>
                </a:moveTo>
                <a:cubicBezTo>
                  <a:pt x="30506" y="68279"/>
                  <a:pt x="178672" y="-86501"/>
                  <a:pt x="202485" y="68279"/>
                </a:cubicBezTo>
                <a:cubicBezTo>
                  <a:pt x="226297" y="223060"/>
                  <a:pt x="149568" y="842185"/>
                  <a:pt x="138985" y="996967"/>
                </a:cubicBezTo>
              </a:path>
            </a:pathLst>
          </a:custGeom>
          <a:noFill/>
          <a:ln>
            <a:solidFill>
              <a:srgbClr val="0000ff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598222" y="1767868"/>
            <a:ext cx="5852903" cy="50701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여러 가지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URL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패턴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470" y="1490869"/>
            <a:ext cx="76233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두 번째 서블릿인 </a:t>
            </a:r>
            <a:r>
              <a:rPr lang="en-US" altLang="ko-KR" sz="1200">
                <a:latin typeface="+mj-ea"/>
                <a:ea typeface="+mj-ea"/>
              </a:rPr>
              <a:t>TestServlet2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705980" y="2958078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64233" y="2821095"/>
            <a:ext cx="868489" cy="26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</a:rPr>
              <a:t>protected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여러 가지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URL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패턴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1027" name="TextBox 2"/>
          <p:cNvSpPr txBox="1"/>
          <p:nvPr/>
        </p:nvSpPr>
        <p:spPr>
          <a:xfrm>
            <a:off x="0" y="134281"/>
            <a:ext cx="9144000" cy="5931239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package sec02.ex01;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: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/*@WebServlet("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/first/*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")*/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public class TestServlet2 extends HttpServlet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private static final long serialVersionUID = 1L;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protected void doGet(HttpServletRequest request, HttpServletResponse response) throws ServletException, IOException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request.setCharacterEncoding("utf-8");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response.setContentType("text/html;charset=utf-8");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PrintWriter out = response.getWriter();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String context = request.getContextPath();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String url = request.getRequestURL().toString();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String mapping = request.getServletPath();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String uri = request.getRequestURI();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out.println("&lt;html&gt;");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out.println("&lt;head&gt;");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out.println("&lt;title&gt;Test Servlet2&lt;/title&gt;");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out.println("&lt;/head&gt;");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out.println("&lt;body bgcolor='yellow'&gt;");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out.println("&lt;b&gt;TestServlet2입니다.&lt;/b&gt;&lt;br&gt;");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out.println("&lt;b&gt;컨텍스트명 : "+ context + "&lt;/b&gt;&lt;br&gt;");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out.println("&lt;b&gt;전체경로 : "+ url +"&lt;b&gt;&lt;br&gt;");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out.println("&lt;b&gt;매핑명 : "+mapping+"&lt;b&gt;&lt;br&gt;");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out.println("&lt;b&gt;URI : " + uri + "&lt;b&gt;");	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out.println("&lt;/body&gt;");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out.println("&lt;/html&gt;");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out.close();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 rot="0">
            <a:off x="1199903" y="1827501"/>
            <a:ext cx="6360628" cy="3358431"/>
            <a:chOff x="1199903" y="1827501"/>
            <a:chExt cx="6360628" cy="3358431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1199903" y="1827501"/>
              <a:ext cx="6360628" cy="32096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1631781" y="4924322"/>
              <a:ext cx="78342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100">
                  <a:latin typeface="+mj-ea"/>
                  <a:ea typeface="+mj-ea"/>
                </a:rPr>
                <a:t>...</a:t>
              </a:r>
              <a:endParaRPr lang="ko-KR" altLang="en-US" sz="1100">
                <a:latin typeface="+mj-ea"/>
                <a:ea typeface="+mj-e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여러 가지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URL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패턴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4085" y="1470990"/>
            <a:ext cx="80027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세 번째 서블릿인 </a:t>
            </a:r>
            <a:r>
              <a:rPr lang="en-US" altLang="ko-KR" sz="1200">
                <a:latin typeface="+mj-ea"/>
                <a:ea typeface="+mj-ea"/>
              </a:rPr>
              <a:t>TestServlet3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15832" y="3353474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4085" y="3216491"/>
            <a:ext cx="8684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solidFill>
                  <a:srgbClr val="ff0000"/>
                </a:solidFill>
              </a:rPr>
              <a:t>protected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여러 가지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URL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패턴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1027" name="TextBox 2"/>
          <p:cNvSpPr txBox="1"/>
          <p:nvPr/>
        </p:nvSpPr>
        <p:spPr>
          <a:xfrm>
            <a:off x="0" y="134281"/>
            <a:ext cx="9144000" cy="6121739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package sec02.ex01;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: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/*@WebServlet("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*.do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")*/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/*@WebServlet("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/*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")*/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public class TestServlet3 extends HttpServlet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private static final long serialVersionUID = 1L;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protected void doGet(HttpServletRequest request, HttpServletResponse response) throws ServletException, IOException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request.setCharacterEncoding("utf-8");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response.setContentType("text/html;charset=utf-8");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PrintWriter out = response.getWriter();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String context = request.getContextPath();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String url = request.getRequestURL().toString();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String mapping = request.getServletPath();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String uri = request.getRequestURI();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out.println("&lt;html&gt;");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out.println("&lt;head&gt;");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out.println("&lt;title&gt;Test Servlet3&lt;/title&gt;");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out.println("&lt;/head&gt;");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out.println("&lt;body bgcolor='red'&gt;");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out.println("&lt;b&gt;TestServlet3입니다.&lt;/b&gt;&lt;br&gt;");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out.println("&lt;b&gt;컨텍스트명 : "+ context + "&lt;/b&gt;&lt;br&gt;");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out.println("&lt;b&gt;전체경로 : "+ url +"&lt;b&gt;&lt;br&gt;");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out.println("&lt;b&gt;매핑명 : "+mapping+"&lt;b&gt;&lt;br&gt;");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out.println("&lt;b&gt;URI : " + uri + "&lt;b&gt;");	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out.println("&lt;/body&gt;");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out.println("&lt;/html&gt;");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out.close();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여러 가지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URL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패턴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4267" y="1461052"/>
            <a:ext cx="7575394" cy="451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각각의 매핑 이름으로 요청해 보겠습니다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우선 정확한 매핑 이름</a:t>
            </a:r>
            <a:r>
              <a:rPr lang="en-US" altLang="ko-KR" sz="1200">
                <a:latin typeface="+mj-ea"/>
                <a:ea typeface="+mj-ea"/>
              </a:rPr>
              <a:t>(/first/test)</a:t>
            </a:r>
            <a:r>
              <a:rPr lang="ko-KR" altLang="en-US" sz="1200">
                <a:latin typeface="+mj-ea"/>
                <a:ea typeface="+mj-ea"/>
              </a:rPr>
              <a:t>으로 요청한 경우에는 다음과</a:t>
            </a:r>
            <a:endParaRPr lang="ko-KR" altLang="en-US" sz="1200">
              <a:latin typeface="+mj-ea"/>
              <a:ea typeface="+mj-ea"/>
            </a:endParaRP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같이 출력됩니다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5" name="그림 4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165487" y="1994657"/>
            <a:ext cx="3600450" cy="1914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532243" y="2464903"/>
            <a:ext cx="688170" cy="24847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여러 가지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URL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패턴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61699"/>
            <a:ext cx="78636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디렉터리 이름만 일치하는 경우에는 각각 다음과 같이 출력됩니다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5" name="그림 4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857549" y="1758577"/>
            <a:ext cx="3667125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260034" y="2226365"/>
            <a:ext cx="688170" cy="24847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847609" y="4350801"/>
            <a:ext cx="3238500" cy="1857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755374" y="4015409"/>
            <a:ext cx="47509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ko-KR" sz="1200">
                <a:latin typeface="+mj-ea"/>
                <a:ea typeface="+mj-ea"/>
              </a:rPr>
              <a:t>디렉토리명</a:t>
            </a:r>
            <a:r>
              <a:rPr lang="en-US" altLang="ko-KR" sz="1200">
                <a:latin typeface="+mj-ea"/>
                <a:ea typeface="+mj-ea"/>
              </a:rPr>
              <a:t>(‘/first/’)</a:t>
            </a:r>
            <a:r>
              <a:rPr lang="ko-KR" altLang="ko-KR" sz="1200">
                <a:latin typeface="+mj-ea"/>
                <a:ea typeface="+mj-ea"/>
              </a:rPr>
              <a:t>만 일치하는 경우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9" name="그림 8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4604185" y="4322226"/>
            <a:ext cx="3914775" cy="1885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604185" y="4014760"/>
            <a:ext cx="50566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ko-KR" sz="1200">
                <a:latin typeface="+mj-ea"/>
                <a:ea typeface="+mj-ea"/>
              </a:rPr>
              <a:t>디렉토리명</a:t>
            </a:r>
            <a:r>
              <a:rPr lang="en-US" altLang="ko-KR" sz="1200">
                <a:latin typeface="+mj-ea"/>
                <a:ea typeface="+mj-ea"/>
              </a:rPr>
              <a:t>(”’/first/base.do’)</a:t>
            </a:r>
            <a:r>
              <a:rPr lang="ko-KR" altLang="ko-KR" sz="1200">
                <a:latin typeface="+mj-ea"/>
                <a:ea typeface="+mj-ea"/>
              </a:rPr>
              <a:t>만 일치하는 경우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09171" y="4820480"/>
            <a:ext cx="688170" cy="24847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132509" y="4820480"/>
            <a:ext cx="788977" cy="24847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여러 가지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URL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패턴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30626"/>
            <a:ext cx="8102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ko-KR" altLang="en-US" sz="1200">
                <a:latin typeface="+mj-ea"/>
                <a:ea typeface="+mj-ea"/>
              </a:rPr>
              <a:t>다음은 확장자가 일치했을 경우의 출력 결과로</a:t>
            </a:r>
            <a:r>
              <a:rPr lang="en-US" altLang="ko-KR" sz="1200">
                <a:latin typeface="+mj-ea"/>
                <a:ea typeface="+mj-ea"/>
              </a:rPr>
              <a:t>, </a:t>
            </a:r>
            <a:r>
              <a:rPr lang="ko-KR" altLang="en-US" sz="1200">
                <a:latin typeface="+mj-ea"/>
                <a:ea typeface="+mj-ea"/>
              </a:rPr>
              <a:t>각각 </a:t>
            </a:r>
            <a:r>
              <a:rPr lang="en-US" altLang="ko-KR" sz="1200">
                <a:latin typeface="+mj-ea"/>
                <a:ea typeface="+mj-ea"/>
              </a:rPr>
              <a:t>/base.do</a:t>
            </a:r>
            <a:r>
              <a:rPr lang="ko-KR" altLang="en-US" sz="1200">
                <a:latin typeface="+mj-ea"/>
                <a:ea typeface="+mj-ea"/>
              </a:rPr>
              <a:t>와 </a:t>
            </a:r>
            <a:r>
              <a:rPr lang="en-US" altLang="ko-KR" sz="1200">
                <a:latin typeface="+mj-ea"/>
                <a:ea typeface="+mj-ea"/>
              </a:rPr>
              <a:t>/second/base.do</a:t>
            </a:r>
            <a:r>
              <a:rPr lang="ko-KR" altLang="en-US" sz="1200">
                <a:latin typeface="+mj-ea"/>
                <a:ea typeface="+mj-ea"/>
              </a:rPr>
              <a:t>로 요청했을 때의 출력</a:t>
            </a:r>
            <a:endParaRPr lang="ko-KR" altLang="en-US" sz="1200">
              <a:latin typeface="+mj-ea"/>
              <a:ea typeface="+mj-ea"/>
            </a:endParaRP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결과입니다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5" name="그림 4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79964" y="2403217"/>
            <a:ext cx="3533775" cy="1866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12243" y="2126218"/>
            <a:ext cx="41744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ko-KR" sz="1200">
                <a:latin typeface="+mj-ea"/>
                <a:ea typeface="+mj-ea"/>
              </a:rPr>
              <a:t>확장자 </a:t>
            </a:r>
            <a:r>
              <a:rPr lang="en-US" altLang="ko-KR" sz="1200">
                <a:latin typeface="+mj-ea"/>
                <a:ea typeface="+mj-ea"/>
              </a:rPr>
              <a:t>.do(‘/base.do’)</a:t>
            </a:r>
            <a:r>
              <a:rPr lang="ko-KR" altLang="ko-KR" sz="1200">
                <a:latin typeface="+mj-ea"/>
                <a:ea typeface="+mj-ea"/>
              </a:rPr>
              <a:t>로 요청 시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7569" y="2126218"/>
            <a:ext cx="46018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>
                <a:latin typeface="+mj-ea"/>
                <a:ea typeface="+mj-ea"/>
              </a:rPr>
              <a:t>/second/base.do’</a:t>
            </a:r>
            <a:r>
              <a:rPr lang="ko-KR" altLang="ko-KR" sz="1200">
                <a:latin typeface="+mj-ea"/>
                <a:ea typeface="+mj-ea"/>
              </a:rPr>
              <a:t>로 요청 시 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867569" y="2403217"/>
            <a:ext cx="4076700" cy="1866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2743199" y="2852530"/>
            <a:ext cx="688170" cy="24847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85381" y="2882347"/>
            <a:ext cx="1003854" cy="24847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 속성과 스코프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6348" y="1520687"/>
            <a:ext cx="46415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b="1">
                <a:latin typeface="+mj-ea"/>
                <a:ea typeface="+mj-ea"/>
              </a:rPr>
              <a:t>서블릿 </a:t>
            </a:r>
            <a:r>
              <a:rPr lang="ko-KR" altLang="en-US" sz="1600" b="1">
                <a:solidFill>
                  <a:srgbClr val="800080"/>
                </a:solidFill>
                <a:latin typeface="+mj-ea"/>
                <a:ea typeface="+mj-ea"/>
              </a:rPr>
              <a:t>속성</a:t>
            </a:r>
            <a:r>
              <a:rPr lang="en-US" altLang="ko-KR" sz="1600" b="1">
                <a:latin typeface="+mj-ea"/>
                <a:ea typeface="+mj-ea"/>
              </a:rPr>
              <a:t>(attribute)</a:t>
            </a:r>
            <a:endParaRPr lang="ko-KR" altLang="en-US" sz="1600" b="1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191" y="1829424"/>
            <a:ext cx="6808304" cy="117857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/>
              <a:buChar char="Ø"/>
              <a:defRPr/>
            </a:pPr>
            <a:r>
              <a:rPr lang="en-US" altLang="ko-KR" sz="1200">
                <a:latin typeface="+mj-ea"/>
                <a:ea typeface="+mj-ea"/>
              </a:rPr>
              <a:t>ServletContext, HttpServlet, HttpServletRequest </a:t>
            </a:r>
            <a:r>
              <a:rPr lang="ko-KR" altLang="en-US" sz="1200">
                <a:latin typeface="+mj-ea"/>
                <a:ea typeface="+mj-ea"/>
              </a:rPr>
              <a:t>객체에 바인딩되어 저장된 객체</a:t>
            </a:r>
            <a:r>
              <a:rPr lang="en-US" altLang="ko-KR" sz="1200">
                <a:latin typeface="+mj-ea"/>
                <a:ea typeface="+mj-ea"/>
              </a:rPr>
              <a:t>(</a:t>
            </a:r>
            <a:r>
              <a:rPr lang="ko-KR" altLang="en-US" sz="1200">
                <a:latin typeface="+mj-ea"/>
                <a:ea typeface="+mj-ea"/>
              </a:rPr>
              <a:t>정보</a:t>
            </a:r>
            <a:r>
              <a:rPr lang="en-US" altLang="ko-KR" sz="1200">
                <a:latin typeface="+mj-ea"/>
                <a:ea typeface="+mj-ea"/>
              </a:rPr>
              <a:t>)</a:t>
            </a:r>
            <a:endParaRPr lang="en-US" altLang="ko-KR" sz="12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200">
                <a:latin typeface="+mj-ea"/>
                <a:ea typeface="+mj-ea"/>
              </a:rPr>
              <a:t>각 서블릿 </a:t>
            </a:r>
            <a:r>
              <a:rPr lang="en-US" altLang="ko-KR" sz="1200">
                <a:latin typeface="+mj-ea"/>
                <a:ea typeface="+mj-ea"/>
              </a:rPr>
              <a:t>API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set</a:t>
            </a:r>
            <a:r>
              <a:rPr lang="en-US" altLang="ko-KR" sz="1200" b="1">
                <a:solidFill>
                  <a:srgbClr val="800080"/>
                </a:solidFill>
                <a:latin typeface="+mj-ea"/>
                <a:ea typeface="+mj-ea"/>
              </a:rPr>
              <a:t>Attribute</a:t>
            </a:r>
            <a:r>
              <a:rPr lang="en-US" altLang="ko-KR" sz="1200">
                <a:latin typeface="+mj-ea"/>
                <a:ea typeface="+mj-ea"/>
              </a:rPr>
              <a:t>(String name, Object value)</a:t>
            </a:r>
            <a:r>
              <a:rPr lang="ko-KR" altLang="en-US" sz="1200">
                <a:latin typeface="+mj-ea"/>
                <a:ea typeface="+mj-ea"/>
              </a:rPr>
              <a:t>로 바인딩함</a:t>
            </a:r>
            <a:endParaRPr lang="ko-KR" altLang="en-US" sz="12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200">
                <a:latin typeface="+mj-ea"/>
                <a:ea typeface="+mj-ea"/>
              </a:rPr>
              <a:t>각 서블릿 </a:t>
            </a:r>
            <a:r>
              <a:rPr lang="en-US" altLang="ko-KR" sz="1200">
                <a:latin typeface="+mj-ea"/>
                <a:ea typeface="+mj-ea"/>
              </a:rPr>
              <a:t>API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get</a:t>
            </a:r>
            <a:r>
              <a:rPr lang="en-US" altLang="ko-KR" sz="1200" b="1">
                <a:solidFill>
                  <a:srgbClr val="800080"/>
                </a:solidFill>
                <a:latin typeface="+mj-ea"/>
                <a:ea typeface="+mj-ea"/>
              </a:rPr>
              <a:t>Attribute</a:t>
            </a:r>
            <a:r>
              <a:rPr lang="en-US" altLang="ko-KR" sz="1200">
                <a:latin typeface="+mj-ea"/>
                <a:ea typeface="+mj-ea"/>
              </a:rPr>
              <a:t>(String name)</a:t>
            </a:r>
            <a:r>
              <a:rPr lang="ko-KR" altLang="en-US" sz="1200">
                <a:latin typeface="+mj-ea"/>
                <a:ea typeface="+mj-ea"/>
              </a:rPr>
              <a:t>으로 접근함</a:t>
            </a:r>
            <a:endParaRPr lang="ko-KR" altLang="en-US" sz="12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200">
                <a:latin typeface="+mj-ea"/>
                <a:ea typeface="+mj-ea"/>
              </a:rPr>
              <a:t>각 서블릿 </a:t>
            </a:r>
            <a:r>
              <a:rPr lang="en-US" altLang="ko-KR" sz="1200">
                <a:latin typeface="+mj-ea"/>
                <a:ea typeface="+mj-ea"/>
              </a:rPr>
              <a:t>API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remove</a:t>
            </a:r>
            <a:r>
              <a:rPr lang="en-US" altLang="ko-KR" sz="1200" b="1">
                <a:solidFill>
                  <a:srgbClr val="800080"/>
                </a:solidFill>
                <a:latin typeface="+mj-ea"/>
                <a:ea typeface="+mj-ea"/>
              </a:rPr>
              <a:t>Attribute</a:t>
            </a:r>
            <a:r>
              <a:rPr lang="en-US" altLang="ko-KR" sz="1200">
                <a:latin typeface="+mj-ea"/>
                <a:ea typeface="+mj-ea"/>
              </a:rPr>
              <a:t>(String name)</a:t>
            </a:r>
            <a:r>
              <a:rPr lang="ko-KR" altLang="en-US" sz="1200">
                <a:latin typeface="+mj-ea"/>
                <a:ea typeface="+mj-ea"/>
              </a:rPr>
              <a:t>으로 속성을 제거함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348" y="3180521"/>
            <a:ext cx="46415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b="1">
                <a:latin typeface="+mj-ea"/>
                <a:ea typeface="+mj-ea"/>
              </a:rPr>
              <a:t>서블릿 스코프</a:t>
            </a:r>
            <a:r>
              <a:rPr lang="en-US" altLang="ko-KR" sz="1600" b="1">
                <a:latin typeface="+mj-ea"/>
                <a:ea typeface="+mj-ea"/>
              </a:rPr>
              <a:t>(scope)</a:t>
            </a:r>
            <a:endParaRPr lang="ko-KR" altLang="en-US" sz="1600" b="1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191" y="3489258"/>
            <a:ext cx="6808304" cy="173806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200">
                <a:latin typeface="+mj-ea"/>
                <a:ea typeface="+mj-ea"/>
              </a:rPr>
              <a:t>서블릿 </a:t>
            </a:r>
            <a:r>
              <a:rPr lang="en-US" altLang="ko-KR" sz="1200">
                <a:latin typeface="+mj-ea"/>
                <a:ea typeface="+mj-ea"/>
              </a:rPr>
              <a:t>API</a:t>
            </a:r>
            <a:r>
              <a:rPr lang="ko-KR" altLang="en-US" sz="1200">
                <a:latin typeface="+mj-ea"/>
                <a:ea typeface="+mj-ea"/>
              </a:rPr>
              <a:t>에 바인딩된 속성에 대한 접근 범위</a:t>
            </a:r>
            <a:endParaRPr lang="ko-KR" altLang="en-US" sz="12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/>
              <a:buChar char="Ø"/>
              <a:defRPr/>
            </a:pPr>
            <a:r>
              <a:rPr lang="en-US" altLang="ko-KR" sz="1200">
                <a:latin typeface="+mj-ea"/>
                <a:ea typeface="+mj-ea"/>
              </a:rPr>
              <a:t>ServletContext</a:t>
            </a:r>
            <a:r>
              <a:rPr lang="ko-KR" altLang="en-US" sz="1200">
                <a:latin typeface="+mj-ea"/>
                <a:ea typeface="+mj-ea"/>
              </a:rPr>
              <a:t> 속성은 애플리케이션 전체에서 접근 가능</a:t>
            </a:r>
            <a:endParaRPr lang="ko-KR" altLang="en-US" sz="12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/>
              <a:buChar char="Ø"/>
              <a:defRPr/>
            </a:pPr>
            <a:r>
              <a:rPr lang="en-US" altLang="ko-KR" sz="1200">
                <a:latin typeface="+mj-ea"/>
                <a:ea typeface="+mj-ea"/>
              </a:rPr>
              <a:t>HttpSession</a:t>
            </a:r>
            <a:r>
              <a:rPr lang="ko-KR" altLang="en-US" sz="1200">
                <a:latin typeface="+mj-ea"/>
                <a:ea typeface="+mj-ea"/>
              </a:rPr>
              <a:t> 속성은 사용자만 접근 가능</a:t>
            </a:r>
            <a:endParaRPr lang="ko-KR" altLang="en-US" sz="12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/>
              <a:buChar char="Ø"/>
              <a:defRPr/>
            </a:pPr>
            <a:r>
              <a:rPr lang="en-US" altLang="ko-KR" sz="1200">
                <a:latin typeface="+mj-ea"/>
                <a:ea typeface="+mj-ea"/>
              </a:rPr>
              <a:t>HttpServletRequest </a:t>
            </a:r>
            <a:r>
              <a:rPr lang="ko-KR" altLang="en-US" sz="1200">
                <a:latin typeface="+mj-ea"/>
                <a:ea typeface="+mj-ea"/>
              </a:rPr>
              <a:t>속성은  해당 요청</a:t>
            </a:r>
            <a:r>
              <a:rPr lang="en-US" altLang="ko-KR" sz="1200">
                <a:latin typeface="+mj-ea"/>
                <a:ea typeface="+mj-ea"/>
              </a:rPr>
              <a:t>/</a:t>
            </a:r>
            <a:r>
              <a:rPr lang="ko-KR" altLang="en-US" sz="1200">
                <a:latin typeface="+mj-ea"/>
                <a:ea typeface="+mj-ea"/>
              </a:rPr>
              <a:t>응답에 대해서만 접근 가능</a:t>
            </a:r>
            <a:endParaRPr lang="ko-KR" altLang="en-US" sz="12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200">
                <a:latin typeface="+mj-ea"/>
                <a:ea typeface="+mj-ea"/>
              </a:rPr>
              <a:t>각 스코프를 이용해서 로그인 상태 유지</a:t>
            </a:r>
            <a:r>
              <a:rPr lang="en-US" altLang="ko-KR" sz="1200">
                <a:latin typeface="+mj-ea"/>
                <a:ea typeface="+mj-ea"/>
              </a:rPr>
              <a:t>, </a:t>
            </a:r>
            <a:r>
              <a:rPr lang="ko-KR" altLang="en-US" sz="1200">
                <a:latin typeface="+mj-ea"/>
                <a:ea typeface="+mj-ea"/>
              </a:rPr>
              <a:t>장바구니</a:t>
            </a:r>
            <a:r>
              <a:rPr lang="en-US" altLang="ko-KR" sz="1200">
                <a:latin typeface="+mj-ea"/>
                <a:ea typeface="+mj-ea"/>
              </a:rPr>
              <a:t>, MVC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Model</a:t>
            </a:r>
            <a:r>
              <a:rPr lang="ko-KR" altLang="en-US" sz="1200">
                <a:latin typeface="+mj-ea"/>
                <a:ea typeface="+mj-ea"/>
              </a:rPr>
              <a:t>과 </a:t>
            </a:r>
            <a:r>
              <a:rPr lang="en-US" altLang="ko-KR" sz="1200">
                <a:latin typeface="+mj-ea"/>
                <a:ea typeface="+mj-ea"/>
              </a:rPr>
              <a:t>View</a:t>
            </a:r>
            <a:r>
              <a:rPr lang="ko-KR" altLang="en-US" sz="1200">
                <a:latin typeface="+mj-ea"/>
                <a:ea typeface="+mj-ea"/>
              </a:rPr>
              <a:t>의 데이터 전달 기능을 구현</a:t>
            </a:r>
            <a:endParaRPr lang="ko-KR" altLang="en-US" sz="120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여러 가지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URL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패턴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20687"/>
            <a:ext cx="82711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8. </a:t>
            </a:r>
            <a:r>
              <a:rPr lang="ko-KR" altLang="en-US" sz="1200">
                <a:latin typeface="+mj-ea"/>
                <a:ea typeface="+mj-ea"/>
              </a:rPr>
              <a:t>다음은 </a:t>
            </a:r>
            <a:r>
              <a:rPr lang="en-US" altLang="ko-KR" sz="1200">
                <a:latin typeface="+mj-ea"/>
                <a:ea typeface="+mj-ea"/>
              </a:rPr>
              <a:t>TestServlet3 </a:t>
            </a:r>
            <a:r>
              <a:rPr lang="ko-KR" altLang="en-US" sz="1200">
                <a:latin typeface="+mj-ea"/>
                <a:ea typeface="+mj-ea"/>
              </a:rPr>
              <a:t>클래스의 </a:t>
            </a:r>
            <a:r>
              <a:rPr lang="en-US" altLang="ko-KR" sz="1200">
                <a:latin typeface="+mj-ea"/>
                <a:ea typeface="+mj-ea"/>
              </a:rPr>
              <a:t>URL </a:t>
            </a:r>
            <a:r>
              <a:rPr lang="ko-KR" altLang="en-US" sz="1200">
                <a:latin typeface="+mj-ea"/>
                <a:ea typeface="+mj-ea"/>
              </a:rPr>
              <a:t>패턴을 </a:t>
            </a:r>
            <a:r>
              <a:rPr lang="en-US" altLang="ko-KR" sz="1200">
                <a:latin typeface="+mj-ea"/>
                <a:ea typeface="+mj-ea"/>
              </a:rPr>
              <a:t>/*</a:t>
            </a:r>
            <a:r>
              <a:rPr lang="ko-KR" altLang="en-US" sz="1200">
                <a:latin typeface="+mj-ea"/>
                <a:ea typeface="+mj-ea"/>
              </a:rPr>
              <a:t>로 설정한 후 요청한 결과입니다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en-US" altLang="ko-KR" sz="1200">
              <a:latin typeface="+mj-ea"/>
              <a:ea typeface="+mj-ea"/>
            </a:endParaRP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 @WebServlet("*.do")</a:t>
            </a:r>
            <a:r>
              <a:rPr lang="ko-KR" altLang="en-US" sz="1200">
                <a:latin typeface="+mj-ea"/>
                <a:ea typeface="+mj-ea"/>
              </a:rPr>
              <a:t>를 주석 처리하고</a:t>
            </a:r>
            <a:r>
              <a:rPr lang="en-US" altLang="ko-KR" sz="1200">
                <a:latin typeface="+mj-ea"/>
                <a:ea typeface="+mj-ea"/>
              </a:rPr>
              <a:t>, @WebServlet("/*")</a:t>
            </a:r>
            <a:r>
              <a:rPr lang="ko-KR" altLang="en-US" sz="1200">
                <a:latin typeface="+mj-ea"/>
                <a:ea typeface="+mj-ea"/>
              </a:rPr>
              <a:t>을 입력하여 실행합니다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4015408"/>
            <a:ext cx="75058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9. </a:t>
            </a:r>
            <a:r>
              <a:rPr lang="ko-KR" altLang="en-US" sz="1200">
                <a:latin typeface="+mj-ea"/>
                <a:ea typeface="+mj-ea"/>
              </a:rPr>
              <a:t>톰캣을 다시 실행한 후 </a:t>
            </a:r>
            <a:r>
              <a:rPr lang="en-US" altLang="ko-KR" sz="1200">
                <a:latin typeface="+mj-ea"/>
                <a:ea typeface="+mj-ea"/>
              </a:rPr>
              <a:t>/second/base</a:t>
            </a:r>
            <a:r>
              <a:rPr lang="ko-KR" altLang="en-US" sz="1200">
                <a:latin typeface="+mj-ea"/>
                <a:ea typeface="+mj-ea"/>
              </a:rPr>
              <a:t>로 요청하여 결과를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864704" y="4569406"/>
            <a:ext cx="3309730" cy="17124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17378" y="4292407"/>
            <a:ext cx="53571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ko-KR" sz="1200"/>
              <a:t>확장명 없이 요청 시 출력</a:t>
            </a:r>
            <a:endParaRPr lang="ko-KR" altLang="en-US" sz="1200"/>
          </a:p>
        </p:txBody>
      </p:sp>
      <p:sp>
        <p:nvSpPr>
          <p:cNvPr id="9" name="직사각형 8"/>
          <p:cNvSpPr/>
          <p:nvPr/>
        </p:nvSpPr>
        <p:spPr>
          <a:xfrm>
            <a:off x="2932042" y="4994413"/>
            <a:ext cx="773477" cy="24847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54492" y="5356870"/>
            <a:ext cx="4221760" cy="134682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ko-KR" sz="1100">
                <a:latin typeface="+mj-ea"/>
                <a:ea typeface="+mj-ea"/>
              </a:rPr>
              <a:t>확장명은 지정하지 않을 수도 있고</a:t>
            </a:r>
            <a:r>
              <a:rPr lang="en-US" altLang="ko-KR" sz="1100">
                <a:latin typeface="+mj-ea"/>
                <a:ea typeface="+mj-ea"/>
              </a:rPr>
              <a:t>, do </a:t>
            </a:r>
            <a:r>
              <a:rPr lang="ko-KR" altLang="ko-KR" sz="1100">
                <a:latin typeface="+mj-ea"/>
                <a:ea typeface="+mj-ea"/>
              </a:rPr>
              <a:t>대신 자신이 원하는 이름으로 지정해서 사용할 수 </a:t>
            </a:r>
            <a:r>
              <a:rPr lang="ko-KR" altLang="en-US" sz="1100">
                <a:latin typeface="+mj-ea"/>
                <a:ea typeface="+mj-ea"/>
              </a:rPr>
              <a:t>있음</a:t>
            </a:r>
            <a:endParaRPr lang="ko-KR" altLang="en-US" sz="11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ko-KR" sz="1100" b="1">
                <a:solidFill>
                  <a:srgbClr val="ff0000"/>
                </a:solidFill>
                <a:latin typeface="+mj-ea"/>
                <a:ea typeface="+mj-ea"/>
              </a:rPr>
              <a:t>확장명을</a:t>
            </a:r>
            <a:r>
              <a:rPr lang="en-US" altLang="ko-KR" sz="1100" b="1">
                <a:solidFill>
                  <a:srgbClr val="ff0000"/>
                </a:solidFill>
                <a:latin typeface="+mj-ea"/>
                <a:ea typeface="+mj-ea"/>
              </a:rPr>
              <a:t> do</a:t>
            </a:r>
            <a:r>
              <a:rPr lang="ko-KR" altLang="ko-KR" sz="1100" b="1">
                <a:solidFill>
                  <a:srgbClr val="ff0000"/>
                </a:solidFill>
                <a:latin typeface="+mj-ea"/>
                <a:ea typeface="+mj-ea"/>
              </a:rPr>
              <a:t>로 요청하는 경우는 일반적으로 </a:t>
            </a:r>
            <a:r>
              <a:rPr lang="en-US" altLang="ko-KR" sz="1100" b="1">
                <a:solidFill>
                  <a:srgbClr val="ff0000"/>
                </a:solidFill>
                <a:latin typeface="+mj-ea"/>
                <a:ea typeface="+mj-ea"/>
              </a:rPr>
              <a:t>MVC</a:t>
            </a:r>
            <a:r>
              <a:rPr lang="ko-KR" altLang="ko-KR" sz="1100" b="1">
                <a:solidFill>
                  <a:srgbClr val="ff0000"/>
                </a:solidFill>
                <a:latin typeface="+mj-ea"/>
                <a:ea typeface="+mj-ea"/>
              </a:rPr>
              <a:t>나 프레임워크에서 많이 쓰는 확장명</a:t>
            </a:r>
            <a:r>
              <a:rPr lang="ko-KR" altLang="en-US" sz="1100" b="1">
                <a:solidFill>
                  <a:srgbClr val="ff0000"/>
                </a:solidFill>
                <a:latin typeface="+mj-ea"/>
                <a:ea typeface="+mj-ea"/>
              </a:rPr>
              <a:t>임</a:t>
            </a:r>
            <a:endParaRPr lang="ko-KR" altLang="en-US" sz="1100" b="1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endParaRPr lang="ko-KR" altLang="en-US" sz="1100" b="1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246379" y="5515897"/>
            <a:ext cx="258418" cy="22569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3" name="그림 12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247981" y="2076450"/>
            <a:ext cx="551497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1470991" y="2504661"/>
            <a:ext cx="1789042" cy="2480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10.3 Filter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6348" y="1520687"/>
            <a:ext cx="46415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b="1">
                <a:latin typeface="+mj-ea"/>
                <a:ea typeface="+mj-ea"/>
              </a:rPr>
              <a:t>필터</a:t>
            </a:r>
            <a:r>
              <a:rPr lang="en-US" altLang="ko-KR" sz="1600" b="1">
                <a:latin typeface="+mj-ea"/>
                <a:ea typeface="+mj-ea"/>
              </a:rPr>
              <a:t>(Filter)</a:t>
            </a:r>
            <a:endParaRPr lang="ko-KR" altLang="en-US" sz="1600" b="1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678" y="1829424"/>
            <a:ext cx="6808304" cy="90234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200">
                <a:latin typeface="+mj-ea"/>
                <a:ea typeface="+mj-ea"/>
              </a:rPr>
              <a:t>브라우저에서 서블릿에 요청하거나 응답할 때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미리 요청이나 응답과 관련해 여러 가지 작업을 처리</a:t>
            </a:r>
            <a:r>
              <a:rPr lang="ko-KR" altLang="en-US" sz="1200">
                <a:latin typeface="+mj-ea"/>
                <a:ea typeface="+mj-ea"/>
              </a:rPr>
              <a:t>하는 기능</a:t>
            </a:r>
            <a:endParaRPr lang="ko-KR" altLang="en-US" sz="12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200">
                <a:latin typeface="+mj-ea"/>
                <a:ea typeface="+mj-ea"/>
              </a:rPr>
              <a:t>요청이나 응답 시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공통적인 작업을 처리</a:t>
            </a:r>
            <a:r>
              <a:rPr lang="ko-KR" altLang="en-US" sz="1200">
                <a:latin typeface="+mj-ea"/>
                <a:ea typeface="+mj-ea"/>
              </a:rPr>
              <a:t>하는데 이용됨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348" y="3349486"/>
            <a:ext cx="3876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/>
              <a:t>필터 기능 수행 과정</a:t>
            </a:r>
            <a:endParaRPr lang="ko-KR" altLang="en-US" sz="1200" b="1"/>
          </a:p>
        </p:txBody>
      </p:sp>
      <p:grpSp>
        <p:nvGrpSpPr>
          <p:cNvPr id="8" name="그룹 7"/>
          <p:cNvGrpSpPr/>
          <p:nvPr/>
        </p:nvGrpSpPr>
        <p:grpSpPr>
          <a:xfrm rot="0">
            <a:off x="1188752" y="3934598"/>
            <a:ext cx="5873750" cy="2052637"/>
            <a:chOff x="1172955" y="3765632"/>
            <a:chExt cx="5873750" cy="205263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1172955" y="3765632"/>
              <a:ext cx="5873750" cy="2052637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2941984" y="4283765"/>
              <a:ext cx="69396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>
                  <a:solidFill>
                    <a:srgbClr val="ff0000"/>
                  </a:solidFill>
                </a:rPr>
                <a:t>처리</a:t>
              </a:r>
              <a:endParaRPr lang="ko-KR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25627" y="4283764"/>
              <a:ext cx="69396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>
                  <a:solidFill>
                    <a:srgbClr val="ff0000"/>
                  </a:solidFill>
                </a:rPr>
                <a:t>처리</a:t>
              </a:r>
              <a:endParaRPr lang="ko-KR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16545" y="4178274"/>
              <a:ext cx="142040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/>
                <a:t>서블릿</a:t>
              </a:r>
              <a:endParaRPr lang="ko-KR" altLang="en-US" sz="2000" b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17135" y="5158409"/>
              <a:ext cx="69396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 b="1">
                  <a:latin typeface="+mj-ea"/>
                  <a:ea typeface="+mj-ea"/>
                </a:rPr>
                <a:t>필터</a:t>
              </a:r>
              <a:r>
                <a:rPr lang="en-US" altLang="ko-KR" sz="1200" b="1">
                  <a:latin typeface="+mj-ea"/>
                  <a:ea typeface="+mj-ea"/>
                </a:rPr>
                <a:t>1</a:t>
              </a:r>
              <a:endParaRPr lang="ko-KR" altLang="en-US" sz="1200" b="1">
                <a:latin typeface="+mj-ea"/>
                <a:ea typeface="+mj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09830" y="5158408"/>
              <a:ext cx="69396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 b="1">
                  <a:latin typeface="+mj-ea"/>
                  <a:ea typeface="+mj-ea"/>
                </a:rPr>
                <a:t>필터</a:t>
              </a:r>
              <a:r>
                <a:rPr lang="en-US" altLang="ko-KR" sz="1200" b="1">
                  <a:latin typeface="+mj-ea"/>
                  <a:ea typeface="+mj-ea"/>
                </a:rPr>
                <a:t>2</a:t>
              </a:r>
              <a:endParaRPr lang="ko-KR" altLang="en-US" sz="1200" b="1"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10.3 Filter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3863078" y="4066401"/>
            <a:ext cx="314139" cy="39756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27826" y="5169645"/>
            <a:ext cx="6490252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j-ea"/>
                <a:ea typeface="+mj-ea"/>
              </a:rPr>
              <a:t>서블릿에서 일일이 한글 인코딩을 구현하는 것이 아니라 필터에서 먼저 처리하면 편리함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8478" y="1501814"/>
            <a:ext cx="39955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request</a:t>
            </a:r>
            <a:r>
              <a:rPr lang="ko-KR" altLang="en-US" sz="1200" b="1">
                <a:latin typeface="+mj-ea"/>
                <a:ea typeface="+mj-ea"/>
              </a:rPr>
              <a:t>에 한글 인코딩 설정</a:t>
            </a:r>
            <a:endParaRPr lang="ko-KR" altLang="en-US" sz="1200" b="1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48478" y="1778813"/>
            <a:ext cx="5943600" cy="2746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093913" y="1889731"/>
            <a:ext cx="2633869" cy="17890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>
            <a:off x="3958813" y="4752201"/>
            <a:ext cx="314139" cy="31805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10.3 Filter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3841" y="1421296"/>
            <a:ext cx="15820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b="1"/>
              <a:t>필터 용도</a:t>
            </a:r>
            <a:endParaRPr lang="ko-KR" altLang="en-US" sz="1600" b="1"/>
          </a:p>
        </p:txBody>
      </p:sp>
      <p:sp>
        <p:nvSpPr>
          <p:cNvPr id="5" name="TextBox 4"/>
          <p:cNvSpPr txBox="1"/>
          <p:nvPr/>
        </p:nvSpPr>
        <p:spPr>
          <a:xfrm>
            <a:off x="844827" y="1749289"/>
            <a:ext cx="5834269" cy="209690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400" b="1"/>
              <a:t>요청 필터</a:t>
            </a:r>
            <a:endParaRPr lang="ko-KR" altLang="en-US" sz="1400" b="1"/>
          </a:p>
          <a:p>
            <a:pPr marL="742950" lvl="1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/>
              <a:t>사용자 </a:t>
            </a:r>
            <a:r>
              <a:rPr lang="ko-KR" altLang="en-US" sz="1200" b="1">
                <a:solidFill>
                  <a:srgbClr val="ff0000"/>
                </a:solidFill>
              </a:rPr>
              <a:t>인증 및 권한</a:t>
            </a:r>
            <a:r>
              <a:rPr lang="ko-KR" altLang="en-US" sz="1200"/>
              <a:t> 검사</a:t>
            </a:r>
            <a:endParaRPr lang="ko-KR" altLang="en-US" sz="1200"/>
          </a:p>
          <a:p>
            <a:pPr marL="742950" lvl="1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/>
              <a:t>요청 시 요청 관련 </a:t>
            </a:r>
            <a:r>
              <a:rPr lang="ko-KR" altLang="en-US" sz="1200" b="1">
                <a:solidFill>
                  <a:srgbClr val="ff0000"/>
                </a:solidFill>
              </a:rPr>
              <a:t>로그</a:t>
            </a:r>
            <a:r>
              <a:rPr lang="ko-KR" altLang="en-US" sz="1200"/>
              <a:t> 작업</a:t>
            </a:r>
            <a:endParaRPr lang="ko-KR" altLang="en-US" sz="1200"/>
          </a:p>
          <a:p>
            <a:pPr marL="742950" lvl="1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 b="1">
                <a:solidFill>
                  <a:srgbClr val="ff0000"/>
                </a:solidFill>
              </a:rPr>
              <a:t>인코딩</a:t>
            </a:r>
            <a:r>
              <a:rPr lang="ko-KR" altLang="en-US" sz="1200"/>
              <a:t> 기능</a:t>
            </a:r>
            <a:endParaRPr lang="ko-KR" altLang="en-US" sz="1200"/>
          </a:p>
          <a:p>
            <a:pPr marL="285750" indent="-2857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200"/>
              <a:t> </a:t>
            </a:r>
            <a:r>
              <a:rPr lang="ko-KR" altLang="en-US" sz="1400" b="1"/>
              <a:t>응답 필터</a:t>
            </a:r>
            <a:endParaRPr lang="ko-KR" altLang="en-US" sz="1400" b="1"/>
          </a:p>
          <a:p>
            <a:pPr marL="742950" lvl="1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/>
              <a:t>응답 결과에 대한 </a:t>
            </a:r>
            <a:r>
              <a:rPr lang="ko-KR" altLang="en-US" sz="1200" b="1">
                <a:solidFill>
                  <a:srgbClr val="ff0000"/>
                </a:solidFill>
              </a:rPr>
              <a:t>암호화</a:t>
            </a:r>
            <a:r>
              <a:rPr lang="ko-KR" altLang="en-US" sz="1200"/>
              <a:t> 작업</a:t>
            </a:r>
            <a:endParaRPr lang="ko-KR" altLang="en-US" sz="1200"/>
          </a:p>
          <a:p>
            <a:pPr marL="742950" lvl="1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/>
              <a:t>서비스 </a:t>
            </a:r>
            <a:r>
              <a:rPr lang="ko-KR" altLang="en-US" sz="1200" b="1">
                <a:solidFill>
                  <a:srgbClr val="ff0000"/>
                </a:solidFill>
              </a:rPr>
              <a:t>시간 측정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841" y="4174435"/>
            <a:ext cx="15820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b="1"/>
              <a:t>필터 관련 </a:t>
            </a:r>
            <a:r>
              <a:rPr lang="en-US" altLang="ko-KR" sz="1600" b="1"/>
              <a:t>API</a:t>
            </a:r>
            <a:endParaRPr lang="ko-KR" altLang="en-US" sz="1600" b="1"/>
          </a:p>
        </p:txBody>
      </p:sp>
      <p:sp>
        <p:nvSpPr>
          <p:cNvPr id="6" name="TextBox 5"/>
          <p:cNvSpPr txBox="1"/>
          <p:nvPr/>
        </p:nvSpPr>
        <p:spPr>
          <a:xfrm>
            <a:off x="844827" y="4522928"/>
            <a:ext cx="5834269" cy="8947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200">
                <a:latin typeface="+mj-ea"/>
                <a:ea typeface="+mj-ea"/>
              </a:rPr>
              <a:t>javax.servlet.Filter</a:t>
            </a:r>
            <a:endParaRPr lang="en-US" altLang="ko-KR" sz="120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200">
                <a:latin typeface="+mj-ea"/>
                <a:ea typeface="+mj-ea"/>
              </a:rPr>
              <a:t>javax.servlet.FilterChain</a:t>
            </a:r>
            <a:endParaRPr lang="en-US" altLang="ko-KR" sz="120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200">
                <a:latin typeface="+mj-ea"/>
                <a:ea typeface="+mj-ea"/>
              </a:rPr>
              <a:t>javax.servlet.FilterConfig</a:t>
            </a:r>
            <a:endParaRPr lang="ko-KR" altLang="en-US" sz="120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10.3 Filter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470" y="1540565"/>
            <a:ext cx="50590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Filter </a:t>
            </a:r>
            <a:r>
              <a:rPr lang="ko-KR" altLang="en-US" sz="1200" b="1">
                <a:latin typeface="+mj-ea"/>
                <a:ea typeface="+mj-ea"/>
              </a:rPr>
              <a:t>인터페이스에 선언된 메서드</a:t>
            </a:r>
            <a:endParaRPr lang="ko-KR" altLang="en-US" sz="1200" b="1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80710" y="1832141"/>
          <a:ext cx="7310351" cy="990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916"/>
                <a:gridCol w="5317435"/>
              </a:tblGrid>
              <a:tr h="153505">
                <a:tc>
                  <a:txBody>
                    <a:bodyPr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메서드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24596">
                <a:tc>
                  <a:txBody>
                    <a:bodyPr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destroy()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필터 소멸 시 컨테이너에 의해 호출되어 종료 작업을 수행합니다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9052">
                <a:tc>
                  <a:txBody>
                    <a:bodyPr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doFilter()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요청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응답 시 컨테이너에 의해 호출되어 기능을 수행합니다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08721">
                <a:tc>
                  <a:txBody>
                    <a:bodyPr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init()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필터 생성 시 컨테이너에 의해 호출되어 초기화 작업을 수행합니다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6470" y="3568148"/>
            <a:ext cx="50590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FilterConfig</a:t>
            </a:r>
            <a:r>
              <a:rPr lang="ko-KR" altLang="en-US" sz="1200" b="1">
                <a:latin typeface="+mj-ea"/>
                <a:ea typeface="+mj-ea"/>
              </a:rPr>
              <a:t>의 메서드</a:t>
            </a:r>
            <a:endParaRPr lang="ko-KR" altLang="en-US" sz="1200" b="1">
              <a:latin typeface="+mj-ea"/>
              <a:ea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80710" y="3839847"/>
          <a:ext cx="7310351" cy="1040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916"/>
                <a:gridCol w="5317435"/>
              </a:tblGrid>
              <a:tr h="153505">
                <a:tc>
                  <a:txBody>
                    <a:bodyPr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메서드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44474">
                <a:tc>
                  <a:txBody>
                    <a:bodyPr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getFilterName()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필터 이름을 반환합니다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08113">
                <a:tc>
                  <a:txBody>
                    <a:bodyPr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getInitParameter(String name)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매개변수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name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에 대한 값을 반환합니다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8539">
                <a:tc>
                  <a:txBody>
                    <a:bodyPr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getServletContext()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서블릿 컨텍스트 객체를 반환합니다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8" y="1464259"/>
            <a:ext cx="803911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1980247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10.3.1 </a:t>
            </a:r>
            <a:r>
              <a:rPr lang="ko-KR" altLang="en-US" b="1"/>
              <a:t>사용자 정의 </a:t>
            </a:r>
            <a:r>
              <a:rPr lang="en-US" altLang="ko-KR" b="1"/>
              <a:t>Filter</a:t>
            </a:r>
            <a:r>
              <a:rPr lang="ko-KR" altLang="en-US" b="1"/>
              <a:t> 만들기</a:t>
            </a:r>
            <a:endParaRPr lang="en-US" altLang="ko-KR" b="1" spc="-95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10.3 Filter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252" y="1919705"/>
            <a:ext cx="39482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 b="1">
                <a:latin typeface="+mj-ea"/>
                <a:ea typeface="+mj-ea"/>
              </a:rPr>
              <a:t>Filter</a:t>
            </a:r>
            <a:r>
              <a:rPr lang="ko-KR" altLang="en-US" sz="1400" b="1">
                <a:latin typeface="+mj-ea"/>
                <a:ea typeface="+mj-ea"/>
              </a:rPr>
              <a:t> 매핑 방법</a:t>
            </a:r>
            <a:endParaRPr lang="ko-KR" altLang="en-US" sz="1400" b="1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2227482"/>
            <a:ext cx="5814391" cy="61619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/>
              <a:t>애너테이션을 이용하는 방법</a:t>
            </a:r>
            <a:endParaRPr lang="ko-KR" altLang="en-US" sz="120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 sz="1200"/>
              <a:t>web.xml</a:t>
            </a:r>
            <a:r>
              <a:rPr lang="ko-KR" altLang="en-US" sz="1200"/>
              <a:t>에 설정하는 방법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505119" y="2935356"/>
            <a:ext cx="8039113" cy="454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1980247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10.3.2 Filter</a:t>
            </a:r>
            <a:r>
              <a:rPr lang="ko-KR" altLang="en-US" b="1"/>
              <a:t>를 이용한 한글 인코딩 실습</a:t>
            </a:r>
            <a:endParaRPr lang="en-US" altLang="ko-KR" b="1" spc="-95"/>
          </a:p>
        </p:txBody>
      </p:sp>
      <p:sp>
        <p:nvSpPr>
          <p:cNvPr id="6" name="TextBox 5"/>
          <p:cNvSpPr txBox="1"/>
          <p:nvPr/>
        </p:nvSpPr>
        <p:spPr>
          <a:xfrm>
            <a:off x="775251" y="3408881"/>
            <a:ext cx="76730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다음과 같이 </a:t>
            </a:r>
            <a:r>
              <a:rPr lang="en-US" altLang="ko-KR" sz="1200">
                <a:latin typeface="+mj-ea"/>
                <a:ea typeface="+mj-ea"/>
              </a:rPr>
              <a:t>LoginTest, EncoderFilter </a:t>
            </a:r>
            <a:r>
              <a:rPr lang="ko-KR" altLang="en-US" sz="1200">
                <a:latin typeface="+mj-ea"/>
                <a:ea typeface="+mj-ea"/>
              </a:rPr>
              <a:t>클래스 파일을 준비합니다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1" name="그림 10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918319" y="3685880"/>
            <a:ext cx="2124075" cy="3086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10.3 Filter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30626"/>
            <a:ext cx="7963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로그인창에서 </a:t>
            </a:r>
            <a:r>
              <a:rPr lang="en-US" altLang="ko-KR" sz="1200">
                <a:latin typeface="+mj-ea"/>
                <a:ea typeface="+mj-ea"/>
              </a:rPr>
              <a:t>ID </a:t>
            </a:r>
            <a:r>
              <a:rPr lang="ko-KR" altLang="en-US" sz="1200">
                <a:latin typeface="+mj-ea"/>
                <a:ea typeface="+mj-ea"/>
              </a:rPr>
              <a:t>대신 이름을 입력한 후 서블릿으로 전송하도록 </a:t>
            </a:r>
            <a:r>
              <a:rPr lang="en-US" altLang="ko-KR" sz="1200">
                <a:latin typeface="+mj-ea"/>
                <a:ea typeface="+mj-ea"/>
              </a:rPr>
              <a:t>login.html</a:t>
            </a:r>
            <a:r>
              <a:rPr lang="ko-KR" altLang="en-US" sz="1200">
                <a:latin typeface="+mj-ea"/>
                <a:ea typeface="+mj-ea"/>
              </a:rPr>
              <a:t>을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902468" y="1807625"/>
            <a:ext cx="6743079" cy="3917326"/>
            <a:chOff x="417444" y="2079941"/>
            <a:chExt cx="6743079" cy="3917326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417444" y="2079941"/>
              <a:ext cx="6743079" cy="9721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63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542011" y="3052127"/>
              <a:ext cx="6578756" cy="294514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10.3 Filter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4327" y="1470991"/>
            <a:ext cx="79928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LoginTest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78668" y="1747990"/>
            <a:ext cx="6637683" cy="4384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직선 연결선 5"/>
          <p:cNvCxnSpPr/>
          <p:nvPr/>
        </p:nvCxnSpPr>
        <p:spPr>
          <a:xfrm>
            <a:off x="1204538" y="3075255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2791" y="2938272"/>
            <a:ext cx="8684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solidFill>
                  <a:srgbClr val="ff0000"/>
                </a:solidFill>
              </a:rPr>
              <a:t>protected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10.3 Filter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16387" name="TextBox 2"/>
          <p:cNvSpPr txBox="1"/>
          <p:nvPr/>
        </p:nvSpPr>
        <p:spPr>
          <a:xfrm>
            <a:off x="0" y="1505461"/>
            <a:ext cx="9144000" cy="4102859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package sec03.ex01;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: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@WebServlet("/login")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public class LoginTest extends HttpServlet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private static final long serialVersionUID = 1L;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protected void doPost(HttpServletRequest request, HttpServletResponse response)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throws ServletException, IOException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// request.setCharacterEncoding( "utf-8" 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response.setContentType("text/html;charset=utf-8");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PrintWriter out = response.getWriter();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String user_name = request.getParameter("user_name");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String user_pw = request.getParameter("user_pw");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out.println("&lt;html&gt;&lt;body&gt;");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out.println("이름는 " + user_name + "&lt;br&gt;");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out.println("비밀번호는 " + user_pw + "&lt;br&gt;");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out.println("&lt;/body&gt;&lt;/html&gt;");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10.3 Filter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520687"/>
            <a:ext cx="78934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다음은 인코딩 처리를 하지 않았을 때의 출력 결과입니다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한글이 깨져서 표시되는 것을 볼수 있죠</a:t>
            </a:r>
            <a:r>
              <a:rPr lang="en-US" altLang="ko-KR" sz="1200">
                <a:latin typeface="+mj-ea"/>
                <a:ea typeface="+mj-ea"/>
              </a:rPr>
              <a:t>?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400921" y="1992796"/>
            <a:ext cx="3228975" cy="1600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505694" y="4067175"/>
            <a:ext cx="3019425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505694" y="4850296"/>
            <a:ext cx="1380506" cy="2683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 속성과 스코프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3841" y="1422882"/>
            <a:ext cx="43749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/>
              <a:t>스코프 종류와 특징</a:t>
            </a:r>
            <a:endParaRPr lang="ko-KR" altLang="en-US" sz="1200" b="1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13841" y="1699881"/>
          <a:ext cx="7321826" cy="990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487"/>
                <a:gridCol w="1967947"/>
                <a:gridCol w="3528392"/>
              </a:tblGrid>
              <a:tr h="238250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스코프 종류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해당 서블릿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API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속성의 스코프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52827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애플리케이션 스코프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ServletContext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속성은 애플리케이션 전체에 대해 접근할 수 있습니다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735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세션 스코프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HttpSession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속성은 브라우저에서만 접근할 수 있습니다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07465"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리퀘스트 스코프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HttpServletRequest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속성은 해당 요청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응답 사이클에서만 접근할 수 있습니다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3841" y="3219990"/>
            <a:ext cx="3719011" cy="264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/>
              <a:t>각 서블릿 속성의 스코프 실습</a:t>
            </a:r>
            <a:endParaRPr lang="ko-KR" altLang="en-US" sz="1200" b="1"/>
          </a:p>
        </p:txBody>
      </p:sp>
      <p:sp>
        <p:nvSpPr>
          <p:cNvPr id="6" name="TextBox 5"/>
          <p:cNvSpPr txBox="1"/>
          <p:nvPr/>
        </p:nvSpPr>
        <p:spPr>
          <a:xfrm>
            <a:off x="805663" y="3506929"/>
            <a:ext cx="7563084" cy="263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다음과 같이 </a:t>
            </a:r>
            <a:r>
              <a:rPr lang="en-US" altLang="ko-KR" sz="1200">
                <a:latin typeface="+mj-ea"/>
                <a:ea typeface="+mj-ea"/>
              </a:rPr>
              <a:t>GetAttribute, SetAttribute </a:t>
            </a:r>
            <a:r>
              <a:rPr lang="ko-KR" altLang="en-US" sz="1200">
                <a:latin typeface="+mj-ea"/>
                <a:ea typeface="+mj-ea"/>
              </a:rPr>
              <a:t>클래스 파일을 준비합니다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9" name="그림 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662531" y="3783928"/>
            <a:ext cx="2085975" cy="1390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10.3 Filter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4571" y="1525152"/>
            <a:ext cx="83307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이번에는 필터를 이용해 한글 인코딩 기능을 구현해 보겠습니다</a:t>
            </a:r>
            <a:r>
              <a:rPr lang="en-US" altLang="ko-KR" sz="1200">
                <a:latin typeface="+mj-ea"/>
                <a:ea typeface="+mj-ea"/>
              </a:rPr>
              <a:t>. sec03.ex01 </a:t>
            </a:r>
            <a:r>
              <a:rPr lang="ko-KR" altLang="en-US" sz="1200">
                <a:latin typeface="+mj-ea"/>
                <a:ea typeface="+mj-ea"/>
              </a:rPr>
              <a:t>패키지를 선택하고 마우스 오른쪽</a:t>
            </a:r>
            <a:endParaRPr lang="ko-KR" altLang="en-US" sz="1200">
              <a:latin typeface="+mj-ea"/>
              <a:ea typeface="+mj-ea"/>
            </a:endParaRP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버튼을 클릭한 후 </a:t>
            </a:r>
            <a:r>
              <a:rPr lang="en-US" altLang="ko-KR" sz="1200">
                <a:latin typeface="+mj-ea"/>
                <a:ea typeface="+mj-ea"/>
              </a:rPr>
              <a:t>New &gt; Filter</a:t>
            </a:r>
            <a:r>
              <a:rPr lang="ko-KR" altLang="en-US" sz="1200">
                <a:latin typeface="+mj-ea"/>
                <a:ea typeface="+mj-ea"/>
              </a:rPr>
              <a:t>를 선택합니다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793833" y="2056696"/>
            <a:ext cx="4953060" cy="27439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951922" y="2325757"/>
            <a:ext cx="594571" cy="1987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46035" y="3945835"/>
            <a:ext cx="594571" cy="1987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10.3 Filter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3261" y="1461701"/>
            <a:ext cx="77028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en-US" altLang="ko-KR" sz="1200">
                <a:latin typeface="+mj-ea"/>
                <a:ea typeface="+mj-ea"/>
              </a:rPr>
              <a:t>Class name</a:t>
            </a:r>
            <a:r>
              <a:rPr lang="ko-KR" altLang="en-US" sz="1200">
                <a:latin typeface="+mj-ea"/>
                <a:ea typeface="+mj-ea"/>
              </a:rPr>
              <a:t>으로 </a:t>
            </a:r>
            <a:r>
              <a:rPr lang="en-US" altLang="ko-KR" sz="1200">
                <a:latin typeface="+mj-ea"/>
                <a:ea typeface="+mj-ea"/>
              </a:rPr>
              <a:t>EncoderFilter</a:t>
            </a:r>
            <a:r>
              <a:rPr lang="ko-KR" altLang="en-US" sz="1200">
                <a:latin typeface="+mj-ea"/>
                <a:ea typeface="+mj-ea"/>
              </a:rPr>
              <a:t>를 입력하고 </a:t>
            </a:r>
            <a:r>
              <a:rPr lang="en-US" altLang="ko-KR" sz="1200">
                <a:latin typeface="+mj-ea"/>
                <a:ea typeface="+mj-ea"/>
              </a:rPr>
              <a:t>Next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680748" y="1738700"/>
            <a:ext cx="5115841" cy="35064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574235" y="3491921"/>
            <a:ext cx="934278" cy="2153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10.3 Filter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3293" y="1520686"/>
            <a:ext cx="77841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en-US" altLang="ko-KR" sz="1200">
                <a:latin typeface="+mj-ea"/>
                <a:ea typeface="+mj-ea"/>
              </a:rPr>
              <a:t>Filter mappings</a:t>
            </a:r>
            <a:r>
              <a:rPr lang="ko-KR" altLang="en-US" sz="1200">
                <a:latin typeface="+mj-ea"/>
                <a:ea typeface="+mj-ea"/>
              </a:rPr>
              <a:t>에서 </a:t>
            </a:r>
            <a:r>
              <a:rPr lang="en-US" altLang="ko-KR" sz="1200">
                <a:latin typeface="+mj-ea"/>
                <a:ea typeface="+mj-ea"/>
              </a:rPr>
              <a:t>/EncoderFilter</a:t>
            </a:r>
            <a:r>
              <a:rPr lang="ko-KR" altLang="en-US" sz="1200">
                <a:latin typeface="+mj-ea"/>
                <a:ea typeface="+mj-ea"/>
              </a:rPr>
              <a:t>를 선택한 후 </a:t>
            </a:r>
            <a:r>
              <a:rPr lang="en-US" altLang="ko-KR" sz="1200">
                <a:latin typeface="+mj-ea"/>
                <a:ea typeface="+mj-ea"/>
              </a:rPr>
              <a:t>Edit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143442" y="1797685"/>
            <a:ext cx="4399915" cy="39331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276061" y="4452730"/>
            <a:ext cx="1162878" cy="17890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943600" y="4512365"/>
            <a:ext cx="467139" cy="16896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10.3 Filter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9" y="1560443"/>
            <a:ext cx="80325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8. </a:t>
            </a:r>
            <a:r>
              <a:rPr lang="ko-KR" altLang="en-US" sz="1200">
                <a:latin typeface="+mj-ea"/>
                <a:ea typeface="+mj-ea"/>
              </a:rPr>
              <a:t>모든 요청에 대해 필터 기능을 수행하도록 </a:t>
            </a:r>
            <a:r>
              <a:rPr lang="en-US" altLang="ko-KR" sz="1200">
                <a:latin typeface="+mj-ea"/>
                <a:ea typeface="+mj-ea"/>
              </a:rPr>
              <a:t>Pattern</a:t>
            </a:r>
            <a:r>
              <a:rPr lang="ko-KR" altLang="en-US" sz="1200">
                <a:latin typeface="+mj-ea"/>
                <a:ea typeface="+mj-ea"/>
              </a:rPr>
              <a:t>을 </a:t>
            </a:r>
            <a:r>
              <a:rPr lang="en-US" altLang="ko-KR" sz="1200">
                <a:latin typeface="+mj-ea"/>
                <a:ea typeface="+mj-ea"/>
              </a:rPr>
              <a:t>/*</a:t>
            </a:r>
            <a:r>
              <a:rPr lang="ko-KR" altLang="en-US" sz="1200">
                <a:latin typeface="+mj-ea"/>
                <a:ea typeface="+mj-ea"/>
              </a:rPr>
              <a:t>로 수정합니다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964594" y="2078617"/>
            <a:ext cx="1863090" cy="19056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3110948" y="2534478"/>
            <a:ext cx="347869" cy="2087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10.3 Filter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435" y="1520686"/>
            <a:ext cx="7772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9. </a:t>
            </a:r>
            <a:r>
              <a:rPr lang="en-US" altLang="ko-KR" sz="1200">
                <a:latin typeface="+mj-ea"/>
                <a:ea typeface="+mj-ea"/>
              </a:rPr>
              <a:t>URL Pattern</a:t>
            </a:r>
            <a:r>
              <a:rPr lang="ko-KR" altLang="en-US" sz="1200">
                <a:latin typeface="+mj-ea"/>
                <a:ea typeface="+mj-ea"/>
              </a:rPr>
              <a:t>에서 </a:t>
            </a:r>
            <a:r>
              <a:rPr lang="en-US" altLang="ko-KR" sz="1200">
                <a:latin typeface="+mj-ea"/>
                <a:ea typeface="+mj-ea"/>
              </a:rPr>
              <a:t>/*</a:t>
            </a:r>
            <a:r>
              <a:rPr lang="ko-KR" altLang="en-US" sz="1200">
                <a:latin typeface="+mj-ea"/>
                <a:ea typeface="+mj-ea"/>
              </a:rPr>
              <a:t>을 확인하고 </a:t>
            </a:r>
            <a:r>
              <a:rPr lang="en-US" altLang="ko-KR" sz="1200">
                <a:latin typeface="+mj-ea"/>
                <a:ea typeface="+mj-ea"/>
              </a:rPr>
              <a:t>Next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889470" y="1797685"/>
            <a:ext cx="4848225" cy="4333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256183" y="4721087"/>
            <a:ext cx="288234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10.3 Filter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3293" y="1500808"/>
            <a:ext cx="76250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10. </a:t>
            </a:r>
            <a:r>
              <a:rPr lang="en-US" altLang="ko-KR" sz="1200">
                <a:latin typeface="+mj-ea"/>
                <a:ea typeface="+mj-ea"/>
              </a:rPr>
              <a:t>Finish</a:t>
            </a:r>
            <a:r>
              <a:rPr lang="ko-KR" altLang="en-US" sz="1200">
                <a:latin typeface="+mj-ea"/>
                <a:ea typeface="+mj-ea"/>
              </a:rPr>
              <a:t>를 클릭하여 필터 클래스가 생성된 것을 확인합니다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28599" y="1777807"/>
            <a:ext cx="3925956" cy="35571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615838" y="1777807"/>
            <a:ext cx="4402731" cy="36550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870174" y="2657720"/>
            <a:ext cx="2961861" cy="32799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10.3 Filter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421943"/>
            <a:ext cx="74444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11. </a:t>
            </a:r>
            <a:r>
              <a:rPr lang="ko-KR" altLang="en-US" sz="1200">
                <a:latin typeface="+mj-ea"/>
                <a:ea typeface="+mj-ea"/>
              </a:rPr>
              <a:t>이제 다음과 같이 </a:t>
            </a:r>
            <a:r>
              <a:rPr lang="en-US" altLang="ko-KR" sz="1200">
                <a:latin typeface="+mj-ea"/>
                <a:ea typeface="+mj-ea"/>
              </a:rPr>
              <a:t>EncoderFilter </a:t>
            </a:r>
            <a:r>
              <a:rPr lang="ko-KR" altLang="en-US" sz="1200">
                <a:latin typeface="+mj-ea"/>
                <a:ea typeface="+mj-ea"/>
              </a:rPr>
              <a:t>클래스를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307617" y="1698942"/>
            <a:ext cx="6001992" cy="4111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10.3 Filter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54089" y="1540565"/>
            <a:ext cx="6562263" cy="2723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10.3 Filter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25603" name="TextBox 2"/>
          <p:cNvSpPr txBox="1"/>
          <p:nvPr/>
        </p:nvSpPr>
        <p:spPr>
          <a:xfrm>
            <a:off x="-1" y="0"/>
            <a:ext cx="9144001" cy="612267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package sec03.ex01;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Filter;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FilterChain;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FilterConfig;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javax.servlet.annotation.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WebFilter;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: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/*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@WebFilter("/*")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*/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public class 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EncoderFilter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implements 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Filter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{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ServletContext context;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public void 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init(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FilterConfig fConfig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throws ServletException {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System.out.println("utf-8 인코딩............");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context = fConfig.getServletContext();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public void 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doFilter(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ServletRequest request, ServletResponse response, 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FilterChain chain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)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throws ServletException, IOException {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System.out.println("doFilter 호출");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request.setCharacterEncoding("utf-8");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String context = (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(HttpServletRequest)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request).getContextPath();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String pathinfo = (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(HttpServletRequest)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request).getRequestURI();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String realPath = 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request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.getRealPath(pathinfo);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String mesg = " Context  정보:" + context + "\n URI 정보 : " + pathinfo + "\n 물리적 경로:  " + realPath;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System.out.println(mesg);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chain.doFilter(request, response);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 다음 필터로 넘기는 작업을 수행한다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 다음 필터가 없으면 서블릿 수행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public void 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destroy()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{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System.out.println("destroy 호출");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  <p:sp>
        <p:nvSpPr>
          <p:cNvPr id="25604" name=""/>
          <p:cNvSpPr txBox="1"/>
          <p:nvPr/>
        </p:nvSpPr>
        <p:spPr>
          <a:xfrm>
            <a:off x="5236765" y="799702"/>
            <a:ext cx="3606601" cy="817643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String context =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request.getContextPath()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; 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String url =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request.getRequestURL().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toString()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String mapping =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request.getServletPath()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String uri =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request.getRequestURI()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;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endParaRPr lang="en-US" altLang="ko-KR" sz="1200"/>
          </a:p>
        </p:txBody>
      </p:sp>
      <p:sp>
        <p:nvSpPr>
          <p:cNvPr id="25605" name=""/>
          <p:cNvSpPr/>
          <p:nvPr/>
        </p:nvSpPr>
        <p:spPr>
          <a:xfrm>
            <a:off x="6437018" y="1617979"/>
            <a:ext cx="1907476" cy="2284294"/>
          </a:xfrm>
          <a:custGeom>
            <a:avLst/>
            <a:gdLst>
              <a:gd name="connsiteX0" fmla="*/ 1830880 w 1907476"/>
              <a:gd name="connsiteY0" fmla="*/ -4683 h 2284294"/>
              <a:gd name="connsiteX1" fmla="*/ 1751505 w 1907476"/>
              <a:gd name="connsiteY1" fmla="*/ 2098754 h 2284294"/>
              <a:gd name="connsiteX2" fmla="*/ -4667 w 1907476"/>
              <a:gd name="connsiteY2" fmla="*/ 2188051 h 228429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7476" h="2284294">
                <a:moveTo>
                  <a:pt x="1830880" y="-4683"/>
                </a:moveTo>
                <a:cubicBezTo>
                  <a:pt x="1817651" y="345889"/>
                  <a:pt x="2057429" y="1733298"/>
                  <a:pt x="1751505" y="2098754"/>
                </a:cubicBezTo>
                <a:cubicBezTo>
                  <a:pt x="1445580" y="2464210"/>
                  <a:pt x="288028" y="2173168"/>
                  <a:pt x="-4667" y="2188051"/>
                </a:cubicBezTo>
              </a:path>
            </a:pathLst>
          </a:custGeom>
          <a:noFill/>
          <a:ln>
            <a:solidFill>
              <a:srgbClr val="ff6600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5606" name=""/>
          <p:cNvSpPr txBox="1"/>
          <p:nvPr/>
        </p:nvSpPr>
        <p:spPr>
          <a:xfrm>
            <a:off x="7406681" y="3429000"/>
            <a:ext cx="1260079" cy="264795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Casting(</a:t>
            </a:r>
            <a:r>
              <a:rPr lang="ko-KR" altLang="en-US" sz="1200" b="1">
                <a:latin typeface="한컴산뜻돋움"/>
                <a:ea typeface="한컴산뜻돋움"/>
              </a:rPr>
              <a:t>형변환</a:t>
            </a:r>
            <a:r>
              <a:rPr lang="en-US" altLang="ko-KR" sz="1200" b="1">
                <a:latin typeface="한컴산뜻돋움"/>
                <a:ea typeface="한컴산뜻돋움"/>
              </a:rPr>
              <a:t>)</a:t>
            </a: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5607" name=""/>
          <p:cNvSpPr/>
          <p:nvPr/>
        </p:nvSpPr>
        <p:spPr>
          <a:xfrm>
            <a:off x="6230739" y="3607593"/>
            <a:ext cx="128984" cy="436562"/>
          </a:xfrm>
          <a:prstGeom prst="rightBracket">
            <a:avLst>
              <a:gd name="adj" fmla="val 8333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10.3 Filter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6226" y="1440525"/>
            <a:ext cx="79711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12. </a:t>
            </a:r>
            <a:r>
              <a:rPr lang="ko-KR" altLang="en-US" sz="1200">
                <a:latin typeface="+mj-ea"/>
                <a:ea typeface="+mj-ea"/>
              </a:rPr>
              <a:t>톰캣을 재실행하고 로그인창에서 한글을 입력합니다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466188" y="1882830"/>
            <a:ext cx="2613660" cy="11442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466188" y="2613991"/>
            <a:ext cx="1008655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466188" y="3639820"/>
            <a:ext cx="5943600" cy="9499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466188" y="3836504"/>
            <a:ext cx="5943600" cy="6460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 속성과 스코프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4693" y="1431883"/>
            <a:ext cx="75555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SetAttribute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34553" y="1708881"/>
            <a:ext cx="6435795" cy="49815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직선 연결선 5"/>
          <p:cNvCxnSpPr/>
          <p:nvPr/>
        </p:nvCxnSpPr>
        <p:spPr>
          <a:xfrm>
            <a:off x="1498684" y="3035426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6937" y="2898443"/>
            <a:ext cx="8684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solidFill>
                  <a:srgbClr val="ff0000"/>
                </a:solidFill>
              </a:rPr>
              <a:t>protected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8" y="1325113"/>
            <a:ext cx="8039113" cy="455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1980247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10.3.3 </a:t>
            </a:r>
            <a:r>
              <a:rPr lang="ko-KR" altLang="en-US" b="1"/>
              <a:t>응답 필터 사용</a:t>
            </a:r>
            <a:endParaRPr lang="en-US" altLang="ko-KR" b="1" spc="-95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10.3 Filter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7012" y="5588024"/>
            <a:ext cx="7332710" cy="646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/>
              <a:buChar char="Ø"/>
            </a:pPr>
            <a:r>
              <a:rPr lang="en-US" altLang="ko-KR" sz="1200">
                <a:latin typeface="+mj-ea"/>
                <a:ea typeface="+mj-ea"/>
              </a:rPr>
              <a:t>doFilter() </a:t>
            </a:r>
            <a:r>
              <a:rPr lang="ko-KR" altLang="en-US" sz="1200">
                <a:latin typeface="+mj-ea"/>
                <a:ea typeface="+mj-ea"/>
              </a:rPr>
              <a:t>메서드를 기준으로 위쪽에 위치한 코드는 요청 필터 기능을 수행하고</a:t>
            </a:r>
            <a:r>
              <a:rPr lang="en-US" altLang="ko-KR" sz="1200">
                <a:latin typeface="+mj-ea"/>
                <a:ea typeface="+mj-ea"/>
              </a:rPr>
              <a:t>, </a:t>
            </a:r>
            <a:r>
              <a:rPr lang="ko-KR" altLang="en-US" sz="1200">
                <a:latin typeface="+mj-ea"/>
                <a:ea typeface="+mj-ea"/>
              </a:rPr>
              <a:t>아래에 위치한</a:t>
            </a:r>
            <a:endParaRPr lang="ko-KR" altLang="en-US" sz="12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+mj-ea"/>
                <a:ea typeface="+mj-ea"/>
              </a:rPr>
              <a:t>    코드는 응답 필터 기능을 수행함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3911049" y="4711973"/>
            <a:ext cx="347870" cy="39238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059862" y="1936872"/>
            <a:ext cx="6368291" cy="24462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156791" y="3637722"/>
            <a:ext cx="2802835" cy="2087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1843727" y="3849550"/>
            <a:ext cx="219075" cy="4857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 flipV="1">
            <a:off x="1860872" y="3172640"/>
            <a:ext cx="219075" cy="4857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/>
            <a:endParaRPr lang="ko-KR" altLang="en-US"/>
          </a:p>
        </p:txBody>
      </p:sp>
      <p:sp>
        <p:nvSpPr>
          <p:cNvPr id="13" name="사각형 설명선 12"/>
          <p:cNvSpPr/>
          <p:nvPr/>
        </p:nvSpPr>
        <p:spPr>
          <a:xfrm>
            <a:off x="2260922" y="3076755"/>
            <a:ext cx="1018991" cy="209550"/>
          </a:xfrm>
          <a:prstGeom prst="wedgeRectCallout">
            <a:avLst>
              <a:gd name="adj1" fmla="val -62452"/>
              <a:gd name="adj2" fmla="val 2047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l" latinLnBrk="1">
              <a:spcAft>
                <a:spcPct val="3000"/>
              </a:spcAft>
            </a:pPr>
            <a:r>
              <a:rPr lang="ko-KR" altLang="en-US" sz="1000" b="1">
                <a:solidFill>
                  <a:srgbClr val="000000"/>
                </a:solidFill>
                <a:cs typeface="Times New Roman"/>
              </a:rPr>
              <a:t>요청 필터 기능</a:t>
            </a:r>
            <a:endParaRPr lang="ko-KR" altLang="en-US" sz="1000">
              <a:cs typeface="Times New Roman"/>
            </a:endParaRPr>
          </a:p>
        </p:txBody>
      </p:sp>
      <p:sp>
        <p:nvSpPr>
          <p:cNvPr id="14" name="사각형 설명선 13"/>
          <p:cNvSpPr/>
          <p:nvPr/>
        </p:nvSpPr>
        <p:spPr>
          <a:xfrm>
            <a:off x="2194882" y="3916860"/>
            <a:ext cx="1085031" cy="175577"/>
          </a:xfrm>
          <a:prstGeom prst="wedgeRectCallout">
            <a:avLst>
              <a:gd name="adj1" fmla="val -57249"/>
              <a:gd name="adj2" fmla="val -2271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l" latinLnBrk="1">
              <a:spcAft>
                <a:spcPct val="3000"/>
              </a:spcAft>
            </a:pPr>
            <a:r>
              <a:rPr lang="ko-KR" altLang="en-US" sz="1000" b="1">
                <a:solidFill>
                  <a:srgbClr val="000000"/>
                </a:solidFill>
                <a:cs typeface="Times New Roman"/>
              </a:rPr>
              <a:t>응답 필터 기능</a:t>
            </a:r>
            <a:endParaRPr lang="ko-KR" altLang="en-US" sz="1000"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8" y="1374808"/>
            <a:ext cx="8039113" cy="455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1980247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10.3.4 </a:t>
            </a:r>
            <a:r>
              <a:rPr lang="ko-KR" altLang="en-US" b="1"/>
              <a:t>응답 필터 기능으로 작업 시간 구하기</a:t>
            </a:r>
            <a:endParaRPr lang="en-US" altLang="ko-KR" b="1" spc="-95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10.3 Filter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6165" y="1830254"/>
            <a:ext cx="81202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앞 절의 </a:t>
            </a:r>
            <a:r>
              <a:rPr lang="en-US" altLang="ko-KR" sz="1200">
                <a:latin typeface="+mj-ea"/>
                <a:ea typeface="+mj-ea"/>
              </a:rPr>
              <a:t>EncoderFilter </a:t>
            </a:r>
            <a:r>
              <a:rPr lang="ko-KR" altLang="en-US" sz="1200">
                <a:latin typeface="+mj-ea"/>
                <a:ea typeface="+mj-ea"/>
              </a:rPr>
              <a:t>클래스를 그대로 사용합니다</a:t>
            </a:r>
            <a:r>
              <a:rPr lang="en-US" altLang="ko-KR" sz="1200">
                <a:latin typeface="+mj-ea"/>
                <a:ea typeface="+mj-ea"/>
              </a:rPr>
              <a:t>. chain.doFilter() </a:t>
            </a:r>
            <a:r>
              <a:rPr lang="ko-KR" altLang="en-US" sz="1200">
                <a:latin typeface="+mj-ea"/>
                <a:ea typeface="+mj-ea"/>
              </a:rPr>
              <a:t>메서드 위아래에요청 전과 후의 시각을</a:t>
            </a:r>
            <a:endParaRPr lang="ko-KR" altLang="en-US" sz="1200">
              <a:latin typeface="+mj-ea"/>
              <a:ea typeface="+mj-ea"/>
            </a:endParaRP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구하는 코드를 각각 추가합니다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1385207" y="2291919"/>
            <a:ext cx="6278933" cy="4570917"/>
            <a:chOff x="1172817" y="2291919"/>
            <a:chExt cx="6278933" cy="4570917"/>
          </a:xfrm>
        </p:grpSpPr>
        <p:pic>
          <p:nvPicPr>
            <p:cNvPr id="286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1172817" y="2291919"/>
              <a:ext cx="5698008" cy="42932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7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1478329" y="6561293"/>
              <a:ext cx="5973421" cy="3015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10.3 Filter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65313" y="1680026"/>
            <a:ext cx="6488182" cy="2090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10.3 Filter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25603" name="TextBox 2"/>
          <p:cNvSpPr txBox="1"/>
          <p:nvPr/>
        </p:nvSpPr>
        <p:spPr>
          <a:xfrm>
            <a:off x="-1" y="171450"/>
            <a:ext cx="9144001" cy="648462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package sec03.ex01;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Filter;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FilterChain;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FilterConfig;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javax.servlet.annotation.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WebFilter;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: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산뜻돋움"/>
                <a:ea typeface="한컴산뜻돋움"/>
              </a:rPr>
              <a:t>/*@WebFilter("/*")*/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산뜻돋움"/>
                <a:ea typeface="한컴산뜻돋움"/>
              </a:rPr>
              <a:t>public class EncoderFilter implements Filter {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산뜻돋움"/>
                <a:ea typeface="한컴산뜻돋움"/>
              </a:rPr>
              <a:t>	ServletContext context;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산뜻돋움"/>
                <a:ea typeface="한컴산뜻돋움"/>
              </a:rPr>
              <a:t>	public void init(FilterConfig fConfig) throws ServletException {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산뜻돋움"/>
                <a:ea typeface="한컴산뜻돋움"/>
              </a:rPr>
              <a:t>		System.out.println("utf-8 인코딩............");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산뜻돋움"/>
                <a:ea typeface="한컴산뜻돋움"/>
              </a:rPr>
              <a:t>		context = fConfig.getServletContext();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산뜻돋움"/>
                <a:ea typeface="한컴산뜻돋움"/>
              </a:rPr>
              <a:t>	}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산뜻돋움"/>
                <a:ea typeface="한컴산뜻돋움"/>
              </a:rPr>
              <a:t>	public void doFilter(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ServletRequest request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산뜻돋움"/>
                <a:ea typeface="한컴산뜻돋움"/>
              </a:rPr>
              <a:t>, ServletResponse response, FilterChain chain)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산뜻돋움"/>
                <a:ea typeface="한컴산뜻돋움"/>
              </a:rPr>
              <a:t>			throws ServletException, IOException {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산뜻돋움"/>
                <a:ea typeface="한컴산뜻돋움"/>
              </a:rPr>
              <a:t>		System.out.println("doFilter 호출");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request.setCharacterEncoding("utf-8");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String context = ((HttpServletRequest) request).getContextPath();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String pathinfo = ((HttpServletRequest) request).getRequestURI();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String realPath = request.getRealPath(pathinfo);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String mesg = " Context  정보:" + context + "\n URI 정보 : " + pathinfo + "\n 물리적 경로:  " + realPath;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System.out.println(mesg);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long begin = System.currentTimeMillis();   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(↑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 요청필터 기능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chain.doFilter(request, response);              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  필터요청 전후 기준점이 된다 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long end = System.currentTimeMillis();     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(↓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 응답필터 기능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		System.out.println("작업 시간:" + (end - begin) + "ms");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chemeClr val="dk1"/>
                </a:solidFill>
                <a:latin typeface="한컴산뜻돋움"/>
                <a:ea typeface="한컴산뜻돋움"/>
              </a:rPr>
              <a:t>	public void destroy() {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System.out.println("destroy 호출");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  <p:pic>
        <p:nvPicPr>
          <p:cNvPr id="2560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94884" y="137765"/>
            <a:ext cx="4237355" cy="1620661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5605" name=""/>
          <p:cNvSpPr/>
          <p:nvPr/>
        </p:nvSpPr>
        <p:spPr>
          <a:xfrm>
            <a:off x="3288303" y="1794786"/>
            <a:ext cx="3173432" cy="1364463"/>
          </a:xfrm>
          <a:custGeom>
            <a:avLst/>
            <a:gdLst>
              <a:gd name="connsiteX0" fmla="*/ -1185 w 3173432"/>
              <a:gd name="connsiteY0" fmla="*/ 1366322 h 1364463"/>
              <a:gd name="connsiteX1" fmla="*/ 236939 w 3173432"/>
              <a:gd name="connsiteY1" fmla="*/ 1157963 h 1364463"/>
              <a:gd name="connsiteX2" fmla="*/ 1417642 w 3173432"/>
              <a:gd name="connsiteY2" fmla="*/ 909916 h 1364463"/>
              <a:gd name="connsiteX3" fmla="*/ 2737251 w 3173432"/>
              <a:gd name="connsiteY3" fmla="*/ 870228 h 1364463"/>
              <a:gd name="connsiteX4" fmla="*/ 3173814 w 3173432"/>
              <a:gd name="connsiteY4" fmla="*/ -2896 h 136446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3432" h="1364463">
                <a:moveTo>
                  <a:pt x="-1185" y="1366322"/>
                </a:moveTo>
                <a:cubicBezTo>
                  <a:pt x="38501" y="1331595"/>
                  <a:pt x="468" y="1234030"/>
                  <a:pt x="236939" y="1157963"/>
                </a:cubicBezTo>
                <a:cubicBezTo>
                  <a:pt x="473410" y="1081895"/>
                  <a:pt x="1000923" y="957871"/>
                  <a:pt x="1417642" y="909916"/>
                </a:cubicBezTo>
                <a:cubicBezTo>
                  <a:pt x="1834360" y="861960"/>
                  <a:pt x="2444556" y="1022363"/>
                  <a:pt x="2737251" y="870228"/>
                </a:cubicBezTo>
                <a:cubicBezTo>
                  <a:pt x="3029947" y="718093"/>
                  <a:pt x="3101053" y="142624"/>
                  <a:pt x="3173814" y="-2896"/>
                </a:cubicBezTo>
              </a:path>
            </a:pathLst>
          </a:custGeom>
          <a:noFill/>
          <a:ln>
            <a:solidFill>
              <a:schemeClr val="accent1">
                <a:shade val="20000"/>
              </a:schemeClr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2560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63172" y="1905832"/>
            <a:ext cx="2021602" cy="1523167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10.3 Filter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6165" y="1470993"/>
            <a:ext cx="8219660" cy="451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실행하면 다음과 같이 로그인 요청 작업에 걸린 시간을 콘솔로 출력합니다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로컬 </a:t>
            </a:r>
            <a:r>
              <a:rPr lang="en-US" altLang="ko-KR" sz="1200">
                <a:latin typeface="+mj-ea"/>
                <a:ea typeface="+mj-ea"/>
              </a:rPr>
              <a:t>PC</a:t>
            </a:r>
            <a:r>
              <a:rPr lang="ko-KR" altLang="en-US" sz="1200">
                <a:latin typeface="+mj-ea"/>
                <a:ea typeface="+mj-ea"/>
              </a:rPr>
              <a:t>에서의실습이므로 너무 빨라</a:t>
            </a:r>
            <a:endParaRPr lang="ko-KR" altLang="en-US" sz="1200">
              <a:latin typeface="+mj-ea"/>
              <a:ea typeface="+mj-ea"/>
            </a:endParaRP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0ms</a:t>
            </a:r>
            <a:r>
              <a:rPr lang="ko-KR" altLang="en-US" sz="1200">
                <a:latin typeface="+mj-ea"/>
                <a:ea typeface="+mj-ea"/>
              </a:rPr>
              <a:t>를 표시합니다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24274" y="2002231"/>
            <a:ext cx="5715000" cy="1076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1324274" y="2782957"/>
            <a:ext cx="1488500" cy="2955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10.3 Filter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8821" y="1470990"/>
            <a:ext cx="57945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web.xml</a:t>
            </a:r>
            <a:r>
              <a:rPr lang="ko-KR" altLang="en-US" sz="1200" b="1">
                <a:latin typeface="+mj-ea"/>
                <a:ea typeface="+mj-ea"/>
              </a:rPr>
              <a:t>에 필터 설정하기</a:t>
            </a:r>
            <a:endParaRPr lang="ko-KR" altLang="en-US" sz="1200" b="1">
              <a:latin typeface="+mj-ea"/>
              <a:ea typeface="+mj-ea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086678" y="1747989"/>
            <a:ext cx="5638800" cy="1819275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</p:spTree>
  </p:cSld>
  <p:clrMapOvr>
    <a:masterClrMapping/>
  </p:clrMapOvr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여러 가지 서블릿 관련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Listener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9" y="1512168"/>
            <a:ext cx="6400800" cy="29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/>
              <a:t>리스너란?</a:t>
            </a:r>
            <a:endParaRPr lang="ko-KR" altLang="en-US" sz="1400" b="1"/>
          </a:p>
        </p:txBody>
      </p:sp>
      <p:sp>
        <p:nvSpPr>
          <p:cNvPr id="11" name="직사각형 10"/>
          <p:cNvSpPr txBox="1"/>
          <p:nvPr/>
        </p:nvSpPr>
        <p:spPr>
          <a:xfrm>
            <a:off x="613410" y="1840229"/>
            <a:ext cx="7783830" cy="3920491"/>
          </a:xfrm>
          <a:prstGeom prst="rect">
            <a:avLst/>
          </a:prstGeom>
          <a:ln w="9525" cap="flat" cmpd="sng">
            <a:solidFill>
              <a:srgbClr val="ff6600"/>
            </a:solidFill>
            <a:prstDash val="solid"/>
            <a:round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ko-KR" altLang="en-US" sz="1400" b="1">
                <a:latin typeface="한컴산뜻돋움"/>
                <a:ea typeface="한컴산뜻돋움"/>
              </a:rPr>
              <a:t>리스너란 특정 이벤트가 발생하기를 ‘귀 기울여’ 기다리다가 실행되는 메서드나 함수, 혹은 그 메서드를 가지고 있는 객체를 가리킨다. 이런 객체를 </a:t>
            </a:r>
            <a:r>
              <a:rPr lang="ko-KR" altLang="en-US" sz="1400" b="1">
                <a:solidFill>
                  <a:srgbClr val="ff0000"/>
                </a:solidFill>
                <a:latin typeface="한컴산뜻돋움"/>
                <a:ea typeface="한컴산뜻돋움"/>
              </a:rPr>
              <a:t>이벤트 핸들러</a:t>
            </a:r>
            <a:r>
              <a:rPr lang="ko-KR" altLang="en-US" sz="1400" b="1">
                <a:latin typeface="한컴산뜻돋움"/>
                <a:ea typeface="한컴산뜻돋움"/>
              </a:rPr>
              <a:t>라고 한다. 리스너는 주로 </a:t>
            </a:r>
            <a:r>
              <a:rPr lang="en-US" altLang="ko-KR" sz="1400" b="1">
                <a:solidFill>
                  <a:srgbClr val="ff0000"/>
                </a:solidFill>
                <a:latin typeface="한컴산뜻돋움"/>
                <a:ea typeface="한컴산뜻돋움"/>
              </a:rPr>
              <a:t>GUI</a:t>
            </a:r>
            <a:r>
              <a:rPr lang="ko-KR" altLang="en-US" sz="1400" b="1">
                <a:latin typeface="한컴산뜻돋움"/>
                <a:ea typeface="한컴산뜻돋움"/>
              </a:rPr>
              <a:t>프로그래밍에서 다양한 이베트 처리를 구현할 때 많이 적용하는 기술이다. 서블릿에서도 이러한 리스너를 활용할 수 있어서 정해진 이벤트가 발생할 때 자동으로 수행되는 처리 내용을 구현할 수 있다. 예를 들어, </a:t>
            </a:r>
            <a:r>
              <a:rPr lang="ko-KR" altLang="en-US" sz="1400" b="1">
                <a:solidFill>
                  <a:srgbClr val="ff0000"/>
                </a:solidFill>
                <a:latin typeface="한컴산뜻돋움"/>
                <a:ea typeface="한컴산뜻돋움"/>
              </a:rPr>
              <a:t>클라이언트로부터 요청이 전달되었을 때, 세션 객체가 생성되거나 삭제되었을 때, 그리고 서블릿 컨테이너가 시작되었을 때나 종료될 때 등</a:t>
            </a:r>
            <a:r>
              <a:rPr lang="ko-KR" altLang="en-US" sz="1400" b="1">
                <a:latin typeface="한컴산뜻돋움"/>
                <a:ea typeface="한컴산뜻돋움"/>
              </a:rPr>
              <a:t> 각 시점에 수행될 처리 내용을 구현하여 등록할 수 있으며 이때 활용되는 기술이 바로 리스너이다.</a:t>
            </a:r>
            <a:endParaRPr lang="ko-KR" altLang="en-US" sz="1400" b="1">
              <a:latin typeface="한컴산뜻돋움"/>
              <a:ea typeface="한컴산뜻돋움"/>
            </a:endParaRPr>
          </a:p>
          <a:p>
            <a:pPr>
              <a:lnSpc>
                <a:spcPct val="150000"/>
              </a:lnSpc>
              <a:defRPr/>
            </a:pPr>
            <a:endParaRPr lang="ko-KR" altLang="en-US" sz="1400" b="1">
              <a:latin typeface="한컴산뜻돋움"/>
              <a:ea typeface="한컴산뜻돋움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b="1">
                <a:latin typeface="한컴산뜻돋움"/>
                <a:ea typeface="한컴산뜻돋움"/>
              </a:rPr>
              <a:t>서블릿에서는 </a:t>
            </a:r>
            <a:r>
              <a:rPr lang="en-US" altLang="ko-KR" sz="1400" b="1">
                <a:solidFill>
                  <a:srgbClr val="ff0000"/>
                </a:solidFill>
                <a:latin typeface="한컴산뜻돋움"/>
                <a:ea typeface="한컴산뜻돋움"/>
              </a:rPr>
              <a:t>HttpServletRequest, HttpSession, ServletContext</a:t>
            </a:r>
            <a:r>
              <a:rPr lang="en-US" altLang="ko-KR" sz="1400" b="1">
                <a:latin typeface="한컴산뜻돋움"/>
                <a:ea typeface="한컴산뜻돋움"/>
              </a:rPr>
              <a:t>  </a:t>
            </a:r>
            <a:r>
              <a:rPr lang="ko-KR" altLang="en-US" sz="1400" b="1">
                <a:latin typeface="한컴산뜻돋움"/>
                <a:ea typeface="한컴산뜻돋움"/>
              </a:rPr>
              <a:t>객체와 관련하여 발생하는 여러 이벤트들에 대한 이벤트 핸들러(리스너)를 구현할 수 있다. 서블릿 관련 리스너 종류의 실례를 들자면 세션 객체 생성이나 소멸 시 처리되는 </a:t>
            </a:r>
            <a:r>
              <a:rPr lang="ko-KR" altLang="en-US" sz="1400" b="1">
                <a:solidFill>
                  <a:srgbClr val="0000ff"/>
                </a:solidFill>
                <a:latin typeface="한컴산뜻돋움"/>
                <a:ea typeface="한컴산뜻돋움"/>
              </a:rPr>
              <a:t>HttpSessionListener</a:t>
            </a:r>
            <a:r>
              <a:rPr lang="ko-KR" altLang="en-US" sz="1400" b="1">
                <a:latin typeface="한컴산뜻돋움"/>
                <a:ea typeface="한컴산뜻돋움"/>
              </a:rPr>
              <a:t>나 세션에 바인딩된 객체를 알려주는 이벤트 발생 시 작동하는 </a:t>
            </a:r>
            <a:r>
              <a:rPr lang="ko-KR" altLang="en-US" sz="1400" b="1">
                <a:solidFill>
                  <a:srgbClr val="0000ff"/>
                </a:solidFill>
                <a:latin typeface="한컴산뜻돋움"/>
                <a:ea typeface="한컴산뜻돋움"/>
              </a:rPr>
              <a:t>HttpSessionBindingListener</a:t>
            </a:r>
            <a:r>
              <a:rPr lang="ko-KR" altLang="en-US" sz="1400" b="1">
                <a:latin typeface="한컴산뜻돋움"/>
                <a:ea typeface="한컴산뜻돋움"/>
              </a:rPr>
              <a:t> 등이 있다.</a:t>
            </a:r>
            <a:endParaRPr lang="ko-KR" altLang="en-US" sz="1400" b="1"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여러 가지 서블릿 관련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Listener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9" y="1512168"/>
            <a:ext cx="6400800" cy="29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/>
              <a:t>리스너 개요</a:t>
            </a:r>
            <a:endParaRPr lang="ko-KR" altLang="en-US" sz="1400" b="1"/>
          </a:p>
        </p:txBody>
      </p:sp>
      <p:grpSp>
        <p:nvGrpSpPr>
          <p:cNvPr id="28" name="그룹 27"/>
          <p:cNvGrpSpPr/>
          <p:nvPr/>
        </p:nvGrpSpPr>
        <p:grpSpPr>
          <a:xfrm rot="0">
            <a:off x="1062062" y="2160240"/>
            <a:ext cx="6282754" cy="1895646"/>
            <a:chOff x="1062062" y="2808312"/>
            <a:chExt cx="6282754" cy="1895646"/>
          </a:xfrm>
        </p:grpSpPr>
        <p:grpSp>
          <p:nvGrpSpPr>
            <p:cNvPr id="19" name="그룹 18"/>
            <p:cNvGrpSpPr/>
            <p:nvPr/>
          </p:nvGrpSpPr>
          <p:grpSpPr>
            <a:xfrm rot="0">
              <a:off x="1062062" y="3083962"/>
              <a:ext cx="1746249" cy="1167557"/>
              <a:chOff x="1062062" y="3083962"/>
              <a:chExt cx="1746249" cy="1167557"/>
            </a:xfrm>
          </p:grpSpPr>
          <p:grpSp>
            <p:nvGrpSpPr>
              <p:cNvPr id="17" name="그룹 16"/>
              <p:cNvGrpSpPr/>
              <p:nvPr/>
            </p:nvGrpSpPr>
            <p:grpSpPr>
              <a:xfrm rot="0">
                <a:off x="1062062" y="3108520"/>
                <a:ext cx="1746249" cy="1142999"/>
                <a:chOff x="980281" y="3108520"/>
                <a:chExt cx="1746249" cy="1142999"/>
              </a:xfrm>
            </p:grpSpPr>
            <p:sp>
              <p:nvSpPr>
                <p:cNvPr id="12" name="직사각형 11"/>
                <p:cNvSpPr/>
                <p:nvPr/>
              </p:nvSpPr>
              <p:spPr>
                <a:xfrm>
                  <a:off x="980281" y="3108520"/>
                  <a:ext cx="1738312" cy="1142999"/>
                </a:xfrm>
                <a:prstGeom prst="rect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3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p>
                  <a:pPr algn="ctr">
                    <a:defRPr/>
                  </a:pPr>
                  <a:endParaRPr lang="ko-KR" altLang="en-US"/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>
                  <a:off x="996156" y="3330771"/>
                  <a:ext cx="1730374" cy="0"/>
                </a:xfrm>
                <a:prstGeom prst="line">
                  <a:avLst/>
                </a:prstGeom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직사각형 13"/>
              <p:cNvSpPr txBox="1"/>
              <p:nvPr/>
            </p:nvSpPr>
            <p:spPr>
              <a:xfrm>
                <a:off x="1920608" y="3083962"/>
                <a:ext cx="815696" cy="228406"/>
              </a:xfrm>
              <a:prstGeom prst="rect">
                <a:avLst/>
              </a:prstGeom>
            </p:spPr>
            <p:txBody>
              <a:bodyPr vert="horz" wrap="square" lIns="91440" tIns="0" rIns="91440" bIns="0" anchor="t">
                <a:spAutoFit/>
              </a:bodyPr>
              <a:p>
                <a:pPr>
                  <a:defRPr/>
                </a:pPr>
                <a:r>
                  <a:rPr lang="ko-KR" altLang="en-US" sz="1500"/>
                  <a:t>_  □ ×</a:t>
                </a:r>
                <a:endParaRPr lang="ko-KR" altLang="en-US" sz="1500"/>
              </a:p>
            </p:txBody>
          </p:sp>
        </p:grpSp>
        <p:sp>
          <p:nvSpPr>
            <p:cNvPr id="20" name="직사각형 19"/>
            <p:cNvSpPr txBox="1"/>
            <p:nvPr/>
          </p:nvSpPr>
          <p:spPr>
            <a:xfrm>
              <a:off x="1476164" y="2862458"/>
              <a:ext cx="1031875" cy="26230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ko-KR" altLang="en-US" sz="1100"/>
                <a:t>이벤트 소스</a:t>
              </a:r>
              <a:endParaRPr lang="ko-KR" altLang="en-US" sz="1100"/>
            </a:p>
          </p:txBody>
        </p:sp>
        <p:grpSp>
          <p:nvGrpSpPr>
            <p:cNvPr id="23" name="그룹 22"/>
            <p:cNvGrpSpPr/>
            <p:nvPr/>
          </p:nvGrpSpPr>
          <p:grpSpPr>
            <a:xfrm rot="0">
              <a:off x="4773066" y="2808312"/>
              <a:ext cx="2571750" cy="1895646"/>
              <a:chOff x="4124993" y="2808312"/>
              <a:chExt cx="2571750" cy="1895646"/>
            </a:xfrm>
          </p:grpSpPr>
          <p:grpSp>
            <p:nvGrpSpPr>
              <p:cNvPr id="18" name="그룹 17"/>
              <p:cNvGrpSpPr/>
              <p:nvPr/>
            </p:nvGrpSpPr>
            <p:grpSpPr>
              <a:xfrm rot="0">
                <a:off x="4124993" y="3068833"/>
                <a:ext cx="2571750" cy="1635125"/>
                <a:chOff x="3552031" y="3068833"/>
                <a:chExt cx="2571750" cy="1635125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3552031" y="3068833"/>
                  <a:ext cx="2571750" cy="1635125"/>
                </a:xfrm>
                <a:prstGeom prst="rect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3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p>
                  <a:pPr>
                    <a:defRPr/>
                  </a:pPr>
                  <a:r>
                    <a:rPr lang="en-US" altLang="ko-KR" sz="1200"/>
                    <a:t>Listener </a:t>
                  </a:r>
                  <a:r>
                    <a:rPr lang="ko-KR" altLang="en-US" sz="1200"/>
                    <a:t>객체</a:t>
                  </a:r>
                  <a:endParaRPr lang="ko-KR" altLang="en-US" sz="1200"/>
                </a:p>
                <a:p>
                  <a:pPr>
                    <a:defRPr/>
                  </a:pPr>
                  <a:endParaRPr lang="ko-KR" altLang="en-US" sz="1200"/>
                </a:p>
                <a:p>
                  <a:pPr>
                    <a:defRPr/>
                  </a:pPr>
                  <a:r>
                    <a:rPr lang="en-US" altLang="ko-KR" sz="1200"/>
                    <a:t>window_close( )  {</a:t>
                  </a:r>
                  <a:endParaRPr lang="en-US" altLang="ko-KR" sz="1200"/>
                </a:p>
                <a:p>
                  <a:pPr>
                    <a:defRPr/>
                  </a:pPr>
                  <a:r>
                    <a:rPr lang="en-US" altLang="ko-KR" sz="1200"/>
                    <a:t>   // window </a:t>
                  </a:r>
                  <a:r>
                    <a:rPr lang="ko-KR" altLang="en-US" sz="1200"/>
                    <a:t>종료 실행문</a:t>
                  </a:r>
                  <a:endParaRPr lang="ko-KR" altLang="en-US" sz="1200"/>
                </a:p>
                <a:p>
                  <a:pPr>
                    <a:defRPr/>
                  </a:pPr>
                  <a:r>
                    <a:rPr lang="ko-KR" altLang="en-US" sz="1200"/>
                    <a:t>}</a:t>
                  </a:r>
                  <a:endParaRPr lang="ko-KR" altLang="en-US" sz="1200"/>
                </a:p>
                <a:p>
                  <a:pPr>
                    <a:defRPr/>
                  </a:pPr>
                  <a:endParaRPr lang="ko-KR" altLang="en-US" sz="1200"/>
                </a:p>
                <a:p>
                  <a:pPr>
                    <a:defRPr/>
                  </a:pPr>
                  <a:endParaRPr lang="ko-KR" altLang="en-US" sz="1200"/>
                </a:p>
                <a:p>
                  <a:pPr>
                    <a:defRPr/>
                  </a:pPr>
                  <a:endParaRPr lang="ko-KR" altLang="en-US" sz="1200"/>
                </a:p>
              </p:txBody>
            </p:sp>
            <p:cxnSp>
              <p:nvCxnSpPr>
                <p:cNvPr id="16" name="직선 연결선 15"/>
                <p:cNvCxnSpPr/>
                <p:nvPr/>
              </p:nvCxnSpPr>
              <p:spPr>
                <a:xfrm>
                  <a:off x="3574800" y="3427200"/>
                  <a:ext cx="2541600" cy="0"/>
                </a:xfrm>
                <a:prstGeom prst="line">
                  <a:avLst/>
                </a:prstGeom>
                <a:ln>
                  <a:solidFill>
                    <a:schemeClr val="accent2">
                      <a:lumMod val="80000"/>
                      <a:lumOff val="2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직사각형 20"/>
              <p:cNvSpPr txBox="1"/>
              <p:nvPr/>
            </p:nvSpPr>
            <p:spPr>
              <a:xfrm>
                <a:off x="4718855" y="2808312"/>
                <a:ext cx="1293813" cy="2623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100"/>
                  <a:t>이벤트 핸들러</a:t>
                </a:r>
                <a:endParaRPr lang="ko-KR" altLang="en-US" sz="1100"/>
              </a:p>
            </p:txBody>
          </p:sp>
        </p:grpSp>
        <p:sp>
          <p:nvSpPr>
            <p:cNvPr id="22" name="타원 21"/>
            <p:cNvSpPr/>
            <p:nvPr/>
          </p:nvSpPr>
          <p:spPr>
            <a:xfrm>
              <a:off x="3202781" y="3553021"/>
              <a:ext cx="650874" cy="412749"/>
            </a:xfrm>
            <a:prstGeom prst="ellipse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000"/>
                <a:t>클릭</a:t>
              </a:r>
              <a:endParaRPr lang="ko-KR" altLang="en-US" sz="1000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3858666" y="3236272"/>
              <a:ext cx="905801" cy="536819"/>
            </a:xfrm>
            <a:custGeom>
              <a:avLst/>
              <a:gdLst>
                <a:gd name="connsiteX0" fmla="*/ -5010 w 905801"/>
                <a:gd name="connsiteY0" fmla="*/ 507248 h 536819"/>
                <a:gd name="connsiteX1" fmla="*/ 518864 w 905801"/>
                <a:gd name="connsiteY1" fmla="*/ 507248 h 536819"/>
                <a:gd name="connsiteX2" fmla="*/ 772864 w 905801"/>
                <a:gd name="connsiteY2" fmla="*/ 110373 h 536819"/>
                <a:gd name="connsiteX3" fmla="*/ 907802 w 905801"/>
                <a:gd name="connsiteY3" fmla="*/ -752 h 5368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5801" h="536819">
                  <a:moveTo>
                    <a:pt x="-5010" y="507248"/>
                  </a:moveTo>
                  <a:cubicBezTo>
                    <a:pt x="82301" y="507248"/>
                    <a:pt x="389218" y="573394"/>
                    <a:pt x="518864" y="507248"/>
                  </a:cubicBezTo>
                  <a:cubicBezTo>
                    <a:pt x="648510" y="441102"/>
                    <a:pt x="708041" y="195039"/>
                    <a:pt x="772864" y="110373"/>
                  </a:cubicBezTo>
                  <a:cubicBezTo>
                    <a:pt x="837687" y="25706"/>
                    <a:pt x="885312" y="17768"/>
                    <a:pt x="907802" y="-752"/>
                  </a:cubicBezTo>
                </a:path>
              </a:pathLst>
            </a:cu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>
              <a:off x="2644224" y="3206945"/>
              <a:ext cx="669525" cy="375067"/>
            </a:xfrm>
            <a:custGeom>
              <a:avLst/>
              <a:gdLst>
                <a:gd name="connsiteX0" fmla="*/ -5004 w 669525"/>
                <a:gd name="connsiteY0" fmla="*/ 20638 h 375067"/>
                <a:gd name="connsiteX1" fmla="*/ 502994 w 669525"/>
                <a:gd name="connsiteY1" fmla="*/ 28575 h 375067"/>
                <a:gd name="connsiteX2" fmla="*/ 669682 w 669525"/>
                <a:gd name="connsiteY2" fmla="*/ 377825 h 37506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9525" h="375067">
                  <a:moveTo>
                    <a:pt x="-5004" y="20638"/>
                  </a:moveTo>
                  <a:cubicBezTo>
                    <a:pt x="79661" y="21960"/>
                    <a:pt x="390546" y="-30956"/>
                    <a:pt x="502994" y="28575"/>
                  </a:cubicBezTo>
                  <a:cubicBezTo>
                    <a:pt x="615442" y="88106"/>
                    <a:pt x="641900" y="319616"/>
                    <a:pt x="669682" y="377825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2393156" y="3052958"/>
              <a:ext cx="261937" cy="293687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3">
              <a:schemeClr val="accent4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직사각형 26"/>
            <p:cNvSpPr txBox="1"/>
            <p:nvPr/>
          </p:nvSpPr>
          <p:spPr>
            <a:xfrm>
              <a:off x="3312368" y="3314896"/>
              <a:ext cx="754063" cy="2626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ko-KR" altLang="en-US" sz="1100"/>
                <a:t>이벤트</a:t>
              </a:r>
              <a:endParaRPr lang="ko-KR" altLang="en-US" sz="11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여러 가지 서블릿 관련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Listener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9" y="1512168"/>
            <a:ext cx="6400800" cy="29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/>
              <a:t>리스너 객체 구현</a:t>
            </a:r>
            <a:endParaRPr lang="ko-KR" altLang="en-US" sz="1400" b="1"/>
          </a:p>
        </p:txBody>
      </p:sp>
      <p:grpSp>
        <p:nvGrpSpPr>
          <p:cNvPr id="39" name="그룹 38"/>
          <p:cNvGrpSpPr/>
          <p:nvPr/>
        </p:nvGrpSpPr>
        <p:grpSpPr>
          <a:xfrm rot="0">
            <a:off x="789781" y="2267146"/>
            <a:ext cx="7706415" cy="707543"/>
            <a:chOff x="789781" y="2267146"/>
            <a:chExt cx="6735054" cy="707543"/>
          </a:xfrm>
        </p:grpSpPr>
        <p:grpSp>
          <p:nvGrpSpPr>
            <p:cNvPr id="32" name="그룹 31"/>
            <p:cNvGrpSpPr/>
            <p:nvPr/>
          </p:nvGrpSpPr>
          <p:grpSpPr>
            <a:xfrm rot="0">
              <a:off x="789781" y="2267146"/>
              <a:ext cx="6735054" cy="707543"/>
              <a:chOff x="789781" y="2267146"/>
              <a:chExt cx="6735054" cy="707543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789781" y="2267146"/>
                <a:ext cx="2428874" cy="706437"/>
              </a:xfrm>
              <a:prstGeom prst="rect">
                <a:avLst/>
              </a:prstGeom>
              <a:ln>
                <a:solidFill>
                  <a:srgbClr val="ff66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3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ko-KR" sz="1100" b="1">
                    <a:latin typeface="한컴산뜻돋움"/>
                    <a:ea typeface="한컴산뜻돋움"/>
                  </a:rPr>
                  <a:t>HttpSession</a:t>
                </a:r>
                <a:endParaRPr lang="en-US" altLang="ko-KR" sz="1100" b="1">
                  <a:latin typeface="한컴산뜻돋움"/>
                  <a:ea typeface="한컴산뜻돋움"/>
                </a:endParaRPr>
              </a:p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latin typeface="한컴산뜻돋움"/>
                    <a:ea typeface="한컴산뜻돋움"/>
                  </a:rPr>
                  <a:t>객체 생성과 삭제</a:t>
                </a:r>
                <a:endParaRPr lang="ko-KR" altLang="en-US" sz="1100" b="1">
                  <a:latin typeface="한컴산뜻돋움"/>
                  <a:ea typeface="한컴산뜻돋움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095961" y="2268252"/>
                <a:ext cx="2428874" cy="706437"/>
              </a:xfrm>
              <a:prstGeom prst="rect">
                <a:avLst/>
              </a:prstGeom>
              <a:ln>
                <a:solidFill>
                  <a:srgbClr val="ff66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3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ko-KR" sz="1100" b="1">
                    <a:latin typeface="한컴산뜻돋움"/>
                    <a:ea typeface="한컴산뜻돋움"/>
                  </a:rPr>
                  <a:t>HttpSessionListener</a:t>
                </a:r>
                <a:endParaRPr lang="en-US" altLang="ko-KR" sz="1100" b="1">
                  <a:latin typeface="한컴산뜻돋움"/>
                  <a:ea typeface="한컴산뜻돋움"/>
                </a:endParaRPr>
              </a:p>
            </p:txBody>
          </p:sp>
          <p:cxnSp>
            <p:nvCxnSpPr>
              <p:cNvPr id="31" name="직선 화살표 연결선 30"/>
              <p:cNvCxnSpPr>
                <a:stCxn id="29" idx="3"/>
                <a:endCxn id="30" idx="1"/>
              </p:cNvCxnSpPr>
              <p:nvPr/>
            </p:nvCxnSpPr>
            <p:spPr>
              <a:xfrm>
                <a:off x="3218656" y="2620364"/>
                <a:ext cx="1877305" cy="1106"/>
              </a:xfrm>
              <a:prstGeom prst="straightConnector1">
                <a:avLst/>
              </a:prstGeom>
              <a:ln w="12700">
                <a:solidFill>
                  <a:srgbClr val="ff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직사각형 36"/>
            <p:cNvSpPr txBox="1"/>
            <p:nvPr/>
          </p:nvSpPr>
          <p:spPr>
            <a:xfrm>
              <a:off x="3417092" y="2268252"/>
              <a:ext cx="1460501" cy="33645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lnSpc>
                  <a:spcPct val="150000"/>
                </a:lnSpc>
                <a:defRPr/>
              </a:pPr>
              <a:r>
                <a:rPr lang="en-US" altLang="ko-KR" sz="1100" b="1">
                  <a:latin typeface="한컴산뜻돋움"/>
                  <a:ea typeface="한컴산뜻돋움"/>
                </a:rPr>
                <a:t>HttpSessionEvent</a:t>
              </a:r>
              <a:endParaRPr lang="en-US" altLang="ko-KR" sz="1100" b="1">
                <a:latin typeface="한컴산뜻돋움"/>
                <a:ea typeface="한컴산뜻돋움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 rot="0">
            <a:off x="792087" y="3261576"/>
            <a:ext cx="7696984" cy="734868"/>
            <a:chOff x="792087" y="3261576"/>
            <a:chExt cx="6735054" cy="734868"/>
          </a:xfrm>
        </p:grpSpPr>
        <p:grpSp>
          <p:nvGrpSpPr>
            <p:cNvPr id="33" name="그룹 32"/>
            <p:cNvGrpSpPr/>
            <p:nvPr/>
          </p:nvGrpSpPr>
          <p:grpSpPr>
            <a:xfrm rot="0">
              <a:off x="792087" y="3288901"/>
              <a:ext cx="6735054" cy="707543"/>
              <a:chOff x="789781" y="2267146"/>
              <a:chExt cx="6735054" cy="707543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789781" y="2267146"/>
                <a:ext cx="2428874" cy="706437"/>
              </a:xfrm>
              <a:prstGeom prst="rect">
                <a:avLst/>
              </a:prstGeom>
              <a:ln>
                <a:solidFill>
                  <a:srgbClr val="ff66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3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ko-KR" sz="1100" b="1">
                    <a:latin typeface="한컴산뜻돋움"/>
                    <a:ea typeface="한컴산뜻돋움"/>
                  </a:rPr>
                  <a:t>HttpSession</a:t>
                </a:r>
                <a:endParaRPr lang="en-US" altLang="ko-KR" sz="1100" b="1">
                  <a:latin typeface="한컴산뜻돋움"/>
                  <a:ea typeface="한컴산뜻돋움"/>
                </a:endParaRPr>
              </a:p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latin typeface="한컴산뜻돋움"/>
                    <a:ea typeface="한컴산뜻돋움"/>
                  </a:rPr>
                  <a:t>속성 추가, 삭제, 대체</a:t>
                </a:r>
                <a:endParaRPr lang="ko-KR" altLang="en-US" sz="1100" b="1">
                  <a:latin typeface="한컴산뜻돋움"/>
                  <a:ea typeface="한컴산뜻돋움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095961" y="2268252"/>
                <a:ext cx="2428874" cy="706437"/>
              </a:xfrm>
              <a:prstGeom prst="rect">
                <a:avLst/>
              </a:prstGeom>
              <a:ln>
                <a:solidFill>
                  <a:srgbClr val="ff66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3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ko-KR" sz="1100" b="1">
                    <a:latin typeface="한컴산뜻돋움"/>
                    <a:ea typeface="한컴산뜻돋움"/>
                  </a:rPr>
                  <a:t>HttpSession</a:t>
                </a:r>
                <a:r>
                  <a:rPr lang="en-US" altLang="ko-KR" sz="1100" b="1">
                    <a:solidFill>
                      <a:srgbClr val="0000ff"/>
                    </a:solidFill>
                    <a:latin typeface="한컴산뜻돋움"/>
                    <a:ea typeface="한컴산뜻돋움"/>
                  </a:rPr>
                  <a:t>Attribute</a:t>
                </a:r>
                <a:r>
                  <a:rPr lang="en-US" altLang="ko-KR" sz="1100" b="1">
                    <a:latin typeface="한컴산뜻돋움"/>
                    <a:ea typeface="한컴산뜻돋움"/>
                  </a:rPr>
                  <a:t>Listener</a:t>
                </a:r>
                <a:endParaRPr lang="en-US" altLang="ko-KR" sz="1100" b="1">
                  <a:latin typeface="한컴산뜻돋움"/>
                  <a:ea typeface="한컴산뜻돋움"/>
                </a:endParaRPr>
              </a:p>
            </p:txBody>
          </p:sp>
          <p:cxnSp>
            <p:nvCxnSpPr>
              <p:cNvPr id="36" name="직선 화살표 연결선 35"/>
              <p:cNvCxnSpPr>
                <a:stCxn id="34" idx="3"/>
                <a:endCxn id="35" idx="1"/>
              </p:cNvCxnSpPr>
              <p:nvPr/>
            </p:nvCxnSpPr>
            <p:spPr>
              <a:xfrm>
                <a:off x="3218654" y="2620364"/>
                <a:ext cx="1877306" cy="1106"/>
              </a:xfrm>
              <a:prstGeom prst="straightConnector1">
                <a:avLst/>
              </a:prstGeom>
              <a:ln w="12700">
                <a:solidFill>
                  <a:srgbClr val="ff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직사각형 37"/>
            <p:cNvSpPr txBox="1"/>
            <p:nvPr/>
          </p:nvSpPr>
          <p:spPr>
            <a:xfrm>
              <a:off x="3259342" y="3261576"/>
              <a:ext cx="1709209" cy="3369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100" b="1">
                  <a:latin typeface="한컴산뜻돋움"/>
                  <a:ea typeface="한컴산뜻돋움"/>
                </a:rPr>
                <a:t>HttpSession</a:t>
              </a:r>
              <a:r>
                <a:rPr lang="en-US" altLang="ko-KR" sz="1100" b="1">
                  <a:solidFill>
                    <a:srgbClr val="0000ff"/>
                  </a:solidFill>
                  <a:latin typeface="한컴산뜻돋움"/>
                  <a:ea typeface="한컴산뜻돋움"/>
                </a:rPr>
                <a:t>Attribute</a:t>
              </a:r>
              <a:r>
                <a:rPr lang="en-US" altLang="ko-KR" sz="1100" b="1">
                  <a:latin typeface="한컴산뜻돋움"/>
                  <a:ea typeface="한컴산뜻돋움"/>
                </a:rPr>
                <a:t>Event</a:t>
              </a:r>
              <a:endParaRPr lang="en-US" altLang="ko-KR" sz="1100" b="1">
                <a:latin typeface="한컴산뜻돋움"/>
                <a:ea typeface="한컴산뜻돋움"/>
              </a:endParaRPr>
            </a:p>
          </p:txBody>
        </p:sp>
      </p:grpSp>
      <p:sp>
        <p:nvSpPr>
          <p:cNvPr id="41" name="직사각형 40"/>
          <p:cNvSpPr txBox="1"/>
          <p:nvPr/>
        </p:nvSpPr>
        <p:spPr>
          <a:xfrm>
            <a:off x="813593" y="4267396"/>
            <a:ext cx="7358065" cy="9027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HttpSession </a:t>
            </a:r>
            <a:r>
              <a:rPr lang="ko-KR" altLang="en-US" sz="1200" b="1">
                <a:latin typeface="한컴산뜻돋움"/>
                <a:ea typeface="한컴산뜻돋움"/>
              </a:rPr>
              <a:t>객체가 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생성되거나 해제되는 시점</a:t>
            </a:r>
            <a:r>
              <a:rPr lang="ko-KR" altLang="en-US" sz="1200" b="1">
                <a:latin typeface="한컴산뜻돋움"/>
                <a:ea typeface="한컴산뜻돋움"/>
              </a:rPr>
              <a:t>에 발생하는 이벤트는 </a:t>
            </a:r>
            <a:r>
              <a:rPr lang="en-US" altLang="ko-KR" sz="1200" b="1">
                <a:latin typeface="한컴산뜻돋움"/>
                <a:ea typeface="한컴산뜻돋움"/>
              </a:rPr>
              <a:t>HttpSessionEvent</a:t>
            </a:r>
            <a:r>
              <a:rPr lang="ko-KR" altLang="en-US" sz="1200" b="1">
                <a:latin typeface="한컴산뜻돋움"/>
                <a:ea typeface="한컴산뜻돋움"/>
              </a:rPr>
              <a:t>이고, 객체에 속성(</a:t>
            </a:r>
            <a:r>
              <a:rPr lang="en-US" altLang="ko-KR" sz="1200" b="1">
                <a:latin typeface="한컴산뜻돋움"/>
                <a:ea typeface="한컴산뜻돋움"/>
              </a:rPr>
              <a:t>attribute)</a:t>
            </a:r>
            <a:r>
              <a:rPr lang="ko-KR" altLang="en-US" sz="1200" b="1">
                <a:latin typeface="한컴산뜻돋움"/>
                <a:ea typeface="한컴산뜻돋움"/>
              </a:rPr>
              <a:t>을 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등록, 추출, 대체하는 시점</a:t>
            </a:r>
            <a:r>
              <a:rPr lang="ko-KR" altLang="en-US" sz="1200" b="1">
                <a:latin typeface="한컴산뜻돋움"/>
                <a:ea typeface="한컴산뜻돋움"/>
              </a:rPr>
              <a:t>에 발생하는 이벤트는 </a:t>
            </a:r>
            <a:r>
              <a:rPr lang="en-US" altLang="ko-KR" sz="1200" b="1">
                <a:latin typeface="한컴산뜻돋움"/>
                <a:ea typeface="한컴산뜻돋움"/>
              </a:rPr>
              <a:t>HttpSessionAttributeEvent </a:t>
            </a:r>
            <a:r>
              <a:rPr lang="ko-KR" altLang="en-US" sz="1200" b="1">
                <a:latin typeface="한컴산뜻돋움"/>
                <a:ea typeface="한컴산뜻돋움"/>
              </a:rPr>
              <a:t>이다.  각 이벤트가 발생하면 해당 이벤트 객체를 전달하면서 리스너 객체를 상속한 객체의 정해진 메소드를 호출한다.</a:t>
            </a:r>
            <a:endParaRPr lang="ko-KR" altLang="en-US" sz="1200" b="1"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여러 가지 서블릿 관련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Listener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3902" y="1749939"/>
            <a:ext cx="7316977" cy="26745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Ø"/>
              <a:defRPr/>
            </a:pPr>
            <a:r>
              <a:rPr lang="ko-KR" altLang="en-US" sz="1200"/>
              <a:t>서블릿에서 발생하는 이벤트에 대해서 처리를 할 수 있는 기능</a:t>
            </a:r>
            <a:endParaRPr lang="ko-KR" altLang="en-US" sz="1200"/>
          </a:p>
        </p:txBody>
      </p:sp>
      <p:sp>
        <p:nvSpPr>
          <p:cNvPr id="4" name="TextBox 3"/>
          <p:cNvSpPr txBox="1"/>
          <p:nvPr/>
        </p:nvSpPr>
        <p:spPr>
          <a:xfrm>
            <a:off x="586409" y="1441176"/>
            <a:ext cx="31191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latin typeface="+mj-ea"/>
                <a:ea typeface="+mj-ea"/>
              </a:rPr>
              <a:t>Listener API</a:t>
            </a:r>
            <a:endParaRPr lang="ko-KR" altLang="en-US" sz="1600" b="1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409" y="2266124"/>
            <a:ext cx="3119110" cy="265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atin typeface="+mj-ea"/>
                <a:ea typeface="+mj-ea"/>
              </a:rPr>
              <a:t>서블릿 관련 여러가지 리스너들</a:t>
            </a:r>
            <a:endParaRPr lang="ko-KR" altLang="en-US" sz="1200" b="1">
              <a:latin typeface="+mj-ea"/>
              <a:ea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03902" y="2543123"/>
          <a:ext cx="7561718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250"/>
                <a:gridCol w="2087250"/>
                <a:gridCol w="3387216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서블릿 관련 리스너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추상 메서드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5486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ServletContextAttributeListener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attributeAdded()</a:t>
                      </a:r>
                      <a:endParaRPr lang="en-US" altLang="ko-KR" sz="1000" b="0" i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attributeRemoved()</a:t>
                      </a:r>
                      <a:endParaRPr lang="en-US" altLang="ko-KR" sz="1000" b="0" i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attributeReplaced()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Context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객체에 속성 추가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제거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수정</a:t>
                      </a:r>
                      <a:endParaRPr lang="ko-KR" altLang="en-US" sz="1000" b="0" i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이벤트 발생 시 처리합니다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962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000" b="1" i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HttpSessionListener</a:t>
                      </a:r>
                      <a:endParaRPr lang="ko-KR" altLang="en-US" sz="1000" b="1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>
                        <a:defRPr/>
                      </a:pPr>
                      <a:r>
                        <a:rPr lang="en-US" altLang="ko-KR" sz="1000" b="1" i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sessionCreated()</a:t>
                      </a:r>
                      <a:endParaRPr lang="en-US" altLang="ko-KR" sz="1000" b="1" i="0">
                        <a:solidFill>
                          <a:srgbClr val="ff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000" b="1" i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sessionDestroyed()</a:t>
                      </a:r>
                      <a:endParaRPr lang="ko-KR" altLang="en-US" sz="1000" b="1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>
                        <a:defRPr/>
                      </a:pPr>
                      <a:r>
                        <a:rPr lang="ko-KR" altLang="en-US" sz="1000" b="1" i="0">
                          <a:solidFill>
                            <a:srgbClr val="800080"/>
                          </a:solidFill>
                          <a:latin typeface="+mj-ea"/>
                          <a:ea typeface="+mj-ea"/>
                          <a:cs typeface="+mn-cs"/>
                        </a:rPr>
                        <a:t>세션 객체의 생성</a:t>
                      </a:r>
                      <a:r>
                        <a:rPr lang="en-US" altLang="ko-KR" sz="1000" b="1" i="0">
                          <a:solidFill>
                            <a:srgbClr val="800080"/>
                          </a:solidFill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en-US" sz="1000" b="1" i="0">
                          <a:solidFill>
                            <a:srgbClr val="800080"/>
                          </a:solidFill>
                          <a:latin typeface="+mj-ea"/>
                          <a:ea typeface="+mj-ea"/>
                          <a:cs typeface="+mn-cs"/>
                        </a:rPr>
                        <a:t>소멸 이벤트 발생 시</a:t>
                      </a:r>
                      <a:endParaRPr lang="ko-KR" altLang="en-US" sz="1000" b="1" i="0">
                        <a:solidFill>
                          <a:srgbClr val="80008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1000" b="1" i="0">
                          <a:solidFill>
                            <a:srgbClr val="800080"/>
                          </a:solidFill>
                          <a:latin typeface="+mj-ea"/>
                          <a:ea typeface="+mj-ea"/>
                          <a:cs typeface="+mn-cs"/>
                        </a:rPr>
                        <a:t>처리합니다</a:t>
                      </a:r>
                      <a:r>
                        <a:rPr lang="en-US" altLang="ko-KR" sz="1000" b="1" i="0">
                          <a:solidFill>
                            <a:srgbClr val="800080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000" b="1" i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session.getSession() / session.invalidate()</a:t>
                      </a:r>
                      <a:endParaRPr lang="en-US" altLang="ko-KR" sz="1000" b="1" i="0">
                        <a:solidFill>
                          <a:srgbClr val="ff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962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ServletRequestListener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requestInitialized()</a:t>
                      </a:r>
                      <a:endParaRPr lang="en-US" altLang="ko-KR" sz="1000" b="0" i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requestDestroyed()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클라이언트의 요청 이벤트 발생 시 처</a:t>
                      </a:r>
                      <a:endParaRPr lang="ko-KR" altLang="en-US" sz="1000" b="0" i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리합니다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5486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ServletRequestAttributeListener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attributedAdded()</a:t>
                      </a:r>
                      <a:endParaRPr lang="en-US" altLang="ko-KR" sz="1000" b="0" i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attributedRemoved()</a:t>
                      </a:r>
                      <a:endParaRPr lang="en-US" altLang="ko-KR" sz="1000" b="0" i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attributeReplaced()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요청 객체에 속성 추가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제거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수정 이벤</a:t>
                      </a:r>
                      <a:endParaRPr lang="ko-KR" altLang="en-US" sz="1000" b="0" i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트 발생 시 처리합니다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962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000" b="1" i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HttpSessionBindingListener</a:t>
                      </a:r>
                      <a:endParaRPr lang="ko-KR" altLang="en-US" sz="1000" b="1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>
                        <a:defRPr/>
                      </a:pPr>
                      <a:r>
                        <a:rPr lang="en-US" altLang="ko-KR" sz="1000" b="1" i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valueBound()</a:t>
                      </a:r>
                      <a:endParaRPr lang="en-US" altLang="ko-KR" sz="1000" b="1" i="0">
                        <a:solidFill>
                          <a:srgbClr val="ff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000" b="1" i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valueUnbound()</a:t>
                      </a:r>
                      <a:endParaRPr lang="ko-KR" altLang="en-US" sz="1000" b="1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>
                        <a:defRPr/>
                      </a:pPr>
                      <a:r>
                        <a:rPr lang="ko-KR" altLang="en-US" sz="1000" b="1" i="0">
                          <a:solidFill>
                            <a:srgbClr val="800080"/>
                          </a:solidFill>
                          <a:latin typeface="+mj-ea"/>
                          <a:ea typeface="+mj-ea"/>
                          <a:cs typeface="+mn-cs"/>
                        </a:rPr>
                        <a:t>세션에 바인딩</a:t>
                      </a:r>
                      <a:r>
                        <a:rPr lang="en-US" altLang="ko-KR" sz="1000" b="1" i="0">
                          <a:solidFill>
                            <a:srgbClr val="800080"/>
                          </a:solidFill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en-US" sz="1000" b="1" i="0">
                          <a:solidFill>
                            <a:srgbClr val="800080"/>
                          </a:solidFill>
                          <a:latin typeface="+mj-ea"/>
                          <a:ea typeface="+mj-ea"/>
                          <a:cs typeface="+mn-cs"/>
                        </a:rPr>
                        <a:t>언바인딩된 객체를 알려</a:t>
                      </a:r>
                      <a:endParaRPr lang="ko-KR" altLang="en-US" sz="1000" b="1" i="0">
                        <a:solidFill>
                          <a:srgbClr val="80008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1000" b="1" i="0">
                          <a:solidFill>
                            <a:srgbClr val="800080"/>
                          </a:solidFill>
                          <a:latin typeface="+mj-ea"/>
                          <a:ea typeface="+mj-ea"/>
                          <a:cs typeface="+mn-cs"/>
                        </a:rPr>
                        <a:t>주는 이벤트 발생 시 처리합니다</a:t>
                      </a:r>
                      <a:r>
                        <a:rPr lang="en-US" altLang="ko-KR" sz="1000" b="1" i="0">
                          <a:solidFill>
                            <a:srgbClr val="800080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000" b="1" i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session.setAttribute()</a:t>
                      </a:r>
                      <a:endParaRPr lang="en-US" altLang="ko-KR" sz="1000" b="1" i="0">
                        <a:solidFill>
                          <a:srgbClr val="ff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5486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HttpSessionAttributeListener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attributedAdded()</a:t>
                      </a:r>
                      <a:endParaRPr lang="en-US" altLang="ko-KR" sz="1000" b="0" i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attributedRemoved()</a:t>
                      </a:r>
                      <a:endParaRPr lang="en-US" altLang="ko-KR" sz="1000" b="0" i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attributeReplaced()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세션에 속성 추가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제거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수정 이벤트 발</a:t>
                      </a:r>
                      <a:endParaRPr lang="ko-KR" altLang="en-US" sz="1000" b="0" i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 시 처리합니다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962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ServletContextListener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contextInitialized()</a:t>
                      </a:r>
                      <a:endParaRPr lang="en-US" altLang="ko-KR" sz="1000" b="0" i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contextDestroyed()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컨텍스트 객체의 생성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소멸 이벤트 발</a:t>
                      </a:r>
                      <a:endParaRPr lang="ko-KR" altLang="en-US" sz="1000" b="0" i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 시 처리합니다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962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HttpSessionActivationListener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sessionDidActivate()</a:t>
                      </a:r>
                      <a:endParaRPr lang="en-US" altLang="ko-KR" sz="1000" b="0" i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sessionWillPassivate()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세션의 활성화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비활성화 이벤트 발생</a:t>
                      </a:r>
                      <a:endParaRPr lang="ko-KR" altLang="en-US" sz="1000" b="0" i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 처리합니다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 속성과 스코프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64469"/>
            <a:ext cx="9144000" cy="6129676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package sec01.ex01;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java.io.IOException;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java.io.PrintWriter;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javax.servlet.ServletContext;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javax.servlet.ServletException;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javax.servlet.annotation.WebServlet;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javax.servlet.http.HttpServlet;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javax.servlet.http.HttpServletRequest;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javax.servlet.http.HttpServletResponse;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javax.servlet.http.HttpSession;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/*@WebServlet("/set")*/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public class 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SetAttribute</a:t>
            </a:r>
            <a:r>
              <a:rPr lang="ko-KR" altLang="en-US" sz="1200" b="1">
                <a:latin typeface="한컴산뜻돋움"/>
                <a:ea typeface="한컴산뜻돋움"/>
              </a:rPr>
              <a:t> extends HttpServlet {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private static final long serialVersionUID = 1L;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protected void doGet(HttpServletRequest request, HttpServletResponse response) throws ServletException, IOException {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response.setContentType("text/html;charset=utf-8");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PrintWriter out = response.getWriter();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String ctxMesg = "context에 바인딩됩니다.";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String sesMesg = "session에 바인딩됩니다.";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String reqMesg = "request에 바인딩됩니다.";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ServletContext ctx = 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getServletContext()</a:t>
            </a:r>
            <a:r>
              <a:rPr lang="ko-KR" altLang="en-US" sz="1200" b="1">
                <a:latin typeface="한컴산뜻돋움"/>
                <a:ea typeface="한컴산뜻돋움"/>
              </a:rPr>
              <a:t>;       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HttpSession session = 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request.getSession()</a:t>
            </a:r>
            <a:r>
              <a:rPr lang="ko-KR" altLang="en-US" sz="1200" b="1">
                <a:latin typeface="한컴산뜻돋움"/>
                <a:ea typeface="한컴산뜻돋움"/>
              </a:rPr>
              <a:t>;     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//</a:t>
            </a:r>
            <a:r>
              <a:rPr lang="ko-KR" altLang="en-US" sz="1200" b="1">
                <a:solidFill>
                  <a:srgbClr val="0000ff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request</a:t>
            </a:r>
            <a:r>
              <a:rPr lang="ko-KR" altLang="en-US" sz="1200" b="1">
                <a:solidFill>
                  <a:srgbClr val="0000ff"/>
                </a:solidFill>
                <a:latin typeface="한컴산뜻돋움"/>
                <a:ea typeface="한컴산뜻돋움"/>
              </a:rPr>
              <a:t> 객체는 언제 생성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?</a:t>
            </a:r>
            <a:endParaRPr lang="en-US" altLang="ko-KR" sz="1200" b="1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ctx.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setAttribute</a:t>
            </a:r>
            <a:r>
              <a:rPr lang="ko-KR" altLang="en-US" sz="1200" b="1">
                <a:latin typeface="한컴산뜻돋움"/>
                <a:ea typeface="한컴산뜻돋움"/>
              </a:rPr>
              <a:t>("context", ctxMesg);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session.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setAttribute</a:t>
            </a:r>
            <a:r>
              <a:rPr lang="ko-KR" altLang="en-US" sz="1200" b="1">
                <a:latin typeface="한컴산뜻돋움"/>
                <a:ea typeface="한컴산뜻돋움"/>
              </a:rPr>
              <a:t>("session", sesMesg);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request.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setAttribute</a:t>
            </a:r>
            <a:r>
              <a:rPr lang="ko-KR" altLang="en-US" sz="1200" b="1">
                <a:latin typeface="한컴산뜻돋움"/>
                <a:ea typeface="한컴산뜻돋움"/>
              </a:rPr>
              <a:t>("request", reqMesg);    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out.print("바인딩을 수행합니다.");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}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}</a:t>
            </a:r>
            <a:endParaRPr lang="ko-KR" altLang="en-US" sz="1200" b="1"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8" y="1354930"/>
            <a:ext cx="8039113" cy="500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1980247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10.4.1 HttpSessionBindingListener </a:t>
            </a:r>
            <a:r>
              <a:rPr lang="ko-KR" altLang="en-US" b="1"/>
              <a:t>이용해 로그인 접속자수 표시</a:t>
            </a:r>
            <a:endParaRPr lang="en-US" altLang="ko-KR" b="1" spc="-95"/>
          </a:p>
        </p:txBody>
      </p:sp>
      <p:sp>
        <p:nvSpPr>
          <p:cNvPr id="4" name="TextBox 3"/>
          <p:cNvSpPr txBox="1"/>
          <p:nvPr/>
        </p:nvSpPr>
        <p:spPr>
          <a:xfrm>
            <a:off x="705678" y="1810376"/>
            <a:ext cx="7315200" cy="26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다음과 같이 실습 파일을 새로 준비합니다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648244" y="2191164"/>
            <a:ext cx="2114550" cy="3409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여러 가지 서블릿 관련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Listener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7646" y="1530625"/>
            <a:ext cx="77940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비밀번호를 입력하여 전송하는 로그인창을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54766" y="1807624"/>
            <a:ext cx="6643274" cy="39370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여러 가지 서블릿 관련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Listener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348" y="1224136"/>
            <a:ext cx="7404652" cy="27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LoginTest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017191" y="1548172"/>
            <a:ext cx="6097450" cy="41166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직선 연결선 5"/>
          <p:cNvCxnSpPr/>
          <p:nvPr/>
        </p:nvCxnSpPr>
        <p:spPr>
          <a:xfrm>
            <a:off x="1292090" y="2772308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0343" y="2628292"/>
            <a:ext cx="868489" cy="271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</a:rPr>
              <a:t>protected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여러 가지 서블릿 관련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Listener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001662" y="1675560"/>
            <a:ext cx="6440971" cy="261524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여러 가지 서블릿 관련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Listener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여러 가지 서블릿 관련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Listener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4819" name="TextBox 2"/>
          <p:cNvSpPr txBox="1"/>
          <p:nvPr/>
        </p:nvSpPr>
        <p:spPr>
          <a:xfrm>
            <a:off x="-1" y="66675"/>
            <a:ext cx="9144001" cy="612267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package sec04.ex01;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: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/*@WebServlet("/login")*/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public class LoginTest extends HttpServlet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private static final long serialVersionUID = 1L;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protected void doPost(HttpServletRequest request, HttpServletResponse response) throws ServletException, IOException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request.setCharacterEncoding("utf-8");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response.setContentType("text/html;charset=utf-8");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PrintWriter out = response.getWriter();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HttpSession session = request.getSession();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String user_id = request.getParameter("user_id");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String user_pw = request.getParameter("user_pw");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LoginImpl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loginUser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=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new LoginImpl(user_id, user_pw);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if (session.isNew())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session.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setAttribute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("loginUser",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loginUser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);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 세션에 바인딩 시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LoginImpl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의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valueBound()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호출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out.println("&lt;head&gt;");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out.println("&lt;script  type='text/javascript'&gt;");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setTimeout('history.go(0);', 5000)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");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  서블릿에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초마다 재요청하여 로그인수 체크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out.println("&lt;/script&gt;");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                                           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history.go(0) -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 현재 페이지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out.println("&lt;/head&gt;");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out.println("&lt;html&gt;&lt;body&gt;");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out.println("아이디는 " +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loginUser.user_id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+ "&lt;br&gt;");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out.println("총 접속자수는" +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LoginImpl.total_user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+ "&lt;br&gt;");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out.println("&lt;/body&gt;&lt;/html&gt;");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  <p:grpSp>
        <p:nvGrpSpPr>
          <p:cNvPr id="34820" name=""/>
          <p:cNvGrpSpPr/>
          <p:nvPr/>
        </p:nvGrpSpPr>
        <p:grpSpPr>
          <a:xfrm rot="0">
            <a:off x="3230373" y="5570654"/>
            <a:ext cx="5376691" cy="1087317"/>
            <a:chOff x="964927" y="5616770"/>
            <a:chExt cx="6201653" cy="1087317"/>
          </a:xfrm>
          <a:solidFill>
            <a:schemeClr val="lt1"/>
          </a:solidFill>
        </p:grpSpPr>
        <p:grpSp>
          <p:nvGrpSpPr>
            <p:cNvPr id="34821" name="그룹 38"/>
            <p:cNvGrpSpPr/>
            <p:nvPr/>
          </p:nvGrpSpPr>
          <p:grpSpPr>
            <a:xfrm rot="0">
              <a:off x="964927" y="5890710"/>
              <a:ext cx="6201653" cy="813377"/>
              <a:chOff x="964928" y="2267143"/>
              <a:chExt cx="6201653" cy="707543"/>
            </a:xfrm>
            <a:grpFill/>
          </p:grpSpPr>
          <p:grpSp>
            <p:nvGrpSpPr>
              <p:cNvPr id="34822" name="그룹 31"/>
              <p:cNvGrpSpPr/>
              <p:nvPr/>
            </p:nvGrpSpPr>
            <p:grpSpPr>
              <a:xfrm rot="0">
                <a:off x="964928" y="2267143"/>
                <a:ext cx="6201653" cy="707543"/>
                <a:chOff x="964927" y="2267145"/>
                <a:chExt cx="6201653" cy="707543"/>
              </a:xfrm>
              <a:grpFill/>
            </p:grpSpPr>
            <p:sp>
              <p:nvSpPr>
                <p:cNvPr id="34823" name="직사각형 28"/>
                <p:cNvSpPr/>
                <p:nvPr/>
              </p:nvSpPr>
              <p:spPr>
                <a:xfrm>
                  <a:off x="964927" y="2267145"/>
                  <a:ext cx="2253728" cy="706437"/>
                </a:xfrm>
                <a:prstGeom prst="rect">
                  <a:avLst/>
                </a:prstGeom>
                <a:grpFill/>
                <a:ln w="19050" cap="flat" cmpd="sng" algn="ctr">
                  <a:solidFill>
                    <a:srgbClr val="ff6600">
                      <a:alpha val="100000"/>
                    </a:srgbClr>
                  </a:solidFill>
                  <a:prstDash val="solid"/>
                  <a:miter/>
                </a:ln>
                <a:effectLst>
                  <a:outerShdw blurRad="57150" dist="19050" dir="5400000" algn="ctr" rotWithShape="0">
                    <a:srgbClr val="000000">
                      <a:alpha val="62750"/>
                    </a:srgbClr>
                  </a:outerShdw>
                </a:effectLst>
              </p:spPr>
              <p:txBody>
                <a:bodyPr anchor="ctr"/>
                <a:p>
                  <a:pPr marL="0" indent="0" algn="ctr" defTabSz="457200" rtl="0" eaLnBrk="1" latinLnBrk="0" hangingPunct="1">
                    <a:lnSpc>
                      <a:spcPct val="15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Calibri"/>
                      <a:ea typeface="맑은 고딕"/>
                      <a:cs typeface="Calibri"/>
                    </a:rPr>
                    <a:t>HttpSession</a:t>
                  </a:r>
      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endParaRPr>
                </a:p>
                <a:p>
                  <a:pPr marL="0" indent="0" algn="ctr" defTabSz="457200" rtl="0" eaLnBrk="1" latinLnBrk="0" hangingPunct="1">
                    <a:lnSpc>
                      <a:spcPct val="15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endParaRPr>
                </a:p>
                <a:p>
                  <a:pPr marL="0" indent="0" algn="ctr" defTabSz="4572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xmlns:mc="http://schemas.openxmlformats.org/markup-compatibility/2006" xmlns:hp="http://schemas.haansoft.com/office/presentation/8.0" kumimoji="0" lang="ko-KR" altLang="en-US" sz="800" b="1" i="0" u="none" strike="noStrike" kern="1200" cap="none" spc="0" normalizeH="0" baseline="0" mc:Ignorable="hp" hp:hslEmbossed="0">
                      <a:solidFill>
                        <a:srgbClr val="ff0000"/>
                      </a:solidFill>
                      <a:latin typeface="Calibri"/>
                      <a:ea typeface="맑은 고딕"/>
                      <a:cs typeface="맑은 고딕"/>
                    </a:rPr>
                    <a:t>바인딩</a:t>
                  </a:r>
                  <a:r>
      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Calibri"/>
                      <a:ea typeface="맑은 고딕"/>
                      <a:cs typeface="Calibri"/>
                    </a:rPr>
                    <a:t>/</a:t>
                  </a:r>
                  <a:r>
                    <a:rPr xmlns:mc="http://schemas.openxmlformats.org/markup-compatibility/2006" xmlns:hp="http://schemas.haansoft.com/office/presentation/8.0" kumimoji="0" lang="ko-KR" altLang="en-US" sz="800" b="1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Calibri"/>
                      <a:ea typeface="맑은 고딕"/>
                      <a:cs typeface="맑은 고딕"/>
                    </a:rPr>
                    <a:t>언바인딩된 객체를 알려주는 이벤트 발생시</a:t>
                  </a:r>
                  <a:endParaRPr xmlns:mc="http://schemas.openxmlformats.org/markup-compatibility/2006" xmlns:hp="http://schemas.haansoft.com/office/presentation/8.0" kumimoji="0" lang="ko-KR" altLang="en-US" sz="800" b="1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맑은 고딕"/>
                  </a:endParaRPr>
                </a:p>
              </p:txBody>
            </p:sp>
            <p:sp>
              <p:nvSpPr>
                <p:cNvPr id="34824" name="직사각형 29"/>
                <p:cNvSpPr/>
                <p:nvPr/>
              </p:nvSpPr>
              <p:spPr>
                <a:xfrm>
                  <a:off x="5095961" y="2268251"/>
                  <a:ext cx="2070619" cy="706437"/>
                </a:xfrm>
                <a:prstGeom prst="rect">
                  <a:avLst/>
                </a:prstGeom>
                <a:grpFill/>
                <a:ln w="19050" cap="flat" cmpd="sng" algn="ctr">
                  <a:solidFill>
                    <a:srgbClr val="ff6600">
                      <a:alpha val="100000"/>
                    </a:srgbClr>
                  </a:solidFill>
                  <a:prstDash val="solid"/>
                  <a:miter/>
                </a:ln>
                <a:effectLst>
                  <a:outerShdw blurRad="57150" dist="19050" dir="5400000" algn="ctr" rotWithShape="0">
                    <a:srgbClr val="000000">
                      <a:alpha val="62750"/>
                    </a:srgbClr>
                  </a:outerShdw>
                </a:effectLst>
              </p:spPr>
              <p:txBody>
                <a:bodyPr anchor="ctr"/>
                <a:p>
                  <a:pPr marL="0" indent="0" algn="ctr" defTabSz="4572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      <a:solidFill>
                        <a:srgbClr val="000000"/>
                      </a:solidFill>
                      <a:latin typeface="Calibri"/>
                      <a:ea typeface="맑은 고딕"/>
                      <a:cs typeface="Calibri"/>
                    </a:rPr>
                    <a:t>HttpSessionBindingListener</a:t>
                  </a:r>
      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endParaRPr>
                </a:p>
                <a:p>
                  <a:pPr marL="0" indent="0" algn="ctr" defTabSz="457200" rtl="0" eaLnBrk="1" latinLnBrk="0" hangingPunct="1">
                    <a:lnSpc>
                      <a:spcPct val="15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endParaRPr>
                </a:p>
                <a:p>
                  <a:pPr marL="0" indent="0" algn="ctr" defTabSz="4572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      <a:solidFill>
                        <a:srgbClr val="ff0000"/>
                      </a:solidFill>
                      <a:latin typeface="Calibri"/>
                      <a:ea typeface="맑은 고딕"/>
                      <a:cs typeface="Calibri"/>
                    </a:rPr>
                    <a:t>valueBound()</a:t>
                  </a:r>
      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    <a:solidFill>
                      <a:srgbClr val="ff0000"/>
                    </a:solidFill>
                    <a:latin typeface="Calibri"/>
                    <a:ea typeface="맑은 고딕"/>
                    <a:cs typeface="Calibri"/>
                  </a:endParaRPr>
                </a:p>
                <a:p>
                  <a:pPr marL="0" indent="0" algn="ctr" defTabSz="4572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      <a:solidFill>
                        <a:srgbClr val="0000ff"/>
                      </a:solidFill>
                      <a:latin typeface="Calibri"/>
                      <a:ea typeface="맑은 고딕"/>
                      <a:cs typeface="Calibri"/>
                    </a:rPr>
                    <a:t>valueUnbound()</a:t>
                  </a:r>
      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    <a:solidFill>
                      <a:srgbClr val="0000ff"/>
                    </a:solidFill>
                    <a:latin typeface="Calibri"/>
                    <a:ea typeface="맑은 고딕"/>
                    <a:cs typeface="Calibri"/>
                  </a:endParaRPr>
                </a:p>
              </p:txBody>
            </p:sp>
            <p:cxnSp>
              <p:nvCxnSpPr>
                <p:cNvPr id="34825" name="직선 화살표 연결선 30"/>
                <p:cNvCxnSpPr>
                  <a:stCxn id="34823" idx="3"/>
                  <a:endCxn id="34824" idx="1"/>
                </p:cNvCxnSpPr>
                <p:nvPr/>
              </p:nvCxnSpPr>
              <p:spPr>
                <a:xfrm>
                  <a:off x="3218654" y="2620364"/>
                  <a:ext cx="1877307" cy="1105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ff6600">
                      <a:alpha val="100000"/>
                    </a:srgbClr>
                  </a:solidFill>
                  <a:prstDash val="solid"/>
                  <a:miter/>
                  <a:tailEnd type="triangle"/>
                </a:ln>
              </p:spPr>
            </p:cxnSp>
          </p:grpSp>
          <p:sp>
            <p:nvSpPr>
              <p:cNvPr id="34826" name="직사각형 36"/>
              <p:cNvSpPr txBox="1"/>
              <p:nvPr/>
            </p:nvSpPr>
            <p:spPr>
              <a:xfrm>
                <a:off x="3311259" y="2268243"/>
                <a:ext cx="1661584" cy="257363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p>
                <a:pPr marL="0" indent="0" algn="ctr" defTabSz="457200" rtl="0" eaLnBrk="1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HttpSessionBindingEvent</a:t>
                </a:r>
    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</p:grpSp>
        <p:sp>
          <p:nvSpPr>
            <p:cNvPr id="34827" name="직사각형 33801"/>
            <p:cNvSpPr txBox="1"/>
            <p:nvPr/>
          </p:nvSpPr>
          <p:spPr>
            <a:xfrm>
              <a:off x="5794374" y="5616770"/>
              <a:ext cx="1259416" cy="23769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p>
              <a:pPr mar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  <a:solidFill>
                    <a:srgbClr val="0000ff"/>
                  </a:solidFill>
                  <a:latin typeface="Calibri"/>
                  <a:ea typeface="맑은 고딕"/>
                  <a:cs typeface="Calibri"/>
                </a:rPr>
                <a:t>LoginImpl class</a:t>
              </a:r>
  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sp>
        <p:nvSpPr>
          <p:cNvPr id="34828" name=""/>
          <p:cNvSpPr/>
          <p:nvPr/>
        </p:nvSpPr>
        <p:spPr>
          <a:xfrm>
            <a:off x="6379180" y="3830888"/>
            <a:ext cx="838206" cy="1862194"/>
          </a:xfrm>
          <a:custGeom>
            <a:avLst/>
            <a:gdLst>
              <a:gd name="connsiteX0" fmla="*/ -1202 w 838206"/>
              <a:gd name="connsiteY0" fmla="*/ -2019 h 1862194"/>
              <a:gd name="connsiteX1" fmla="*/ 470332 w 838206"/>
              <a:gd name="connsiteY1" fmla="*/ 639267 h 1862194"/>
              <a:gd name="connsiteX2" fmla="*/ 838129 w 838206"/>
              <a:gd name="connsiteY2" fmla="*/ 1865257 h 186219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6" h="1862194">
                <a:moveTo>
                  <a:pt x="-1202" y="-2019"/>
                </a:moveTo>
                <a:cubicBezTo>
                  <a:pt x="77386" y="104861"/>
                  <a:pt x="330443" y="328054"/>
                  <a:pt x="470332" y="639267"/>
                </a:cubicBezTo>
                <a:cubicBezTo>
                  <a:pt x="610220" y="950479"/>
                  <a:pt x="776829" y="1660925"/>
                  <a:pt x="838129" y="1865257"/>
                </a:cubicBezTo>
              </a:path>
            </a:pathLst>
          </a:custGeom>
          <a:noFill/>
          <a:ln>
            <a:solidFill>
              <a:srgbClr val="0000ff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7987" y="1480930"/>
            <a:ext cx="7613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LoginImpl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1240929" y="1757929"/>
            <a:ext cx="6011397" cy="4838857"/>
            <a:chOff x="639090" y="1757929"/>
            <a:chExt cx="6266829" cy="5128389"/>
          </a:xfrm>
        </p:grpSpPr>
        <p:pic>
          <p:nvPicPr>
            <p:cNvPr id="3584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639090" y="1757929"/>
              <a:ext cx="6266829" cy="9440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43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717987" y="2701947"/>
              <a:ext cx="5414341" cy="41843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여러 가지 서블릿 관련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Listener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여러 가지 서블릿 관련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Listener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5844" name="TextBox 2"/>
          <p:cNvSpPr txBox="1"/>
          <p:nvPr/>
        </p:nvSpPr>
        <p:spPr>
          <a:xfrm>
            <a:off x="0" y="567689"/>
            <a:ext cx="9144000" cy="5574031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package sec04.ex01;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javax.servlet.http.HttpSessionBindingEvent;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javax.servlet.http.HttpSessionBindingListener;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public class LoginImpl implements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HttpSessionBindingListener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String user_id;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String user_pw;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static int total_user = 0;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public LoginImpl()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public LoginImpl(String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user_id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, String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user_pw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)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this.user_id = user_id;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this.user_pw = user_pw;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@Override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public void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valueBound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(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HttpSessionBindingEvent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arg0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) {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session.setAttribute()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System.out.println("사용자 접속");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++total_user;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@Override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public void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valueUnbound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(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HttpSessionBindingEvent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800080"/>
                </a:solidFill>
                <a:latin typeface="한컴산뜻돋움"/>
                <a:ea typeface="한컴산뜻돋움"/>
              </a:rPr>
              <a:t>arg0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) { 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// 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System.out.println("사용자 접속 해제");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total_user--;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20687"/>
            <a:ext cx="7794054" cy="449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서로 다른 종류의 브라우저에서 접속하여 실행 결과를 확인해 보겠습니다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우선 크롬에서로그인하면 접속자</a:t>
            </a:r>
            <a:endParaRPr lang="ko-KR" altLang="en-US" sz="1200">
              <a:latin typeface="+mj-ea"/>
              <a:ea typeface="+mj-ea"/>
            </a:endParaRP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접속자수가 표시됩니다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3876260"/>
            <a:ext cx="8448261" cy="265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이번에는 엣지에서 로그인하면 다음과 같이 접속자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접속자수가 표시됩니다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en-US" altLang="ko-KR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009949" y="2081834"/>
            <a:ext cx="3055155" cy="1406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636337" y="2193235"/>
            <a:ext cx="2924175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4636337" y="3279913"/>
            <a:ext cx="1138298" cy="2087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3" name="그림 12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938286" y="4246494"/>
            <a:ext cx="3586388" cy="11405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/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5128591" y="4246494"/>
            <a:ext cx="3390072" cy="11405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5128591" y="5118652"/>
            <a:ext cx="1063487" cy="15902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여러 가지 서블릿 관련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Listener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861" y="1500809"/>
            <a:ext cx="77127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en-US" altLang="ko-KR" sz="1200">
                <a:latin typeface="+mj-ea"/>
                <a:ea typeface="+mj-ea"/>
              </a:rPr>
              <a:t>5</a:t>
            </a:r>
            <a:r>
              <a:rPr lang="ko-KR" altLang="en-US" sz="1200">
                <a:latin typeface="+mj-ea"/>
                <a:ea typeface="+mj-ea"/>
              </a:rPr>
              <a:t>초 후 크롬에서는 접속자수가 갱신되어 표시됩니다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861" y="3955774"/>
            <a:ext cx="7756515" cy="27142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v"/>
              <a:defRPr/>
            </a:pP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HttpSessionBindingListener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를 구현한 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LoginImpl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클래스는 리스너를 따로 등록할 필요가 없습니다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200" b="1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698348" y="1853027"/>
            <a:ext cx="3143250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698348" y="2951921"/>
            <a:ext cx="1164122" cy="14691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여러 가지 서블릿 관련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Listener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8" y="1335052"/>
            <a:ext cx="8039113" cy="4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1980247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10.4.2 HttpSessionListener </a:t>
            </a:r>
            <a:r>
              <a:rPr lang="ko-KR" altLang="en-US" b="1"/>
              <a:t>이용해 로그인 접속자수 표시</a:t>
            </a:r>
            <a:endParaRPr lang="en-US" altLang="ko-KR" b="1" spc="-95"/>
          </a:p>
        </p:txBody>
      </p:sp>
      <p:sp>
        <p:nvSpPr>
          <p:cNvPr id="4" name="TextBox 3"/>
          <p:cNvSpPr txBox="1"/>
          <p:nvPr/>
        </p:nvSpPr>
        <p:spPr>
          <a:xfrm>
            <a:off x="844826" y="1888435"/>
            <a:ext cx="77987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다음과 같이 실습 파일을 준비합니다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981946" y="2165434"/>
            <a:ext cx="2066925" cy="3933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여러 가지 서블릿 관련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Listener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 속성과 스코프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8" y="1480930"/>
            <a:ext cx="73450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두 번째 서블릿인 </a:t>
            </a:r>
            <a:r>
              <a:rPr lang="en-US" altLang="ko-KR" sz="1200">
                <a:latin typeface="+mj-ea"/>
                <a:ea typeface="+mj-ea"/>
              </a:rPr>
              <a:t>GetAttribute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49676" y="1757929"/>
            <a:ext cx="6218480" cy="48094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직선 연결선 5"/>
          <p:cNvCxnSpPr/>
          <p:nvPr/>
        </p:nvCxnSpPr>
        <p:spPr>
          <a:xfrm>
            <a:off x="1427609" y="3034131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5862" y="2897148"/>
            <a:ext cx="868489" cy="263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solidFill>
                  <a:srgbClr val="ff0000"/>
                </a:solidFill>
              </a:rPr>
              <a:t>protected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8657" y="1500808"/>
            <a:ext cx="78320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첫 번째 서블릿인 </a:t>
            </a:r>
            <a:r>
              <a:rPr lang="en-US" altLang="ko-KR" sz="1200">
                <a:latin typeface="+mj-ea"/>
                <a:ea typeface="+mj-ea"/>
              </a:rPr>
              <a:t>LoginTest </a:t>
            </a:r>
            <a:r>
              <a:rPr lang="ko-KR" altLang="en-US" sz="1200">
                <a:latin typeface="+mj-ea"/>
                <a:ea typeface="+mj-ea"/>
              </a:rPr>
              <a:t>클래스 파일을 다음과 같이 수정합니다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93913" y="1862261"/>
            <a:ext cx="6415502" cy="38938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직선 연결선 6"/>
          <p:cNvCxnSpPr/>
          <p:nvPr/>
        </p:nvCxnSpPr>
        <p:spPr>
          <a:xfrm>
            <a:off x="1289963" y="3860364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8216" y="3723381"/>
            <a:ext cx="868489" cy="265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</a:rPr>
              <a:t>protected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여러 가지 서블릿 관련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Listener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86815" y="1510746"/>
            <a:ext cx="6373927" cy="45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여러 가지 서블릿 관련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Listener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여러 가지 서블릿 관련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Listener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0963" name="TextBox 2"/>
          <p:cNvSpPr txBox="1"/>
          <p:nvPr/>
        </p:nvSpPr>
        <p:spPr>
          <a:xfrm>
            <a:off x="0" y="161925"/>
            <a:ext cx="9144000" cy="6665595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package sec04.ex02;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: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/*@WebServlet("/login")*/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public class LoginTest extends HttpServlet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ServletContext context = null;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	List user_list = new ArrayList();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protected void doPost(HttpServletRequest request, HttpServletResponse response) throws ServletException, IOException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request.setCharacterEncoding("utf-8");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response.setContentType("text/html;charset=utf-8");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context = getServletContext();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PrintWriter out = response.getWriter();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		HttpSession session = request.getSession();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String user_id = request.getParameter("user_id");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String user_pw = request.getParameter("user_pw");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LoginImpl loginUser = new LoginImpl(user_id, user_pw);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LoginImpl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을 생성후 접속한 아이디와 비번 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                                                                                                                          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loginUser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에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저장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if (session.isNew())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session.setAttribute("loginUser", loginUser);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loginUser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를 세션에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저장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user_list.add(user_id);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                                    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user_list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에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user_id 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저장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context.setAttribute("user_list", user_list);    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// context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에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user_list 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저장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out.println("&lt;html&gt;&lt;body&gt;");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out.println("아이디는 " + loginUser.user_id + "&lt;br&gt;");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out.println("총 접속자수는" + LoginImpl.total_user + "&lt;br&gt;&lt;br&gt;");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out.println("접속 아이디:&lt;br&gt;");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List list = (ArrayList) context.getAttribute("user_list");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for (int i = 0; i &lt; list.size(); i++)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	out.println(list.get(i) + "&lt;br&gt;");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&lt;a href='logout?user_id=" + user_id + "'&gt;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로그아웃 &lt;/a&gt;");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out.println("&lt;/body&gt;&lt;/html&gt;");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  <p:grpSp>
        <p:nvGrpSpPr>
          <p:cNvPr id="40965" name="그룹 38"/>
          <p:cNvGrpSpPr/>
          <p:nvPr/>
        </p:nvGrpSpPr>
        <p:grpSpPr>
          <a:xfrm rot="0">
            <a:off x="4104202" y="587085"/>
            <a:ext cx="4283040" cy="520437"/>
            <a:chOff x="1322440" y="2283392"/>
            <a:chExt cx="5844118" cy="736432"/>
          </a:xfrm>
        </p:grpSpPr>
        <p:grpSp>
          <p:nvGrpSpPr>
            <p:cNvPr id="40966" name="그룹 31"/>
            <p:cNvGrpSpPr/>
            <p:nvPr/>
          </p:nvGrpSpPr>
          <p:grpSpPr>
            <a:xfrm rot="0">
              <a:off x="1322440" y="2285668"/>
              <a:ext cx="5844118" cy="734156"/>
              <a:chOff x="1322441" y="2285665"/>
              <a:chExt cx="5844118" cy="734156"/>
            </a:xfrm>
          </p:grpSpPr>
          <p:sp>
            <p:nvSpPr>
              <p:cNvPr id="40967" name="직사각형 28"/>
              <p:cNvSpPr/>
              <p:nvPr/>
            </p:nvSpPr>
            <p:spPr>
              <a:xfrm>
                <a:off x="1322441" y="2313384"/>
                <a:ext cx="2209828" cy="706437"/>
              </a:xfrm>
              <a:prstGeom prst="rect">
                <a:avLst/>
              </a:prstGeom>
              <a:noFill/>
              <a:ln w="19050" cap="flat" cmpd="sng" algn="ctr">
                <a:solidFill>
                  <a:srgbClr val="ff6600">
                    <a:alpha val="100000"/>
                  </a:srgbClr>
                </a:solidFill>
                <a:prstDash val="solid"/>
                <a:miter/>
              </a:ln>
              <a:effectLst>
                <a:outerShdw blurRad="57150" dist="19050" dir="5400000" algn="ctr" rotWithShape="0">
                  <a:srgbClr val="000000">
                    <a:alpha val="62750"/>
                  </a:srgbClr>
                </a:outerShdw>
              </a:effectLst>
            </p:spPr>
            <p:txBody>
              <a:bodyPr anchor="ctr"/>
              <a:p>
                <a:pPr marL="0" indent="0" algn="ctr" defTabSz="457200" rtl="0" eaLnBrk="1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한컴산뜻돋움"/>
                    <a:ea typeface="한컴산뜻돋움"/>
                  </a:rPr>
                  <a:t>HttpSession</a:t>
                </a:r>
                <a:endPara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한컴산뜻돋움"/>
                  <a:ea typeface="한컴산뜻돋움"/>
                </a:endParaRPr>
              </a:p>
              <a:p>
                <a:pPr marL="0" indent="0" algn="ctr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한컴산뜻돋움"/>
                    <a:ea typeface="한컴산뜻돋움"/>
                  </a:rPr>
                  <a:t>세션 객체의 </a:t>
                </a:r>
                <a:r>
                  <a: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    <a:solidFill>
                      <a:srgbClr val="ff0000"/>
                    </a:solidFill>
                    <a:latin typeface="한컴산뜻돋움"/>
                    <a:ea typeface="한컴산뜻돋움"/>
                  </a:rPr>
                  <a:t>생성</a:t>
                </a:r>
                <a:r>
                  <a: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한컴산뜻돋움"/>
                    <a:ea typeface="한컴산뜻돋움"/>
                  </a:rPr>
                  <a:t>/소멸 이벤트 발생시</a:t>
                </a:r>
                <a:endParaRPr xmlns:mc="http://schemas.openxmlformats.org/markup-compatibility/2006" xmlns:hp="http://schemas.haansoft.com/office/presentation/8.0" kumimoji="0" lang="ko-KR" altLang="en-US" sz="7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한컴산뜻돋움"/>
                  <a:ea typeface="한컴산뜻돋움"/>
                </a:endParaRPr>
              </a:p>
            </p:txBody>
          </p:sp>
          <p:sp>
            <p:nvSpPr>
              <p:cNvPr id="40968" name="직사각형 29"/>
              <p:cNvSpPr/>
              <p:nvPr/>
            </p:nvSpPr>
            <p:spPr>
              <a:xfrm>
                <a:off x="5131966" y="2285665"/>
                <a:ext cx="2034593" cy="706437"/>
              </a:xfrm>
              <a:prstGeom prst="rect">
                <a:avLst/>
              </a:prstGeom>
              <a:noFill/>
              <a:ln w="19050" cap="flat" cmpd="sng" algn="ctr">
                <a:solidFill>
                  <a:srgbClr val="ff6600">
                    <a:alpha val="100000"/>
                  </a:srgbClr>
                </a:solidFill>
                <a:prstDash val="solid"/>
                <a:miter/>
              </a:ln>
              <a:effectLst>
                <a:outerShdw blurRad="57150" dist="19050" dir="5400000" algn="ctr" rotWithShape="0">
                  <a:srgbClr val="000000">
                    <a:alpha val="62750"/>
                  </a:srgbClr>
                </a:outerShdw>
              </a:effectLst>
            </p:spPr>
            <p:txBody>
              <a:bodyPr anchor="ctr"/>
              <a:p>
                <a:pPr marL="0" indent="0" algn="ctr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한컴산뜻돋움"/>
                    <a:ea typeface="한컴산뜻돋움"/>
                  </a:rPr>
                  <a:t>HttpSessionListener</a:t>
                </a:r>
                <a:endPara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한컴산뜻돋움"/>
                  <a:ea typeface="한컴산뜻돋움"/>
                </a:endParaRPr>
              </a:p>
              <a:p>
                <a:pPr marL="0" indent="0" algn="ctr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    <a:solidFill>
                      <a:srgbClr val="ff0000"/>
                    </a:solidFill>
                    <a:latin typeface="한컴산뜻돋움"/>
                    <a:ea typeface="한컴산뜻돋움"/>
                  </a:rPr>
                  <a:t>sessionCreated()</a:t>
                </a:r>
                <a:endPara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  <a:solidFill>
                    <a:srgbClr val="ff0000"/>
                  </a:solidFill>
                  <a:latin typeface="한컴산뜻돋움"/>
                  <a:ea typeface="한컴산뜻돋움"/>
                </a:endParaRPr>
              </a:p>
              <a:p>
                <a:pPr marL="0" indent="0" algn="ctr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    <a:solidFill>
                      <a:srgbClr val="0000ff"/>
                    </a:solidFill>
                    <a:latin typeface="한컴산뜻돋움"/>
                    <a:ea typeface="한컴산뜻돋움"/>
                  </a:rPr>
                  <a:t>sessionDestroyed()</a:t>
                </a:r>
                <a:endPara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  <a:solidFill>
                    <a:srgbClr val="0000ff"/>
                  </a:solidFill>
                  <a:latin typeface="한컴산뜻돋움"/>
                  <a:ea typeface="한컴산뜻돋움"/>
                </a:endParaRPr>
              </a:p>
            </p:txBody>
          </p:sp>
          <p:cxnSp>
            <p:nvCxnSpPr>
              <p:cNvPr id="40969" name="직선 화살표 연결선 30"/>
              <p:cNvCxnSpPr>
                <a:endCxn id="40968" idx="1"/>
              </p:cNvCxnSpPr>
              <p:nvPr/>
            </p:nvCxnSpPr>
            <p:spPr>
              <a:xfrm flipV="1">
                <a:off x="3564002" y="2638883"/>
                <a:ext cx="1567977" cy="11628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ff6600">
                    <a:alpha val="100000"/>
                  </a:srgbClr>
                </a:solidFill>
                <a:prstDash val="solid"/>
                <a:miter/>
                <a:tailEnd type="triangle"/>
              </a:ln>
            </p:spPr>
          </p:cxnSp>
        </p:grpSp>
        <p:sp>
          <p:nvSpPr>
            <p:cNvPr id="40970" name="직사각형 36"/>
            <p:cNvSpPr txBox="1"/>
            <p:nvPr/>
          </p:nvSpPr>
          <p:spPr>
            <a:xfrm>
              <a:off x="3603318" y="2283392"/>
              <a:ext cx="1500952" cy="37623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ctr" defTabSz="457200" rtl="0" eaLnBrk="1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한컴산뜻돋움"/>
                  <a:ea typeface="한컴산뜻돋움"/>
                </a:rPr>
                <a:t>HttpSessionEvent</a:t>
              </a:r>
              <a:endPara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endParaRPr>
            </a:p>
          </p:txBody>
        </p:sp>
      </p:grpSp>
      <p:sp>
        <p:nvSpPr>
          <p:cNvPr id="40971" name=""/>
          <p:cNvSpPr/>
          <p:nvPr/>
        </p:nvSpPr>
        <p:spPr>
          <a:xfrm>
            <a:off x="4656457" y="1056737"/>
            <a:ext cx="1026398" cy="1678727"/>
          </a:xfrm>
          <a:custGeom>
            <a:avLst/>
            <a:gdLst>
              <a:gd name="connsiteX0" fmla="*/ -4931 w 1026398"/>
              <a:gd name="connsiteY0" fmla="*/ 1601553 h 1678727"/>
              <a:gd name="connsiteX1" fmla="*/ 987021 w 1026398"/>
              <a:gd name="connsiteY1" fmla="*/ 1545192 h 1678727"/>
              <a:gd name="connsiteX2" fmla="*/ 829210 w 1026398"/>
              <a:gd name="connsiteY2" fmla="*/ -4733 h 16787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398" h="1678727">
                <a:moveTo>
                  <a:pt x="-4931" y="1601553"/>
                </a:moveTo>
                <a:cubicBezTo>
                  <a:pt x="160394" y="1592160"/>
                  <a:pt x="847997" y="1812906"/>
                  <a:pt x="987021" y="1545192"/>
                </a:cubicBezTo>
                <a:cubicBezTo>
                  <a:pt x="1126044" y="1277477"/>
                  <a:pt x="855512" y="253587"/>
                  <a:pt x="829210" y="-4733"/>
                </a:cubicBezTo>
              </a:path>
            </a:pathLst>
          </a:custGeom>
          <a:noFill/>
          <a:ln>
            <a:solidFill>
              <a:schemeClr val="accent1">
                <a:shade val="20000"/>
              </a:schemeClr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4450" y="1499512"/>
            <a:ext cx="80325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LogoutTest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003245" y="1776511"/>
            <a:ext cx="6524833" cy="44202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직선 연결선 5"/>
          <p:cNvCxnSpPr/>
          <p:nvPr/>
        </p:nvCxnSpPr>
        <p:spPr>
          <a:xfrm>
            <a:off x="1348991" y="3568989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7244" y="3432006"/>
            <a:ext cx="8684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solidFill>
                  <a:srgbClr val="ff0000"/>
                </a:solidFill>
              </a:rPr>
              <a:t>protected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358930" y="4483377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7183" y="4346394"/>
            <a:ext cx="8684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solidFill>
                  <a:srgbClr val="ff0000"/>
                </a:solidFill>
              </a:rPr>
              <a:t>protected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332188" y="5646265"/>
            <a:ext cx="4108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9343" y="5509282"/>
            <a:ext cx="8684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solidFill>
                  <a:srgbClr val="ff0000"/>
                </a:solidFill>
              </a:rPr>
              <a:t>private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여러 가지 서블릿 관련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Listener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50691" y="1689652"/>
            <a:ext cx="6613181" cy="316913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여러 가지 서블릿 관련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Listener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여러 가지 서블릿 관련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Listener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0963" name="TextBox 2"/>
          <p:cNvSpPr txBox="1"/>
          <p:nvPr/>
        </p:nvSpPr>
        <p:spPr>
          <a:xfrm>
            <a:off x="-1" y="161925"/>
            <a:ext cx="9144001" cy="6303645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package sec04.ex02;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: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/*@WebServlet("/logout")*/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public class LogoutTest extends HttpServlet {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ServletContext context;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protected void doGet(HttpServletRequest request, HttpServletResponse response) throws ServletException, IOException {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doHandle(request, response);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protected void doPost(HttpServletRequest request, HttpServletResponse response) throws ServletException, IOException {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doHandle(request, response);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private void doHandle(HttpServletRequest request, HttpServletResponse response) throws ServletException, IOException {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request.setCharacterEncoding("utf-8");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response.setContentType("text/html;charset=utf-8");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context = getServletContext();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PrintWriter out = response.getWriter();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HttpSession session = request.getSession();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String user_id = request.getParameter("user_id");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                                          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List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에서 삭제할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user_id 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가져옴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session.invalidate();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List user_list = (ArrayList) context.getAttribute("user_list");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// ServletContext 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user_list 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가져옴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		user_list.remove(user_id);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// List 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에 저장된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user_id 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제거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		context.removeAttribute("user_list"); 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// ServletContext 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user_list 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제거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context.setAttribute("user_list", user_list);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// 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다시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user_id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가 제거된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user_list 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를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ServletContext 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한컴산뜻돋움"/>
                <a:ea typeface="한컴산뜻돋움"/>
              </a:rPr>
              <a:t>를 저장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out.println("&lt;br&gt;로그아웃 했습니다.");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  <p:grpSp>
        <p:nvGrpSpPr>
          <p:cNvPr id="40964" name="그룹 38"/>
          <p:cNvGrpSpPr/>
          <p:nvPr/>
        </p:nvGrpSpPr>
        <p:grpSpPr>
          <a:xfrm rot="0">
            <a:off x="5040311" y="4086784"/>
            <a:ext cx="3944940" cy="850524"/>
            <a:chOff x="3146147" y="2268248"/>
            <a:chExt cx="4168977" cy="739856"/>
          </a:xfrm>
          <a:solidFill>
            <a:schemeClr val="lt1"/>
          </a:solidFill>
        </p:grpSpPr>
        <p:grpSp>
          <p:nvGrpSpPr>
            <p:cNvPr id="40965" name="그룹 31"/>
            <p:cNvGrpSpPr/>
            <p:nvPr/>
          </p:nvGrpSpPr>
          <p:grpSpPr>
            <a:xfrm rot="0">
              <a:off x="3146147" y="2268248"/>
              <a:ext cx="4168977" cy="739856"/>
              <a:chOff x="3146150" y="2268251"/>
              <a:chExt cx="4168977" cy="739856"/>
            </a:xfrm>
            <a:grpFill/>
          </p:grpSpPr>
          <p:sp>
            <p:nvSpPr>
              <p:cNvPr id="40966" name="직사각형 28"/>
              <p:cNvSpPr/>
              <p:nvPr/>
            </p:nvSpPr>
            <p:spPr>
              <a:xfrm>
                <a:off x="3146150" y="2301670"/>
                <a:ext cx="1587243" cy="706437"/>
              </a:xfrm>
              <a:prstGeom prst="rect">
                <a:avLst/>
              </a:prstGeom>
              <a:grpFill/>
              <a:ln w="19050" cap="flat" cmpd="sng" algn="ctr">
                <a:solidFill>
                  <a:srgbClr val="ff6600">
                    <a:alpha val="100000"/>
                  </a:srgbClr>
                </a:solidFill>
                <a:prstDash val="solid"/>
                <a:miter/>
              </a:ln>
              <a:effectLst>
                <a:outerShdw blurRad="57150" dist="19050" dir="5400000" algn="ctr" rotWithShape="0">
                  <a:srgbClr val="000000">
                    <a:alpha val="62750"/>
                  </a:srgbClr>
                </a:outerShdw>
              </a:effectLst>
            </p:spPr>
            <p:txBody>
              <a:bodyPr anchor="ctr"/>
              <a:p>
                <a:pPr marL="0" indent="0" algn="ctr" defTabSz="457200" rtl="0" eaLnBrk="1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HttpSession</a:t>
                </a:r>
    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  <a:p>
                <a:pPr marL="0" indent="0" algn="ctr" defTabSz="457200" rtl="0" eaLnBrk="1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  <a:p>
                <a:pPr marL="0" indent="0" algn="ctr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ko-KR" altLang="en-US" sz="800" b="1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맑은 고딕"/>
                  </a:rPr>
                  <a:t>세션 객체의 생성/</a:t>
                </a:r>
                <a:r>
                  <a:rPr xmlns:mc="http://schemas.openxmlformats.org/markup-compatibility/2006" xmlns:hp="http://schemas.haansoft.com/office/presentation/8.0" kumimoji="0" lang="ko-KR" altLang="en-US" sz="800" b="1" i="0" u="none" strike="noStrike" kern="1200" cap="none" spc="0" normalizeH="0" baseline="0" mc:Ignorable="hp" hp:hslEmbossed="0">
                    <a:solidFill>
                      <a:srgbClr val="ff0000"/>
                    </a:solidFill>
                    <a:latin typeface="Calibri"/>
                    <a:ea typeface="맑은 고딕"/>
                    <a:cs typeface="맑은 고딕"/>
                  </a:rPr>
                  <a:t>소멸</a:t>
                </a:r>
                <a:r>
                  <a:rPr xmlns:mc="http://schemas.openxmlformats.org/markup-compatibility/2006" xmlns:hp="http://schemas.haansoft.com/office/presentation/8.0" kumimoji="0" lang="ko-KR" altLang="en-US" sz="800" b="1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맑은 고딕"/>
                  </a:rPr>
                  <a:t> </a:t>
                </a:r>
                <a:endParaRPr xmlns:mc="http://schemas.openxmlformats.org/markup-compatibility/2006" xmlns:hp="http://schemas.haansoft.com/office/presentation/8.0" kumimoji="0" lang="ko-KR" altLang="en-US" sz="8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endParaRPr>
              </a:p>
              <a:p>
                <a:pPr marL="0" indent="0" algn="ctr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ko-KR" altLang="en-US" sz="800" b="1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맑은 고딕"/>
                  </a:rPr>
                  <a:t>이벤트 발생시</a:t>
                </a:r>
                <a:endParaRPr xmlns:mc="http://schemas.openxmlformats.org/markup-compatibility/2006" xmlns:hp="http://schemas.haansoft.com/office/presentation/8.0" kumimoji="0" lang="ko-KR" altLang="en-US" sz="8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40967" name="직사각형 29"/>
              <p:cNvSpPr/>
              <p:nvPr/>
            </p:nvSpPr>
            <p:spPr>
              <a:xfrm>
                <a:off x="5878245" y="2268251"/>
                <a:ext cx="1436882" cy="706437"/>
              </a:xfrm>
              <a:prstGeom prst="rect">
                <a:avLst/>
              </a:prstGeom>
              <a:grpFill/>
              <a:ln w="19050" cap="flat" cmpd="sng" algn="ctr">
                <a:solidFill>
                  <a:srgbClr val="ff6600">
                    <a:alpha val="100000"/>
                  </a:srgbClr>
                </a:solidFill>
                <a:prstDash val="solid"/>
                <a:miter/>
              </a:ln>
              <a:effectLst>
                <a:outerShdw blurRad="57150" dist="19050" dir="5400000" algn="ctr" rotWithShape="0">
                  <a:srgbClr val="000000">
                    <a:alpha val="62750"/>
                  </a:srgbClr>
                </a:outerShdw>
              </a:effectLst>
            </p:spPr>
            <p:txBody>
              <a:bodyPr anchor="ctr"/>
              <a:p>
                <a:pPr marL="0" indent="0" algn="ctr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HttpSessionListener</a:t>
                </a:r>
    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  <a:p>
                <a:pPr marL="0" indent="0" algn="ctr" defTabSz="457200" rtl="0" eaLnBrk="1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  <a:p>
                <a:pPr marL="0" indent="0" algn="ctr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    <a:solidFill>
                      <a:srgbClr val="0000ff"/>
                    </a:solidFill>
                    <a:latin typeface="Calibri"/>
                    <a:ea typeface="맑은 고딕"/>
                    <a:cs typeface="Calibri"/>
                  </a:rPr>
                  <a:t>sessionCreated()</a:t>
                </a:r>
    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  <a:solidFill>
                    <a:srgbClr val="0000ff"/>
                  </a:solidFill>
                  <a:latin typeface="Calibri"/>
                  <a:ea typeface="맑은 고딕"/>
                  <a:cs typeface="Calibri"/>
                </a:endParaRPr>
              </a:p>
              <a:p>
                <a:pPr marL="0" indent="0" algn="ctr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    <a:solidFill>
                      <a:srgbClr val="ff0000"/>
                    </a:solidFill>
                    <a:latin typeface="Calibri"/>
                    <a:ea typeface="맑은 고딕"/>
                    <a:cs typeface="Calibri"/>
                  </a:rPr>
                  <a:t>sessionDestroyed()</a:t>
                </a:r>
    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  <a:solidFill>
                    <a:srgbClr val="ff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cxnSp>
            <p:nvCxnSpPr>
              <p:cNvPr id="40968" name="직선 화살표 연결선 30"/>
              <p:cNvCxnSpPr>
                <a:endCxn id="40967" idx="1"/>
              </p:cNvCxnSpPr>
              <p:nvPr/>
            </p:nvCxnSpPr>
            <p:spPr>
              <a:xfrm>
                <a:off x="4752506" y="2611788"/>
                <a:ext cx="1125738" cy="9681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ff6600">
                    <a:alpha val="100000"/>
                  </a:srgbClr>
                </a:solidFill>
                <a:prstDash val="solid"/>
                <a:miter/>
                <a:tailEnd type="triangle"/>
              </a:ln>
            </p:spPr>
          </p:cxnSp>
        </p:grpSp>
        <p:sp>
          <p:nvSpPr>
            <p:cNvPr id="40969" name="직사각형 36"/>
            <p:cNvSpPr txBox="1"/>
            <p:nvPr/>
          </p:nvSpPr>
          <p:spPr>
            <a:xfrm>
              <a:off x="4772869" y="2323487"/>
              <a:ext cx="1048673" cy="23261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p>
              <a:pPr marL="0" indent="0" algn="ctr" defTabSz="457200" rtl="0" eaLnBrk="1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HttpSessionEvent</a:t>
              </a:r>
              <a:endPara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sp>
        <p:nvSpPr>
          <p:cNvPr id="40970" name=""/>
          <p:cNvSpPr/>
          <p:nvPr/>
        </p:nvSpPr>
        <p:spPr>
          <a:xfrm>
            <a:off x="3032887" y="4759528"/>
            <a:ext cx="2165608" cy="119051"/>
          </a:xfrm>
          <a:custGeom>
            <a:avLst/>
            <a:gdLst>
              <a:gd name="connsiteX0" fmla="*/ -4730 w 2165608"/>
              <a:gd name="connsiteY0" fmla="*/ 119055 h 119051"/>
              <a:gd name="connsiteX1" fmla="*/ 2170144 w 2165608"/>
              <a:gd name="connsiteY1" fmla="*/ -8 h 119051"/>
            </a:gdLst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65608" h="119051">
                <a:moveTo>
                  <a:pt x="-4730" y="119055"/>
                </a:moveTo>
                <a:cubicBezTo>
                  <a:pt x="357748" y="99211"/>
                  <a:pt x="1807665" y="19835"/>
                  <a:pt x="2170144" y="-8"/>
                </a:cubicBezTo>
              </a:path>
            </a:pathLst>
          </a:custGeom>
          <a:noFill/>
          <a:ln>
            <a:solidFill>
              <a:schemeClr val="accent1">
                <a:shade val="20000"/>
              </a:schemeClr>
            </a:solidFill>
            <a:head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922" y="1590261"/>
            <a:ext cx="7832035" cy="265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sec04.ex02 </a:t>
            </a:r>
            <a:r>
              <a:rPr lang="ko-KR" altLang="en-US" sz="1200">
                <a:latin typeface="+mj-ea"/>
                <a:ea typeface="+mj-ea"/>
              </a:rPr>
              <a:t>패키지를 선택하고 마우스 오른쪽 버튼을 클릭한 후 </a:t>
            </a:r>
            <a:r>
              <a:rPr lang="en-US" altLang="ko-KR" sz="1200">
                <a:latin typeface="+mj-ea"/>
                <a:ea typeface="+mj-ea"/>
              </a:rPr>
              <a:t>New &gt; Listener</a:t>
            </a:r>
            <a:r>
              <a:rPr lang="ko-KR" altLang="en-US" sz="1200">
                <a:latin typeface="+mj-ea"/>
                <a:ea typeface="+mj-ea"/>
              </a:rPr>
              <a:t>를 선택합니다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214944" y="1952636"/>
            <a:ext cx="6070439" cy="31361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693505" y="2246242"/>
            <a:ext cx="427382" cy="218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844209" y="4313581"/>
            <a:ext cx="665922" cy="218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여러 가지 서블릿 관련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Listener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6226" y="1560443"/>
            <a:ext cx="7583557" cy="266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Class name</a:t>
            </a:r>
            <a:r>
              <a:rPr lang="ko-KR" altLang="en-US" sz="1200">
                <a:latin typeface="+mj-ea"/>
                <a:ea typeface="+mj-ea"/>
              </a:rPr>
              <a:t>으로 </a:t>
            </a:r>
            <a:r>
              <a:rPr lang="en-US" altLang="ko-KR" sz="1200">
                <a:latin typeface="+mj-ea"/>
                <a:ea typeface="+mj-ea"/>
              </a:rPr>
              <a:t>LoginImpl</a:t>
            </a:r>
            <a:r>
              <a:rPr lang="ko-KR" altLang="en-US" sz="1200">
                <a:latin typeface="+mj-ea"/>
                <a:ea typeface="+mj-ea"/>
              </a:rPr>
              <a:t>을 입력하고 </a:t>
            </a:r>
            <a:r>
              <a:rPr lang="en-US" altLang="ko-KR" sz="1200">
                <a:latin typeface="+mj-ea"/>
                <a:ea typeface="+mj-ea"/>
              </a:rPr>
              <a:t>Next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019866" y="1837442"/>
            <a:ext cx="4338955" cy="29489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773017" y="3311912"/>
            <a:ext cx="606287" cy="1767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여러 가지 서블릿 관련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Linstener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510748"/>
            <a:ext cx="75239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HttpSessionListener</a:t>
            </a:r>
            <a:r>
              <a:rPr lang="ko-KR" altLang="en-US" sz="1200">
                <a:latin typeface="+mj-ea"/>
                <a:ea typeface="+mj-ea"/>
              </a:rPr>
              <a:t>에 체크하고 </a:t>
            </a:r>
            <a:r>
              <a:rPr lang="en-US" altLang="ko-KR" sz="1200">
                <a:latin typeface="+mj-ea"/>
                <a:ea typeface="+mj-ea"/>
              </a:rPr>
              <a:t>Next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809957" y="1787747"/>
            <a:ext cx="4848225" cy="4476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809957" y="3310505"/>
            <a:ext cx="1678678" cy="24847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여러 가지 서블릿 관련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Listener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5617" y="1480930"/>
            <a:ext cx="7315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Finish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720505" y="1757929"/>
            <a:ext cx="4848225" cy="4476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681330" y="5854148"/>
            <a:ext cx="824948" cy="2683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여러 가지 서블릿 관련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Listener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 속성과 스코프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64469"/>
            <a:ext cx="9144000" cy="6129676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package sec01.ex01;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java.io.IOException;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java.io.PrintWriter;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javax.servlet.ServletContext;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javax.servlet.ServletException;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javax.servlet.annotation.WebServlet;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javax.servlet.http.HttpServlet;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javax.servlet.http.HttpServletRequest;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javax.servlet.http.HttpServletResponse;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javax.servlet.http.HttpSession;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/*@WebServlet("/get")*/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public class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GetAttribute</a:t>
            </a:r>
            <a:r>
              <a:rPr lang="en-US" altLang="ko-KR" sz="1200" b="1">
                <a:latin typeface="한컴산뜻돋움"/>
                <a:ea typeface="한컴산뜻돋움"/>
              </a:rPr>
              <a:t> extends HttpServlet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static final long serialVersionUID = 1L;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protected void doGet(HttpServletRequest request, HttpServletResponse response)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throws ServletException, IOException {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response.setContentType("text/html;charset=utf-8");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PrintWriter out = response.getWriter();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ServletContext ctx =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getServletContext()</a:t>
            </a:r>
            <a:r>
              <a:rPr lang="en-US" altLang="ko-KR" sz="1200" b="1">
                <a:latin typeface="한컴산뜻돋움"/>
                <a:ea typeface="한컴산뜻돋움"/>
              </a:rPr>
              <a:t>;</a:t>
            </a:r>
            <a:r>
              <a:rPr lang="ko-KR" altLang="en-US" sz="1200" b="1">
                <a:latin typeface="한컴산뜻돋움"/>
                <a:ea typeface="한컴산뜻돋움"/>
              </a:rPr>
              <a:t>  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HttpSession sess =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request.getSession()</a:t>
            </a:r>
            <a:r>
              <a:rPr lang="en-US" altLang="ko-KR" sz="1200" b="1">
                <a:latin typeface="한컴산뜻돋움"/>
                <a:ea typeface="한컴산뜻돋움"/>
              </a:rPr>
              <a:t>;</a:t>
            </a:r>
            <a:r>
              <a:rPr lang="ko-KR" altLang="en-US" sz="1200" b="1">
                <a:latin typeface="한컴산뜻돋움"/>
                <a:ea typeface="한컴산뜻돋움"/>
              </a:rPr>
              <a:t>      </a:t>
            </a: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String ctxMesg = (String) ctx.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getAttribute</a:t>
            </a:r>
            <a:r>
              <a:rPr lang="en-US" altLang="ko-KR" sz="1200" b="1">
                <a:latin typeface="한컴산뜻돋움"/>
                <a:ea typeface="한컴산뜻돋움"/>
              </a:rPr>
              <a:t>("context");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String sesMesg = (String) sess.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getAttribute</a:t>
            </a:r>
            <a:r>
              <a:rPr lang="en-US" altLang="ko-KR" sz="1200" b="1">
                <a:latin typeface="한컴산뜻돋움"/>
                <a:ea typeface="한컴산뜻돋움"/>
              </a:rPr>
              <a:t>("session");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String reqMesg = (String) request.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getAttribute</a:t>
            </a:r>
            <a:r>
              <a:rPr lang="en-US" altLang="ko-KR" sz="1200" b="1">
                <a:latin typeface="한컴산뜻돋움"/>
                <a:ea typeface="한컴산뜻돋움"/>
              </a:rPr>
              <a:t>("request");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out.print("context값 : " + ctxMesg + "&lt;br&gt;");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out.print("session값 : " + sesMesg + "&lt;br&gt;");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out.print("request값 : " + reqMesg + "&lt;br&gt;");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}</a:t>
            </a:r>
            <a:endParaRPr lang="en-US" altLang="ko-KR" sz="1200" b="1"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8" y="1490870"/>
            <a:ext cx="75853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@WebListener </a:t>
            </a:r>
            <a:r>
              <a:rPr lang="ko-KR" altLang="en-US" sz="1200">
                <a:latin typeface="+mj-ea"/>
                <a:ea typeface="+mj-ea"/>
              </a:rPr>
              <a:t>애너테이션으로 리스너가 등록된 것을 확인할 수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24274" y="1767869"/>
            <a:ext cx="5943600" cy="27920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530626" y="1961282"/>
            <a:ext cx="1341783" cy="2782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여러 가지 서블릿 관련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Listener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70992"/>
            <a:ext cx="8171742" cy="451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리스너를 등록한 이벤트 핸들러를 이용해서 세션을 생성할 때는 </a:t>
            </a:r>
            <a:r>
              <a:rPr lang="en-US" altLang="ko-KR" sz="1200">
                <a:latin typeface="+mj-ea"/>
                <a:ea typeface="+mj-ea"/>
              </a:rPr>
              <a:t>sessionCreated() </a:t>
            </a:r>
            <a:r>
              <a:rPr lang="ko-KR" altLang="en-US" sz="1200">
                <a:latin typeface="+mj-ea"/>
                <a:ea typeface="+mj-ea"/>
              </a:rPr>
              <a:t>메서드로 이벤트를 처리하고</a:t>
            </a:r>
            <a:r>
              <a:rPr lang="en-US" altLang="ko-KR" sz="1200">
                <a:latin typeface="+mj-ea"/>
                <a:ea typeface="+mj-ea"/>
              </a:rPr>
              <a:t>,</a:t>
            </a:r>
            <a:endParaRPr lang="en-US" altLang="ko-KR" sz="1200">
              <a:latin typeface="+mj-ea"/>
              <a:ea typeface="+mj-ea"/>
            </a:endParaRP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세션을 삭제할 때는 </a:t>
            </a:r>
            <a:r>
              <a:rPr lang="en-US" altLang="ko-KR" sz="1200">
                <a:latin typeface="+mj-ea"/>
                <a:ea typeface="+mj-ea"/>
              </a:rPr>
              <a:t>sessionDestroyed() </a:t>
            </a:r>
            <a:r>
              <a:rPr lang="ko-KR" altLang="en-US" sz="1200">
                <a:latin typeface="+mj-ea"/>
                <a:ea typeface="+mj-ea"/>
              </a:rPr>
              <a:t>메서드로 이벤트를 처리합니다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1324274" y="2012168"/>
            <a:ext cx="6000495" cy="4328724"/>
            <a:chOff x="1324274" y="2181133"/>
            <a:chExt cx="6000495" cy="4328724"/>
          </a:xfrm>
        </p:grpSpPr>
        <p:pic>
          <p:nvPicPr>
            <p:cNvPr id="4915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1324274" y="2181133"/>
              <a:ext cx="5804452" cy="17601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15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1400011" y="3941279"/>
              <a:ext cx="5924758" cy="25685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여러 가지 서블릿 관련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Listener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43481" y="1617687"/>
            <a:ext cx="6781593" cy="303734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여러 가지 서블릿 관련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Listener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여러 가지 서블릿 관련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Listener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0963" name="TextBox 2"/>
          <p:cNvSpPr txBox="1"/>
          <p:nvPr/>
        </p:nvSpPr>
        <p:spPr>
          <a:xfrm>
            <a:off x="-1" y="142875"/>
            <a:ext cx="9144001" cy="593217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package sec04.ex02;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javax.servlet.annotation.WebListener;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javax.servlet.http.HttpSessionEvent;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javax.servlet.http.HttpSessionListener;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@WebListener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public class LoginImpl implements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HttpSessionListener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String user_id;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String user_pw;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static int total_user = 0;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public LoginImpl()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public LoginImpl(String user_id, String user_pw)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this.user_id = user_id;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this.user_pw = user_pw;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@Override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public void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sessionCreated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(HttpSessionEvent arg0)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System.out.println("세션 생성");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++total_user;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@Override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public void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한컴산뜻돋움"/>
                <a:ea typeface="한컴산뜻돋움"/>
              </a:rPr>
              <a:t>sessionDestroyed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(HttpSessionEvent arg0) {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System.out.println("세션 소멸");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	--total_user;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  <p:sp>
        <p:nvSpPr>
          <p:cNvPr id="40965" name=""/>
          <p:cNvSpPr txBox="1"/>
          <p:nvPr/>
        </p:nvSpPr>
        <p:spPr>
          <a:xfrm>
            <a:off x="4912922" y="1121391"/>
            <a:ext cx="3064975" cy="82336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HttpSessionBindingListener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를 제외한 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Listener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를 구현한 모든 이벤트 핸들러는 반드시 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애너테이션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을 이용해서 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Listener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를 등록해야 한다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.</a:t>
            </a:r>
            <a:endParaRPr lang="en-US" altLang="ko-KR" sz="1200" b="1">
              <a:solidFill>
                <a:srgbClr val="800080"/>
              </a:solidFill>
              <a:latin typeface="한컴산뜻돋움"/>
              <a:ea typeface="한컴산뜻돋움"/>
            </a:endParaRPr>
          </a:p>
        </p:txBody>
      </p:sp>
      <p:sp>
        <p:nvSpPr>
          <p:cNvPr id="40966" name=""/>
          <p:cNvSpPr/>
          <p:nvPr/>
        </p:nvSpPr>
        <p:spPr>
          <a:xfrm>
            <a:off x="1685456" y="1158475"/>
            <a:ext cx="3228907" cy="182642"/>
          </a:xfrm>
          <a:custGeom>
            <a:avLst/>
            <a:gdLst>
              <a:gd name="connsiteX0" fmla="*/ -3947 w 3228907"/>
              <a:gd name="connsiteY0" fmla="*/ 182398 h 182642"/>
              <a:gd name="connsiteX1" fmla="*/ 831215 w 3228907"/>
              <a:gd name="connsiteY1" fmla="*/ 2941 h 182642"/>
              <a:gd name="connsiteX2" fmla="*/ 1887247 w 3228907"/>
              <a:gd name="connsiteY2" fmla="*/ 71963 h 182642"/>
              <a:gd name="connsiteX3" fmla="*/ 3233172 w 3228907"/>
              <a:gd name="connsiteY3" fmla="*/ 65061 h 18264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8907" h="182642">
                <a:moveTo>
                  <a:pt x="-3947" y="182398"/>
                </a:moveTo>
                <a:cubicBezTo>
                  <a:pt x="135245" y="152488"/>
                  <a:pt x="516015" y="21347"/>
                  <a:pt x="831215" y="2941"/>
                </a:cubicBezTo>
                <a:cubicBezTo>
                  <a:pt x="1146414" y="-15464"/>
                  <a:pt x="1486921" y="61610"/>
                  <a:pt x="1887247" y="71963"/>
                </a:cubicBezTo>
                <a:cubicBezTo>
                  <a:pt x="2287573" y="82316"/>
                  <a:pt x="3008851" y="66211"/>
                  <a:pt x="3233172" y="65061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6104" y="1530626"/>
            <a:ext cx="8040757" cy="448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ko-KR" altLang="en-US" sz="1200">
                <a:latin typeface="+mj-ea"/>
                <a:ea typeface="+mj-ea"/>
              </a:rPr>
              <a:t>실행하면 사용자마다 로그인</a:t>
            </a:r>
            <a:r>
              <a:rPr lang="en-US" altLang="ko-KR" sz="1200">
                <a:latin typeface="+mj-ea"/>
                <a:ea typeface="+mj-ea"/>
              </a:rPr>
              <a:t>/</a:t>
            </a:r>
            <a:r>
              <a:rPr lang="ko-KR" altLang="en-US" sz="1200">
                <a:latin typeface="+mj-ea"/>
                <a:ea typeface="+mj-ea"/>
              </a:rPr>
              <a:t>로그아웃 시 접속자수와 접속자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를 표시해 줍니다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다음은 첫 번째 아이디로</a:t>
            </a:r>
            <a:endParaRPr lang="ko-KR" altLang="en-US" sz="1200">
              <a:latin typeface="+mj-ea"/>
              <a:ea typeface="+mj-ea"/>
            </a:endParaRP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로그인한 결과입니다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104" y="3873486"/>
            <a:ext cx="85078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8. </a:t>
            </a:r>
            <a:r>
              <a:rPr lang="ko-KR" altLang="en-US" sz="1200">
                <a:latin typeface="+mj-ea"/>
                <a:ea typeface="+mj-ea"/>
              </a:rPr>
              <a:t>이번에는 인터넷 익스플로러에서 두 번째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로 로그인하면 다음과 같이 현재 접속자수와 접속자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가 출력됩니다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057896" y="1992290"/>
            <a:ext cx="3314700" cy="1590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5267739" y="1910958"/>
            <a:ext cx="2312919" cy="1753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5198165" y="2574235"/>
            <a:ext cx="1093305" cy="38762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1057897" y="4400758"/>
            <a:ext cx="3598586" cy="12744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/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5267739" y="4400756"/>
            <a:ext cx="2905953" cy="16047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5198165" y="4909930"/>
            <a:ext cx="1226033" cy="9044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여러 가지 서블릿 관련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Listener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90870"/>
            <a:ext cx="78636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9. </a:t>
            </a:r>
            <a:r>
              <a:rPr lang="ko-KR" altLang="en-US" sz="1200">
                <a:latin typeface="+mj-ea"/>
                <a:ea typeface="+mj-ea"/>
              </a:rPr>
              <a:t>다시 크롬에서 화면을 갱신하면 다음과 같이 현재 접속자수와 접속자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가 표시됩니다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3874964"/>
            <a:ext cx="8448261" cy="266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10. </a:t>
            </a:r>
            <a:r>
              <a:rPr lang="ko-KR" altLang="en-US" sz="1200">
                <a:latin typeface="+mj-ea"/>
                <a:ea typeface="+mj-ea"/>
              </a:rPr>
              <a:t>익스플로러에서 로그아웃을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846961" y="1767869"/>
            <a:ext cx="2589972" cy="20358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749287" y="2683565"/>
            <a:ext cx="1282148" cy="2087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17752" y="3210338"/>
            <a:ext cx="1282148" cy="3975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1749287" y="4208591"/>
            <a:ext cx="4876800" cy="1209675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  <p:sp>
        <p:nvSpPr>
          <p:cNvPr id="11" name="TextBox 10"/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여러 가지 서블릿 관련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Listener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474844" y="1851991"/>
            <a:ext cx="3324225" cy="198120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983" y="1461052"/>
            <a:ext cx="7772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11. </a:t>
            </a:r>
            <a:r>
              <a:rPr lang="ko-KR" altLang="en-US" sz="1200">
                <a:latin typeface="+mj-ea"/>
                <a:ea typeface="+mj-ea"/>
              </a:rPr>
              <a:t>크롬에서 화면을 재요청하면 다음과 같이 현재 접속자수와 접속자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가 표시됩니다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74844" y="2544417"/>
            <a:ext cx="1321904" cy="108336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여러 가지 서블릿 관련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Listener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776" y="678592"/>
            <a:ext cx="721995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10.4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여러 가지 서블릿 관련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Listener API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9" y="1606731"/>
            <a:ext cx="6400800" cy="296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실습 예제</a:t>
            </a:r>
            <a:endParaRPr lang="ko-KR" altLang="en-US" sz="1400" b="1"/>
          </a:p>
        </p:txBody>
      </p:sp>
      <p:sp>
        <p:nvSpPr>
          <p:cNvPr id="6" name="TextBox 5"/>
          <p:cNvSpPr txBox="1"/>
          <p:nvPr/>
        </p:nvSpPr>
        <p:spPr>
          <a:xfrm>
            <a:off x="677776" y="1914508"/>
            <a:ext cx="8022087" cy="293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>
                <a:latin typeface="+mj-ea"/>
                <a:ea typeface="+mj-ea"/>
              </a:rPr>
              <a:t>1. </a:t>
            </a:r>
            <a:r>
              <a:rPr lang="ko-KR" altLang="en-US" sz="1400">
                <a:latin typeface="+mj-ea"/>
                <a:ea typeface="+mj-ea"/>
              </a:rPr>
              <a:t>사용자는 자신의 아이디로 모든 기기에서 한 번만 로그인 가능하게 구현하라</a:t>
            </a:r>
            <a:r>
              <a:rPr lang="en-US" altLang="ko-KR" sz="1400">
                <a:latin typeface="+mj-ea"/>
                <a:ea typeface="+mj-ea"/>
              </a:rPr>
              <a:t>.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7776" y="2711342"/>
            <a:ext cx="8022087" cy="296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>
                <a:latin typeface="+mj-ea"/>
                <a:ea typeface="+mj-ea"/>
              </a:rPr>
              <a:t>2. </a:t>
            </a:r>
            <a:r>
              <a:rPr lang="ko-KR" altLang="en-US" sz="1400">
                <a:latin typeface="+mj-ea"/>
                <a:ea typeface="+mj-ea"/>
              </a:rPr>
              <a:t>하나의 아이디로  모든 기기에서 동시에 접속 가능 횟수를 </a:t>
            </a:r>
            <a:r>
              <a:rPr lang="en-US" altLang="ko-KR" sz="1400">
                <a:latin typeface="+mj-ea"/>
                <a:ea typeface="+mj-ea"/>
              </a:rPr>
              <a:t>5</a:t>
            </a:r>
            <a:r>
              <a:rPr lang="ko-KR" altLang="en-US" sz="1400">
                <a:latin typeface="+mj-ea"/>
                <a:ea typeface="+mj-ea"/>
              </a:rPr>
              <a:t>회로 구현하라</a:t>
            </a:r>
            <a:r>
              <a:rPr lang="en-US" altLang="ko-KR" sz="1400">
                <a:latin typeface="+mj-ea"/>
                <a:ea typeface="+mj-ea"/>
              </a:rPr>
              <a:t>.</a:t>
            </a:r>
            <a:r>
              <a:rPr lang="ko-KR" altLang="en-US" sz="1400">
                <a:latin typeface="+mj-ea"/>
                <a:ea typeface="+mj-ea"/>
              </a:rPr>
              <a:t> 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815" y="4206240"/>
            <a:ext cx="3162704" cy="297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방법</a:t>
            </a:r>
            <a:endParaRPr lang="ko-KR" altLang="en-US" sz="1400" b="1"/>
          </a:p>
        </p:txBody>
      </p:sp>
      <p:sp>
        <p:nvSpPr>
          <p:cNvPr id="10" name="TextBox 9"/>
          <p:cNvSpPr txBox="1"/>
          <p:nvPr/>
        </p:nvSpPr>
        <p:spPr>
          <a:xfrm>
            <a:off x="677776" y="4526520"/>
            <a:ext cx="7708577" cy="118657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/>
              <a:t> </a:t>
            </a:r>
            <a:r>
              <a:rPr lang="ko-KR" altLang="en-US" sz="1200"/>
              <a:t>로그인 시 기존  로그인 정보를 </a:t>
            </a:r>
            <a:r>
              <a:rPr lang="en-US" altLang="ko-KR" sz="1200"/>
              <a:t>ServletContext</a:t>
            </a:r>
            <a:r>
              <a:rPr lang="ko-KR" altLang="en-US" sz="1200"/>
              <a:t>에서 얻습니다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/>
              <a:t>로그인 아이디와 로그인 정보의 아이디가 같은 지 체크합니다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/>
              <a:t>로그인 정보에 아이디가 없으면 로그인 아이디를 </a:t>
            </a:r>
            <a:r>
              <a:rPr lang="en-US" altLang="ko-KR" sz="1200"/>
              <a:t>ServletContext</a:t>
            </a:r>
            <a:r>
              <a:rPr lang="ko-KR" altLang="en-US" sz="1200"/>
              <a:t>에 바인딩 후 로그인 합니다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/>
              <a:t>로그인 정보가 이미 존재하면 </a:t>
            </a:r>
            <a:r>
              <a:rPr lang="en-US" altLang="ko-KR" sz="1200"/>
              <a:t>“</a:t>
            </a:r>
            <a:r>
              <a:rPr lang="ko-KR" altLang="en-US" sz="1200"/>
              <a:t>이미 로그인 중입니다</a:t>
            </a:r>
            <a:r>
              <a:rPr lang="en-US" altLang="ko-KR" sz="1200"/>
              <a:t>.”</a:t>
            </a:r>
            <a:r>
              <a:rPr lang="ko-KR" altLang="en-US" sz="1200"/>
              <a:t>라는 메시지를 표시합니다</a:t>
            </a:r>
            <a:r>
              <a:rPr lang="en-US" altLang="ko-KR" sz="1200"/>
              <a:t>.</a:t>
            </a:r>
            <a:endParaRPr lang="en-US" altLang="ko-KR" sz="1200"/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 속성과 스코프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20687"/>
            <a:ext cx="75356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브라우저에서 </a:t>
            </a:r>
            <a:r>
              <a:rPr lang="en-US" altLang="ko-KR" sz="1200">
                <a:latin typeface="+mj-ea"/>
                <a:ea typeface="+mj-ea"/>
              </a:rPr>
              <a:t>/set</a:t>
            </a:r>
            <a:r>
              <a:rPr lang="ko-KR" altLang="en-US" sz="1200">
                <a:latin typeface="+mj-ea"/>
                <a:ea typeface="+mj-ea"/>
              </a:rPr>
              <a:t>으로 요청해 속성을 바인딩합니다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3387948"/>
            <a:ext cx="7891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Context</a:t>
            </a:r>
            <a:r>
              <a:rPr lang="ko-KR" altLang="en-US" sz="1200">
                <a:latin typeface="+mj-ea"/>
                <a:ea typeface="+mj-ea"/>
              </a:rPr>
              <a:t>와 </a:t>
            </a:r>
            <a:r>
              <a:rPr lang="en-US" altLang="ko-KR" sz="1200">
                <a:latin typeface="+mj-ea"/>
                <a:ea typeface="+mj-ea"/>
              </a:rPr>
              <a:t>Session </a:t>
            </a:r>
            <a:r>
              <a:rPr lang="ko-KR" altLang="en-US" sz="1200">
                <a:latin typeface="+mj-ea"/>
                <a:ea typeface="+mj-ea"/>
              </a:rPr>
              <a:t>객체에 바인딩된 속성은 같은 브라우저에서 접근할 수 있으므로 값을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533824" y="1888227"/>
            <a:ext cx="2990850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533824" y="3706395"/>
            <a:ext cx="2809875" cy="1495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사각형 설명선 9"/>
          <p:cNvSpPr/>
          <p:nvPr/>
        </p:nvSpPr>
        <p:spPr>
          <a:xfrm>
            <a:off x="3283549" y="5033656"/>
            <a:ext cx="1978775" cy="504717"/>
          </a:xfrm>
          <a:prstGeom prst="wedgeRectCallout">
            <a:avLst>
              <a:gd name="adj1" fmla="val -76367"/>
              <a:gd name="adj2" fmla="val -3102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algn="l" latinLnBrk="1">
              <a:spcAft>
                <a:spcPct val="3000"/>
              </a:spcAft>
            </a:pPr>
            <a:r>
              <a:rPr lang="ko-KR" altLang="en-US" sz="1000" b="1">
                <a:solidFill>
                  <a:srgbClr val="000000"/>
                </a:solidFill>
                <a:cs typeface="Times New Roman"/>
              </a:rPr>
              <a:t>앞의 요청과 다르므로 바인딩</a:t>
            </a:r>
            <a:endParaRPr lang="ko-KR" altLang="en-US" sz="1000" b="1">
              <a:solidFill>
                <a:srgbClr val="000000"/>
              </a:solidFill>
              <a:cs typeface="Times New Roman"/>
            </a:endParaRPr>
          </a:p>
          <a:p>
            <a:pPr algn="l" latinLnBrk="1">
              <a:spcAft>
                <a:spcPct val="3000"/>
              </a:spcAft>
            </a:pPr>
            <a:r>
              <a:rPr lang="ko-KR" altLang="en-US" sz="1000" b="1">
                <a:solidFill>
                  <a:srgbClr val="000000"/>
                </a:solidFill>
                <a:cs typeface="Times New Roman"/>
              </a:rPr>
              <a:t>된 속성이 유지되지 않음</a:t>
            </a:r>
            <a:endParaRPr lang="ko-KR" altLang="en-US" sz="1000">
              <a:cs typeface="Times New Roman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33824" y="5033656"/>
            <a:ext cx="1159680" cy="1681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6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서블릿의 필터와 리스너 기능</a:t>
            </a:r>
            <a:endParaRPr lang="ko-KR" altLang="en-US" sz="15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10.1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 속성과 스코프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30626"/>
            <a:ext cx="8350646" cy="448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인터넷 엣지에서 </a:t>
            </a:r>
            <a:r>
              <a:rPr lang="en-US" altLang="ko-KR" sz="1200">
                <a:latin typeface="+mj-ea"/>
                <a:ea typeface="+mj-ea"/>
              </a:rPr>
              <a:t>/get</a:t>
            </a:r>
            <a:r>
              <a:rPr lang="ko-KR" altLang="en-US" sz="1200">
                <a:latin typeface="+mj-ea"/>
                <a:ea typeface="+mj-ea"/>
              </a:rPr>
              <a:t>으로 요청해 볼까요</a:t>
            </a:r>
            <a:r>
              <a:rPr lang="en-US" altLang="ko-KR" sz="1200">
                <a:latin typeface="+mj-ea"/>
                <a:ea typeface="+mj-ea"/>
              </a:rPr>
              <a:t>? </a:t>
            </a:r>
            <a:r>
              <a:rPr lang="ko-KR" altLang="en-US" sz="1200">
                <a:latin typeface="+mj-ea"/>
                <a:ea typeface="+mj-ea"/>
              </a:rPr>
              <a:t>마이크로소프트 엣지에서 요청했기 때문에 이번에는 크롬의 세션 </a:t>
            </a:r>
            <a:endParaRPr lang="ko-KR" altLang="en-US" sz="1200">
              <a:latin typeface="+mj-ea"/>
              <a:ea typeface="+mj-ea"/>
            </a:endParaRPr>
          </a:p>
          <a:p>
            <a:pPr lvl="0">
              <a:defRPr/>
            </a:pPr>
            <a:r>
              <a:rPr lang="ko-KR" altLang="en-US" sz="1200">
                <a:latin typeface="+mj-ea"/>
                <a:ea typeface="+mj-ea"/>
              </a:rPr>
              <a:t>   객체에는 접근할 수 없어 </a:t>
            </a:r>
            <a:r>
              <a:rPr lang="en-US" altLang="ko-KR" sz="1200">
                <a:latin typeface="+mj-ea"/>
                <a:ea typeface="+mj-ea"/>
              </a:rPr>
              <a:t>null</a:t>
            </a:r>
            <a:r>
              <a:rPr lang="ko-KR" altLang="en-US" sz="1200">
                <a:latin typeface="+mj-ea"/>
                <a:ea typeface="+mj-ea"/>
              </a:rPr>
              <a:t>을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en-US" altLang="ko-KR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96240" y="2028824"/>
            <a:ext cx="3648075" cy="1400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사각형 설명선 6"/>
          <p:cNvSpPr/>
          <p:nvPr/>
        </p:nvSpPr>
        <p:spPr>
          <a:xfrm>
            <a:off x="3220277" y="3339548"/>
            <a:ext cx="2228850" cy="679174"/>
          </a:xfrm>
          <a:prstGeom prst="wedgeRectCallout">
            <a:avLst>
              <a:gd name="adj1" fmla="val -83378"/>
              <a:gd name="adj2" fmla="val -7757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algn="l" latinLnBrk="1">
              <a:spcAft>
                <a:spcPct val="3000"/>
              </a:spcAft>
              <a:defRPr/>
            </a:pPr>
            <a:r>
              <a:rPr lang="ko-KR" altLang="en-US" sz="1000" b="1">
                <a:solidFill>
                  <a:srgbClr val="000000"/>
                </a:solidFill>
                <a:cs typeface="Times New Roman"/>
              </a:rPr>
              <a:t>다른 브라우저라서</a:t>
            </a:r>
            <a:endParaRPr lang="ko-KR" altLang="en-US" sz="1000" b="1">
              <a:solidFill>
                <a:srgbClr val="000000"/>
              </a:solidFill>
              <a:cs typeface="Times New Roman"/>
            </a:endParaRPr>
          </a:p>
          <a:p>
            <a:pPr algn="l" latinLnBrk="1">
              <a:spcAft>
                <a:spcPct val="3000"/>
              </a:spcAft>
              <a:defRPr/>
            </a:pPr>
            <a:r>
              <a:rPr lang="ko-KR" altLang="en-US" sz="1000" b="1">
                <a:solidFill>
                  <a:srgbClr val="000000"/>
                </a:solidFill>
                <a:cs typeface="Times New Roman"/>
              </a:rPr>
              <a:t>세션도 다르므로 속성이 유지되지 않습니다</a:t>
            </a:r>
            <a:r>
              <a:rPr lang="en-US" altLang="en-US" sz="1000" b="1">
                <a:solidFill>
                  <a:srgbClr val="000000"/>
                </a:solidFill>
                <a:cs typeface="Times New Roman"/>
              </a:rPr>
              <a:t>.</a:t>
            </a:r>
            <a:endParaRPr lang="ko-KR" altLang="en-US" sz="1000">
              <a:cs typeface="Times New Roman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96240" y="3009900"/>
            <a:ext cx="1068664" cy="1706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3262</ep:Words>
  <ep:PresentationFormat/>
  <ep:Paragraphs>676</ep:Paragraphs>
  <ep:Slides>77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ep:HeadingPairs>
  <ep:TitlesOfParts>
    <vt:vector size="7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2018-08-29T04:30:46.000</dcterms:created>
  <dc:creator>SSEN Kim</dc:creator>
  <cp:lastModifiedBy>daewo</cp:lastModifiedBy>
  <dcterms:modified xsi:type="dcterms:W3CDTF">2022-02-14T05:41:26.845</dcterms:modified>
  <cp:revision>716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