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7">
          <p15:clr>
            <a:srgbClr val="A4A3A4"/>
          </p15:clr>
        </p15:guide>
        <p15:guide id="2" pos="381">
          <p15:clr>
            <a:srgbClr val="A4A3A4"/>
          </p15:clr>
        </p15:guide>
        <p15:guide id="3" pos="5373">
          <p15:clr>
            <a:srgbClr val="A4A3A4"/>
          </p15:clr>
        </p15:guide>
        <p15:guide id="4" pos="5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10" d="100"/>
          <a:sy n="110" d="100"/>
        </p:scale>
        <p:origin x="1200" y="72"/>
      </p:cViewPr>
      <p:guideLst>
        <p:guide orient="horz" pos="1067"/>
        <p:guide pos="381"/>
        <p:guide pos="5373"/>
        <p:guide pos="5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11</a:t>
            </a:r>
            <a:r>
              <a:rPr lang="ko-KR" altLang="en-US" sz="2800"/>
              <a:t>장</a:t>
            </a:r>
            <a:r>
              <a:rPr lang="en-US" altLang="ko-KR" sz="2800"/>
              <a:t>  JSP </a:t>
            </a:r>
            <a:r>
              <a:rPr lang="ko-KR" altLang="en-US" sz="2800"/>
              <a:t>정의와 구성 요소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09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11.1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JSP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등장 배경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11.2  JSP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의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단계 작업 과정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11.3  JSP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페이지 구성 요소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11.4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디렉티브 태그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11.2.2 </a:t>
            </a:r>
            <a:r>
              <a:rPr lang="ko-KR" altLang="en-US" b="1"/>
              <a:t>이클립스에서 </a:t>
            </a:r>
            <a:r>
              <a:rPr lang="en-US" altLang="ko-KR" b="1"/>
              <a:t>JSP </a:t>
            </a:r>
            <a:r>
              <a:rPr lang="ko-KR" altLang="en-US" b="1"/>
              <a:t>변환 과정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04850" y="1943100"/>
            <a:ext cx="765810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이클립스에서 새 프로젝트 </a:t>
            </a:r>
            <a:r>
              <a:rPr lang="en-US" altLang="ko-KR" sz="1200">
                <a:latin typeface="+mj-ea"/>
                <a:ea typeface="+mj-ea"/>
              </a:rPr>
              <a:t>pro11</a:t>
            </a:r>
            <a:r>
              <a:rPr lang="ko-KR" altLang="en-US" sz="1200">
                <a:latin typeface="+mj-ea"/>
                <a:ea typeface="+mj-ea"/>
              </a:rPr>
              <a:t>을 만들고 </a:t>
            </a:r>
            <a:r>
              <a:rPr lang="en-US" altLang="ko-KR" sz="1200">
                <a:latin typeface="+mj-ea"/>
                <a:ea typeface="+mj-ea"/>
              </a:rPr>
              <a:t>WebApp </a:t>
            </a:r>
            <a:r>
              <a:rPr lang="ko-KR" altLang="en-US" sz="1200">
                <a:latin typeface="+mj-ea"/>
                <a:ea typeface="+mj-ea"/>
              </a:rPr>
              <a:t>폴더에서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JSP File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6256" y="5706249"/>
            <a:ext cx="4433594" cy="2640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  <a:defRPr/>
            </a:pPr>
            <a:r>
              <a:rPr lang="ko-KR" altLang="en-US" sz="1200">
                <a:latin typeface="+mj-ea"/>
                <a:ea typeface="+mj-ea"/>
              </a:rPr>
              <a:t>반드시 </a:t>
            </a:r>
            <a:r>
              <a:rPr lang="en-US" altLang="ko-KR" sz="1200">
                <a:latin typeface="+mj-ea"/>
                <a:ea typeface="+mj-ea"/>
              </a:rPr>
              <a:t>servlet_api.jar</a:t>
            </a:r>
            <a:r>
              <a:rPr lang="ko-KR" altLang="en-US" sz="1200">
                <a:latin typeface="+mj-ea"/>
                <a:ea typeface="+mj-ea"/>
              </a:rPr>
              <a:t>을 설정해 줍니다</a:t>
            </a:r>
            <a:r>
              <a:rPr lang="en-US" altLang="ko-KR" sz="1200">
                <a:latin typeface="+mj-ea"/>
                <a:ea typeface="+mj-ea"/>
              </a:rPr>
              <a:t>(5.4</a:t>
            </a:r>
            <a:r>
              <a:rPr lang="ko-KR" altLang="en-US" sz="1200">
                <a:latin typeface="+mj-ea"/>
                <a:ea typeface="+mj-ea"/>
              </a:rPr>
              <a:t>절 참고</a:t>
            </a:r>
            <a:r>
              <a:rPr lang="en-US" altLang="ko-KR" sz="1200">
                <a:latin typeface="+mj-ea"/>
                <a:ea typeface="+mj-ea"/>
              </a:rPr>
              <a:t>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1225" y="3209925"/>
            <a:ext cx="561975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09875" y="2752725"/>
            <a:ext cx="561975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2418" y="3687465"/>
            <a:ext cx="561975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27211" y="2404765"/>
            <a:ext cx="4994275" cy="271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1651516"/>
            <a:ext cx="7029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파일 이름으로 </a:t>
            </a:r>
            <a:r>
              <a:rPr lang="en-US" altLang="ko-KR" sz="1200">
                <a:latin typeface="+mj-ea"/>
                <a:ea typeface="+mj-ea"/>
              </a:rPr>
              <a:t>hello.jsp</a:t>
            </a:r>
            <a:r>
              <a:rPr lang="ko-KR" altLang="en-US" sz="1200">
                <a:latin typeface="+mj-ea"/>
                <a:ea typeface="+mj-ea"/>
              </a:rPr>
              <a:t>를 입력한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14625" y="4829175"/>
            <a:ext cx="533400" cy="1905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63775" y="1985664"/>
            <a:ext cx="3683000" cy="3740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75" y="1543049"/>
            <a:ext cx="7124700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생성된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파일에 간단한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태그와 메시지를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820048"/>
            <a:ext cx="5853113" cy="30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7" name="TextBox 6146"/>
          <p:cNvSpPr txBox="1"/>
          <p:nvPr/>
        </p:nvSpPr>
        <p:spPr>
          <a:xfrm>
            <a:off x="3234530" y="4198460"/>
            <a:ext cx="5909469" cy="26595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&lt;title&gt;첫번째 JSP 페이지&lt;/title&gt;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&lt;h1&gt;hello JSP!!&lt;/h1&gt;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&lt;h1&gt;JSP 실습입니다!!&lt;/h1&gt;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4475"/>
            <a:ext cx="7734006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톰캣 컨테이너에 프로젝트를 추가합니다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톰캣을 실행한 후 브라우저에서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파일을요청 하듯이 </a:t>
            </a:r>
            <a:r>
              <a:rPr lang="en-US" altLang="ko-KR" sz="1200">
                <a:latin typeface="+mj-ea"/>
                <a:ea typeface="+mj-ea"/>
              </a:rPr>
              <a:t>JSP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파일을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426" y="2076450"/>
            <a:ext cx="5257800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b="1">
                <a:latin typeface="+mj-ea"/>
                <a:ea typeface="+mj-ea"/>
              </a:rPr>
              <a:t>• http://ip</a:t>
            </a:r>
            <a:r>
              <a:rPr lang="ko-KR" altLang="en-US" sz="1600" b="1">
                <a:latin typeface="+mj-ea"/>
                <a:ea typeface="+mj-ea"/>
              </a:rPr>
              <a:t>주소</a:t>
            </a:r>
            <a:r>
              <a:rPr lang="en-US" altLang="ko-KR" sz="1600" b="1">
                <a:latin typeface="+mj-ea"/>
                <a:ea typeface="+mj-ea"/>
              </a:rPr>
              <a:t>:</a:t>
            </a:r>
            <a:r>
              <a:rPr lang="ko-KR" altLang="en-US" sz="1600" b="1">
                <a:latin typeface="+mj-ea"/>
                <a:ea typeface="+mj-ea"/>
              </a:rPr>
              <a:t>포트번호</a:t>
            </a:r>
            <a:r>
              <a:rPr lang="en-US" altLang="ko-KR" sz="1600" b="1">
                <a:latin typeface="+mj-ea"/>
                <a:ea typeface="+mj-ea"/>
              </a:rPr>
              <a:t>/</a:t>
            </a:r>
            <a:r>
              <a:rPr lang="ko-KR" altLang="en-US" sz="1600" b="1">
                <a:solidFill>
                  <a:srgbClr val="C00000"/>
                </a:solidFill>
                <a:latin typeface="+mj-ea"/>
                <a:ea typeface="+mj-ea"/>
              </a:rPr>
              <a:t>프로젝트이름</a:t>
            </a:r>
            <a:r>
              <a:rPr lang="en-US" altLang="ko-KR" sz="1600" b="1">
                <a:latin typeface="+mj-ea"/>
                <a:ea typeface="+mj-ea"/>
              </a:rPr>
              <a:t>/</a:t>
            </a:r>
            <a:r>
              <a:rPr lang="en-US" altLang="ko-KR" sz="1600" b="1">
                <a:solidFill>
                  <a:srgbClr val="C00000"/>
                </a:solidFill>
                <a:latin typeface="+mj-ea"/>
                <a:ea typeface="+mj-ea"/>
              </a:rPr>
              <a:t>JSP</a:t>
            </a:r>
            <a:r>
              <a:rPr lang="ko-KR" altLang="en-US" sz="1600" b="1">
                <a:solidFill>
                  <a:srgbClr val="C00000"/>
                </a:solidFill>
                <a:latin typeface="+mj-ea"/>
                <a:ea typeface="+mj-ea"/>
              </a:rPr>
              <a:t>파일이름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60357" y="2691447"/>
            <a:ext cx="2794635" cy="183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67150" y="3143250"/>
            <a:ext cx="1787842" cy="2190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405" y="1691074"/>
            <a:ext cx="6353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hello.jsp </a:t>
            </a:r>
            <a:r>
              <a:rPr lang="ko-KR" altLang="en-US" sz="1200" b="1">
                <a:latin typeface="+mj-ea"/>
                <a:ea typeface="+mj-ea"/>
              </a:rPr>
              <a:t>출력 과정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05828" y="2045275"/>
            <a:ext cx="5824331" cy="3887856"/>
            <a:chOff x="1612509" y="1858617"/>
            <a:chExt cx="5824331" cy="38878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612509" y="1858617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브라우저에서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hello.jsp 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요청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612510" y="3081130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톰캣 컨테이너는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hello.jsp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을 읽어와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hello_jsp.java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로 변환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612510" y="4219160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톰캣 컨테이너는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hello_jsp.java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를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hello_jsp.class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로 컴파일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612510" y="5279334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 컨테이너는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hello_jsp.class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를 실행해서 브라우저로 </a:t>
              </a:r>
              <a:r>
                <a:rPr lang="en-US" altLang="ko-KR" sz="1400" b="1">
                  <a:solidFill>
                    <a:srgbClr val="C00000"/>
                  </a:solidFill>
                  <a:latin typeface="+mj-ea"/>
                  <a:ea typeface="+mj-ea"/>
                </a:rPr>
                <a:t>HTML </a:t>
              </a:r>
              <a:r>
                <a:rPr lang="ko-KR" altLang="en-US" sz="1400" b="1">
                  <a:solidFill>
                    <a:srgbClr val="C00000"/>
                  </a:solidFill>
                  <a:latin typeface="+mj-ea"/>
                  <a:ea typeface="+mj-ea"/>
                </a:rPr>
                <a:t>전송</a:t>
              </a:r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4400435" y="2529502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400" b="1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4400434" y="3647657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400" b="1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4400435" y="4810535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400" b="1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874" y="5358971"/>
            <a:ext cx="6734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ko-KR" altLang="en-US" sz="1200" b="1"/>
              <a:t>이클립스에서 실행 시 자바 파일과 클래스 파일 생성 위치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75" y="5635970"/>
            <a:ext cx="7162800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%</a:t>
            </a:r>
            <a:r>
              <a:rPr lang="ko-KR" altLang="en-US" sz="1400"/>
              <a:t>이클립스</a:t>
            </a:r>
            <a:r>
              <a:rPr lang="en-US" altLang="ko-KR" sz="1400"/>
              <a:t>_workspace% \ .metadata\ .plugins\</a:t>
            </a:r>
          </a:p>
          <a:p>
            <a:pPr lvl="0"/>
            <a:r>
              <a:rPr lang="en-US" altLang="ko-KR" sz="1400"/>
              <a:t>org.eclipse.wst.server.core\tmp0 \work\Catalina\localhost\pro11\org\apache\jsp</a:t>
            </a:r>
            <a:endParaRPr lang="ko-KR" altLang="en-US" sz="1400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31643" y="1669018"/>
            <a:ext cx="5080635" cy="2960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04874" y="1392019"/>
            <a:ext cx="2541721" cy="263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hello_jsp.java </a:t>
            </a:r>
            <a:r>
              <a:rPr lang="ko-KR" altLang="ko-KR" sz="1200" b="1">
                <a:latin typeface="+mj-ea"/>
                <a:ea typeface="+mj-ea"/>
              </a:rPr>
              <a:t>파일로 변환된 상태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10050" y="4400550"/>
            <a:ext cx="952500" cy="3524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2550" y="5872163"/>
            <a:ext cx="3752850" cy="2981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/>
              <a:t>클래스 파일에서 전송된 </a:t>
            </a:r>
            <a:r>
              <a:rPr lang="en-US" altLang="ko-KR" sz="1400"/>
              <a:t>HTML </a:t>
            </a:r>
            <a:r>
              <a:rPr lang="ko-KR" altLang="en-US" sz="1400"/>
              <a:t>태그와 일치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974" y="2122587"/>
            <a:ext cx="3838276" cy="3549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974" y="1772424"/>
            <a:ext cx="4334174" cy="264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hello_jsp.java</a:t>
            </a:r>
            <a:r>
              <a:rPr lang="ko-KR" altLang="ko-KR" sz="1200" b="1">
                <a:latin typeface="+mj-ea"/>
                <a:ea typeface="+mj-ea"/>
              </a:rPr>
              <a:t>로 변환한 후 브라우저로 전송한</a:t>
            </a:r>
            <a:r>
              <a:rPr lang="en-US" altLang="ko-KR" sz="1200" b="1">
                <a:latin typeface="+mj-ea"/>
                <a:ea typeface="+mj-ea"/>
              </a:rPr>
              <a:t> HTML </a:t>
            </a:r>
            <a:r>
              <a:rPr lang="ko-KR" altLang="ko-KR" sz="1200" b="1">
                <a:latin typeface="+mj-ea"/>
                <a:ea typeface="+mj-ea"/>
              </a:rPr>
              <a:t>태그 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257800" y="3783063"/>
            <a:ext cx="3814762" cy="1881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162550" y="3499457"/>
            <a:ext cx="2263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ko-KR" sz="1200" b="1">
                <a:latin typeface="+mj-ea"/>
                <a:ea typeface="+mj-ea"/>
              </a:rPr>
              <a:t>브라우저로 전송된</a:t>
            </a:r>
            <a:r>
              <a:rPr lang="en-US" altLang="ko-KR" sz="1200" b="1">
                <a:latin typeface="+mj-ea"/>
                <a:ea typeface="+mj-ea"/>
              </a:rPr>
              <a:t> HTML </a:t>
            </a:r>
            <a:r>
              <a:rPr lang="ko-KR" altLang="ko-KR" sz="1200" b="1">
                <a:latin typeface="+mj-ea"/>
                <a:ea typeface="+mj-ea"/>
              </a:rPr>
              <a:t>태그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5119" y="3362325"/>
            <a:ext cx="2619081" cy="21812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11.3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구성 요소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504950"/>
            <a:ext cx="33623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페이지 구성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625" y="1812727"/>
            <a:ext cx="7058024" cy="17381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디렉티브 태그</a:t>
            </a:r>
            <a:r>
              <a:rPr lang="en-US" altLang="ko-KR" sz="1200">
                <a:latin typeface="+mj-ea"/>
                <a:ea typeface="+mj-ea"/>
              </a:rPr>
              <a:t>(Directive Tag)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스크립트 요소</a:t>
            </a:r>
            <a:r>
              <a:rPr lang="en-US" altLang="ko-KR" sz="1200">
                <a:latin typeface="+mj-ea"/>
                <a:ea typeface="+mj-ea"/>
              </a:rPr>
              <a:t>(Scripting Element): </a:t>
            </a:r>
            <a:r>
              <a:rPr lang="ko-KR" altLang="en-US" sz="1200">
                <a:latin typeface="+mj-ea"/>
                <a:ea typeface="+mj-ea"/>
              </a:rPr>
              <a:t>주석문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스크립트릿</a:t>
            </a:r>
            <a:r>
              <a:rPr lang="en-US" altLang="ko-KR" sz="1200">
                <a:latin typeface="+mj-ea"/>
                <a:ea typeface="+mj-ea"/>
              </a:rPr>
              <a:t>(Scriptlet), </a:t>
            </a:r>
            <a:r>
              <a:rPr lang="ko-KR" altLang="en-US" sz="1200">
                <a:latin typeface="+mj-ea"/>
                <a:ea typeface="+mj-ea"/>
              </a:rPr>
              <a:t>표현식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선언식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표현 언어</a:t>
            </a:r>
            <a:r>
              <a:rPr lang="en-US" altLang="ko-KR" sz="1200">
                <a:latin typeface="+mj-ea"/>
                <a:ea typeface="+mj-ea"/>
              </a:rPr>
              <a:t>(Expression Language)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내장 객체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내장 변수</a:t>
            </a:r>
            <a:r>
              <a:rPr lang="en-US" altLang="ko-KR" sz="120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액션 태그</a:t>
            </a:r>
            <a:r>
              <a:rPr lang="en-US" altLang="ko-KR" sz="1200">
                <a:latin typeface="+mj-ea"/>
                <a:ea typeface="+mj-ea"/>
              </a:rPr>
              <a:t>(Action Tag)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커스텀 태그</a:t>
            </a:r>
            <a:r>
              <a:rPr lang="en-US" altLang="ko-KR" sz="1200">
                <a:latin typeface="+mj-ea"/>
                <a:ea typeface="+mj-ea"/>
              </a:rPr>
              <a:t>(Custom Tag)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3050"/>
            <a:ext cx="5743281" cy="29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>
                <a:latin typeface="+mj-ea"/>
                <a:ea typeface="+mj-ea"/>
              </a:rPr>
              <a:t>디렉티브 태그의 종류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0" y="1803202"/>
            <a:ext cx="7867649" cy="90951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페이지 디렉티브 태그</a:t>
            </a:r>
            <a:r>
              <a:rPr lang="en-US" altLang="ko-KR" sz="1200"/>
              <a:t>(Page Directive Tag): JSP </a:t>
            </a:r>
            <a:r>
              <a:rPr lang="ko-KR" altLang="en-US" sz="1200"/>
              <a:t>페이지의 전반적인 정보를 설정할 때 사용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인클루드 디렉티브 태그</a:t>
            </a:r>
            <a:r>
              <a:rPr lang="en-US" altLang="ko-KR" sz="1200"/>
              <a:t>(Include Directive Tag): </a:t>
            </a:r>
            <a:r>
              <a:rPr lang="ko-KR" altLang="en-US" sz="1200"/>
              <a:t>공통으로 사용하는 </a:t>
            </a:r>
            <a:r>
              <a:rPr lang="en-US" altLang="ko-KR" sz="1200"/>
              <a:t>JSP </a:t>
            </a:r>
            <a:r>
              <a:rPr lang="ko-KR" altLang="en-US" sz="1200"/>
              <a:t>페이지를 다른 </a:t>
            </a:r>
            <a:r>
              <a:rPr lang="en-US" altLang="ko-KR" sz="1200"/>
              <a:t>JSP </a:t>
            </a:r>
            <a:r>
              <a:rPr lang="ko-KR" altLang="en-US" sz="1200"/>
              <a:t>페이지에 추가할 때 사용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태그라이브 디렉티브 태그</a:t>
            </a:r>
            <a:r>
              <a:rPr lang="en-US" altLang="ko-KR" sz="1200"/>
              <a:t>(Taglib Directive Tag): </a:t>
            </a:r>
            <a:r>
              <a:rPr lang="ko-KR" altLang="en-US" sz="1200"/>
              <a:t>개발자나 프레임워크에서 제공하는 태그를 사용할 때 사용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87" y="3097177"/>
            <a:ext cx="8039112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11.4.1 </a:t>
            </a:r>
            <a:r>
              <a:rPr lang="ko-KR" altLang="en-US" b="1"/>
              <a:t>페이지 디렉티브 태그 정의와 사용법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781050" y="3550058"/>
            <a:ext cx="736282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 JSP </a:t>
            </a:r>
            <a:r>
              <a:rPr lang="ko-KR" altLang="en-US" sz="1200">
                <a:latin typeface="+mj-ea"/>
                <a:ea typeface="+mj-ea"/>
              </a:rPr>
              <a:t>페이지의 여러가지 속성을 설정하는데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50" y="4204900"/>
            <a:ext cx="60102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페이지 디렉티브 태그로 설정하는 여러가지 </a:t>
            </a:r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속성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1819" y="4472940"/>
          <a:ext cx="75435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info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설명해 주는 문자열을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"java"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사용할 언어를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"text/html"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출력 형식을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다른 패키지의 클래스를 임포트할 때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객체의 사용 여부를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"8kb"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출력 시 사용할 버퍼 크기를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autoFlush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내용이 출력되기 전 버퍼가 다 채워질 경우 동작을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errorPage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처리 도중 예외가 발생할 경우 예외 처리 담당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5119" y="1577340"/>
          <a:ext cx="75435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isErrorPage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"false"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페이지가 예외 처리 담당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페이지인지를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pageEncoding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"ISO-8859-1"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페이지에서 사용하는 문자열 인코딩을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3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isELIgnored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2.0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버전에서 추가된 기능으로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 유무를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5119" y="2857500"/>
            <a:ext cx="3762081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페이지 디렉티브  태그 사용 형식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706" y="3114080"/>
            <a:ext cx="6143625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&lt;%@ page </a:t>
            </a:r>
            <a:r>
              <a:rPr lang="ko-KR" altLang="en-US">
                <a:latin typeface="+mj-ea"/>
                <a:ea typeface="+mj-ea"/>
              </a:rPr>
              <a:t>속성</a:t>
            </a:r>
            <a:r>
              <a:rPr lang="en-US" altLang="ko-KR">
                <a:latin typeface="+mj-ea"/>
                <a:ea typeface="+mj-ea"/>
              </a:rPr>
              <a:t>1="</a:t>
            </a:r>
            <a:r>
              <a:rPr lang="ko-KR" altLang="en-US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en-US" altLang="ko-KR">
                <a:latin typeface="+mj-ea"/>
                <a:ea typeface="+mj-ea"/>
              </a:rPr>
              <a:t>" </a:t>
            </a:r>
            <a:r>
              <a:rPr lang="ko-KR" altLang="en-US">
                <a:latin typeface="+mj-ea"/>
                <a:ea typeface="+mj-ea"/>
              </a:rPr>
              <a:t>속성</a:t>
            </a:r>
            <a:r>
              <a:rPr lang="en-US" altLang="ko-KR">
                <a:latin typeface="+mj-ea"/>
                <a:ea typeface="+mj-ea"/>
              </a:rPr>
              <a:t>2="</a:t>
            </a:r>
            <a:r>
              <a:rPr lang="ko-KR" altLang="en-US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en-US" altLang="ko-KR">
                <a:latin typeface="+mj-ea"/>
                <a:ea typeface="+mj-ea"/>
              </a:rPr>
              <a:t>" </a:t>
            </a:r>
            <a:r>
              <a:rPr lang="ko-KR" altLang="en-US">
                <a:latin typeface="+mj-ea"/>
                <a:ea typeface="+mj-ea"/>
              </a:rPr>
              <a:t>속성</a:t>
            </a:r>
            <a:r>
              <a:rPr lang="en-US" altLang="ko-KR">
                <a:latin typeface="+mj-ea"/>
                <a:ea typeface="+mj-ea"/>
              </a:rPr>
              <a:t>3="</a:t>
            </a:r>
            <a:r>
              <a:rPr lang="ko-KR" altLang="en-US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lang="en-US" altLang="ko-KR">
                <a:latin typeface="+mj-ea"/>
                <a:ea typeface="+mj-ea"/>
              </a:rPr>
              <a:t>".... %&gt;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33706" y="4001452"/>
            <a:ext cx="5158105" cy="2303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33706" y="3695699"/>
            <a:ext cx="4248150" cy="44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 b="1"/>
              <a:t>이클립스에서 자동으로 생성된 페이지 디렉티브 태그</a:t>
            </a:r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942975" y="4157364"/>
            <a:ext cx="4848836" cy="3765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25555" y="4158258"/>
            <a:ext cx="2770912" cy="155483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.contentType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charset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는 서버를 위한 캐릭터셋 설정 값이고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,</a:t>
            </a:r>
          </a:p>
          <a:p>
            <a:pPr>
              <a:defRPr/>
            </a:pP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.PageEncoding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은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JSP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내의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JAVA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코드에 대한 캐릭터셋 정보이다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endParaRPr lang="ko-KR" altLang="en-US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.&lt;meta charset&gt;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은 브라우저를 위한 캐릭터셋 설정 값이다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11.1.1 </a:t>
            </a:r>
            <a:r>
              <a:rPr lang="ko-KR" altLang="en-US" b="1"/>
              <a:t>서블릿으로 화면 구현 시 문제점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338" y="1787933"/>
            <a:ext cx="7848600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기존 서블릿에서는 자바 코드를 기반으로 문자열을 사용해 </a:t>
            </a:r>
            <a:r>
              <a:rPr lang="en-US" altLang="ko-KR" sz="120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과 자바스크립트로 화면을 구현했음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는 이와 반대로 </a:t>
            </a:r>
            <a:r>
              <a:rPr lang="en-US" altLang="ko-KR" sz="1200">
                <a:latin typeface="+mj-ea"/>
                <a:ea typeface="+mj-ea"/>
              </a:rPr>
              <a:t>HTML, CSS</a:t>
            </a:r>
            <a:r>
              <a:rPr lang="ko-KR" altLang="en-US" sz="1200">
                <a:latin typeface="+mj-ea"/>
                <a:ea typeface="+mj-ea"/>
              </a:rPr>
              <a:t>와 자바스크립트를 기반으로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요소들을 사용해 화면을 구현함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80338" y="2829699"/>
            <a:ext cx="6286841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80338" y="2552700"/>
            <a:ext cx="2143862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온라인 서점 화면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11.4.2 </a:t>
            </a:r>
            <a:r>
              <a:rPr lang="ko-KR" altLang="en-US" b="1"/>
              <a:t>페이지 디렉티브 태그 사용 예제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36187" y="1787933"/>
            <a:ext cx="5929313" cy="4765266"/>
            <a:chOff x="740862" y="1787933"/>
            <a:chExt cx="5929313" cy="476526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81049" y="1787933"/>
              <a:ext cx="5610225" cy="3768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40862" y="5641999"/>
              <a:ext cx="5929313" cy="91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2292" name="TextBox 12291"/>
          <p:cNvSpPr txBox="1"/>
          <p:nvPr/>
        </p:nvSpPr>
        <p:spPr>
          <a:xfrm>
            <a:off x="0" y="1186656"/>
            <a:ext cx="9144000" cy="405018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&lt;%@ page contentType="text/html;charset=utf-8"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import="java.util.*"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language="java"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session="true"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buffer="8kb"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autoflush="true"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isThreadSafe="true"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info="(ShoppingMall................)"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isErrorPage="false"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	          errorPage="" %&gt; 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&lt;title&gt;페이지 디렉티브 연습&lt;/title&gt;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  &lt;h1&gt;쇼핑몰 구현 중심 JSP입니다.!!!&lt;/h1&gt;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300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0210" y="1620024"/>
            <a:ext cx="509778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33450" y="1343025"/>
            <a:ext cx="46196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ko-KR" sz="1200" b="1">
                <a:latin typeface="+mj-ea"/>
                <a:ea typeface="+mj-ea"/>
              </a:rPr>
              <a:t>파일이 변환되어서 생성된</a:t>
            </a:r>
            <a:r>
              <a:rPr lang="en-US" altLang="ko-KR" sz="1200" b="1">
                <a:latin typeface="+mj-ea"/>
                <a:ea typeface="+mj-ea"/>
              </a:rPr>
              <a:t> java </a:t>
            </a:r>
            <a:r>
              <a:rPr lang="ko-KR" altLang="ko-KR" sz="1200" b="1">
                <a:latin typeface="+mj-ea"/>
                <a:ea typeface="+mj-ea"/>
              </a:rPr>
              <a:t>파일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43400" y="2990850"/>
            <a:ext cx="1628775" cy="885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68" y="1483845"/>
            <a:ext cx="6867231" cy="2668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/>
              <a:t>페이지 디렉티브 태그의 속성은 브라우저에서 요청 시 모두 자바 코드로 변환됨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33719" y="2052955"/>
            <a:ext cx="5943600" cy="1113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57275" y="2886075"/>
            <a:ext cx="1752600" cy="2806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33719" y="3724274"/>
            <a:ext cx="5943600" cy="2698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4274" y="4533900"/>
            <a:ext cx="2786209" cy="238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36275" y="1568524"/>
            <a:ext cx="5943600" cy="1833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790700" y="1742197"/>
            <a:ext cx="3762375" cy="180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6275" y="1291525"/>
            <a:ext cx="496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contentType </a:t>
            </a:r>
            <a:r>
              <a:rPr lang="ko-KR" altLang="ko-KR" sz="1200" b="1">
                <a:latin typeface="+mj-ea"/>
                <a:ea typeface="+mj-ea"/>
              </a:rPr>
              <a:t>속성이 변환된 자바 코드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041400" y="4591824"/>
            <a:ext cx="3898900" cy="128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12825" y="4314825"/>
            <a:ext cx="203517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실행 결과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20" y="1466850"/>
            <a:ext cx="4666956" cy="2647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  <a:defRPr/>
            </a:pPr>
            <a:r>
              <a:rPr lang="ko-KR" altLang="en-US" sz="1200">
                <a:latin typeface="+mj-ea"/>
                <a:ea typeface="+mj-ea"/>
              </a:rPr>
              <a:t>페이지 디렉티브 속성을 설정할 때는 대소문자에 유의하세요</a:t>
            </a:r>
            <a:r>
              <a:rPr lang="en-US" altLang="ko-KR" sz="1200">
                <a:latin typeface="+mj-ea"/>
                <a:ea typeface="+mj-ea"/>
              </a:rPr>
              <a:t>!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8792" y="1795938"/>
            <a:ext cx="4879622" cy="2140585"/>
            <a:chOff x="1719262" y="2053907"/>
            <a:chExt cx="4879622" cy="2140585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719262" y="2053907"/>
              <a:ext cx="4752975" cy="21405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사각형 설명선 7"/>
            <p:cNvSpPr/>
            <p:nvPr/>
          </p:nvSpPr>
          <p:spPr>
            <a:xfrm>
              <a:off x="4922484" y="2714625"/>
              <a:ext cx="1676400" cy="609600"/>
            </a:xfrm>
            <a:prstGeom prst="wedgeRectCallout">
              <a:avLst>
                <a:gd name="adj1" fmla="val -67298"/>
                <a:gd name="adj2" fmla="val 3358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l" latinLnBrk="1">
                <a:spcAft>
                  <a:spcPct val="3000"/>
                </a:spcAft>
                <a:defRPr/>
              </a:pPr>
              <a:r>
                <a:rPr lang="en-US" altLang="en-US" sz="1000" b="1">
                  <a:solidFill>
                    <a:srgbClr val="000000"/>
                  </a:solidFill>
                  <a:cs typeface="Times New Roman"/>
                </a:rPr>
                <a:t>'autoFlush' </a:t>
              </a:r>
              <a:r>
                <a:rPr lang="ko-KR" altLang="en-US" sz="1000" b="1">
                  <a:solidFill>
                    <a:srgbClr val="000000"/>
                  </a:solidFill>
                  <a:cs typeface="Times New Roman"/>
                </a:rPr>
                <a:t>속성이름이 잘못 되었습니다</a:t>
              </a:r>
              <a:r>
                <a:rPr lang="en-US" altLang="en-US" sz="1000" b="1">
                  <a:solidFill>
                    <a:srgbClr val="000000"/>
                  </a:solidFill>
                  <a:cs typeface="Times New Roman"/>
                </a:rPr>
                <a:t>.</a:t>
              </a:r>
              <a:endParaRPr lang="ko-KR" altLang="en-US" sz="1000">
                <a:cs typeface="Times New Roman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44225" y="2845748"/>
            <a:ext cx="1352550" cy="238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810793" y="4229100"/>
            <a:ext cx="5153024" cy="2628900"/>
            <a:chOff x="1766887" y="4562475"/>
            <a:chExt cx="5153024" cy="2628900"/>
          </a:xfrm>
        </p:grpSpPr>
        <p:pic>
          <p:nvPicPr>
            <p:cNvPr id="10" name="그림 9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1766887" y="4562475"/>
              <a:ext cx="5153024" cy="2628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629150" y="6038850"/>
              <a:ext cx="2290761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6964" y="3949303"/>
            <a:ext cx="525303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 b="1"/>
              <a:t>페이지 디렉티브 속성을 잘못 설정한 </a:t>
            </a:r>
            <a:r>
              <a:rPr lang="ko-KR" altLang="en-US" sz="1200" b="1"/>
              <a:t>한</a:t>
            </a:r>
            <a:r>
              <a:rPr lang="ko-KR" altLang="ko-KR" sz="1200" b="1"/>
              <a:t> 브라우저 요청 결과</a:t>
            </a:r>
          </a:p>
          <a:p>
            <a:pPr lvl="0"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36728" y="2248674"/>
            <a:ext cx="434548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47650" y="2248674"/>
            <a:ext cx="417195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11.4.3 </a:t>
            </a:r>
            <a:r>
              <a:rPr lang="ko-KR" altLang="en-US" b="1"/>
              <a:t>인클루드 디렉티브 태그 정의와 사용법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51" y="5450293"/>
            <a:ext cx="7839073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여러 웹 페이지에서 공통으로 사용되는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페이지를 미리 만들어 놓고 요청 시 부모 웹페이지에 추가해서 사용하는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650" y="2238375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36728" y="2247900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649" y="2733674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49081" y="2733675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50" y="1951851"/>
            <a:ext cx="2867024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쇼핑몰 메인 화면</a:t>
            </a:r>
            <a:endParaRPr lang="ko-KR" altLang="en-US" sz="1200" b="1"/>
          </a:p>
        </p:txBody>
      </p:sp>
      <p:sp>
        <p:nvSpPr>
          <p:cNvPr id="10" name="TextBox 9"/>
          <p:cNvSpPr txBox="1"/>
          <p:nvPr/>
        </p:nvSpPr>
        <p:spPr>
          <a:xfrm>
            <a:off x="4481513" y="1971675"/>
            <a:ext cx="2761951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쇼핑몰 상품 상세 화면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543050"/>
            <a:ext cx="592455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인클루드 디렉티브 태그의 특징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725" y="1819454"/>
            <a:ext cx="6257925" cy="63609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재사용성이 높다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페이지의 유지관리가 쉽다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2828925"/>
            <a:ext cx="592455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인클루드 디렉티브 태그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725" y="3109675"/>
            <a:ext cx="625792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&lt;%@ include file="</a:t>
            </a:r>
            <a:r>
              <a:rPr lang="ko-KR" altLang="en-US" sz="1400" b="1">
                <a:solidFill>
                  <a:srgbClr val="C00000"/>
                </a:solidFill>
                <a:latin typeface="+mj-ea"/>
                <a:ea typeface="+mj-ea"/>
              </a:rPr>
              <a:t>공통기능</a:t>
            </a:r>
            <a:r>
              <a:rPr lang="en-US" altLang="ko-KR" sz="1400" b="1">
                <a:solidFill>
                  <a:srgbClr val="C00000"/>
                </a:solidFill>
                <a:latin typeface="+mj-ea"/>
                <a:ea typeface="+mj-ea"/>
              </a:rPr>
              <a:t>.jsp</a:t>
            </a:r>
            <a:r>
              <a:rPr lang="en-US" altLang="ko-KR" sz="1400" b="1">
                <a:latin typeface="+mj-ea"/>
                <a:ea typeface="+mj-ea"/>
              </a:rPr>
              <a:t>" %&gt;</a:t>
            </a:r>
            <a:endParaRPr lang="ko-KR" altLang="en-US" sz="14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11.4.4 </a:t>
            </a:r>
            <a:r>
              <a:rPr lang="ko-KR" altLang="en-US" b="1"/>
              <a:t>인클루드 디렉티브 태그 이용해 이미지 삽입하기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33425" y="1971675"/>
            <a:ext cx="74009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프로젝트의 </a:t>
            </a:r>
            <a:r>
              <a:rPr lang="en-US" altLang="ko-KR" sz="1200">
                <a:latin typeface="+mj-ea"/>
                <a:ea typeface="+mj-ea"/>
              </a:rPr>
              <a:t>WebApp</a:t>
            </a:r>
            <a:r>
              <a:rPr lang="ko-KR" altLang="en-US" sz="1200">
                <a:latin typeface="+mj-ea"/>
                <a:ea typeface="+mj-ea"/>
              </a:rPr>
              <a:t>에서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Folder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76500" y="2743200"/>
            <a:ext cx="58102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6375" y="3133723"/>
            <a:ext cx="58102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84311" y="2421571"/>
            <a:ext cx="5051425" cy="1595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175" y="1495425"/>
            <a:ext cx="74009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폴더 이름으로 </a:t>
            </a:r>
            <a:r>
              <a:rPr lang="en-US" altLang="ko-KR" sz="1200">
                <a:latin typeface="+mj-ea"/>
                <a:ea typeface="+mj-ea"/>
              </a:rPr>
              <a:t>image</a:t>
            </a:r>
            <a:r>
              <a:rPr lang="ko-KR" altLang="en-US" sz="1200">
                <a:latin typeface="+mj-ea"/>
                <a:ea typeface="+mj-ea"/>
              </a:rPr>
              <a:t>를 입력한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5575" y="4867275"/>
            <a:ext cx="52387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121852" y="1855470"/>
            <a:ext cx="3909695" cy="4347210"/>
            <a:chOff x="2121852" y="1855470"/>
            <a:chExt cx="3909695" cy="4347210"/>
          </a:xfrm>
        </p:grpSpPr>
        <p:pic>
          <p:nvPicPr>
            <p:cNvPr id="6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2121852" y="1855470"/>
              <a:ext cx="3909695" cy="4347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4"/>
            <p:cNvSpPr txBox="1"/>
            <p:nvPr/>
          </p:nvSpPr>
          <p:spPr>
            <a:xfrm>
              <a:off x="2470155" y="2664296"/>
              <a:ext cx="554181" cy="123481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  <p:txBody>
            <a:bodyPr vert="horz" wrap="square" lIns="36000" tIns="9715" rIns="36000" bIns="9715" anchor="t">
              <a:spAutoFit/>
            </a:bodyPr>
            <a:lstStyle/>
            <a:p>
              <a:pPr>
                <a:defRPr/>
              </a:pPr>
              <a:r>
                <a:rPr lang="en-US" altLang="ko-KR" sz="700">
                  <a:latin typeface="굴림"/>
                  <a:ea typeface="굴림"/>
                  <a:cs typeface="굴림"/>
                </a:rPr>
                <a:t>/WebApp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7" y="1335052"/>
            <a:ext cx="8039114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11.1.1 </a:t>
            </a:r>
            <a:r>
              <a:rPr lang="ko-KR" altLang="en-US" b="1"/>
              <a:t>서블릿으로 화면 구현 시 문제점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338" y="1800200"/>
            <a:ext cx="2143862" cy="27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서블릿에서 화면구현의 예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221361" y="1836204"/>
            <a:ext cx="4267470" cy="4868619"/>
            <a:chOff x="756084" y="1989380"/>
            <a:chExt cx="4267470" cy="4868619"/>
          </a:xfrm>
        </p:grpSpPr>
        <p:pic>
          <p:nvPicPr>
            <p:cNvPr id="13" name="그림 12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756084" y="1989380"/>
              <a:ext cx="4267470" cy="4868619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1626656" y="4328104"/>
              <a:ext cx="1996632" cy="1711400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476375"/>
            <a:ext cx="706784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이미지를 복사한 후 </a:t>
            </a:r>
            <a:r>
              <a:rPr lang="en-US" altLang="ko-KR" sz="1200">
                <a:latin typeface="+mj-ea"/>
                <a:ea typeface="+mj-ea"/>
              </a:rPr>
              <a:t>image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18094" y="1821180"/>
            <a:ext cx="1974850" cy="2072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23600"/>
            <a:ext cx="7524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다음과 같이 인클루드 디렉티브 태그를 이용해 두 개의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0679" y="1803846"/>
            <a:ext cx="6067425" cy="2911698"/>
            <a:chOff x="914694" y="2079279"/>
            <a:chExt cx="6067425" cy="2911698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14694" y="2079279"/>
              <a:ext cx="6067425" cy="668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24084" y="2843213"/>
              <a:ext cx="5696244" cy="2147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08" name="TextBox 21507"/>
          <p:cNvSpPr txBox="1"/>
          <p:nvPr/>
        </p:nvSpPr>
        <p:spPr>
          <a:xfrm>
            <a:off x="3234529" y="4590890"/>
            <a:ext cx="5909470" cy="226711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&lt;title&gt;duke_image&lt;/title&gt;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&lt;img src="./image/duke.png"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41711" y="1372431"/>
            <a:ext cx="6186488" cy="349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1" name="TextBox 22530"/>
          <p:cNvSpPr txBox="1"/>
          <p:nvPr/>
        </p:nvSpPr>
        <p:spPr>
          <a:xfrm>
            <a:off x="3234530" y="4488020"/>
            <a:ext cx="5909470" cy="23699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&lt;title&gt;인클루드 디렉티브&lt;/title&gt;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&lt;h1&gt;안녕하세요. 쇼핑몰 중심 JSP 시작입니다!!! &lt;/h1&gt;&lt;br&gt;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&lt;%@ include file="duke_image.jsp" %&gt;&lt;br&gt;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&lt;h1&gt;안녕하세요. 쇼핑몰 중심 JSP 끝 부분입니다.!!!&lt;/h1&gt;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6850"/>
            <a:ext cx="738187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브라우저에서 요청하면 </a:t>
            </a:r>
            <a:r>
              <a:rPr lang="en-US" altLang="ko-KR" sz="1200">
                <a:latin typeface="+mj-ea"/>
                <a:ea typeface="+mj-ea"/>
              </a:rPr>
              <a:t>include.jsp </a:t>
            </a:r>
            <a:r>
              <a:rPr lang="ko-KR" altLang="en-US" sz="1200">
                <a:latin typeface="+mj-ea"/>
                <a:ea typeface="+mj-ea"/>
              </a:rPr>
              <a:t>안에 </a:t>
            </a:r>
            <a:r>
              <a:rPr lang="en-US" altLang="ko-KR" sz="1200">
                <a:latin typeface="+mj-ea"/>
                <a:ea typeface="+mj-ea"/>
              </a:rPr>
              <a:t>duke_image.jsp</a:t>
            </a:r>
            <a:r>
              <a:rPr lang="ko-KR" altLang="en-US" sz="1200">
                <a:latin typeface="+mj-ea"/>
                <a:ea typeface="+mj-ea"/>
              </a:rPr>
              <a:t>가 포함되어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84338" y="1743849"/>
            <a:ext cx="4623435" cy="3417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47800"/>
            <a:ext cx="821978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윈도 탐색기에서 다음 경로에 들어가면 브라우저에서 </a:t>
            </a:r>
            <a:r>
              <a:rPr lang="en-US" altLang="ko-KR" sz="1200">
                <a:latin typeface="+mj-ea"/>
                <a:ea typeface="+mj-ea"/>
              </a:rPr>
              <a:t>include.jsp</a:t>
            </a:r>
            <a:r>
              <a:rPr lang="ko-KR" altLang="en-US" sz="1200">
                <a:latin typeface="+mj-ea"/>
                <a:ea typeface="+mj-ea"/>
              </a:rPr>
              <a:t>를 요청할 때 변환된 자바 파일이 생성된 것을 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수 있습니다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자바 파일을 열어보면 인클루트 디렉티브 태그로 포함된 </a:t>
            </a:r>
            <a:r>
              <a:rPr lang="en-US" altLang="ko-KR" sz="1200">
                <a:latin typeface="+mj-ea"/>
                <a:ea typeface="+mj-ea"/>
              </a:rPr>
              <a:t>duke_image.jsp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태그가 합쳐져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52874" y="2310130"/>
            <a:ext cx="5943600" cy="2866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400675" y="3886200"/>
            <a:ext cx="781050" cy="904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6204" y="1630680"/>
            <a:ext cx="5339715" cy="4130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05025" y="3495675"/>
            <a:ext cx="3714750" cy="13620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6096000" y="4176712"/>
            <a:ext cx="1314450" cy="485776"/>
          </a:xfrm>
          <a:prstGeom prst="wedgeRectCallout">
            <a:avLst>
              <a:gd name="adj1" fmla="val -72651"/>
              <a:gd name="adj2" fmla="val -553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duke_image.jsp 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페이지가 포함됨</a:t>
            </a:r>
            <a:endParaRPr lang="ko-KR" altLang="en-US" sz="1000"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204" y="1362075"/>
            <a:ext cx="5253696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>
                <a:latin typeface="+mj-ea"/>
                <a:ea typeface="+mj-ea"/>
              </a:rPr>
              <a:t>인클루드 디렉티브 태그에 의해 합쳐진</a:t>
            </a:r>
            <a:r>
              <a:rPr lang="en-US" altLang="ko-KR" sz="1200" b="1">
                <a:latin typeface="+mj-ea"/>
                <a:ea typeface="+mj-ea"/>
              </a:rPr>
              <a:t> HTML </a:t>
            </a:r>
            <a:r>
              <a:rPr lang="ko-KR" altLang="ko-KR" sz="1200" b="1">
                <a:latin typeface="+mj-ea"/>
                <a:ea typeface="+mj-ea"/>
              </a:rPr>
              <a:t>태그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디렉티브 태그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487" y="5810251"/>
            <a:ext cx="6696374" cy="63626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v"/>
            </a:pPr>
            <a:r>
              <a:rPr lang="ko-KR" altLang="en-US" sz="1200" b="1">
                <a:latin typeface="+mj-ea"/>
                <a:ea typeface="+mj-ea"/>
              </a:rPr>
              <a:t>인클루드 디렉티브 태그를 이용해 </a:t>
            </a:r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페이지를 요청하면 요청하는 </a:t>
            </a:r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페이지에 대해 </a:t>
            </a:r>
            <a:br>
              <a:rPr lang="en-US" altLang="ko-KR" sz="1200" b="1">
                <a:latin typeface="+mj-ea"/>
                <a:ea typeface="+mj-ea"/>
              </a:rPr>
            </a:br>
            <a:r>
              <a:rPr lang="ko-KR" altLang="en-US" sz="1200" b="1">
                <a:latin typeface="+mj-ea"/>
                <a:ea typeface="+mj-ea"/>
              </a:rPr>
              <a:t>실행하는 자바 파일은 단 한 개만 생성됨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8069" y="1814512"/>
            <a:ext cx="58007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48069" y="1547812"/>
            <a:ext cx="4810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인클루드 디렉티브 태그 실행 과정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521" y="2151551"/>
            <a:ext cx="7540907" cy="66334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#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이유 없는 에러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(JSP)</a:t>
            </a: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가 발생하면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JSP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맨 위 라인을 </a:t>
            </a: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[Enter]</a:t>
            </a: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를 쳐서 한 줄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공백으로 했다가 </a:t>
            </a: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다시 그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공백라인 삭제</a:t>
            </a: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한 후 실행해보기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11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장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JSP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정의와 구성 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6656" y="4328104"/>
            <a:ext cx="1996632" cy="1711400"/>
          </a:xfrm>
          <a:prstGeom prst="rec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92088" y="1294048"/>
            <a:ext cx="7336904" cy="5267325"/>
            <a:chOff x="792088" y="1294048"/>
            <a:chExt cx="7336904" cy="5267325"/>
          </a:xfrm>
        </p:grpSpPr>
        <p:pic>
          <p:nvPicPr>
            <p:cNvPr id="17" name="그림 1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792088" y="1294048"/>
              <a:ext cx="7267574" cy="5267325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215555" y="2927945"/>
              <a:ext cx="5913437" cy="3482578"/>
            </a:xfrm>
            <a:prstGeom prst="rect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3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331843"/>
            <a:ext cx="5317435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온라인 서점 구현 </a:t>
            </a:r>
            <a:r>
              <a:rPr lang="en-US" altLang="ko-KR" sz="1200" b="1">
                <a:latin typeface="+mj-ea"/>
                <a:ea typeface="+mj-ea"/>
              </a:rPr>
              <a:t>HTML</a:t>
            </a:r>
            <a:r>
              <a:rPr lang="ko-KR" altLang="en-US" sz="1200" b="1">
                <a:latin typeface="+mj-ea"/>
                <a:ea typeface="+mj-ea"/>
              </a:rPr>
              <a:t>과 자바스크립트 코드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5245" y="1732666"/>
            <a:ext cx="8438857" cy="4372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33668" y="1572919"/>
            <a:ext cx="8543631" cy="4675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20687"/>
            <a:ext cx="4333461" cy="2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+mj-ea"/>
                <a:ea typeface="+mj-ea"/>
              </a:rPr>
              <a:t>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57" y="1818862"/>
            <a:ext cx="7653130" cy="9033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웹 프로그램의 화면 기능이 복잡해지므로 서블릿의 자바 기반으로 화면 기능 구현 시 어려움이 발생함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디자이너 입장에서 화면 구현 시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자바 코드로 인해 작업이 어려워함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서블릿에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비즈니스 로직과 화면 기능이 같이 있다 보니</a:t>
            </a:r>
            <a:r>
              <a:rPr lang="ko-KR" altLang="en-US" sz="1200">
                <a:latin typeface="+mj-ea"/>
                <a:ea typeface="+mj-ea"/>
              </a:rPr>
              <a:t> 개발 후 유지관리가 불편함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287" y="3130826"/>
            <a:ext cx="4333461" cy="296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+mj-ea"/>
                <a:ea typeface="+mj-ea"/>
              </a:rPr>
              <a:t>해결책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57" y="3429001"/>
            <a:ext cx="7653130" cy="1179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서블릿의 비즈니스 로직과 결과를 보여주는 화면 </a:t>
            </a:r>
            <a:r>
              <a:rPr lang="ko-KR" altLang="en-US" sz="1200" b="1">
                <a:solidFill>
                  <a:srgbClr val="FF0000"/>
                </a:solidFill>
              </a:rPr>
              <a:t>기능을 분리</a:t>
            </a:r>
            <a:r>
              <a:rPr lang="ko-KR" altLang="en-US" sz="1200"/>
              <a:t>하자</a:t>
            </a:r>
            <a:r>
              <a:rPr lang="en-US" altLang="ko-KR" sz="1200"/>
              <a:t>!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비즈니스 로직과 화면을 분리함으로써 개발자는 비즈니스 로직 구현에 </a:t>
            </a:r>
            <a:r>
              <a:rPr lang="ko-KR" altLang="en-US" sz="1200" b="1">
                <a:solidFill>
                  <a:srgbClr val="FF0000"/>
                </a:solidFill>
              </a:rPr>
              <a:t>집중</a:t>
            </a:r>
            <a:r>
              <a:rPr lang="ko-KR" altLang="en-US" sz="1200"/>
              <a:t>하고</a:t>
            </a:r>
            <a:r>
              <a:rPr lang="en-US" altLang="ko-KR" sz="1200"/>
              <a:t>, </a:t>
            </a:r>
            <a:r>
              <a:rPr lang="ko-KR" altLang="en-US" sz="1200"/>
              <a:t>디자이너는 화면 기능 구현에만 집중하자</a:t>
            </a:r>
            <a:r>
              <a:rPr lang="en-US" altLang="ko-KR" sz="1200"/>
              <a:t>!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개발 후 재사용성과 </a:t>
            </a:r>
            <a:r>
              <a:rPr lang="ko-KR" altLang="en-US" sz="1200" b="1">
                <a:solidFill>
                  <a:srgbClr val="FF0000"/>
                </a:solidFill>
              </a:rPr>
              <a:t>유지관리</a:t>
            </a:r>
            <a:r>
              <a:rPr lang="ko-KR" altLang="en-US" sz="1200"/>
              <a:t>가 휠씬 수월해진다</a:t>
            </a:r>
            <a:r>
              <a:rPr lang="en-US" altLang="ko-KR" sz="1200"/>
              <a:t>!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11.1.2 JSP</a:t>
            </a:r>
            <a:r>
              <a:rPr lang="ko-KR" altLang="en-US" b="1"/>
              <a:t>의 구성 요소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11.1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등장 배경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7" y="1818862"/>
            <a:ext cx="7342118" cy="11796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/>
              <a:t> HTML </a:t>
            </a:r>
            <a:r>
              <a:rPr lang="ko-KR" altLang="en-US" sz="1200"/>
              <a:t>태그</a:t>
            </a:r>
            <a:r>
              <a:rPr lang="en-US" altLang="ko-KR" sz="1200"/>
              <a:t>, CSS </a:t>
            </a:r>
            <a:r>
              <a:rPr lang="ko-KR" altLang="en-US" sz="1200"/>
              <a:t>그리고 자바스크립트 코드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/>
              <a:t> </a:t>
            </a:r>
            <a:r>
              <a:rPr lang="en-US" altLang="ko-KR" sz="1200" b="1">
                <a:solidFill>
                  <a:srgbClr val="800080"/>
                </a:solidFill>
              </a:rPr>
              <a:t>JSP </a:t>
            </a:r>
            <a:r>
              <a:rPr lang="ko-KR" altLang="en-US" sz="1200" b="1">
                <a:solidFill>
                  <a:srgbClr val="800080"/>
                </a:solidFill>
              </a:rPr>
              <a:t>기본 태그</a:t>
            </a:r>
            <a:endParaRPr lang="ko-KR" altLang="en-US" sz="1200"/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/>
              <a:t> </a:t>
            </a:r>
            <a:r>
              <a:rPr lang="en-US" altLang="ko-KR" sz="1200" b="1">
                <a:solidFill>
                  <a:srgbClr val="800080"/>
                </a:solidFill>
              </a:rPr>
              <a:t>JSP </a:t>
            </a:r>
            <a:r>
              <a:rPr lang="ko-KR" altLang="en-US" sz="1200" b="1">
                <a:solidFill>
                  <a:srgbClr val="800080"/>
                </a:solidFill>
              </a:rPr>
              <a:t>액션 태그</a:t>
            </a:r>
            <a:endParaRPr lang="ko-KR" altLang="en-US" sz="1200"/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/>
              <a:t>개발자가 직접 만들거나 프레임워크에서 제공하는 </a:t>
            </a:r>
            <a:r>
              <a:rPr lang="ko-KR" altLang="en-US" sz="1200" b="1">
                <a:solidFill>
                  <a:srgbClr val="800080"/>
                </a:solidFill>
              </a:rPr>
              <a:t>커스텀</a:t>
            </a:r>
            <a:r>
              <a:rPr lang="en-US" altLang="ko-KR" sz="1200" b="1">
                <a:solidFill>
                  <a:srgbClr val="800080"/>
                </a:solidFill>
              </a:rPr>
              <a:t>(custom) </a:t>
            </a:r>
            <a:r>
              <a:rPr lang="ko-KR" altLang="en-US" sz="1200" b="1">
                <a:solidFill>
                  <a:srgbClr val="800080"/>
                </a:solidFill>
              </a:rPr>
              <a:t>태그</a:t>
            </a:r>
            <a:endParaRPr lang="ko-KR" altLang="en-US" sz="1200" b="1">
              <a:solidFill>
                <a:srgbClr val="80008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정의와 구성 요소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11.2.1 </a:t>
            </a:r>
            <a:r>
              <a:rPr lang="ko-KR" altLang="en-US" b="1"/>
              <a:t>톰캣 컨테이너에서 </a:t>
            </a:r>
            <a:r>
              <a:rPr lang="en-US" altLang="ko-KR" b="1"/>
              <a:t>JSP </a:t>
            </a:r>
            <a:r>
              <a:rPr lang="ko-KR" altLang="en-US" b="1"/>
              <a:t>변환 과정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11.2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단계 작업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944" y="1797458"/>
            <a:ext cx="8029575" cy="11819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>
                <a:latin typeface="+mj-ea"/>
                <a:ea typeface="+mj-ea"/>
              </a:rPr>
              <a:t>변환 단계</a:t>
            </a:r>
            <a:r>
              <a:rPr lang="en-US" altLang="ko-KR" sz="1200">
                <a:latin typeface="+mj-ea"/>
                <a:ea typeface="+mj-ea"/>
              </a:rPr>
              <a:t>(Translation Step): </a:t>
            </a:r>
            <a:r>
              <a:rPr lang="ko-KR" altLang="en-US" sz="1200">
                <a:latin typeface="+mj-ea"/>
                <a:ea typeface="+mj-ea"/>
              </a:rPr>
              <a:t>컨테이너는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JSP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파일을 자바 파일로 변환</a:t>
            </a:r>
            <a:endParaRPr lang="ko-KR" altLang="en-US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>
                <a:latin typeface="+mj-ea"/>
                <a:ea typeface="+mj-ea"/>
              </a:rPr>
              <a:t>컴파일 단계</a:t>
            </a:r>
            <a:r>
              <a:rPr lang="en-US" altLang="ko-KR" sz="1200">
                <a:latin typeface="+mj-ea"/>
                <a:ea typeface="+mj-ea"/>
              </a:rPr>
              <a:t>(Compile Step): </a:t>
            </a:r>
            <a:r>
              <a:rPr lang="ko-KR" altLang="en-US" sz="1200">
                <a:latin typeface="+mj-ea"/>
                <a:ea typeface="+mj-ea"/>
              </a:rPr>
              <a:t>컨테이너는 변환된 자바</a:t>
            </a:r>
            <a:r>
              <a:rPr lang="en-US" altLang="ko-KR" sz="1200">
                <a:latin typeface="+mj-ea"/>
                <a:ea typeface="+mj-ea"/>
              </a:rPr>
              <a:t>(java) </a:t>
            </a:r>
            <a:r>
              <a:rPr lang="ko-KR" altLang="en-US" sz="1200">
                <a:latin typeface="+mj-ea"/>
                <a:ea typeface="+mj-ea"/>
              </a:rPr>
              <a:t>파일을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클래스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(class)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파일로 컴파일</a:t>
            </a:r>
            <a:endParaRPr lang="ko-KR" altLang="en-US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>
                <a:latin typeface="+mj-ea"/>
                <a:ea typeface="+mj-ea"/>
              </a:rPr>
              <a:t>실행 단계</a:t>
            </a:r>
            <a:r>
              <a:rPr lang="en-US" altLang="ko-KR" sz="1200">
                <a:latin typeface="+mj-ea"/>
                <a:ea typeface="+mj-ea"/>
              </a:rPr>
              <a:t>(Interpret Step):  </a:t>
            </a:r>
            <a:r>
              <a:rPr lang="ko-KR" altLang="en-US" sz="1200">
                <a:latin typeface="+mj-ea"/>
                <a:ea typeface="+mj-ea"/>
              </a:rPr>
              <a:t>컨테이너는 </a:t>
            </a:r>
            <a:r>
              <a:rPr lang="en-US" altLang="ko-KR" sz="1200">
                <a:latin typeface="+mj-ea"/>
                <a:ea typeface="+mj-ea"/>
              </a:rPr>
              <a:t>class </a:t>
            </a:r>
            <a:r>
              <a:rPr lang="ko-KR" altLang="en-US" sz="1200">
                <a:latin typeface="+mj-ea"/>
                <a:ea typeface="+mj-ea"/>
              </a:rPr>
              <a:t>파일을 실행하여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그 결과</a:t>
            </a:r>
            <a:r>
              <a:rPr lang="en-US" altLang="ko-KR" sz="1200">
                <a:latin typeface="+mj-ea"/>
                <a:ea typeface="+mj-ea"/>
              </a:rPr>
              <a:t>(HTML, CSS</a:t>
            </a:r>
            <a:r>
              <a:rPr lang="ko-KR" altLang="en-US" sz="1200">
                <a:latin typeface="+mj-ea"/>
                <a:ea typeface="+mj-ea"/>
              </a:rPr>
              <a:t>와 자바스크립트 코드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를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                                </a:t>
            </a:r>
            <a:r>
              <a:rPr lang="ko-KR" altLang="en-US" sz="1200">
                <a:latin typeface="+mj-ea"/>
                <a:ea typeface="+mj-ea"/>
              </a:rPr>
              <a:t>  브라우저로 전송해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Microsoft Office PowerPoint</Application>
  <PresentationFormat>화면 슬라이드 쇼(4:3)</PresentationFormat>
  <Paragraphs>276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한컴산뜻돋움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487</cp:revision>
  <dcterms:created xsi:type="dcterms:W3CDTF">2018-08-29T04:30:46Z</dcterms:created>
  <dcterms:modified xsi:type="dcterms:W3CDTF">2022-06-22T23:41:55Z</dcterms:modified>
  <cp:version/>
</cp:coreProperties>
</file>