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356" r:id="rId8"/>
    <p:sldId id="262" r:id="rId9"/>
    <p:sldId id="263" r:id="rId10"/>
    <p:sldId id="264" r:id="rId11"/>
    <p:sldId id="357" r:id="rId12"/>
    <p:sldId id="265" r:id="rId13"/>
    <p:sldId id="266" r:id="rId14"/>
    <p:sldId id="267" r:id="rId15"/>
    <p:sldId id="268" r:id="rId16"/>
    <p:sldId id="358" r:id="rId17"/>
    <p:sldId id="269" r:id="rId18"/>
    <p:sldId id="270" r:id="rId19"/>
    <p:sldId id="271" r:id="rId20"/>
    <p:sldId id="272" r:id="rId21"/>
    <p:sldId id="273" r:id="rId22"/>
    <p:sldId id="359" r:id="rId23"/>
    <p:sldId id="274" r:id="rId24"/>
    <p:sldId id="275" r:id="rId25"/>
    <p:sldId id="276" r:id="rId26"/>
    <p:sldId id="381" r:id="rId27"/>
    <p:sldId id="278" r:id="rId28"/>
    <p:sldId id="277" r:id="rId29"/>
    <p:sldId id="279" r:id="rId30"/>
    <p:sldId id="360" r:id="rId31"/>
    <p:sldId id="280" r:id="rId32"/>
    <p:sldId id="281" r:id="rId33"/>
    <p:sldId id="282" r:id="rId34"/>
    <p:sldId id="283" r:id="rId35"/>
    <p:sldId id="361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62" r:id="rId44"/>
    <p:sldId id="291" r:id="rId45"/>
    <p:sldId id="292" r:id="rId46"/>
    <p:sldId id="293" r:id="rId47"/>
    <p:sldId id="294" r:id="rId48"/>
    <p:sldId id="295" r:id="rId49"/>
    <p:sldId id="363" r:id="rId50"/>
    <p:sldId id="296" r:id="rId51"/>
    <p:sldId id="297" r:id="rId52"/>
    <p:sldId id="298" r:id="rId53"/>
    <p:sldId id="382" r:id="rId54"/>
    <p:sldId id="299" r:id="rId55"/>
    <p:sldId id="300" r:id="rId56"/>
    <p:sldId id="301" r:id="rId57"/>
    <p:sldId id="364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65" r:id="rId67"/>
    <p:sldId id="366" r:id="rId68"/>
    <p:sldId id="310" r:id="rId69"/>
    <p:sldId id="367" r:id="rId70"/>
    <p:sldId id="311" r:id="rId71"/>
    <p:sldId id="312" r:id="rId72"/>
    <p:sldId id="313" r:id="rId73"/>
    <p:sldId id="314" r:id="rId74"/>
    <p:sldId id="368" r:id="rId75"/>
    <p:sldId id="315" r:id="rId76"/>
    <p:sldId id="369" r:id="rId77"/>
    <p:sldId id="316" r:id="rId78"/>
    <p:sldId id="317" r:id="rId79"/>
    <p:sldId id="318" r:id="rId80"/>
    <p:sldId id="319" r:id="rId81"/>
    <p:sldId id="370" r:id="rId82"/>
    <p:sldId id="320" r:id="rId83"/>
    <p:sldId id="371" r:id="rId84"/>
    <p:sldId id="321" r:id="rId85"/>
    <p:sldId id="322" r:id="rId86"/>
    <p:sldId id="323" r:id="rId87"/>
    <p:sldId id="324" r:id="rId88"/>
    <p:sldId id="325" r:id="rId89"/>
    <p:sldId id="372" r:id="rId90"/>
    <p:sldId id="326" r:id="rId91"/>
    <p:sldId id="327" r:id="rId92"/>
    <p:sldId id="328" r:id="rId93"/>
    <p:sldId id="329" r:id="rId94"/>
    <p:sldId id="330" r:id="rId95"/>
    <p:sldId id="331" r:id="rId96"/>
    <p:sldId id="373" r:id="rId97"/>
    <p:sldId id="332" r:id="rId98"/>
    <p:sldId id="374" r:id="rId99"/>
    <p:sldId id="333" r:id="rId100"/>
    <p:sldId id="334" r:id="rId101"/>
    <p:sldId id="335" r:id="rId102"/>
    <p:sldId id="336" r:id="rId103"/>
    <p:sldId id="337" r:id="rId104"/>
    <p:sldId id="338" r:id="rId105"/>
    <p:sldId id="339" r:id="rId106"/>
    <p:sldId id="375" r:id="rId107"/>
    <p:sldId id="340" r:id="rId108"/>
    <p:sldId id="376" r:id="rId109"/>
    <p:sldId id="341" r:id="rId110"/>
    <p:sldId id="342" r:id="rId111"/>
    <p:sldId id="343" r:id="rId112"/>
    <p:sldId id="344" r:id="rId113"/>
    <p:sldId id="345" r:id="rId114"/>
    <p:sldId id="346" r:id="rId115"/>
    <p:sldId id="347" r:id="rId116"/>
    <p:sldId id="348" r:id="rId117"/>
    <p:sldId id="377" r:id="rId118"/>
    <p:sldId id="349" r:id="rId119"/>
    <p:sldId id="350" r:id="rId120"/>
    <p:sldId id="351" r:id="rId121"/>
    <p:sldId id="378" r:id="rId122"/>
    <p:sldId id="352" r:id="rId123"/>
    <p:sldId id="353" r:id="rId124"/>
    <p:sldId id="379" r:id="rId125"/>
    <p:sldId id="380" r:id="rId126"/>
    <p:sldId id="354" r:id="rId127"/>
    <p:sldId id="355" r:id="rId1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SEN Kim" initials="S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aj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aj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0" d="100"/>
          <a:sy n="100" d="100"/>
        </p:scale>
        <p:origin x="618" y="12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00" Type="http://schemas.openxmlformats.org/officeDocument/2006/relationships/slide" Target="slides/slide98.xml"  /><Relationship Id="rId101" Type="http://schemas.openxmlformats.org/officeDocument/2006/relationships/slide" Target="slides/slide99.xml"  /><Relationship Id="rId102" Type="http://schemas.openxmlformats.org/officeDocument/2006/relationships/slide" Target="slides/slide100.xml"  /><Relationship Id="rId103" Type="http://schemas.openxmlformats.org/officeDocument/2006/relationships/slide" Target="slides/slide101.xml"  /><Relationship Id="rId104" Type="http://schemas.openxmlformats.org/officeDocument/2006/relationships/slide" Target="slides/slide102.xml"  /><Relationship Id="rId105" Type="http://schemas.openxmlformats.org/officeDocument/2006/relationships/slide" Target="slides/slide103.xml"  /><Relationship Id="rId106" Type="http://schemas.openxmlformats.org/officeDocument/2006/relationships/slide" Target="slides/slide104.xml"  /><Relationship Id="rId107" Type="http://schemas.openxmlformats.org/officeDocument/2006/relationships/slide" Target="slides/slide105.xml"  /><Relationship Id="rId108" Type="http://schemas.openxmlformats.org/officeDocument/2006/relationships/slide" Target="slides/slide106.xml"  /><Relationship Id="rId109" Type="http://schemas.openxmlformats.org/officeDocument/2006/relationships/slide" Target="slides/slide107.xml"  /><Relationship Id="rId11" Type="http://schemas.openxmlformats.org/officeDocument/2006/relationships/slide" Target="slides/slide9.xml"  /><Relationship Id="rId110" Type="http://schemas.openxmlformats.org/officeDocument/2006/relationships/slide" Target="slides/slide108.xml"  /><Relationship Id="rId111" Type="http://schemas.openxmlformats.org/officeDocument/2006/relationships/slide" Target="slides/slide109.xml"  /><Relationship Id="rId112" Type="http://schemas.openxmlformats.org/officeDocument/2006/relationships/slide" Target="slides/slide110.xml"  /><Relationship Id="rId113" Type="http://schemas.openxmlformats.org/officeDocument/2006/relationships/slide" Target="slides/slide111.xml"  /><Relationship Id="rId114" Type="http://schemas.openxmlformats.org/officeDocument/2006/relationships/slide" Target="slides/slide112.xml"  /><Relationship Id="rId115" Type="http://schemas.openxmlformats.org/officeDocument/2006/relationships/slide" Target="slides/slide113.xml"  /><Relationship Id="rId116" Type="http://schemas.openxmlformats.org/officeDocument/2006/relationships/slide" Target="slides/slide114.xml"  /><Relationship Id="rId117" Type="http://schemas.openxmlformats.org/officeDocument/2006/relationships/slide" Target="slides/slide115.xml"  /><Relationship Id="rId118" Type="http://schemas.openxmlformats.org/officeDocument/2006/relationships/slide" Target="slides/slide116.xml"  /><Relationship Id="rId119" Type="http://schemas.openxmlformats.org/officeDocument/2006/relationships/slide" Target="slides/slide117.xml"  /><Relationship Id="rId12" Type="http://schemas.openxmlformats.org/officeDocument/2006/relationships/slide" Target="slides/slide10.xml"  /><Relationship Id="rId120" Type="http://schemas.openxmlformats.org/officeDocument/2006/relationships/slide" Target="slides/slide118.xml"  /><Relationship Id="rId121" Type="http://schemas.openxmlformats.org/officeDocument/2006/relationships/slide" Target="slides/slide119.xml"  /><Relationship Id="rId122" Type="http://schemas.openxmlformats.org/officeDocument/2006/relationships/slide" Target="slides/slide120.xml"  /><Relationship Id="rId123" Type="http://schemas.openxmlformats.org/officeDocument/2006/relationships/slide" Target="slides/slide121.xml"  /><Relationship Id="rId124" Type="http://schemas.openxmlformats.org/officeDocument/2006/relationships/slide" Target="slides/slide122.xml"  /><Relationship Id="rId125" Type="http://schemas.openxmlformats.org/officeDocument/2006/relationships/slide" Target="slides/slide123.xml"  /><Relationship Id="rId126" Type="http://schemas.openxmlformats.org/officeDocument/2006/relationships/slide" Target="slides/slide124.xml"  /><Relationship Id="rId127" Type="http://schemas.openxmlformats.org/officeDocument/2006/relationships/slide" Target="slides/slide125.xml"  /><Relationship Id="rId128" Type="http://schemas.openxmlformats.org/officeDocument/2006/relationships/slide" Target="slides/slide126.xml"  /><Relationship Id="rId129" Type="http://schemas.openxmlformats.org/officeDocument/2006/relationships/commentAuthors" Target="commentAuthors.xml"  /><Relationship Id="rId13" Type="http://schemas.openxmlformats.org/officeDocument/2006/relationships/slide" Target="slides/slide11.xml"  /><Relationship Id="rId130" Type="http://schemas.openxmlformats.org/officeDocument/2006/relationships/presProps" Target="presProps.xml"  /><Relationship Id="rId131" Type="http://schemas.openxmlformats.org/officeDocument/2006/relationships/viewProps" Target="viewProps.xml"  /><Relationship Id="rId132" Type="http://schemas.openxmlformats.org/officeDocument/2006/relationships/theme" Target="theme/theme1.xml"  /><Relationship Id="rId133" Type="http://schemas.openxmlformats.org/officeDocument/2006/relationships/tableStyles" Target="tableStyles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slide" Target="slides/slide91.xml"  /><Relationship Id="rId94" Type="http://schemas.openxmlformats.org/officeDocument/2006/relationships/slide" Target="slides/slide92.xml"  /><Relationship Id="rId95" Type="http://schemas.openxmlformats.org/officeDocument/2006/relationships/slide" Target="slides/slide93.xml"  /><Relationship Id="rId96" Type="http://schemas.openxmlformats.org/officeDocument/2006/relationships/slide" Target="slides/slide94.xml"  /><Relationship Id="rId97" Type="http://schemas.openxmlformats.org/officeDocument/2006/relationships/slide" Target="slides/slide95.xml"  /><Relationship Id="rId98" Type="http://schemas.openxmlformats.org/officeDocument/2006/relationships/slide" Target="slides/slide96.xml"  /><Relationship Id="rId99" Type="http://schemas.openxmlformats.org/officeDocument/2006/relationships/slide" Target="slides/slide9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4.png"  /><Relationship Id="rId3" Type="http://schemas.openxmlformats.org/officeDocument/2006/relationships/image" Target="../media/image105.pn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6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7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0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1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2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3.png"  /><Relationship Id="rId3" Type="http://schemas.openxmlformats.org/officeDocument/2006/relationships/image" Target="../media/image114.png"  /><Relationship Id="rId4" Type="http://schemas.openxmlformats.org/officeDocument/2006/relationships/image" Target="../media/image1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6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7.pn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8.pn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9.png"  /><Relationship Id="rId3" Type="http://schemas.openxmlformats.org/officeDocument/2006/relationships/hyperlink" Target="https://www.cafe24.com" TargetMode="External"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0.pn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1.png"  /><Relationship Id="rId3" Type="http://schemas.openxmlformats.org/officeDocument/2006/relationships/image" Target="../media/image122.pn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3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4.png"  /><Relationship Id="rId3" Type="http://schemas.openxmlformats.org/officeDocument/2006/relationships/image" Target="../media/image12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7.png"  /><Relationship Id="rId3" Type="http://schemas.openxmlformats.org/officeDocument/2006/relationships/image" Target="../media/image128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9.png"  /><Relationship Id="rId3" Type="http://schemas.openxmlformats.org/officeDocument/2006/relationships/image" Target="../media/image13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1.png"  /><Relationship Id="rId3" Type="http://schemas.openxmlformats.org/officeDocument/2006/relationships/image" Target="../media/image132.pn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7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2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8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9.png"  /><Relationship Id="rId3" Type="http://schemas.openxmlformats.org/officeDocument/2006/relationships/image" Target="../media/image80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1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2.pn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4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6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7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9.pn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png"  /><Relationship Id="rId3" Type="http://schemas.openxmlformats.org/officeDocument/2006/relationships/image" Target="../media/image9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2.pn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emf"  /><Relationship Id="rId3" Type="http://schemas.openxmlformats.org/officeDocument/2006/relationships/image" Target="../media/image94.emf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6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7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8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9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2.png"  /><Relationship Id="rId3" Type="http://schemas.openxmlformats.org/officeDocument/2006/relationships/image" Target="../media/image10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12</a:t>
            </a:r>
            <a:r>
              <a:rPr lang="ko-KR" altLang="en-US" sz="2800"/>
              <a:t>장</a:t>
            </a:r>
            <a:r>
              <a:rPr lang="en-US" altLang="ko-KR" sz="2800"/>
              <a:t>  JSP </a:t>
            </a:r>
            <a:r>
              <a:rPr lang="ko-KR" altLang="en-US" sz="2800"/>
              <a:t>스크립트 요소 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6867" y="1890297"/>
            <a:ext cx="5063730" cy="411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 JSP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스크립트 요소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12.2 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선언문 사용하기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12.3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스크립트릿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사용하기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12.4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표현식 사용하기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12.5 JSP </a:t>
            </a:r>
            <a:r>
              <a:rPr lang="ko-KR" altLang="en-US" sz="2000" dirty="0" err="1">
                <a:solidFill>
                  <a:schemeClr val="bg2">
                    <a:lumMod val="90000"/>
                  </a:schemeClr>
                </a:solidFill>
              </a:rPr>
              <a:t>주석문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사용하기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12.6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스크립트 요소 이용해 실습하기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12.7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내장 객체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내장 변수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)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사용하기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12.8  JSP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예외 처리하기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0853" y="1909244"/>
            <a:ext cx="5063730" cy="160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12.9  JSP welcome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파일 지정하기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12.10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스크립트 요소 이용해 회원 정보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bg2">
                    <a:lumMod val="90000"/>
                  </a:schemeClr>
                </a:solidFill>
              </a:rPr>
            </a:b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       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조회하기</a:t>
            </a:r>
            <a:endParaRPr lang="en-US" altLang="ko-KR" sz="2000">
              <a:solidFill>
                <a:srgbClr val="352B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스크립트릿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24" name="TextBox 5123"/>
          <p:cNvSpPr txBox="1"/>
          <p:nvPr/>
        </p:nvSpPr>
        <p:spPr>
          <a:xfrm>
            <a:off x="0" y="1479351"/>
            <a:ext cx="9144000" cy="4109919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&lt;%!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String name = "이순신";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String getName(){ return name;}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 String age=request.getParameter("age"); %&gt;  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&lt;title&gt;스크립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릿 연습&lt;/title&gt;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&lt;h1&gt;안녕하세요 &lt;%=name %&gt;님!!&lt;/h1&gt;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&lt;h1&gt;나이는 &lt;%=age %&gt;살입니다!!&lt;/h1&gt;’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12.8.3 JSP </a:t>
            </a:r>
            <a:r>
              <a:rPr lang="ko-KR" altLang="en-US" b="1"/>
              <a:t>페이지의 오류 페이지 종류</a:t>
            </a:r>
            <a:endParaRPr lang="en-US" altLang="ko-KR" b="1" spc="-95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95699" y="2093911"/>
            <a:ext cx="5943600" cy="215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81100" y="1790048"/>
            <a:ext cx="5829599" cy="26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ko-KR" sz="1200" b="1">
                <a:latin typeface="+mj-ea"/>
                <a:ea typeface="+mj-ea"/>
              </a:rPr>
              <a:t>존재하지 않는 </a:t>
            </a:r>
            <a:r>
              <a:rPr lang="en-US" altLang="ko-KR" sz="1200" b="1">
                <a:latin typeface="+mj-ea"/>
                <a:ea typeface="+mj-ea"/>
              </a:rPr>
              <a:t>sum.jsp </a:t>
            </a:r>
            <a:r>
              <a:rPr lang="ko-KR" altLang="ko-KR" sz="1200" b="1">
                <a:latin typeface="+mj-ea"/>
                <a:ea typeface="+mj-ea"/>
              </a:rPr>
              <a:t>요청 시 표시되는</a:t>
            </a:r>
            <a:r>
              <a:rPr lang="en-US" altLang="ko-KR" sz="1200" b="1">
                <a:latin typeface="+mj-ea"/>
                <a:ea typeface="+mj-ea"/>
              </a:rPr>
              <a:t> 404 </a:t>
            </a:r>
            <a:r>
              <a:rPr lang="ko-KR" altLang="ko-KR" sz="1200" b="1">
                <a:latin typeface="+mj-ea"/>
                <a:ea typeface="+mj-ea"/>
              </a:rPr>
              <a:t>에러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305224" y="4535704"/>
            <a:ext cx="5934075" cy="2179422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279179" y="4258704"/>
            <a:ext cx="6490989" cy="26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ko-KR" sz="1200" b="1">
                <a:latin typeface="+mj-ea"/>
                <a:ea typeface="+mj-ea"/>
              </a:rPr>
              <a:t>컨테이너 처리 중</a:t>
            </a:r>
            <a:r>
              <a:rPr lang="en-US" altLang="ko-KR" sz="1200" b="1">
                <a:latin typeface="+mj-ea"/>
                <a:ea typeface="+mj-ea"/>
              </a:rPr>
              <a:t> JSP</a:t>
            </a:r>
            <a:r>
              <a:rPr lang="ko-KR" altLang="ko-KR" sz="1200" b="1">
                <a:latin typeface="+mj-ea"/>
                <a:ea typeface="+mj-ea"/>
              </a:rPr>
              <a:t>에서 에러 발생 시 표시하는</a:t>
            </a:r>
            <a:r>
              <a:rPr lang="en-US" altLang="ko-KR" sz="1200" b="1">
                <a:latin typeface="+mj-ea"/>
                <a:ea typeface="+mj-ea"/>
              </a:rPr>
              <a:t> 500 </a:t>
            </a:r>
            <a:r>
              <a:rPr lang="ko-KR" altLang="ko-KR" sz="1200" b="1">
                <a:latin typeface="+mj-ea"/>
                <a:ea typeface="+mj-ea"/>
              </a:rPr>
              <a:t>에러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35061"/>
            <a:ext cx="6400800" cy="47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12.8.4 </a:t>
            </a:r>
            <a:r>
              <a:rPr lang="ko-KR" altLang="en-US" b="1"/>
              <a:t>에러 코드에 따른 예외 페이지 지정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67056" y="1817282"/>
            <a:ext cx="7877174" cy="26678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>
                <a:latin typeface="+mn-ea"/>
              </a:rPr>
              <a:t>전체 </a:t>
            </a:r>
            <a:r>
              <a:rPr lang="en-US" altLang="ko-KR" sz="1200">
                <a:latin typeface="+mn-ea"/>
              </a:rPr>
              <a:t>JSP </a:t>
            </a:r>
            <a:r>
              <a:rPr lang="ko-KR" altLang="en-US" sz="1200">
                <a:latin typeface="+mn-ea"/>
              </a:rPr>
              <a:t>페이지에 대해 발생하는 오류에 따라서 화면에 표시되는 각각의 예외 처리 </a:t>
            </a:r>
            <a:r>
              <a:rPr lang="en-US" altLang="ko-KR" sz="1200">
                <a:latin typeface="+mn-ea"/>
              </a:rPr>
              <a:t>JSP </a:t>
            </a:r>
            <a:r>
              <a:rPr lang="ko-KR" altLang="en-US" sz="1200">
                <a:latin typeface="+mn-ea"/>
              </a:rPr>
              <a:t>페이지를 지정함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2419350"/>
            <a:ext cx="320040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web.xml</a:t>
            </a:r>
            <a:r>
              <a:rPr lang="ko-KR" altLang="en-US" sz="1200" b="1">
                <a:latin typeface="+mj-ea"/>
                <a:ea typeface="+mj-ea"/>
              </a:rPr>
              <a:t>에 지정 방법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57524" y="2696349"/>
            <a:ext cx="7219950" cy="139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389876"/>
            <a:ext cx="3200400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web.xml</a:t>
            </a:r>
            <a:r>
              <a:rPr lang="ko-KR" altLang="en-US" sz="1200" b="1">
                <a:latin typeface="+mj-ea"/>
                <a:ea typeface="+mj-ea"/>
              </a:rPr>
              <a:t>에 예외 페이지 지정하기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752600"/>
            <a:ext cx="801022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WebContent </a:t>
            </a:r>
            <a:r>
              <a:rPr lang="ko-KR" altLang="en-US" sz="1200">
                <a:latin typeface="+mj-ea"/>
                <a:ea typeface="+mj-ea"/>
              </a:rPr>
              <a:t>하위에 오류 페이지들이 위치할 </a:t>
            </a:r>
            <a:r>
              <a:rPr lang="en-US" altLang="ko-KR" sz="1200">
                <a:latin typeface="+mj-ea"/>
                <a:ea typeface="+mj-ea"/>
              </a:rPr>
              <a:t>err </a:t>
            </a:r>
            <a:r>
              <a:rPr lang="ko-KR" altLang="en-US" sz="1200">
                <a:latin typeface="+mj-ea"/>
                <a:ea typeface="+mj-ea"/>
              </a:rPr>
              <a:t>폴더를 만들고 </a:t>
            </a:r>
            <a:r>
              <a:rPr lang="en-US" altLang="ko-KR" sz="1200">
                <a:latin typeface="+mj-ea"/>
                <a:ea typeface="+mj-ea"/>
              </a:rPr>
              <a:t>error_404.jsp, error_500.jsp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74430" y="1597554"/>
            <a:ext cx="1022674" cy="295918"/>
            <a:chOff x="2212730" y="1685477"/>
            <a:chExt cx="1022674" cy="29591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212730" y="1966742"/>
              <a:ext cx="688731" cy="146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 txBox="1"/>
            <p:nvPr/>
          </p:nvSpPr>
          <p:spPr>
            <a:xfrm>
              <a:off x="2268251" y="1685477"/>
              <a:ext cx="967154" cy="258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/>
                <a:t>WebApp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71811" y="2109786"/>
            <a:ext cx="2105025" cy="3629025"/>
            <a:chOff x="3071811" y="2109786"/>
            <a:chExt cx="2105025" cy="3629025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3071811" y="2109786"/>
              <a:ext cx="2105025" cy="3629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/>
            <p:cNvSpPr txBox="1"/>
            <p:nvPr/>
          </p:nvSpPr>
          <p:spPr>
            <a:xfrm>
              <a:off x="3528392" y="2925422"/>
              <a:ext cx="747346" cy="2429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b="1"/>
                <a:t>WebApp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4950"/>
            <a:ext cx="7781922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&lt;error-page&gt; </a:t>
            </a:r>
            <a:r>
              <a:rPr lang="ko-KR" altLang="en-US" sz="1200">
                <a:latin typeface="+mj-ea"/>
                <a:ea typeface="+mj-ea"/>
              </a:rPr>
              <a:t>태그를 이용해 각각의 에러 코드에 대해 처리할 오류 페이지가 있는 경로를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지정합니다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0924" y="1966615"/>
            <a:ext cx="5986463" cy="3517884"/>
            <a:chOff x="1067099" y="2173304"/>
            <a:chExt cx="5986463" cy="3517884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67099" y="2173304"/>
              <a:ext cx="5948662" cy="1098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67099" y="3365059"/>
              <a:ext cx="5986463" cy="23261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274" y="1485899"/>
            <a:ext cx="7410447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404 </a:t>
            </a:r>
            <a:r>
              <a:rPr lang="ko-KR" altLang="en-US" sz="1200">
                <a:latin typeface="+mj-ea"/>
                <a:ea typeface="+mj-ea"/>
              </a:rPr>
              <a:t>오류를 처리하는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페이지인 </a:t>
            </a:r>
            <a:r>
              <a:rPr lang="en-US" altLang="ko-KR" sz="1200">
                <a:latin typeface="+mj-ea"/>
                <a:ea typeface="+mj-ea"/>
              </a:rPr>
              <a:t>error_404.jsp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83742" y="1762898"/>
            <a:ext cx="6767513" cy="3309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879" name="TextBox 79878"/>
          <p:cNvSpPr txBox="1"/>
          <p:nvPr/>
        </p:nvSpPr>
        <p:spPr>
          <a:xfrm>
            <a:off x="677665" y="1375727"/>
            <a:ext cx="7371952" cy="265144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&lt;title&gt;404 예외 처리 페이지&lt;/title&gt;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&lt;h1&gt;요청한 페이지는 존재하지 않습니다.&lt;/h1&gt;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43050"/>
            <a:ext cx="7467597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500 </a:t>
            </a:r>
            <a:r>
              <a:rPr lang="ko-KR" altLang="en-US" sz="1200">
                <a:latin typeface="+mj-ea"/>
                <a:ea typeface="+mj-ea"/>
              </a:rPr>
              <a:t>오류를 처리하는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페이지인 </a:t>
            </a:r>
            <a:r>
              <a:rPr lang="en-US" altLang="ko-KR" sz="1200">
                <a:latin typeface="+mj-ea"/>
                <a:ea typeface="+mj-ea"/>
              </a:rPr>
              <a:t>error_500.jsp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67099" y="1909993"/>
            <a:ext cx="6477000" cy="360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879" name="TextBox 79878"/>
          <p:cNvSpPr txBox="1"/>
          <p:nvPr/>
        </p:nvSpPr>
        <p:spPr>
          <a:xfrm>
            <a:off x="677665" y="1375727"/>
            <a:ext cx="7371952" cy="301339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&lt;title&gt;500 예외 처리 페이지&lt;/title&gt;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&lt;img  src="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../image/duke.png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/&gt;&lt;br&gt;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&lt;h1&gt;죄송합니다.서비스 실행 중 오류가 발생했습니다.&lt;/h1&gt;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&lt;h1&gt;잠시 후 다시 시도해 보세요.&lt;/h1&gt;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1442650"/>
            <a:ext cx="7953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브라우저 요청 시 예외를 발생시키는 </a:t>
            </a:r>
            <a:r>
              <a:rPr lang="en-US" altLang="ko-KR" sz="1200">
                <a:latin typeface="+mj-ea"/>
                <a:ea typeface="+mj-ea"/>
              </a:rPr>
              <a:t>number.jsp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28949" y="1719648"/>
            <a:ext cx="6296025" cy="3989417"/>
          </a:xfrm>
          <a:prstGeom prst="rect">
            <a:avLst/>
          </a:prstGeom>
          <a:noFill/>
          <a:ln>
            <a:noFill/>
          </a:ln>
        </p:spPr>
      </p:pic>
      <p:sp>
        <p:nvSpPr>
          <p:cNvPr id="82950" name="TextBox 82949"/>
          <p:cNvSpPr txBox="1"/>
          <p:nvPr/>
        </p:nvSpPr>
        <p:spPr>
          <a:xfrm>
            <a:off x="3733603" y="3111500"/>
            <a:ext cx="5119686" cy="31943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int num = Integer.parseInt(request.getParameter("num"));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&lt;title&gt;테스트 페이지&lt;/title&gt;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&lt;h1&gt;쇼핑몰 중심 JSP 입니다!!!!&lt;/h1&gt;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409700"/>
            <a:ext cx="7914981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이제 각각의 예외를 고의로 발생시켜 볼까요</a:t>
            </a:r>
            <a:r>
              <a:rPr lang="en-US" altLang="ko-KR" sz="1200">
                <a:latin typeface="+mj-ea"/>
                <a:ea typeface="+mj-ea"/>
              </a:rPr>
              <a:t>? </a:t>
            </a: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먼저 존재하지 않는 </a:t>
            </a:r>
            <a:r>
              <a:rPr lang="en-US" altLang="ko-KR" sz="1200">
                <a:latin typeface="+mj-ea"/>
                <a:ea typeface="+mj-ea"/>
              </a:rPr>
              <a:t>http://localhost:8090/pro12/test02/num.jsp</a:t>
            </a:r>
            <a:r>
              <a:rPr lang="ko-KR" altLang="en-US" sz="1200">
                <a:latin typeface="+mj-ea"/>
                <a:ea typeface="+mj-ea"/>
              </a:rPr>
              <a:t>를 요청한 결과를 확인해 봅시다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448050"/>
            <a:ext cx="752445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실행 중 예외를 발생시키는 </a:t>
            </a:r>
            <a:r>
              <a:rPr lang="en-US" altLang="ko-KR" sz="1200">
                <a:latin typeface="+mj-ea"/>
                <a:ea typeface="+mj-ea"/>
              </a:rPr>
              <a:t>http://localhost:8090/pro12/test02/number.jsp</a:t>
            </a:r>
            <a:r>
              <a:rPr lang="ko-KR" altLang="en-US" sz="1200">
                <a:latin typeface="+mj-ea"/>
                <a:ea typeface="+mj-ea"/>
              </a:rPr>
              <a:t>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722" y="5858123"/>
            <a:ext cx="7324722" cy="5407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만약 한 개의 </a:t>
            </a:r>
            <a:r>
              <a:rPr lang="en-US" altLang="ko-KR" sz="1000" b="1">
                <a:solidFill>
                  <a:srgbClr val="ff0000"/>
                </a:solidFill>
              </a:rPr>
              <a:t>JSP </a:t>
            </a:r>
            <a:r>
              <a:rPr lang="ko-KR" altLang="en-US" sz="1000" b="1">
                <a:solidFill>
                  <a:srgbClr val="ff0000"/>
                </a:solidFill>
              </a:rPr>
              <a:t>페이지에 페이지 디렉티브의 </a:t>
            </a:r>
            <a:r>
              <a:rPr lang="en-US" altLang="ko-KR" sz="1000" b="1">
                <a:solidFill>
                  <a:srgbClr val="ff0000"/>
                </a:solidFill>
              </a:rPr>
              <a:t>errorPage </a:t>
            </a:r>
            <a:r>
              <a:rPr lang="ko-KR" altLang="en-US" sz="1000" b="1">
                <a:solidFill>
                  <a:srgbClr val="ff0000"/>
                </a:solidFill>
              </a:rPr>
              <a:t>속성과 </a:t>
            </a:r>
            <a:r>
              <a:rPr lang="en-US" altLang="ko-KR" sz="1000" b="1">
                <a:solidFill>
                  <a:srgbClr val="ff0000"/>
                </a:solidFill>
              </a:rPr>
              <a:t>web.xml</a:t>
            </a:r>
            <a:r>
              <a:rPr lang="ko-KR" altLang="en-US" sz="1000" b="1">
                <a:solidFill>
                  <a:srgbClr val="ff0000"/>
                </a:solidFill>
              </a:rPr>
              <a:t>이 같이 지정되어 있으면 페이지 디렉티브의 </a:t>
            </a:r>
            <a:r>
              <a:rPr lang="en-US" altLang="ko-KR" sz="1000" b="1">
                <a:solidFill>
                  <a:srgbClr val="ff0000"/>
                </a:solidFill>
              </a:rPr>
              <a:t>errorPage</a:t>
            </a:r>
            <a:r>
              <a:rPr lang="ko-KR" altLang="en-US" sz="1000" b="1">
                <a:solidFill>
                  <a:srgbClr val="ff0000"/>
                </a:solidFill>
              </a:rPr>
              <a:t>가 우선적으로 나타납니다</a:t>
            </a:r>
            <a:r>
              <a:rPr lang="en-US" altLang="ko-KR" sz="1000" b="1">
                <a:solidFill>
                  <a:srgbClr val="ff0000"/>
                </a:solidFill>
              </a:rPr>
              <a:t>.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43024" y="1995190"/>
            <a:ext cx="4524375" cy="121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95021" y="3834189"/>
            <a:ext cx="3132139" cy="1886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3334" y="4211551"/>
            <a:ext cx="5471681" cy="15171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4" name=""/>
          <p:cNvSpPr txBox="1"/>
          <p:nvPr/>
        </p:nvSpPr>
        <p:spPr>
          <a:xfrm>
            <a:off x="3528814" y="3842147"/>
            <a:ext cx="4484688" cy="2707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※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이클립스 콘솔에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500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오류발생을 볼 수 있다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스크립트릿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" y="1552575"/>
            <a:ext cx="744854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http:localhost:8090/hello2.jsp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?age=22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로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 요청합니다</a:t>
            </a:r>
            <a:r>
              <a:rPr lang="en-US" altLang="ko-KR" sz="1200" b="1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ko-KR" altLang="en-US" sz="1200" b="1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71712" y="1829574"/>
            <a:ext cx="38195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12.9 JSP welcome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지정하기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676400"/>
            <a:ext cx="7048500" cy="2647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  web.xml</a:t>
            </a:r>
            <a:r>
              <a:rPr lang="ko-KR" altLang="en-US" sz="1200">
                <a:latin typeface="+mj-ea"/>
                <a:ea typeface="+mj-ea"/>
              </a:rPr>
              <a:t>에 웹 애플리케이션의 홈페이지 설정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550" y="1409700"/>
            <a:ext cx="3343275" cy="29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welcome </a:t>
            </a:r>
            <a:r>
              <a:rPr lang="ko-KR" altLang="en-US" sz="1400" b="1">
                <a:latin typeface="+mj-ea"/>
                <a:ea typeface="+mj-ea"/>
              </a:rPr>
              <a:t>파일 리스트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19137" y="2262411"/>
            <a:ext cx="6677026" cy="149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12.9 JSP welcome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지정하기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1524000"/>
            <a:ext cx="781049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&lt;welcome-file-list&gt; </a:t>
            </a:r>
            <a:r>
              <a:rPr lang="ko-KR" altLang="en-US" sz="1200">
                <a:latin typeface="+mj-ea"/>
                <a:ea typeface="+mj-ea"/>
              </a:rPr>
              <a:t>태그 경로를 포함하여 홈페이지에 해당하는 파일들을 나열합니다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1836" y="1800999"/>
            <a:ext cx="6596063" cy="282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12.9 JSP welcome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지정하기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474" y="1395799"/>
            <a:ext cx="7486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첫 번째 홈페이지인 </a:t>
            </a:r>
            <a:r>
              <a:rPr lang="en-US" altLang="ko-KR" sz="1200">
                <a:latin typeface="+mj-ea"/>
                <a:ea typeface="+mj-ea"/>
              </a:rPr>
              <a:t>main.jsp </a:t>
            </a:r>
            <a:r>
              <a:rPr lang="ko-KR" altLang="en-US" sz="1200">
                <a:latin typeface="+mj-ea"/>
                <a:ea typeface="+mj-ea"/>
              </a:rPr>
              <a:t>페이지를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3126" y="1672798"/>
            <a:ext cx="6677025" cy="3753903"/>
          </a:xfrm>
          <a:prstGeom prst="rect">
            <a:avLst/>
          </a:prstGeom>
          <a:noFill/>
          <a:ln>
            <a:noFill/>
          </a:ln>
        </p:spPr>
      </p:pic>
      <p:sp>
        <p:nvSpPr>
          <p:cNvPr id="87046" name="TextBox 87045"/>
          <p:cNvSpPr txBox="1"/>
          <p:nvPr/>
        </p:nvSpPr>
        <p:spPr>
          <a:xfrm>
            <a:off x="3862587" y="3022203"/>
            <a:ext cx="5119686" cy="301474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&lt;title&gt;홈페이지&lt;/title&gt;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&lt;img  src="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./image/duke.png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/&gt;&lt;br&gt;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&lt;h1&gt;안녕하세요&lt;/h1&gt;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&lt;h1&gt;쇼핑몰 중심 JSP 홈페이지 입니다!!!&lt;/h1&gt;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12.9 JSP welcome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파일 지정하기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1543050"/>
            <a:ext cx="7381872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톰캣을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다시 실행한 후</a:t>
            </a:r>
            <a:r>
              <a:rPr lang="ko-KR" altLang="en-US" sz="1200">
                <a:latin typeface="+mj-ea"/>
                <a:ea typeface="+mj-ea"/>
              </a:rPr>
              <a:t> 브라우저에서 컨텍스트 이름</a:t>
            </a:r>
            <a:r>
              <a:rPr lang="en-US" altLang="ko-KR" sz="1200">
                <a:latin typeface="+mj-ea"/>
                <a:ea typeface="+mj-ea"/>
              </a:rPr>
              <a:t>(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/pro12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으로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5705475"/>
            <a:ext cx="7972425" cy="8362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1100" b="1">
                <a:solidFill>
                  <a:srgbClr val="800080"/>
                </a:solidFill>
                <a:latin typeface="+mj-ea"/>
                <a:ea typeface="+mj-ea"/>
              </a:rPr>
              <a:t>개발을 모두 마치고 실제 서비스를 제공할 때</a:t>
            </a:r>
            <a:r>
              <a:rPr lang="ko-KR" altLang="en-US" sz="1100">
                <a:latin typeface="+mj-ea"/>
                <a:ea typeface="+mj-ea"/>
              </a:rPr>
              <a:t>는 웹 사이트에 대한 </a:t>
            </a:r>
            <a:r>
              <a:rPr lang="ko-KR" altLang="en-US" sz="1100" b="1">
                <a:solidFill>
                  <a:srgbClr val="800080"/>
                </a:solidFill>
                <a:latin typeface="+mj-ea"/>
                <a:ea typeface="+mj-ea"/>
              </a:rPr>
              <a:t>도메인 이름을 구한 후 웹 호스팅 업체</a:t>
            </a:r>
            <a:r>
              <a:rPr lang="ko-KR" altLang="en-US" sz="1100">
                <a:latin typeface="+mj-ea"/>
                <a:ea typeface="+mj-ea"/>
              </a:rPr>
              <a:t>에서 제공하는 방법으로 브라우저에서 </a:t>
            </a:r>
            <a:r>
              <a:rPr lang="ko-KR" altLang="en-US" sz="1100" b="1">
                <a:solidFill>
                  <a:srgbClr val="800080"/>
                </a:solidFill>
                <a:latin typeface="+mj-ea"/>
                <a:ea typeface="+mj-ea"/>
              </a:rPr>
              <a:t>도메인 이름으로 요청</a:t>
            </a:r>
            <a:r>
              <a:rPr lang="ko-KR" altLang="en-US" sz="1100">
                <a:latin typeface="+mj-ea"/>
                <a:ea typeface="+mj-ea"/>
              </a:rPr>
              <a:t>해야 합니다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그리고</a:t>
            </a:r>
            <a:r>
              <a:rPr lang="ko-KR" altLang="en-US" sz="1100" b="1">
                <a:solidFill>
                  <a:srgbClr val="800080"/>
                </a:solidFill>
                <a:latin typeface="+mj-ea"/>
                <a:ea typeface="+mj-ea"/>
              </a:rPr>
              <a:t> 다시 컨텍스트 이름으로 재요청하도록 설정</a:t>
            </a:r>
            <a:r>
              <a:rPr lang="ko-KR" altLang="en-US" sz="1100">
                <a:latin typeface="+mj-ea"/>
                <a:ea typeface="+mj-ea"/>
              </a:rPr>
              <a:t>하면 됩니다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74551" y="1820049"/>
            <a:ext cx="3985895" cy="3359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설명선 1(강조선) 12"/>
          <p:cNvSpPr/>
          <p:nvPr/>
        </p:nvSpPr>
        <p:spPr>
          <a:xfrm>
            <a:off x="6685359" y="5003976"/>
            <a:ext cx="1652587" cy="612648"/>
          </a:xfrm>
          <a:prstGeom prst="accent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rgbClr val="FFFFFF"/>
                </a:solidFill>
                <a:hlinkClick r:id="rId3"/>
              </a:rPr>
              <a:t>www.cafe24.com</a:t>
            </a:r>
            <a:endParaRPr lang="en-US" altLang="ko-KR" sz="1200">
              <a:solidFill>
                <a:schemeClr val="tx2">
                  <a:lumMod val="30000"/>
                </a:schemeClr>
              </a:solidFill>
            </a:endParaRPr>
          </a:p>
          <a:p>
            <a:pPr>
              <a:defRPr/>
            </a:pPr>
            <a:r>
              <a:rPr lang="ko-KR" altLang="en-US" sz="1200"/>
              <a:t>  </a:t>
            </a:r>
            <a:r>
              <a:rPr lang="ko-KR" altLang="en-US" sz="1200" b="1">
                <a:solidFill>
                  <a:srgbClr val="000000"/>
                </a:solidFill>
              </a:rPr>
              <a:t>스페셜 호스팅</a:t>
            </a:r>
          </a:p>
          <a:p>
            <a:pPr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  </a:t>
            </a:r>
            <a:r>
              <a:rPr lang="en-US" altLang="ko-KR" sz="1200" b="1">
                <a:solidFill>
                  <a:srgbClr val="000000"/>
                </a:solidFill>
              </a:rPr>
              <a:t>Tomcat </a:t>
            </a:r>
            <a:r>
              <a:rPr lang="ko-KR" altLang="en-US" sz="1200" b="1">
                <a:solidFill>
                  <a:srgbClr val="000000"/>
                </a:solidFill>
              </a:rPr>
              <a:t>호스팅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7447363" y="4624581"/>
            <a:ext cx="285748" cy="1905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468949"/>
            <a:ext cx="7762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패키지를 생성한 후 </a:t>
            </a:r>
            <a:r>
              <a:rPr lang="en-US" altLang="ko-KR" sz="1200">
                <a:latin typeface="+mj-ea"/>
                <a:ea typeface="+mj-ea"/>
              </a:rPr>
              <a:t>MemberVO, MeberDAO </a:t>
            </a:r>
            <a:r>
              <a:rPr lang="ko-KR" altLang="en-US" sz="1200">
                <a:latin typeface="+mj-ea"/>
                <a:ea typeface="+mj-ea"/>
              </a:rPr>
              <a:t>클래스를 복사해 붙여 넣습니다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test03 </a:t>
            </a:r>
            <a:r>
              <a:rPr lang="ko-KR" altLang="en-US" sz="1200">
                <a:latin typeface="+mj-ea"/>
                <a:ea typeface="+mj-ea"/>
              </a:rPr>
              <a:t>폴더에 </a:t>
            </a:r>
            <a:r>
              <a:rPr lang="en-US" altLang="ko-KR" sz="1200">
                <a:latin typeface="+mj-ea"/>
                <a:ea typeface="+mj-ea"/>
              </a:rPr>
              <a:t>member.jsp, search.jsp </a:t>
            </a:r>
            <a:r>
              <a:rPr lang="ko-KR" altLang="en-US" sz="1200">
                <a:latin typeface="+mj-ea"/>
                <a:ea typeface="+mj-ea"/>
              </a:rPr>
              <a:t>파일을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5112" y="2014537"/>
            <a:ext cx="2124075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241726" y="5671344"/>
            <a:ext cx="1845469" cy="51800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ojdbc.jar</a:t>
            </a:r>
          </a:p>
          <a:p>
            <a:pPr>
              <a:defRPr/>
            </a:pPr>
            <a:r>
              <a:rPr lang="en-US" altLang="ko-KR" sz="1400"/>
              <a:t>tomcat-dbcp-7.jar</a:t>
            </a:r>
          </a:p>
        </p:txBody>
      </p:sp>
      <p:sp>
        <p:nvSpPr>
          <p:cNvPr id="16" name="자유형 15"/>
          <p:cNvSpPr/>
          <p:nvPr/>
        </p:nvSpPr>
        <p:spPr>
          <a:xfrm>
            <a:off x="3797603" y="5617362"/>
            <a:ext cx="1429835" cy="358981"/>
          </a:xfrm>
          <a:custGeom>
            <a:avLst/>
            <a:gdLst>
              <a:gd name="connsiteX0" fmla="*/ -4470 w 1429835"/>
              <a:gd name="connsiteY0" fmla="*/ 53981 h 358981"/>
              <a:gd name="connsiteX1" fmla="*/ 481701 w 1429835"/>
              <a:gd name="connsiteY1" fmla="*/ 14293 h 358981"/>
              <a:gd name="connsiteX2" fmla="*/ 948029 w 1429835"/>
              <a:gd name="connsiteY2" fmla="*/ 331793 h 358981"/>
              <a:gd name="connsiteX3" fmla="*/ 1434201 w 1429835"/>
              <a:gd name="connsiteY3" fmla="*/ 341715 h 35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835" h="358981">
                <a:moveTo>
                  <a:pt x="-4470" y="53981"/>
                </a:moveTo>
                <a:cubicBezTo>
                  <a:pt x="76557" y="47367"/>
                  <a:pt x="322951" y="-32008"/>
                  <a:pt x="481701" y="14293"/>
                </a:cubicBezTo>
                <a:cubicBezTo>
                  <a:pt x="640451" y="60595"/>
                  <a:pt x="789278" y="277223"/>
                  <a:pt x="948029" y="331793"/>
                </a:cubicBezTo>
                <a:cubicBezTo>
                  <a:pt x="1106778" y="386363"/>
                  <a:pt x="1353172" y="340061"/>
                  <a:pt x="1434201" y="341715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43824"/>
            <a:ext cx="7781629" cy="264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데이터베이스의 회원을 조회하는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페이지인 </a:t>
            </a:r>
            <a:r>
              <a:rPr lang="en-US" altLang="ko-KR" sz="1200">
                <a:latin typeface="+mj-ea"/>
                <a:ea typeface="+mj-ea"/>
              </a:rPr>
              <a:t>search.jsp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1227" y="1820823"/>
            <a:ext cx="6629694" cy="3860252"/>
            <a:chOff x="981227" y="2002295"/>
            <a:chExt cx="6629694" cy="3860252"/>
          </a:xfrm>
        </p:grpSpPr>
        <p:pic>
          <p:nvPicPr>
            <p:cNvPr id="901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09949" y="2002295"/>
              <a:ext cx="6515100" cy="1640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1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81227" y="3642406"/>
              <a:ext cx="6629694" cy="2220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116" name="TextBox 90115"/>
          <p:cNvSpPr txBox="1"/>
          <p:nvPr/>
        </p:nvSpPr>
        <p:spPr>
          <a:xfrm>
            <a:off x="1216423" y="1553287"/>
            <a:ext cx="5119686" cy="31882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&lt;title&gt;회원 검색창&lt;/title&gt;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&lt;form method="post" action="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member.jsp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이름:&lt;input type="text" name="name"&gt;&lt;br&gt;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&lt;input type ="submit" value="조회하기"&gt;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699" y="1449899"/>
            <a:ext cx="7419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67099" y="1726898"/>
            <a:ext cx="5991225" cy="42725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8517" y="1139880"/>
            <a:ext cx="6319838" cy="5718120"/>
            <a:chOff x="988517" y="1368479"/>
            <a:chExt cx="6319838" cy="5718120"/>
          </a:xfrm>
        </p:grpSpPr>
        <p:pic>
          <p:nvPicPr>
            <p:cNvPr id="921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88517" y="1368479"/>
              <a:ext cx="6319838" cy="1953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88517" y="3098986"/>
              <a:ext cx="6162675" cy="39876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24755" y="1581149"/>
            <a:ext cx="6380434" cy="32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스크립트릿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498" y="6173835"/>
            <a:ext cx="6715126" cy="6346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/>
              <a:buChar char="v"/>
            </a:pP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의 스크립트 요소는 브라우저로 전송되지 않고 브라우저로 전송되기 전에 컨테이너에서 자바 코드로 변환됨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2475" y="1562100"/>
            <a:ext cx="4419898" cy="4430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67348" y="1285101"/>
            <a:ext cx="3914775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서블릿으로 변경된 상태</a:t>
            </a:r>
            <a:endParaRPr lang="ko-KR" altLang="en-US" sz="1200" b="1"/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076950" y="3629025"/>
            <a:ext cx="24003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76950" y="3305175"/>
            <a:ext cx="240030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>
                <a:latin typeface="+mj-ea"/>
                <a:ea typeface="+mj-ea"/>
              </a:rPr>
              <a:t>브라우저로 전송된</a:t>
            </a:r>
            <a:r>
              <a:rPr lang="en-US" altLang="ko-KR" sz="1200" b="1">
                <a:latin typeface="+mj-ea"/>
                <a:ea typeface="+mj-ea"/>
              </a:rPr>
              <a:t> HTML </a:t>
            </a:r>
            <a:r>
              <a:rPr lang="ko-KR" altLang="ko-KR" sz="1200" b="1">
                <a:latin typeface="+mj-ea"/>
                <a:ea typeface="+mj-ea"/>
              </a:rPr>
              <a:t>태그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4274" y="3582174"/>
            <a:ext cx="2381245" cy="1953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24274" y="5229225"/>
            <a:ext cx="2114251" cy="7636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4057968" y="3582174"/>
            <a:ext cx="1952625" cy="392430"/>
          </a:xfrm>
          <a:prstGeom prst="wedgeRectCallout">
            <a:avLst>
              <a:gd name="adj1" fmla="val -66995"/>
              <a:gd name="adj2" fmla="val -18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서블릿의 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_jspService() 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메서드 안의 자바 코드로 변환됩니다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.</a:t>
            </a:r>
            <a:endParaRPr lang="ko-KR" altLang="en-US" sz="1000">
              <a:cs typeface="Times New Roman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3728721" y="5422402"/>
            <a:ext cx="2320290" cy="417013"/>
          </a:xfrm>
          <a:prstGeom prst="wedgeRectCallout">
            <a:avLst>
              <a:gd name="adj1" fmla="val -62605"/>
              <a:gd name="adj2" fmla="val 152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name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과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 age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의 값이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 print()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로 브라우저로 전송됩니다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.</a:t>
            </a:r>
            <a:endParaRPr lang="ko-KR" altLang="en-US" sz="100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187" name="TextBox 93186"/>
          <p:cNvSpPr txBox="1"/>
          <p:nvPr/>
        </p:nvSpPr>
        <p:spPr>
          <a:xfrm>
            <a:off x="161727" y="466725"/>
            <a:ext cx="5119686" cy="55702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import="java.util.*"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import="sec02.ex01.*"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h1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text-align: center;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&lt;title&gt;회원 정보 출력창&lt;/title&gt;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&lt;h1&gt;회원 정보 출력&lt;/h1&gt;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 "utf-8" 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String _name = request.getParameter("name");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MemberVO memberVO = new MemberVO();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memberVO.setName(_name);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MemberDAO dao=new MemberDAO();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List membersList=dao.listMembers(memberVO);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</a:p>
        </p:txBody>
      </p:sp>
      <p:sp>
        <p:nvSpPr>
          <p:cNvPr id="93188" name="TextBox 93187"/>
          <p:cNvSpPr txBox="1"/>
          <p:nvPr/>
        </p:nvSpPr>
        <p:spPr>
          <a:xfrm>
            <a:off x="3915173" y="918289"/>
            <a:ext cx="5119686" cy="57511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&lt;table border='1' width='800' align='center'&gt;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&lt;tr align='center' bgcolor='#FFFF66'&gt;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&lt;td&gt;아이디&lt;/td&gt;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&lt;td&gt;비밀번호&lt;/td&gt;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&lt;td&gt;이름&lt;/td&gt;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&lt;td &gt;이메일&lt;/td&gt;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&lt;td&gt;가입일자&lt;/td&gt;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for (int i=0; i &lt; membersList.size(); i++){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MemberVO vo=(MemberVO) membersList.get(i);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id=vo.getId();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pwd=vo.getPwd();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name=vo.getName();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email=vo.getEmail();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Date joinDate=vo.getJoinDate();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&lt;tr align=center&gt;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&lt;td&gt;&lt;%= id %&gt;&lt;/td&gt;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&lt;td&gt;&lt;%= pwd %&gt;&lt;/td&gt;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&lt;td&gt;&lt;%= name %&gt;&lt;/td&gt;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&lt;td&gt;&lt;%= email %&gt;&lt;/td&gt;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&lt;td&gt;&lt;%=joinDate  %&gt;&lt;/td&gt;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&lt;/table&gt;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084" y="1172900"/>
            <a:ext cx="7343775" cy="263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4229" y="1449899"/>
            <a:ext cx="5238750" cy="5328538"/>
            <a:chOff x="838200" y="1801754"/>
            <a:chExt cx="5600700" cy="5659040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38200" y="1801754"/>
              <a:ext cx="5600700" cy="1403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904875" y="3205161"/>
              <a:ext cx="2733675" cy="281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/>
                <a:t>...</a:t>
              </a:r>
              <a:endParaRPr lang="ko-KR" altLang="en-US" sz="1200"/>
            </a:p>
          </p:txBody>
        </p:sp>
        <p:pic>
          <p:nvPicPr>
            <p:cNvPr id="942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23937" y="3492074"/>
              <a:ext cx="5229225" cy="3968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85873" y="1562100"/>
            <a:ext cx="6315075" cy="3894532"/>
            <a:chOff x="809624" y="1676400"/>
            <a:chExt cx="6315075" cy="3894532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67099" y="1676400"/>
              <a:ext cx="4481290" cy="3081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3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809624" y="4757738"/>
              <a:ext cx="6315075" cy="8131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236" name="TextBox 95235"/>
          <p:cNvSpPr txBox="1"/>
          <p:nvPr/>
        </p:nvSpPr>
        <p:spPr>
          <a:xfrm>
            <a:off x="677665" y="1397952"/>
            <a:ext cx="7312420" cy="52120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package sec02.ex01;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java.sql.Connection;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java.sql.PreparedStatement;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java.sql.ResultSet;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java.sql.Statement;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java.util.ArrayList;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javax.naming.Context;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javax.naming.InitialContext;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javax.sql.DataSource;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MemberDAO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Connection con;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PreparedStatement pstmt;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DataSource dataFactory;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MemberDAO()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Context ctx = new InitialContext();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Context envContext = (Context) ctx.lookup("java:/comp/env");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dataFactory = (DataSource) envContext.lookup("jdbc/oracle");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236" name="TextBox 95235"/>
          <p:cNvSpPr txBox="1"/>
          <p:nvPr/>
        </p:nvSpPr>
        <p:spPr>
          <a:xfrm>
            <a:off x="280790" y="486171"/>
            <a:ext cx="7471171" cy="612227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public List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listMembers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(MemberVO memberVO)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List membersList = new ArrayList();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_name=memberVO.getName();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 = dataFactory.getConnection();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String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query = "select * from t_member ";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if((_name!=null &amp;&amp; _name.length()!=0)){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query+=" where name=?";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pstmt = con.prepareStatement(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query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해당 이름만 조회</a:t>
            </a:r>
            <a:endParaRPr kumimoji="0" lang="ko-KR" altLang="en-US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pstmt.setString(1, _name);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}else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pstmt = con.prepareStatement(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query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);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//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모든 회원정보 조회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ResultSet rs = pstmt.executeQuery();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while (rs.next())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id = rs.getString("id");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pwd = rs.getString("pwd");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name = rs.getString("name");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String email = rs.getString("email");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Date joinDate = rs.getDate("joinDate");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MemberVO vo = new MemberVO();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vo.setId(id);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vo.setPwd(pwd);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vo.setName(name);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vo.setEmail(email);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vo.setJoinDate(joinDate);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membersList.add(vo);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95237" name="TextBox 95236"/>
          <p:cNvSpPr txBox="1"/>
          <p:nvPr/>
        </p:nvSpPr>
        <p:spPr>
          <a:xfrm>
            <a:off x="5364362" y="4775995"/>
            <a:ext cx="3343671" cy="173124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rs.close();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pstmt.close();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membersList;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432948"/>
            <a:ext cx="7895931" cy="45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http://localhost:8090/pro12/test03/search.jsp</a:t>
            </a:r>
            <a:r>
              <a:rPr lang="ko-KR" altLang="en-US" sz="1200">
                <a:latin typeface="+mj-ea"/>
                <a:ea typeface="+mj-ea"/>
              </a:rPr>
              <a:t>로 요청한 다음 조회할 이름을 입력하고 </a:t>
            </a:r>
            <a:r>
              <a:rPr lang="en-US" altLang="ko-KR" sz="1200">
                <a:latin typeface="+mj-ea"/>
                <a:ea typeface="+mj-ea"/>
              </a:rPr>
              <a:t>member.jsp</a:t>
            </a:r>
            <a:r>
              <a:rPr lang="ko-KR" altLang="en-US" sz="1200">
                <a:latin typeface="+mj-ea"/>
                <a:ea typeface="+mj-ea"/>
              </a:rPr>
              <a:t>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3586549"/>
            <a:ext cx="7895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그러면 조회한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24369" y="1894613"/>
            <a:ext cx="35242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295699" y="3863548"/>
            <a:ext cx="5943600" cy="1474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50" y="1590675"/>
            <a:ext cx="733424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만약 이름을 입력하지 않고 조회할 경우에는 모든 회원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67099" y="1867674"/>
            <a:ext cx="5943600" cy="1855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12.10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회원 정보 조회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표현식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206" y="1580322"/>
            <a:ext cx="4235846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표현식</a:t>
            </a:r>
            <a:r>
              <a:rPr lang="en-US" altLang="ko-KR" sz="1200" b="1">
                <a:latin typeface="+mj-ea"/>
                <a:ea typeface="+mj-ea"/>
              </a:rPr>
              <a:t>(Expression Tag)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13" y="1857321"/>
            <a:ext cx="7166113" cy="2648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원하는 위치에 값을 출력하는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206" y="2325757"/>
            <a:ext cx="4235846" cy="2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표현식 형식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313" y="2571750"/>
            <a:ext cx="404481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latin typeface="+mj-ea"/>
                <a:ea typeface="+mj-ea"/>
              </a:rPr>
              <a:t>&lt;%=</a:t>
            </a:r>
            <a:r>
              <a:rPr lang="ko-KR" altLang="en-US" b="1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b="1">
                <a:latin typeface="+mj-ea"/>
                <a:ea typeface="+mj-ea"/>
              </a:rPr>
              <a:t>or </a:t>
            </a:r>
            <a:r>
              <a:rPr lang="ko-KR" altLang="en-US" b="1">
                <a:solidFill>
                  <a:srgbClr val="C00000"/>
                </a:solidFill>
                <a:latin typeface="+mj-ea"/>
                <a:ea typeface="+mj-ea"/>
              </a:rPr>
              <a:t>자바 변수 </a:t>
            </a:r>
            <a:r>
              <a:rPr lang="en-US" altLang="ko-KR" b="1">
                <a:latin typeface="+mj-ea"/>
                <a:ea typeface="+mj-ea"/>
              </a:rPr>
              <a:t>or </a:t>
            </a:r>
            <a:r>
              <a:rPr lang="ko-KR" altLang="en-US" b="1">
                <a:solidFill>
                  <a:srgbClr val="C00000"/>
                </a:solidFill>
                <a:latin typeface="+mj-ea"/>
                <a:ea typeface="+mj-ea"/>
              </a:rPr>
              <a:t>자바 식</a:t>
            </a:r>
            <a:r>
              <a:rPr lang="ko-KR" altLang="en-US" b="1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latin typeface="+mj-ea"/>
                <a:ea typeface="+mj-ea"/>
              </a:rPr>
              <a:t>%&gt;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17" y="3306727"/>
            <a:ext cx="8039111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12.4.1 JSP</a:t>
            </a:r>
            <a:r>
              <a:rPr lang="ko-KR" altLang="en-US" b="1"/>
              <a:t>에서 표현식 실습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765313" y="3814558"/>
            <a:ext cx="7778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hello3.jsp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43481" y="4210050"/>
            <a:ext cx="212407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표현식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849" y="1423600"/>
            <a:ext cx="7353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hello3.jsp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83499" y="1749161"/>
            <a:ext cx="6184400" cy="4772575"/>
            <a:chOff x="600075" y="1971124"/>
            <a:chExt cx="6184400" cy="47725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626562" y="1971124"/>
              <a:ext cx="6157913" cy="1576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600075" y="3548062"/>
              <a:ext cx="5667553" cy="3195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표현식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20" name="TextBox 9219"/>
          <p:cNvSpPr txBox="1"/>
          <p:nvPr/>
        </p:nvSpPr>
        <p:spPr>
          <a:xfrm>
            <a:off x="0" y="1479351"/>
            <a:ext cx="9144000" cy="4481394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&lt;%!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String name = "이순신";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String getName(){ return name;}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 String age=request.getParameter("age"); %&gt;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&lt;title&gt;표현식 연습&lt;/title&gt;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&lt;h1&gt;안녕하세요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&lt;%=name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님!!&lt;/h1&gt;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&lt;h1&gt;나이는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&lt;%=age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살입니다!!&lt;/h1&gt;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&lt;h1&gt;키는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&lt;%=180 %&gt;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cm입니다!!&lt;/h1&gt;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&lt;h1&gt;나이+10은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&lt;%=Integer.parseInt(age)+10 %&gt;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살입니다!!&lt;/h1&gt;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표현식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5" y="1495425"/>
            <a:ext cx="773429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http://localhost:8090/pro12/hello3.jsp?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age=22</a:t>
            </a:r>
            <a:r>
              <a:rPr lang="ko-KR" altLang="en-US" sz="1200">
                <a:latin typeface="+mj-ea"/>
                <a:ea typeface="+mj-ea"/>
              </a:rPr>
              <a:t>로 요청하여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45074" y="1884362"/>
            <a:ext cx="3244850" cy="280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표현식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474" y="6430863"/>
            <a:ext cx="5886450" cy="26330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ko-KR" altLang="en-US" sz="1200">
                <a:latin typeface="+mj-ea"/>
                <a:ea typeface="+mj-ea"/>
              </a:rPr>
              <a:t>표현식 안의 값은 </a:t>
            </a:r>
            <a:r>
              <a:rPr lang="en-US" altLang="ko-KR" sz="1200">
                <a:latin typeface="+mj-ea"/>
                <a:ea typeface="+mj-ea"/>
              </a:rPr>
              <a:t>print()</a:t>
            </a:r>
            <a:r>
              <a:rPr lang="ko-KR" altLang="en-US" sz="1200">
                <a:latin typeface="+mj-ea"/>
                <a:ea typeface="+mj-ea"/>
              </a:rPr>
              <a:t>를 이용해 브라우저에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13597" y="638492"/>
            <a:ext cx="4916805" cy="5581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28950" y="3428999"/>
            <a:ext cx="1543049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28950" y="4019549"/>
            <a:ext cx="1543049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28950" y="4619624"/>
            <a:ext cx="1543049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28949" y="5200649"/>
            <a:ext cx="3124201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4786312" y="3052761"/>
            <a:ext cx="1838325" cy="495302"/>
          </a:xfrm>
          <a:prstGeom prst="wedgeRectCallout">
            <a:avLst>
              <a:gd name="adj1" fmla="val -59175"/>
              <a:gd name="adj2" fmla="val 4068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표현식의 위치에서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 print()</a:t>
            </a: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를 이용해서 브라우저에 출력합니다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.</a:t>
            </a:r>
            <a:endParaRPr lang="ko-KR" altLang="en-US" sz="100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표현식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2604018" y="3390895"/>
            <a:ext cx="304506" cy="3238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38983" y="3390895"/>
            <a:ext cx="5443092" cy="445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  <a:defRPr/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&lt;%= %&gt;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안의 자바 변수나 자바 식에는 세미콜론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(;)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이 있으면 안 된다는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것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꼭 기억하세요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41375" y="1348755"/>
            <a:ext cx="471805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1375" y="1066800"/>
            <a:ext cx="2323801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 b="1">
                <a:latin typeface="+mj-ea"/>
                <a:ea typeface="+mj-ea"/>
              </a:rPr>
              <a:t>선언문에 세미콜론</a:t>
            </a:r>
            <a:r>
              <a:rPr lang="en-US" altLang="ko-KR" sz="1200" b="1">
                <a:latin typeface="+mj-ea"/>
                <a:ea typeface="+mj-ea"/>
              </a:rPr>
              <a:t>(;) </a:t>
            </a:r>
            <a:r>
              <a:rPr lang="ko-KR" altLang="ko-KR" sz="1200" b="1">
                <a:latin typeface="+mj-ea"/>
                <a:ea typeface="+mj-ea"/>
              </a:rPr>
              <a:t>추가</a:t>
            </a: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41375" y="3981448"/>
            <a:ext cx="3584799" cy="2471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12.5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주석문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02807"/>
            <a:ext cx="5486400" cy="26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JSP</a:t>
            </a:r>
            <a:r>
              <a:rPr lang="ko-KR" altLang="en-US" sz="1200" b="1">
                <a:latin typeface="+mj-ea"/>
                <a:ea typeface="+mj-ea"/>
              </a:rPr>
              <a:t>에 사용되는 주석문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75" y="1779806"/>
            <a:ext cx="6448424" cy="9043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주석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자바 주석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주석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5" y="3093482"/>
            <a:ext cx="5486400" cy="26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주석문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574" y="3370481"/>
            <a:ext cx="6448425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latin typeface="+mj-ea"/>
                <a:ea typeface="+mj-ea"/>
              </a:rPr>
              <a:t>&lt;%-- </a:t>
            </a:r>
            <a:r>
              <a:rPr lang="ko-KR" altLang="en-US" b="1">
                <a:solidFill>
                  <a:srgbClr val="C00000"/>
                </a:solidFill>
                <a:latin typeface="+mj-ea"/>
                <a:ea typeface="+mj-ea"/>
              </a:rPr>
              <a:t>내용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b="1">
                <a:latin typeface="+mj-ea"/>
                <a:ea typeface="+mj-ea"/>
              </a:rPr>
              <a:t>--%&gt;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16" y="40782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12.5.1 JSP </a:t>
            </a:r>
            <a:r>
              <a:rPr lang="ko-KR" altLang="en-US" b="1"/>
              <a:t>페이지에서 주석문 사용하기</a:t>
            </a:r>
            <a:endParaRPr lang="en-US" altLang="ko-KR" b="1" spc="-95"/>
          </a:p>
        </p:txBody>
      </p:sp>
      <p:sp>
        <p:nvSpPr>
          <p:cNvPr id="8" name="TextBox 7"/>
          <p:cNvSpPr txBox="1"/>
          <p:nvPr/>
        </p:nvSpPr>
        <p:spPr>
          <a:xfrm>
            <a:off x="790575" y="4533248"/>
            <a:ext cx="7315200" cy="26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hello4.jsp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14910" y="4810247"/>
            <a:ext cx="1909762" cy="1966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12.1 </a:t>
            </a:r>
            <a:r>
              <a:rPr lang="en-US" altLang="ko-KR" sz="2800" spc="-89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 spc="-89">
                <a:solidFill>
                  <a:schemeClr val="bg1">
                    <a:lumMod val="65000"/>
                  </a:schemeClr>
                </a:solidFill>
              </a:rPr>
              <a:t>스크립트 요소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509" y="1525800"/>
            <a:ext cx="4691270" cy="262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스크립트 요소</a:t>
            </a:r>
            <a:r>
              <a:rPr lang="en-US" altLang="ko-KR" sz="1200" b="1">
                <a:latin typeface="+mj-ea"/>
                <a:ea typeface="+mj-ea"/>
              </a:rPr>
              <a:t>(Scripting Element)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617" y="1802799"/>
            <a:ext cx="7285383" cy="9099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여러 가지 동적인 처리를 제공하는 기능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&lt;% %&gt; </a:t>
            </a:r>
            <a:r>
              <a:rPr lang="ko-KR" altLang="en-US" sz="1200">
                <a:latin typeface="+mj-ea"/>
                <a:ea typeface="+mj-ea"/>
              </a:rPr>
              <a:t>기호 안에 자바 코드로 구현함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&lt;% %&gt; </a:t>
            </a:r>
            <a:r>
              <a:rPr lang="ko-KR" altLang="en-US" sz="1200">
                <a:latin typeface="+mj-ea"/>
                <a:ea typeface="+mj-ea"/>
              </a:rPr>
              <a:t>기호를 스크립트릿</a:t>
            </a:r>
            <a:r>
              <a:rPr lang="en-US" altLang="ko-KR" sz="1200">
                <a:latin typeface="+mj-ea"/>
                <a:ea typeface="+mj-ea"/>
              </a:rPr>
              <a:t>(scriptlet)</a:t>
            </a:r>
            <a:r>
              <a:rPr lang="ko-KR" altLang="en-US" sz="1200">
                <a:latin typeface="+mj-ea"/>
                <a:ea typeface="+mj-ea"/>
              </a:rPr>
              <a:t>이라고 부름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509" y="2976913"/>
            <a:ext cx="469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스크립트릿 종류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617" y="3253912"/>
            <a:ext cx="7285383" cy="9066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선언문</a:t>
            </a:r>
            <a:r>
              <a:rPr lang="en-US" altLang="ko-KR" sz="1200">
                <a:latin typeface="+mj-ea"/>
                <a:ea typeface="+mj-ea"/>
              </a:rPr>
              <a:t>(declaration tag): JSP</a:t>
            </a:r>
            <a:r>
              <a:rPr lang="ko-KR" altLang="en-US" sz="1200">
                <a:latin typeface="+mj-ea"/>
                <a:ea typeface="+mj-ea"/>
              </a:rPr>
              <a:t>에서 변수나 메서드를 선언할 때 사용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스크립트릿</a:t>
            </a:r>
            <a:r>
              <a:rPr lang="en-US" altLang="ko-KR" sz="1200">
                <a:latin typeface="+mj-ea"/>
                <a:ea typeface="+mj-ea"/>
              </a:rPr>
              <a:t>(scriptlet): JSP</a:t>
            </a:r>
            <a:r>
              <a:rPr lang="ko-KR" altLang="en-US" sz="1200">
                <a:latin typeface="+mj-ea"/>
                <a:ea typeface="+mj-ea"/>
              </a:rPr>
              <a:t>에서 자바 코드를 작성할 때 사용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표현식</a:t>
            </a:r>
            <a:r>
              <a:rPr lang="en-US" altLang="ko-KR" sz="1200">
                <a:latin typeface="+mj-ea"/>
                <a:ea typeface="+mj-ea"/>
              </a:rPr>
              <a:t>(expression tag): JSP</a:t>
            </a:r>
            <a:r>
              <a:rPr lang="ko-KR" altLang="en-US" sz="1200">
                <a:latin typeface="+mj-ea"/>
                <a:ea typeface="+mj-ea"/>
              </a:rPr>
              <a:t>에서 변수의 값을 출력할 때 사용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12.5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주석문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1533525"/>
            <a:ext cx="7496172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hello4.jsp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JSP </a:t>
            </a:r>
            <a:r>
              <a:rPr lang="ko-KR" altLang="en-US" sz="1200">
                <a:latin typeface="+mj-ea"/>
                <a:ea typeface="+mj-ea"/>
              </a:rPr>
              <a:t>페이지에서 사용되는 여러 가지 주석문이 포함되어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7592" y="1810524"/>
            <a:ext cx="6119813" cy="428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12.5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주석문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39" name="TextBox 14338"/>
          <p:cNvSpPr txBox="1"/>
          <p:nvPr/>
        </p:nvSpPr>
        <p:spPr>
          <a:xfrm>
            <a:off x="0" y="1479351"/>
            <a:ext cx="9144000" cy="3928944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/*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String age=request.getParameter("age"); </a:t>
            </a:r>
            <a:endParaRPr kumimoji="0" lang="en-US" altLang="ko-KR" sz="12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*/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&lt;!-- HTML 주석문입니다. --&gt;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&lt;title&gt;주석문 연습&lt;/title&gt;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&lt;h1&gt;주석문 예제입니다!!&lt;/h1&gt;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&lt;%--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&lt;%=Integer.parseInt(age)+10 %&gt;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--%&gt; 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12.5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주석문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010" y="1504950"/>
            <a:ext cx="703897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. http://localhost:8090/pro12/hello4.jsp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48194" y="1781949"/>
            <a:ext cx="31432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248194" y="3839349"/>
            <a:ext cx="24574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 설명선 9"/>
          <p:cNvSpPr/>
          <p:nvPr/>
        </p:nvSpPr>
        <p:spPr>
          <a:xfrm>
            <a:off x="4610542" y="3839349"/>
            <a:ext cx="1828503" cy="397510"/>
          </a:xfrm>
          <a:prstGeom prst="wedgeRectCallout">
            <a:avLst>
              <a:gd name="adj1" fmla="val -68391"/>
              <a:gd name="adj2" fmla="val -51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HTML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주석문은 브라우저로 전달됩니다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en-US" sz="1100">
              <a:latin typeface="+mj-ea"/>
              <a:ea typeface="+mj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9495" y="3971429"/>
            <a:ext cx="1743369" cy="1987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12.5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주석문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74" y="1467624"/>
            <a:ext cx="6867525" cy="264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자바 주석문은 서블릿으로 변환 시 자바 주석문으로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32921" y="1743849"/>
            <a:ext cx="4459605" cy="344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5461308" y="2771774"/>
            <a:ext cx="1862435" cy="428626"/>
          </a:xfrm>
          <a:prstGeom prst="wedgeRectCallout">
            <a:avLst>
              <a:gd name="adj1" fmla="val -60261"/>
              <a:gd name="adj2" fmla="val 3710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서블릿에 자바 주석문을 표시됩니다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en-US" sz="1100" b="1">
              <a:latin typeface="+mj-ea"/>
              <a:ea typeface="+mj-ea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50" y="2771774"/>
            <a:ext cx="3067050" cy="581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12.6.1 </a:t>
            </a:r>
            <a:r>
              <a:rPr lang="ko-KR" altLang="en-US" b="1"/>
              <a:t>로그인 예제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52475" y="1787933"/>
            <a:ext cx="7677149" cy="448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전송하여 출력하는 예제입니다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다음과 같이 실습 파일 </a:t>
            </a:r>
            <a:r>
              <a:rPr lang="en-US" altLang="ko-KR" sz="1200">
                <a:latin typeface="+mj-ea"/>
                <a:ea typeface="+mj-ea"/>
              </a:rPr>
              <a:t>login.html, result.jsp, result2.jsp, result3.jsp</a:t>
            </a:r>
            <a:r>
              <a:rPr lang="ko-KR" altLang="en-US" sz="1200">
                <a:latin typeface="+mj-ea"/>
                <a:ea typeface="+mj-ea"/>
              </a:rPr>
              <a:t>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24486" y="2347912"/>
            <a:ext cx="2105025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/>
                <a:ea typeface="나눔스퀘어"/>
              </a:rPr>
              <a:t>12</a:t>
            </a:r>
            <a:r>
              <a:rPr lang="ko-KR" altLang="en-US" sz="15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/>
                <a:ea typeface="나눔스퀘어"/>
              </a:rPr>
              <a:t>장 </a:t>
            </a:r>
            <a:r>
              <a:rPr lang="en-US" altLang="ko-KR" sz="15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/>
                <a:ea typeface="나눔스퀘어"/>
              </a:rPr>
              <a:t>JSP </a:t>
            </a:r>
            <a:r>
              <a:rPr lang="ko-KR" altLang="en-US" sz="15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/>
                <a:ea typeface="나눔스퀘어"/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/>
                <a:ea typeface="나눔스퀘어 Bold"/>
              </a:rPr>
              <a:t>12.6 </a:t>
            </a:r>
            <a:r>
              <a:rPr lang="ko-KR" altLang="en-US" sz="28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/>
                <a:ea typeface="나눔스퀘어 Bold"/>
              </a:rPr>
              <a:t>스크립트 요소 이용해 실습하기</a:t>
            </a:r>
            <a:endParaRPr lang="ko-KR" altLang="en-US" sz="2800" spc="-1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95425"/>
            <a:ext cx="7410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</a:t>
            </a:r>
            <a:r>
              <a:rPr lang="en-US" altLang="ko-KR" sz="1200">
                <a:latin typeface="+mj-ea"/>
                <a:ea typeface="+mj-ea"/>
              </a:rPr>
              <a:t>action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로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26858" y="2028825"/>
            <a:ext cx="6071446" cy="3200562"/>
            <a:chOff x="466725" y="2243138"/>
            <a:chExt cx="8210550" cy="371475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2243138"/>
              <a:ext cx="8210550" cy="237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37" name="Picture 5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2232" y="4614863"/>
              <a:ext cx="8162925" cy="1343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7325"/>
            <a:ext cx="7800681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스크립트릿을 이용해 전송된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가져온 후 표현식을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이용해 변수의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59992" y="1918990"/>
            <a:ext cx="5815013" cy="3952875"/>
            <a:chOff x="471488" y="1657350"/>
            <a:chExt cx="8239125" cy="638175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71488" y="1657350"/>
              <a:ext cx="8201025" cy="3543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71488" y="5200650"/>
              <a:ext cx="8239125" cy="2838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438" name="TextBox 18437"/>
          <p:cNvSpPr txBox="1"/>
          <p:nvPr/>
        </p:nvSpPr>
        <p:spPr>
          <a:xfrm>
            <a:off x="0" y="1479351"/>
            <a:ext cx="9144000" cy="3928944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&lt;title&gt;결과출력창&lt;/title&gt;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&lt;h1&gt;결과 출력&lt;/h1&gt;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request.setCharacterEncoding("utf-8");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String user_id=request.getParameter("user_id");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String user_pw=request.getParameter("user_pw");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%&gt;	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&lt;h1&gt;아이디  :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&lt;%= user_id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&lt;h1&gt;비밀번호: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 user_pw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438275"/>
            <a:ext cx="7639047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http://localhost:8090/pro12/login.html</a:t>
            </a:r>
            <a:r>
              <a:rPr lang="ko-KR" altLang="en-US" sz="1200">
                <a:latin typeface="+mj-ea"/>
                <a:ea typeface="+mj-ea"/>
              </a:rPr>
              <a:t>로 요청한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입력하여 로그인합니다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3766750"/>
            <a:ext cx="7219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로그인 정보가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66986" y="1715274"/>
            <a:ext cx="309562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66984" y="4248150"/>
            <a:ext cx="2967039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5425"/>
            <a:ext cx="811500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한 걸음 더 나아가 스크립트릿 안에 자바 코드를 사용해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정상적으로 입력되었는지 체크한 후 정상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입력 여부에 따라 동적으로 다른 결과를 출력하도록 구현해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result2.jsp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82737" y="2147512"/>
            <a:ext cx="4542772" cy="4552950"/>
            <a:chOff x="1304920" y="2141756"/>
            <a:chExt cx="5806558" cy="6011643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304920" y="2141756"/>
              <a:ext cx="5600999" cy="2998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304920" y="5162550"/>
              <a:ext cx="5806558" cy="2990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선언문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00809"/>
            <a:ext cx="3918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선언문</a:t>
            </a:r>
            <a:r>
              <a:rPr lang="en-US" altLang="ko-KR" sz="1200" b="1">
                <a:latin typeface="+mj-ea"/>
                <a:ea typeface="+mj-ea"/>
              </a:rPr>
              <a:t>(Declaration Tag)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96" y="1766573"/>
            <a:ext cx="70667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페이지에서 사용하는 멤버 변수나 멤버 메서드를 선언할 때 사용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선언문 안의 멤버는 서블릿 변환 시 서블릿 클래스의 멤버로 변환됨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287" y="2683566"/>
            <a:ext cx="3918387" cy="267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선언문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 b="1">
                <a:latin typeface="+mj-ea"/>
                <a:ea typeface="+mj-ea"/>
              </a:rPr>
              <a:t>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496" y="2960565"/>
            <a:ext cx="353336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/>
              <a:t>&lt;%! </a:t>
            </a:r>
            <a:r>
              <a:rPr lang="ko-KR" altLang="en-US" b="1">
                <a:solidFill>
                  <a:srgbClr val="C00000"/>
                </a:solidFill>
              </a:rPr>
              <a:t>멤버 변수 </a:t>
            </a:r>
            <a:r>
              <a:rPr lang="en-US" altLang="ko-KR" b="1"/>
              <a:t>or </a:t>
            </a:r>
            <a:r>
              <a:rPr lang="ko-KR" altLang="en-US" b="1">
                <a:solidFill>
                  <a:srgbClr val="C00000"/>
                </a:solidFill>
              </a:rPr>
              <a:t>멤버 메서드 </a:t>
            </a:r>
            <a:r>
              <a:rPr lang="en-US" altLang="ko-KR" b="1"/>
              <a:t>%&gt;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08" name="TextBox 21507"/>
          <p:cNvSpPr txBox="1"/>
          <p:nvPr/>
        </p:nvSpPr>
        <p:spPr>
          <a:xfrm>
            <a:off x="1" y="1272101"/>
            <a:ext cx="9143999" cy="5212519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request.setCharacterEncoding( "utf-8" 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String user_id = request.getParameter("user_id");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String user_pw = request.getParameter("user_pw");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    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&lt;title&gt;결과출력창&lt;/title&gt; 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if(user_id==null || user_id.length()==0){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아이디를 입력하세요.&lt;br&gt;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&lt;a href="/pro12/login.html"&gt;로그인하기&lt;/a&gt;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}else{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 환영합니다. &lt;%=user_id %&gt; 님!!!&lt;/h1&gt;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}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5900"/>
            <a:ext cx="7848306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7.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login.html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action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속성을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result2.jsp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로 수정 후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로그인 창에서 먼저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정상적으로 입력한 후 전송했을 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때의 결과를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14825"/>
            <a:ext cx="795337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8.</a:t>
            </a:r>
            <a:r>
              <a:rPr lang="ko-KR" altLang="en-US" sz="1200">
                <a:latin typeface="+mj-ea"/>
                <a:ea typeface="+mj-ea"/>
              </a:rPr>
              <a:t>다음은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입력하지 않고 전송한 경우입니다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81225" y="2128837"/>
            <a:ext cx="3409950" cy="149542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81225" y="2128836"/>
            <a:ext cx="34099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81225" y="4776786"/>
            <a:ext cx="310515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599" y="1419225"/>
            <a:ext cx="7543799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9.</a:t>
            </a:r>
            <a:r>
              <a:rPr lang="ko-KR" altLang="en-US" sz="1200">
                <a:latin typeface="+mj-ea"/>
                <a:ea typeface="+mj-ea"/>
              </a:rPr>
              <a:t>로그인 예제를 조금 더 응용해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result3.jsp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ko-KR" altLang="en-US" sz="1200">
                <a:latin typeface="+mj-ea"/>
                <a:ea typeface="+mj-ea"/>
              </a:rPr>
              <a:t>   첫 번째  </a:t>
            </a:r>
            <a:r>
              <a:rPr lang="en-US" altLang="ko-KR" sz="1200">
                <a:latin typeface="+mj-ea"/>
                <a:ea typeface="+mj-ea"/>
              </a:rPr>
              <a:t>if</a:t>
            </a:r>
            <a:r>
              <a:rPr lang="ko-KR" altLang="en-US" sz="1200">
                <a:latin typeface="+mj-ea"/>
                <a:ea typeface="+mj-ea"/>
              </a:rPr>
              <a:t>문에서 먼저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입력되었는지 체크한 후 정상적으로 입력되었으면 다시 내부 </a:t>
            </a:r>
            <a:r>
              <a:rPr lang="en-US" altLang="ko-KR" sz="1200">
                <a:latin typeface="+mj-ea"/>
                <a:ea typeface="+mj-ea"/>
              </a:rPr>
              <a:t>if</a:t>
            </a:r>
            <a:r>
              <a:rPr lang="ko-KR" altLang="en-US" sz="1200">
                <a:latin typeface="+mj-ea"/>
                <a:ea typeface="+mj-ea"/>
              </a:rPr>
              <a:t>문을 수행하여  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ID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en-US" altLang="ko-KR" sz="1200">
                <a:latin typeface="+mj-ea"/>
                <a:ea typeface="+mj-ea"/>
              </a:rPr>
              <a:t>admin</a:t>
            </a:r>
            <a:r>
              <a:rPr lang="ko-KR" altLang="en-US" sz="1200">
                <a:latin typeface="+mj-ea"/>
                <a:ea typeface="+mj-ea"/>
              </a:rPr>
              <a:t>인지 체크합니다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629074" y="2155955"/>
            <a:ext cx="5276850" cy="392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81125" y="1657034"/>
            <a:ext cx="6167438" cy="389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79" name="TextBox 24578"/>
          <p:cNvSpPr txBox="1"/>
          <p:nvPr/>
        </p:nvSpPr>
        <p:spPr>
          <a:xfrm>
            <a:off x="0" y="0"/>
            <a:ext cx="9144000" cy="6846570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request.setCharacterEncoding( "utf-8" 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String user_id = request.getParameter("user_id");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String user_pw = request.getParameter("user_pw");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     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&lt;title&gt;결과출력창&lt;/title&gt;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if(user_id == null || user_id.length()==0){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아이디를 입력하세요.&lt;br&gt;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&lt;a href="/pro12 /login.html"&gt;로그인하기&lt;/a&gt;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}else{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if(user_id.equals("admin")){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&lt;h1&gt;관리자로 로그인 했습니다.&lt;/h1&gt;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&lt;form&gt;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 &lt;input type=button value="회원정보 삭제하기"  /&gt;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 &lt;input type=button value="회원정보 수정하기"  /&gt;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&lt;/form&gt;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}else{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&lt;h1&gt; 환영합니다. &lt;%=user_id %&gt; 님!!!&lt;/h1&gt;</a:t>
            </a:r>
            <a:endParaRPr kumimoji="0" lang="en-US" altLang="ko-KR" sz="12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}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}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419225"/>
            <a:ext cx="725805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다음은 </a:t>
            </a:r>
            <a:r>
              <a:rPr lang="en-US" altLang="ko-KR" sz="1200">
                <a:latin typeface="+mj-ea"/>
                <a:ea typeface="+mj-ea"/>
              </a:rPr>
              <a:t>admin</a:t>
            </a:r>
            <a:r>
              <a:rPr lang="ko-KR" altLang="en-US" sz="1200">
                <a:latin typeface="+mj-ea"/>
                <a:ea typeface="+mj-ea"/>
              </a:rPr>
              <a:t>으로 로그인했을 때의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5" y="3762375"/>
            <a:ext cx="64865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관리자창이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43111" y="1771649"/>
            <a:ext cx="31337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43111" y="4205287"/>
            <a:ext cx="3886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4" y="1466850"/>
            <a:ext cx="747712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다른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로 로그인 시 “환영합니다</a:t>
            </a:r>
            <a:r>
              <a:rPr lang="en-US" altLang="ko-KR" sz="1200">
                <a:latin typeface="+mj-ea"/>
                <a:ea typeface="+mj-ea"/>
              </a:rPr>
              <a:t>. lee </a:t>
            </a:r>
            <a:r>
              <a:rPr lang="ko-KR" altLang="en-US" sz="1200">
                <a:latin typeface="+mj-ea"/>
                <a:ea typeface="+mj-ea"/>
              </a:rPr>
              <a:t>님</a:t>
            </a:r>
            <a:r>
              <a:rPr lang="en-US" altLang="ko-KR" sz="1200">
                <a:latin typeface="+mj-ea"/>
                <a:ea typeface="+mj-ea"/>
              </a:rPr>
              <a:t>!!!”</a:t>
            </a:r>
            <a:r>
              <a:rPr lang="ko-KR" altLang="en-US" sz="1200">
                <a:latin typeface="+mj-ea"/>
                <a:ea typeface="+mj-ea"/>
              </a:rPr>
              <a:t>이라는 메시지가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14844" y="1743849"/>
            <a:ext cx="31813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1432" y="3314460"/>
            <a:ext cx="3484087" cy="288714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90675"/>
            <a:ext cx="494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>
                <a:solidFill>
                  <a:srgbClr val="FF0000"/>
                </a:solidFill>
              </a:rPr>
              <a:t>주의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24" y="1929288"/>
            <a:ext cx="7743825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/>
              <a:t>JSP </a:t>
            </a:r>
            <a:r>
              <a:rPr lang="ko-KR" altLang="en-US" sz="1200"/>
              <a:t>페이지의 화면 기능이 복잡해질수록 스크립트릿의 자바 코드와 </a:t>
            </a:r>
            <a:r>
              <a:rPr lang="en-US" altLang="ko-KR" sz="1200"/>
              <a:t>HTML </a:t>
            </a:r>
            <a:r>
              <a:rPr lang="ko-KR" altLang="en-US" sz="1200"/>
              <a:t>태그가 같이 표시되므로 코드가복잡해질 수 있습니다</a:t>
            </a:r>
            <a:r>
              <a:rPr lang="en-US" altLang="ko-KR" sz="1200"/>
              <a:t>.  </a:t>
            </a:r>
            <a:r>
              <a:rPr lang="ko-KR" altLang="en-US" sz="1200"/>
              <a:t>따라서 들여쓰기를 습관화해서 스크립트릿의 여닫는 부분이나 자바 코드의 괄호 여닫는 부분이 틀리지 않도록 주의해서 작성해야 합니다</a:t>
            </a:r>
            <a:r>
              <a:rPr lang="en-US" altLang="ko-KR" sz="1200"/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" y="3067050"/>
            <a:ext cx="369569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23</a:t>
            </a:r>
            <a:r>
              <a:rPr lang="ko-KR" altLang="ko-KR" sz="1200" b="1">
                <a:latin typeface="+mj-ea"/>
                <a:ea typeface="+mj-ea"/>
              </a:rPr>
              <a:t>행의</a:t>
            </a:r>
            <a:r>
              <a:rPr lang="en-US" altLang="ko-KR" sz="1200" b="1">
                <a:latin typeface="+mj-ea"/>
                <a:ea typeface="+mj-ea"/>
              </a:rPr>
              <a:t> %&gt;</a:t>
            </a:r>
            <a:r>
              <a:rPr lang="ko-KR" altLang="ko-KR" sz="1200" b="1">
                <a:latin typeface="+mj-ea"/>
                <a:ea typeface="+mj-ea"/>
              </a:rPr>
              <a:t>가 누락된 경우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81536" y="3344049"/>
            <a:ext cx="3871913" cy="2835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81536" y="3067050"/>
            <a:ext cx="3871913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ko-KR" sz="1200" b="1">
                <a:latin typeface="+mj-ea"/>
                <a:ea typeface="+mj-ea"/>
              </a:rPr>
              <a:t>실행 시 스크립트릿 </a:t>
            </a:r>
            <a:r>
              <a:rPr lang="ko-KR" altLang="en-US" sz="1200" b="1">
                <a:latin typeface="+mj-ea"/>
                <a:ea typeface="+mj-ea"/>
              </a:rPr>
              <a:t>오류 출력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1432" y="4361019"/>
            <a:ext cx="2038351" cy="2105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24525" y="4885848"/>
            <a:ext cx="1609725" cy="1052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12.6.1 </a:t>
            </a:r>
            <a:r>
              <a:rPr lang="ko-KR" altLang="en-US" b="1"/>
              <a:t>학점 변환 예제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962025" y="1787933"/>
            <a:ext cx="701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scoreTest.html, scoreTest.jsp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62250" y="2064932"/>
            <a:ext cx="220980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172" y="1470196"/>
            <a:ext cx="7981656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scoreTest.html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사용자로부터 시험 점수를 입력 받아 </a:t>
            </a:r>
            <a:r>
              <a:rPr lang="en-US" altLang="ko-KR" sz="1200">
                <a:latin typeface="+mj-ea"/>
                <a:ea typeface="+mj-ea"/>
              </a:rPr>
              <a:t>scoreTest.jsp</a:t>
            </a:r>
            <a:r>
              <a:rPr lang="ko-KR" altLang="en-US" sz="1200">
                <a:latin typeface="+mj-ea"/>
                <a:ea typeface="+mj-ea"/>
              </a:rPr>
              <a:t>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3227" y="1816169"/>
            <a:ext cx="5981847" cy="277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9699" name="TextBox 29698"/>
          <p:cNvSpPr txBox="1"/>
          <p:nvPr/>
        </p:nvSpPr>
        <p:spPr>
          <a:xfrm>
            <a:off x="3557179" y="3874358"/>
            <a:ext cx="5586821" cy="283088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&lt;title&gt;시험점수입력창&lt;/title&gt;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&lt;h1&gt;시험 점수를 입력해 주세요&lt;/h1&gt;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&lt;form method=get action="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scoreTest.jsp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시험점수  :&lt;input type=text  name="score" /&gt; 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&lt;input type ="submit" value="변환하기"&gt;	 			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&lt;/form&gt;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12.2.1 JSP</a:t>
            </a:r>
            <a:r>
              <a:rPr lang="ko-KR" altLang="en-US" b="1"/>
              <a:t>에서 선언문 실습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선언문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983" y="1879143"/>
            <a:ext cx="75835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pro12</a:t>
            </a:r>
            <a:r>
              <a:rPr lang="ko-KR" altLang="en-US" sz="1200">
                <a:latin typeface="+mj-ea"/>
                <a:ea typeface="+mj-ea"/>
              </a:rPr>
              <a:t>를 만들고 </a:t>
            </a:r>
            <a:r>
              <a:rPr lang="en-US" altLang="ko-KR" sz="1200">
                <a:latin typeface="+mj-ea"/>
                <a:ea typeface="+mj-ea"/>
              </a:rPr>
              <a:t>hello.jsp </a:t>
            </a:r>
            <a:r>
              <a:rPr lang="ko-KR" altLang="en-US" sz="1200">
                <a:latin typeface="+mj-ea"/>
                <a:ea typeface="+mj-ea"/>
              </a:rPr>
              <a:t>파일을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24431" y="2300287"/>
            <a:ext cx="2162175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4000"/>
            <a:ext cx="7829256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scoreTest.jsp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scoreTest.html</a:t>
            </a:r>
            <a:r>
              <a:rPr lang="ko-KR" altLang="en-US" sz="1200">
                <a:latin typeface="+mj-ea"/>
                <a:ea typeface="+mj-ea"/>
              </a:rPr>
              <a:t>로부터 받은 점수를 다중 </a:t>
            </a:r>
            <a:r>
              <a:rPr lang="en-US" altLang="ko-KR" sz="1200">
                <a:latin typeface="+mj-ea"/>
                <a:ea typeface="+mj-ea"/>
              </a:rPr>
              <a:t>if~else if</a:t>
            </a:r>
            <a:r>
              <a:rPr lang="ko-KR" altLang="en-US" sz="1200">
                <a:latin typeface="+mj-ea"/>
                <a:ea typeface="+mj-ea"/>
              </a:rPr>
              <a:t>문을 이용해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학점으로 변환합니다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12367" y="1985665"/>
            <a:ext cx="5910263" cy="376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52600" y="1301130"/>
            <a:ext cx="5915024" cy="5110162"/>
            <a:chOff x="1752600" y="1400175"/>
            <a:chExt cx="5915024" cy="5110162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926024" y="1400175"/>
              <a:ext cx="4682950" cy="45672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752600" y="5967413"/>
              <a:ext cx="5915024" cy="542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749" name="TextBox 31748"/>
          <p:cNvSpPr txBox="1"/>
          <p:nvPr/>
        </p:nvSpPr>
        <p:spPr>
          <a:xfrm>
            <a:off x="0" y="497970"/>
            <a:ext cx="5614444" cy="26529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int score=Integer.parseInt(request.getParameter("score"));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&lt;title&gt;점수 출력창&lt;/title&gt;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31748" name="TextBox 31747"/>
          <p:cNvSpPr txBox="1"/>
          <p:nvPr/>
        </p:nvSpPr>
        <p:spPr>
          <a:xfrm>
            <a:off x="4572000" y="1110614"/>
            <a:ext cx="4572000" cy="539305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&lt;h1&gt;시험점수  &lt;%=score %&gt;점&lt;/h1&gt;&lt;br&gt;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if(score&gt;=90){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&lt;h1&gt;A학점입니다.&lt;/h1&gt;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}else if(score&gt;=80 &amp;&amp; score&lt;90){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 B학점입니다.&lt;/h1&gt;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}else if(score&gt;=70 &amp;&amp; score&lt;80){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 C학점입니다.&lt;/h1&gt;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}else if(score&gt;=60 &amp;&amp; score&lt;70){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 D학점입니다.&lt;/h1&gt;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}else{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 F학점입니다.&lt;/h1&gt;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&lt;a href="scoreTest.html"&gt;시험점수입력&lt;/a&gt;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125" y="1571625"/>
            <a:ext cx="8029575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http://localhost:8090/pro12/scoreTest.html</a:t>
            </a:r>
            <a:r>
              <a:rPr lang="ko-KR" altLang="en-US" sz="1200">
                <a:latin typeface="+mj-ea"/>
                <a:ea typeface="+mj-ea"/>
              </a:rPr>
              <a:t>로 요청하여 시험점수 입력창에 시험 점수를 입력한 후 변환하기를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3" y="4220349"/>
            <a:ext cx="7877175" cy="264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시험 점수를 학점으로 변환하여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64590" y="1962150"/>
            <a:ext cx="358848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70762" y="4591050"/>
            <a:ext cx="2853664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12.6.3 </a:t>
            </a:r>
            <a:r>
              <a:rPr lang="ko-KR" altLang="en-US" b="1"/>
              <a:t>구구단 출력 예제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52475" y="1787933"/>
            <a:ext cx="7648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구구단 예제 실습 파일인 </a:t>
            </a:r>
            <a:r>
              <a:rPr lang="en-US" altLang="ko-KR" sz="1200">
                <a:latin typeface="+mj-ea"/>
                <a:ea typeface="+mj-ea"/>
              </a:rPr>
              <a:t>gugu.html, gugu.jsp, gugu2.jsp</a:t>
            </a:r>
            <a:r>
              <a:rPr lang="ko-KR" altLang="en-US" sz="1200">
                <a:latin typeface="+mj-ea"/>
                <a:ea typeface="+mj-ea"/>
              </a:rPr>
              <a:t>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43212" y="2143125"/>
            <a:ext cx="21050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274" y="1514475"/>
            <a:ext cx="747712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gugu.html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출력할 구구단의 단수를 입력 받아 </a:t>
            </a:r>
            <a:r>
              <a:rPr lang="en-US" altLang="ko-KR" sz="1200">
                <a:latin typeface="+mj-ea"/>
                <a:ea typeface="+mj-ea"/>
              </a:rPr>
              <a:t>gugu.jsp</a:t>
            </a:r>
            <a:r>
              <a:rPr lang="ko-KR" altLang="en-US" sz="1200">
                <a:latin typeface="+mj-ea"/>
                <a:ea typeface="+mj-ea"/>
              </a:rPr>
              <a:t>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7499" y="1901545"/>
            <a:ext cx="6224588" cy="28085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4880372" y="3019425"/>
            <a:ext cx="590550" cy="9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791299"/>
            <a:ext cx="1133475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전송합니다</a:t>
            </a:r>
            <a:r>
              <a:rPr lang="en-US" altLang="ko-KR" sz="1000" b="1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4819" name="TextBox 34818"/>
          <p:cNvSpPr txBox="1"/>
          <p:nvPr/>
        </p:nvSpPr>
        <p:spPr>
          <a:xfrm>
            <a:off x="3600304" y="3938399"/>
            <a:ext cx="5543696" cy="265099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&lt;title&gt;단수 입력창&lt;/title&gt;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 구구단의 단수를 입력하세요.&lt;/h1&gt;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&lt;form method=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get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action="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gugu.jsp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출력할 구구단  : &lt;input type=text  name="dan" /&gt; 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 &lt;input type ="submit" value="출력하기"&gt;	 			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&lt;/form&gt;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4475"/>
            <a:ext cx="7838779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gugu.jsp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스크립트릿 안에서 자바 </a:t>
            </a:r>
            <a:r>
              <a:rPr lang="en-US" altLang="ko-KR" sz="1200">
                <a:latin typeface="+mj-ea"/>
                <a:ea typeface="+mj-ea"/>
              </a:rPr>
              <a:t>for</a:t>
            </a:r>
            <a:r>
              <a:rPr lang="ko-KR" altLang="en-US" sz="1200">
                <a:latin typeface="+mj-ea"/>
                <a:ea typeface="+mj-ea"/>
              </a:rPr>
              <a:t>문을 이용해 </a:t>
            </a:r>
            <a:r>
              <a:rPr lang="en-US" altLang="ko-KR" sz="1200">
                <a:latin typeface="+mj-ea"/>
                <a:ea typeface="+mj-ea"/>
              </a:rPr>
              <a:t>&lt;table&gt; </a:t>
            </a:r>
            <a:r>
              <a:rPr lang="ko-KR" altLang="en-US" sz="1200">
                <a:latin typeface="+mj-ea"/>
                <a:ea typeface="+mj-ea"/>
              </a:rPr>
              <a:t>태그의 행을 나타내는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&lt;tr&gt; </a:t>
            </a:r>
            <a:r>
              <a:rPr lang="ko-KR" altLang="en-US" sz="1200">
                <a:latin typeface="+mj-ea"/>
                <a:ea typeface="+mj-ea"/>
              </a:rPr>
              <a:t>태그를 연속해서 브라우저로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71869" y="2006889"/>
            <a:ext cx="5734050" cy="2567998"/>
            <a:chOff x="971550" y="2248937"/>
            <a:chExt cx="5734050" cy="2567998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71550" y="2248937"/>
              <a:ext cx="5734050" cy="1041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71550" y="3290888"/>
              <a:ext cx="5129213" cy="15260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892202" y="1617967"/>
            <a:ext cx="5150644" cy="356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386367"/>
            <a:ext cx="9144001" cy="630780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request.setCharacterEncoding("utf-8");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int dan=Integer.parseInt(request.getParameter("dan"));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%&gt;   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&lt;title&gt;구구단 출력창&lt;/title&gt;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&lt;table border=1 width=800 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&lt;tr align=center bgcolor="#FFFF66"&gt;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&lt;td colspan=2&gt;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 dan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단 출력  &lt;/td&gt;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for(int i=1; i&lt;10;i++){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%&gt; 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&lt;tr align=center&gt;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&lt;td width=400&gt;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&lt;%=dan %&gt; * &lt;%=i %&gt;    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	&lt;td width=400&gt;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&lt;%=i*dan 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	&lt;/td&gt;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&lt;/tr&gt;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&lt;%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}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%&gt;</a:t>
            </a: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&lt;/table&gt;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452175"/>
            <a:ext cx="7753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http://localhost:8090/pro12/gugu.html</a:t>
            </a:r>
            <a:r>
              <a:rPr lang="ko-KR" altLang="en-US" sz="1200">
                <a:latin typeface="+mj-ea"/>
                <a:ea typeface="+mj-ea"/>
              </a:rPr>
              <a:t>로 요청하여 입력창에서 단수를 입력한 후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66937" y="1800225"/>
            <a:ext cx="406717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선언문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530626"/>
            <a:ext cx="7772399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선언문을 사용한 </a:t>
            </a:r>
            <a:r>
              <a:rPr lang="en-US" altLang="ko-KR" sz="1200">
                <a:latin typeface="+mj-ea"/>
                <a:ea typeface="+mj-ea"/>
              </a:rPr>
              <a:t>hello.jsp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선언문은 일반적으로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페이지의 상단에서 주로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사용합니다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13182" y="1957033"/>
            <a:ext cx="6325636" cy="423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425" y="1562100"/>
            <a:ext cx="673447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for</a:t>
            </a:r>
            <a:r>
              <a:rPr lang="ko-KR" altLang="en-US" sz="1200">
                <a:latin typeface="+mj-ea"/>
                <a:ea typeface="+mj-ea"/>
              </a:rPr>
              <a:t>문을 이용해 구구단을 리스트로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95699" y="1909127"/>
            <a:ext cx="5943600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25" y="1790700"/>
            <a:ext cx="782955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gugu2.jsp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 if</a:t>
            </a:r>
            <a:r>
              <a:rPr lang="ko-KR" altLang="en-US" sz="1200">
                <a:latin typeface="+mj-ea"/>
                <a:ea typeface="+mj-ea"/>
              </a:rPr>
              <a:t>문에서 </a:t>
            </a:r>
            <a:r>
              <a:rPr lang="en-US" altLang="ko-KR" sz="1200">
                <a:latin typeface="+mj-ea"/>
                <a:ea typeface="+mj-ea"/>
              </a:rPr>
              <a:t>for </a:t>
            </a:r>
            <a:r>
              <a:rPr lang="ko-KR" altLang="en-US" sz="1200">
                <a:latin typeface="+mj-ea"/>
                <a:ea typeface="+mj-ea"/>
              </a:rPr>
              <a:t>반복문의 반복 변수 </a:t>
            </a:r>
            <a:r>
              <a:rPr lang="en-US" altLang="ko-KR" sz="1200">
                <a:latin typeface="+mj-ea"/>
                <a:ea typeface="+mj-ea"/>
              </a:rPr>
              <a:t>i</a:t>
            </a:r>
            <a:r>
              <a:rPr lang="ko-KR" altLang="en-US" sz="1200">
                <a:latin typeface="+mj-ea"/>
                <a:ea typeface="+mj-ea"/>
              </a:rPr>
              <a:t>를 사용해 홀수인지 짝수인지를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체크합니다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그런 다음 </a:t>
            </a:r>
            <a:r>
              <a:rPr lang="en-US" altLang="ko-KR" sz="1200">
                <a:latin typeface="+mj-ea"/>
                <a:ea typeface="+mj-ea"/>
              </a:rPr>
              <a:t>&lt;tr&gt; </a:t>
            </a:r>
            <a:r>
              <a:rPr lang="ko-KR" altLang="en-US" sz="1200">
                <a:latin typeface="+mj-ea"/>
                <a:ea typeface="+mj-ea"/>
              </a:rPr>
              <a:t>태그의 </a:t>
            </a:r>
            <a:r>
              <a:rPr lang="en-US" altLang="ko-KR" sz="1200">
                <a:latin typeface="+mj-ea"/>
                <a:ea typeface="+mj-ea"/>
              </a:rPr>
              <a:t>bgcolor </a:t>
            </a:r>
            <a:r>
              <a:rPr lang="ko-KR" altLang="en-US" sz="1200">
                <a:latin typeface="+mj-ea"/>
                <a:ea typeface="+mj-ea"/>
              </a:rPr>
              <a:t>속성 값을 다르게 설정하여 브라우저로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9447" y="2347102"/>
            <a:ext cx="5648325" cy="359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9570"/>
            <a:ext cx="9144000" cy="630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</a:t>
            </a:r>
            <a:r>
              <a:rPr lang="ko-KR" altLang="en-US" sz="1200" b="1">
                <a:latin typeface="한컴산뜻돋움"/>
                <a:ea typeface="한컴산뜻돋움"/>
              </a:rPr>
              <a:t>구구단 출력창</a:t>
            </a:r>
            <a:r>
              <a:rPr lang="en-US" altLang="ko-KR" sz="1200" b="1">
                <a:latin typeface="한컴산뜻돋움"/>
                <a:ea typeface="한컴산뜻돋움"/>
              </a:rPr>
              <a:t>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&lt;table border=1 width=800 align=center&gt;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&lt;tr align=center bgcolor="#FFFF66"&gt;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&lt;td colspan=2&gt;&lt;%= dan %&gt; </a:t>
            </a:r>
            <a:r>
              <a:rPr lang="ko-KR" altLang="en-US" sz="1200" b="1">
                <a:latin typeface="한컴산뜻돋움"/>
                <a:ea typeface="한컴산뜻돋움"/>
              </a:rPr>
              <a:t>단 출력  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&lt;/tr&gt;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for(int i=1; i&lt;10;i++){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if(i%2==1){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&lt;tr align=center bgcolor="#CCFF66"&gt;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}else{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%&gt;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&lt;tr align=center bgcolor="#CCCCFF"&gt;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&lt;td width=400&gt;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&lt;%=dan %&gt; * &lt;%=i %&gt;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&lt;td width=400&gt;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&lt;%=i*dan 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&lt;/tr&gt;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&lt;/table&gt;&lt;/body&gt;&lt;/html&gt;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grpSp>
        <p:nvGrpSpPr>
          <p:cNvPr id="15" name=""/>
          <p:cNvGrpSpPr/>
          <p:nvPr/>
        </p:nvGrpSpPr>
        <p:grpSpPr>
          <a:xfrm rot="0">
            <a:off x="1273265" y="5066109"/>
            <a:ext cx="4365535" cy="637461"/>
            <a:chOff x="1397090" y="5066109"/>
            <a:chExt cx="4365535" cy="637461"/>
          </a:xfrm>
        </p:grpSpPr>
        <p:sp>
          <p:nvSpPr>
            <p:cNvPr id="13" name=""/>
            <p:cNvSpPr txBox="1"/>
            <p:nvPr/>
          </p:nvSpPr>
          <p:spPr>
            <a:xfrm>
              <a:off x="3252389" y="5066109"/>
              <a:ext cx="2510236" cy="63746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if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문안에 </a:t>
              </a: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&lt;tr&gt; 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시작태그가 </a:t>
              </a: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2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개이지만</a:t>
              </a: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,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 둘 중 하나만 선택되기 때문에  </a:t>
              </a: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&lt;/tr&gt;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끝태그는 </a:t>
              </a: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1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개다</a:t>
              </a:r>
              <a:r>
                <a:rPr lang="en-US" altLang="ko-KR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.</a:t>
              </a:r>
              <a:r>
                <a:rPr lang="ko-KR" altLang="en-US" sz="1200" b="1">
                  <a:solidFill>
                    <a:srgbClr val="800080"/>
                  </a:solidFill>
                  <a:latin typeface="한컴산뜻돋움"/>
                  <a:ea typeface="한컴산뜻돋움"/>
                </a:rPr>
                <a:t> </a:t>
              </a:r>
              <a:endPara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1397090" y="5332210"/>
              <a:ext cx="1796377" cy="367311"/>
            </a:xfrm>
            <a:custGeom>
              <a:avLst/>
              <a:gdLst>
                <a:gd name="connsiteX0" fmla="*/ -5050 w 1796377"/>
                <a:gd name="connsiteY0" fmla="*/ 344094 h 367311"/>
                <a:gd name="connsiteX1" fmla="*/ 739089 w 1796377"/>
                <a:gd name="connsiteY1" fmla="*/ 344094 h 367311"/>
                <a:gd name="connsiteX2" fmla="*/ 1423699 w 1796377"/>
                <a:gd name="connsiteY2" fmla="*/ 26595 h 367311"/>
                <a:gd name="connsiteX3" fmla="*/ 1800730 w 1796377"/>
                <a:gd name="connsiteY3" fmla="*/ 16672 h 3673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6377" h="367311">
                  <a:moveTo>
                    <a:pt x="-5050" y="344094"/>
                  </a:moveTo>
                  <a:cubicBezTo>
                    <a:pt x="118972" y="344094"/>
                    <a:pt x="500964" y="397010"/>
                    <a:pt x="739089" y="344094"/>
                  </a:cubicBezTo>
                  <a:cubicBezTo>
                    <a:pt x="977214" y="291177"/>
                    <a:pt x="1246759" y="81164"/>
                    <a:pt x="1423699" y="26595"/>
                  </a:cubicBezTo>
                  <a:cubicBezTo>
                    <a:pt x="1600639" y="-27975"/>
                    <a:pt x="1737892" y="18326"/>
                    <a:pt x="1800730" y="16672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triangle" w="lg" len="lg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5324" y="1471910"/>
            <a:ext cx="7629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브라우저에서 실행하면 홀수 행과 짝수 행의 배경색이 다르게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09974" y="1748909"/>
            <a:ext cx="5943600" cy="2544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12.6.4 </a:t>
            </a:r>
            <a:r>
              <a:rPr lang="ko-KR" altLang="en-US" b="1"/>
              <a:t>이미지 리스트 출력 예제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66750" y="1943100"/>
            <a:ext cx="74009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imageList.jsp</a:t>
            </a:r>
            <a:r>
              <a:rPr lang="ko-KR" altLang="en-US" sz="1200">
                <a:latin typeface="+mj-ea"/>
                <a:ea typeface="+mj-ea"/>
              </a:rPr>
              <a:t>를 생성하고 실습 이미지인 </a:t>
            </a:r>
            <a:r>
              <a:rPr lang="en-US" altLang="ko-KR" sz="1200">
                <a:latin typeface="+mj-ea"/>
                <a:ea typeface="+mj-ea"/>
              </a:rPr>
              <a:t>duke.png</a:t>
            </a:r>
            <a:r>
              <a:rPr lang="ko-KR" altLang="en-US" sz="1200">
                <a:latin typeface="+mj-ea"/>
                <a:ea typeface="+mj-ea"/>
              </a:rPr>
              <a:t>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43481" y="2220099"/>
            <a:ext cx="2124075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50" y="1514475"/>
            <a:ext cx="8067675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imageList.jsp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for </a:t>
            </a:r>
            <a:r>
              <a:rPr lang="ko-KR" altLang="en-US" sz="1200">
                <a:latin typeface="+mj-ea"/>
                <a:ea typeface="+mj-ea"/>
              </a:rPr>
              <a:t>반복문을 이용해 </a:t>
            </a:r>
            <a:r>
              <a:rPr lang="en-US" altLang="ko-KR" sz="1200">
                <a:latin typeface="+mj-ea"/>
                <a:ea typeface="+mj-ea"/>
              </a:rPr>
              <a:t>&lt;ul&gt; </a:t>
            </a:r>
            <a:r>
              <a:rPr lang="ko-KR" altLang="en-US" sz="1200">
                <a:latin typeface="+mj-ea"/>
                <a:ea typeface="+mj-ea"/>
              </a:rPr>
              <a:t>태그 안에 </a:t>
            </a:r>
            <a:r>
              <a:rPr lang="en-US" altLang="ko-KR" sz="1200">
                <a:latin typeface="+mj-ea"/>
                <a:ea typeface="+mj-ea"/>
              </a:rPr>
              <a:t>&lt;li&gt; </a:t>
            </a:r>
            <a:r>
              <a:rPr lang="ko-KR" altLang="en-US" sz="1200">
                <a:latin typeface="+mj-ea"/>
                <a:ea typeface="+mj-ea"/>
              </a:rPr>
              <a:t>태그를 연속적으로 출력해서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이미지를 나타냅니다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62386" y="2178488"/>
            <a:ext cx="5610225" cy="41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987" name="TextBox 41986"/>
          <p:cNvSpPr txBox="1"/>
          <p:nvPr/>
        </p:nvSpPr>
        <p:spPr>
          <a:xfrm>
            <a:off x="26046" y="0"/>
            <a:ext cx="8076405" cy="39223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&lt;style&gt;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.lst_type{overflow:hidden;width:80%;padding:0 10px 10px; margin:0 auto}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.lst_type li{overflow:hidden;clear:both;margin:10px 0 0;color:#2d2c2d;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font-family:'돋움',Dotum;font-size:12px;line-height:100px;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list-style:none ; border-bottom: 2px solid lightgray;position:relative; }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.lst_type li img{display:inline;float:left;position:absolute; }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.lst_type li a{color:#2d2c2d;text-decoration:none; margin-left:340px}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.lst_type li a:hover{text-decoration:underline}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.lst_type li span{color:blue; margin-left:330px;font-family:'돋움',Dotum;font-size:14px;  }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&lt;/style&gt;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&lt;title&gt;이미지리스트창&lt;/title&gt;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41988" name="TextBox 41987"/>
          <p:cNvSpPr txBox="1"/>
          <p:nvPr/>
        </p:nvSpPr>
        <p:spPr>
          <a:xfrm>
            <a:off x="3359548" y="2813685"/>
            <a:ext cx="5784452" cy="392811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&lt;ul class="lst_type"&gt;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&lt;li&gt;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&lt;span  style='margin-left:50px' &gt;이미지 &lt;/span&gt;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&lt;span &gt;이미지 이름&lt;/span&gt;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&lt;span &gt;선택하기&lt;/span&gt;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&lt;/li&gt;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for(int i=0 ; i&lt;10; i++){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&lt;li&gt;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&lt;a href='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#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 style='margin-left:50px'  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&lt;img src='image/duke.png' width='90' height='90' alt='' /&gt;&lt;/a&gt;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&lt;a href='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#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 &gt;&lt;strong&gt;이미지 이름: 듀크&lt;%=i %&gt; &lt;/strong&gt;&lt;/a&gt;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&lt;a href='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#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' &gt; &lt;input  name='chk&lt;%=i %&gt;' type='checkbox'  /&gt;&lt;/a&gt;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&lt;/li&gt;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&lt;/ul&gt;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41989" name="그림 419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591604"/>
            <a:ext cx="3271335" cy="8836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1990" name="TextBox 41989"/>
          <p:cNvSpPr txBox="1"/>
          <p:nvPr/>
        </p:nvSpPr>
        <p:spPr>
          <a:xfrm>
            <a:off x="5866804" y="1667867"/>
            <a:ext cx="2708672" cy="26380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#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-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미처리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추후 처리예정</a:t>
            </a:r>
            <a:endParaRPr lang="ko-KR" altLang="en-US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  <p:sp>
        <p:nvSpPr>
          <p:cNvPr id="41991" name="자유형 41990"/>
          <p:cNvSpPr/>
          <p:nvPr/>
        </p:nvSpPr>
        <p:spPr>
          <a:xfrm>
            <a:off x="4870251" y="1966384"/>
            <a:ext cx="3510558" cy="2774251"/>
          </a:xfrm>
          <a:custGeom>
            <a:avLst/>
            <a:gdLst>
              <a:gd name="connsiteX0" fmla="*/ 53975 w 3510558"/>
              <a:gd name="connsiteY0" fmla="*/ 2777264 h 2774251"/>
              <a:gd name="connsiteX1" fmla="*/ 63897 w 3510558"/>
              <a:gd name="connsiteY1" fmla="*/ 2578827 h 2774251"/>
              <a:gd name="connsiteX2" fmla="*/ 897334 w 3510558"/>
              <a:gd name="connsiteY2" fmla="*/ 2519295 h 2774251"/>
              <a:gd name="connsiteX3" fmla="*/ 2276475 w 3510558"/>
              <a:gd name="connsiteY3" fmla="*/ 2449842 h 2774251"/>
              <a:gd name="connsiteX4" fmla="*/ 3447257 w 3510558"/>
              <a:gd name="connsiteY4" fmla="*/ 2310936 h 2774251"/>
              <a:gd name="connsiteX5" fmla="*/ 3169444 w 3510558"/>
              <a:gd name="connsiteY5" fmla="*/ 941717 h 2774251"/>
              <a:gd name="connsiteX6" fmla="*/ 1621631 w 3510558"/>
              <a:gd name="connsiteY6" fmla="*/ -861 h 27742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558" h="2774251">
                <a:moveTo>
                  <a:pt x="53975" y="2777264"/>
                </a:moveTo>
                <a:cubicBezTo>
                  <a:pt x="55628" y="2744191"/>
                  <a:pt x="-76663" y="2621821"/>
                  <a:pt x="63897" y="2578827"/>
                </a:cubicBezTo>
                <a:cubicBezTo>
                  <a:pt x="204457" y="2535832"/>
                  <a:pt x="528571" y="2540792"/>
                  <a:pt x="897334" y="2519295"/>
                </a:cubicBezTo>
                <a:cubicBezTo>
                  <a:pt x="1266096" y="2497798"/>
                  <a:pt x="1851488" y="2484568"/>
                  <a:pt x="2276475" y="2449842"/>
                </a:cubicBezTo>
                <a:cubicBezTo>
                  <a:pt x="2701461" y="2415116"/>
                  <a:pt x="3298429" y="2562290"/>
                  <a:pt x="3447257" y="2310936"/>
                </a:cubicBezTo>
                <a:cubicBezTo>
                  <a:pt x="3596084" y="2059582"/>
                  <a:pt x="3473714" y="1327016"/>
                  <a:pt x="3169444" y="941717"/>
                </a:cubicBezTo>
                <a:cubicBezTo>
                  <a:pt x="2865172" y="556417"/>
                  <a:pt x="1879600" y="156235"/>
                  <a:pt x="1621631" y="-86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36" y="1552574"/>
            <a:ext cx="7477124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http://localhost:8090/pro12/imageList.jsp</a:t>
            </a:r>
            <a:r>
              <a:rPr lang="ko-KR" altLang="en-US" sz="1200">
                <a:latin typeface="+mj-ea"/>
                <a:ea typeface="+mj-ea"/>
              </a:rPr>
              <a:t>로 요청하면 다음과 같이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2448" y="1829573"/>
            <a:ext cx="7010101" cy="4166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57350" y="2828925"/>
            <a:ext cx="5438775" cy="6000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38275" y="1652270"/>
            <a:ext cx="5943600" cy="45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38275" y="1375271"/>
            <a:ext cx="438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검색 상품 리스트 출력</a:t>
            </a:r>
            <a:endParaRPr lang="ko-KR" altLang="ko-KR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 요소 이용해 실습하기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62100"/>
            <a:ext cx="581977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  <a:defRPr/>
            </a:pPr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프리컴파일</a:t>
            </a:r>
            <a:r>
              <a:rPr lang="en-US" altLang="ko-KR" sz="1200" b="1">
                <a:latin typeface="+mj-ea"/>
                <a:ea typeface="+mj-ea"/>
              </a:rPr>
              <a:t>( Precompile) </a:t>
            </a:r>
            <a:r>
              <a:rPr lang="ko-KR" altLang="en-US" sz="1200" b="1">
                <a:latin typeface="+mj-ea"/>
                <a:ea typeface="+mj-ea"/>
              </a:rPr>
              <a:t>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225" y="1828800"/>
            <a:ext cx="7915275" cy="1341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>
                <a:latin typeface="+mj-ea"/>
                <a:ea typeface="+mj-ea"/>
              </a:rPr>
              <a:t>브라우저에서 서블릿으로 최초 요청을 보내면 먼저 톰캣이 컴파일을 한 후 실행을 합니다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따라서 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톰캣은 시작 시 미리 서블릿을 메모리에 로드해서 사용하는 방법을 제공</a:t>
            </a:r>
            <a:r>
              <a:rPr lang="ko-KR" altLang="en-US" sz="1100">
                <a:latin typeface="+mj-ea"/>
                <a:ea typeface="+mj-ea"/>
              </a:rPr>
              <a:t>합니다</a:t>
            </a:r>
            <a:r>
              <a:rPr lang="en-US" altLang="ko-KR" sz="1100">
                <a:latin typeface="+mj-ea"/>
                <a:ea typeface="+mj-ea"/>
              </a:rPr>
              <a:t>(8.6</a:t>
            </a:r>
            <a:r>
              <a:rPr lang="ko-KR" altLang="en-US" sz="1100">
                <a:latin typeface="+mj-ea"/>
                <a:ea typeface="+mj-ea"/>
              </a:rPr>
              <a:t>절 참고</a:t>
            </a:r>
            <a:r>
              <a:rPr lang="en-US" altLang="ko-KR" sz="1100">
                <a:latin typeface="+mj-ea"/>
                <a:ea typeface="+mj-ea"/>
              </a:rPr>
              <a:t>). JSP</a:t>
            </a:r>
            <a:r>
              <a:rPr lang="ko-KR" altLang="en-US" sz="1100">
                <a:latin typeface="+mj-ea"/>
                <a:ea typeface="+mj-ea"/>
              </a:rPr>
              <a:t>도 최초 요청 시 변환 과정을 거치기 때문에 실행이 늦어지게 됩니다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따라서 톰켓 컨테이너에서는 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JSP Precompile 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기능을 제공해 미리 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를 컴파일함으로써 요청 시 바로 처리</a:t>
            </a:r>
            <a:r>
              <a:rPr lang="ko-KR" altLang="en-US" sz="1100">
                <a:latin typeface="+mj-ea"/>
                <a:ea typeface="+mj-ea"/>
              </a:rPr>
              <a:t>할 수 있도록 하고 있습니다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웹 애플리케이션 개발 시에는 </a:t>
            </a:r>
            <a:r>
              <a:rPr lang="en-US" altLang="ko-KR" sz="1100">
                <a:latin typeface="+mj-ea"/>
                <a:ea typeface="+mj-ea"/>
              </a:rPr>
              <a:t>JSP</a:t>
            </a:r>
            <a:r>
              <a:rPr lang="ko-KR" altLang="en-US" sz="1100">
                <a:latin typeface="+mj-ea"/>
                <a:ea typeface="+mj-ea"/>
              </a:rPr>
              <a:t>에 변경 사항이 자주 발생하므로 그다지 필요할 것 같지 않지만 실제 서비스를 제공할 때는 사용하면 좋은 기능입니다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자세한 내용은 톰캣 홈페이지에서 확인하세요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선언문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0" y="1479351"/>
            <a:ext cx="9144000" cy="35669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&lt;%!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String name = "듀크";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public String getName(){ return name;}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%&gt;  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&lt;title&gt;선언문 연습&lt;/title&gt;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&lt;h1&gt;안녕하세요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&lt;%=name %&gt;</a:t>
            </a:r>
            <a:r>
              <a:rPr lang="en-US" altLang="ko-KR" sz="1200" b="1">
                <a:latin typeface="한컴산뜻돋움"/>
                <a:ea typeface="한컴산뜻돋움"/>
              </a:rPr>
              <a:t>님!!&lt;/h1&gt;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00200"/>
            <a:ext cx="4076406" cy="29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>
                <a:latin typeface="+mj-ea"/>
                <a:ea typeface="+mj-ea"/>
              </a:rPr>
              <a:t>내장 객체</a:t>
            </a:r>
            <a:r>
              <a:rPr lang="en-US" altLang="ko-KR" sz="1400" b="1">
                <a:latin typeface="+mj-ea"/>
                <a:ea typeface="+mj-ea"/>
              </a:rPr>
              <a:t>(</a:t>
            </a:r>
            <a:r>
              <a:rPr lang="ko-KR" altLang="en-US" sz="1400" b="1">
                <a:latin typeface="+mj-ea"/>
                <a:ea typeface="+mj-ea"/>
              </a:rPr>
              <a:t>내장 변수</a:t>
            </a:r>
            <a:r>
              <a:rPr lang="en-US" altLang="ko-KR" sz="1400" b="1">
                <a:latin typeface="+mj-ea"/>
                <a:ea typeface="+mj-ea"/>
              </a:rPr>
              <a:t>)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225" y="1869877"/>
            <a:ext cx="7372350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1200" b="1">
                <a:latin typeface="+mj-ea"/>
                <a:ea typeface="+mj-ea"/>
              </a:rPr>
              <a:t>JSP</a:t>
            </a:r>
            <a:r>
              <a:rPr lang="ko-KR" altLang="en-US" sz="1200" b="1">
                <a:latin typeface="+mj-ea"/>
                <a:ea typeface="+mj-ea"/>
              </a:rPr>
              <a:t>가 서블릿으로 변환 시 컨테이너가 자동으로 생성 시키는 서블릿 멤버 변수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57624" y="2461577"/>
            <a:ext cx="5943600" cy="3554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33575" y="4733925"/>
            <a:ext cx="3524250" cy="12817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71625"/>
            <a:ext cx="4076406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JSP</a:t>
            </a:r>
            <a:r>
              <a:rPr lang="ko-KR" altLang="en-US" sz="1200" b="1">
                <a:latin typeface="+mj-ea"/>
                <a:ea typeface="+mj-ea"/>
              </a:rPr>
              <a:t>에서 제공하는 내장 객체들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28944" y="4762500"/>
          <a:ext cx="7638756" cy="122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스코프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this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 번의 요청에 대해 하나의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공유합니다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 번의 요청에 대해 같은 요청을 공유하는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공유합니다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브라우저에서 공유합니다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애플리케이션에서 공유합니다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119" y="4485501"/>
            <a:ext cx="4076406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내장 객체들의 스코프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7994" y="1848624"/>
          <a:ext cx="7638756" cy="244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javax.servlet.http.HttpServletRequest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response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javax.servlet.http.HttpServletResponse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out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javax.servlet.jsp.JspWriter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페이지에서 결과를 출력합니다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session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javax.servlet.http.HttpSession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세션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application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javax.servlet.ServletContext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컨텍스트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pageContext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javax.servlet.jsp.PageContext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페이지에 대한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java.lang.Object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서블릿 인스턴스를 저장합니다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javax.servlet.ServletConfig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 대한 설정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java.lang.Exception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예외 발생 시 예외를 처리합니다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12.7.1 session </a:t>
            </a:r>
            <a:r>
              <a:rPr lang="ko-KR" altLang="en-US" b="1"/>
              <a:t>내장 객체에 데이터 바인딩 실습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76275" y="1895475"/>
            <a:ext cx="773429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파일이 많아지므로 </a:t>
            </a:r>
            <a:r>
              <a:rPr lang="en-US" altLang="ko-KR" sz="1200">
                <a:latin typeface="+mj-ea"/>
                <a:ea typeface="+mj-ea"/>
              </a:rPr>
              <a:t>test01 </a:t>
            </a:r>
            <a:r>
              <a:rPr lang="ko-KR" altLang="en-US" sz="1200">
                <a:latin typeface="+mj-ea"/>
                <a:ea typeface="+mj-ea"/>
              </a:rPr>
              <a:t>폴더를 만든 후 </a:t>
            </a:r>
            <a:r>
              <a:rPr lang="en-US" altLang="ko-KR" sz="1200">
                <a:latin typeface="+mj-ea"/>
                <a:ea typeface="+mj-ea"/>
              </a:rPr>
              <a:t>session1.jsp, session2.jsp </a:t>
            </a:r>
            <a:r>
              <a:rPr lang="ko-KR" altLang="en-US" sz="1200">
                <a:latin typeface="+mj-ea"/>
                <a:ea typeface="+mj-ea"/>
              </a:rPr>
              <a:t>등 실습 파일들을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01315" y="2326322"/>
            <a:ext cx="1988820" cy="287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5549305" y="2818804"/>
            <a:ext cx="2242343" cy="63686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세션 객체를 활용하려면 브라우저에서 만약 쿠키가 차단되어 있으면 해제해야 한다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7325"/>
            <a:ext cx="749587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SessionTest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38818" y="1734324"/>
            <a:ext cx="6317536" cy="42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0" y="734277"/>
            <a:ext cx="9144000" cy="53894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sec01.ex01;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java.io.IOException;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java.io.PrintWriter;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javax.servlet.ServletException;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javax.servlet.annotation.WebServlet;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javax.servlet.http.HttpSession;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@WebServlet("/sess")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SessionTest extends HttpServlet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response.setContentType("text/html;charset=utf-8");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pw = response.getWriter();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HttpSession session = request.getSession();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session.setAttribute("name", "이순신");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pw.println("&lt;html&gt;&lt;body&gt;");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pw.println("&lt;h1&gt;세션에 이름을 바인딩합니다.&lt;/h1&gt;");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pw.println("&lt;a href='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/pro12/test01/session1.jsp</a:t>
            </a:r>
            <a:r>
              <a:rPr lang="en-US" altLang="ko-KR" sz="1200" b="1">
                <a:latin typeface="한컴산뜻돋움"/>
                <a:ea typeface="한컴산뜻돋움"/>
              </a:rPr>
              <a:t>'&gt;첫번째 페이지로 이동하기 &lt;/a&gt;");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pw.println("&lt;/body&gt;&lt;/html&gt;"); 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495425"/>
            <a:ext cx="71342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session1.jsp </a:t>
            </a:r>
            <a:r>
              <a:rPr lang="ko-KR" altLang="en-US" sz="1200">
                <a:latin typeface="+mj-ea"/>
                <a:ea typeface="+mj-ea"/>
              </a:rPr>
              <a:t>파일을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8134" name="직사각형 48133"/>
          <p:cNvSpPr txBox="1"/>
          <p:nvPr/>
        </p:nvSpPr>
        <p:spPr>
          <a:xfrm>
            <a:off x="3384376" y="4320480"/>
            <a:ext cx="230505" cy="26289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rgbClr val="ff0000"/>
                </a:solidFill>
              </a:rPr>
              <a:t>1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8135" name="직사각형 48133"/>
          <p:cNvSpPr txBox="1"/>
          <p:nvPr/>
        </p:nvSpPr>
        <p:spPr>
          <a:xfrm>
            <a:off x="2448272" y="5148572"/>
            <a:ext cx="230505" cy="262015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rgbClr val="ff0000"/>
                </a:solidFill>
              </a:rPr>
              <a:t>2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8136" name="직사각형 48133"/>
          <p:cNvSpPr txBox="1"/>
          <p:nvPr/>
        </p:nvSpPr>
        <p:spPr>
          <a:xfrm>
            <a:off x="2880320" y="5184576"/>
            <a:ext cx="301942" cy="262014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rgbClr val="ff0000"/>
                </a:solidFill>
              </a:rPr>
              <a:t>두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pSp>
        <p:nvGrpSpPr>
          <p:cNvPr id="48143" name="그룹 48142"/>
          <p:cNvGrpSpPr/>
          <p:nvPr/>
        </p:nvGrpSpPr>
        <p:grpSpPr>
          <a:xfrm rot="0">
            <a:off x="1394521" y="1810524"/>
            <a:ext cx="6097191" cy="4191681"/>
            <a:chOff x="1067099" y="1810524"/>
            <a:chExt cx="6424613" cy="4191681"/>
          </a:xfrm>
        </p:grpSpPr>
        <p:grpSp>
          <p:nvGrpSpPr>
            <p:cNvPr id="48138" name="그룹 48137"/>
            <p:cNvGrpSpPr/>
            <p:nvPr/>
          </p:nvGrpSpPr>
          <p:grpSpPr>
            <a:xfrm rot="0">
              <a:off x="1067099" y="1810524"/>
              <a:ext cx="6424613" cy="4191681"/>
              <a:chOff x="1067099" y="1810524"/>
              <a:chExt cx="6424613" cy="4191681"/>
            </a:xfrm>
          </p:grpSpPr>
          <p:grpSp>
            <p:nvGrpSpPr>
              <p:cNvPr id="4" name="그룹 3"/>
              <p:cNvGrpSpPr/>
              <p:nvPr/>
            </p:nvGrpSpPr>
            <p:grpSpPr>
              <a:xfrm rot="0">
                <a:off x="1067099" y="1810524"/>
                <a:ext cx="6424613" cy="4191681"/>
                <a:chOff x="809625" y="1942287"/>
                <a:chExt cx="6424613" cy="4191681"/>
              </a:xfrm>
            </p:grpSpPr>
            <p:pic>
              <p:nvPicPr>
                <p:cNvPr id="4813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809625" y="1942287"/>
                  <a:ext cx="6205538" cy="29059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13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857250" y="4848225"/>
                  <a:ext cx="6376988" cy="12857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48137" name="그림 48136"/>
              <p:cNvPicPr/>
              <p:nvPr/>
            </p:nvPicPr>
            <p:blipFill rotWithShape="1">
              <a:blip r:embed="rId4">
                <a:alphaModFix/>
                <a:lum/>
              </a:blip>
              <a:stretch>
                <a:fillRect/>
              </a:stretch>
            </p:blipFill>
            <p:spPr>
              <a:xfrm>
                <a:off x="1152128" y="2143236"/>
                <a:ext cx="6043612" cy="3688556"/>
              </a:xfrm>
              <a:prstGeom prst="rect">
                <a:avLst/>
              </a:prstGeom>
            </p:spPr>
          </p:pic>
        </p:grpSp>
        <p:pic>
          <p:nvPicPr>
            <p:cNvPr id="48142" name="그림 48141"/>
            <p:cNvPicPr/>
            <p:nvPr/>
          </p:nvPicPr>
          <p:blipFill rotWithShape="1">
            <a:blip r:embed="rId5">
              <a:alphaModFix/>
              <a:lum/>
            </a:blip>
            <a:stretch>
              <a:fillRect/>
            </a:stretch>
          </p:blipFill>
          <p:spPr>
            <a:xfrm>
              <a:off x="1116124" y="2052228"/>
              <a:ext cx="6107906" cy="383143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0" y="1399976"/>
            <a:ext cx="9144000" cy="35606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name=(String)session.getAttribute("name");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session.setAttribute("address","서울시 강남구"); 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&lt;title&gt;session 내장 객체 테스트1&lt;/title&gt;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이름은 &lt;%=name %&gt;입니다.&lt;br&gt;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&lt;a href=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session2.jsp</a:t>
            </a:r>
            <a:r>
              <a:rPr lang="en-US" altLang="ko-KR" sz="1200" b="1">
                <a:latin typeface="한컴산뜻돋움"/>
                <a:ea typeface="한컴산뜻돋움"/>
              </a:rPr>
              <a:t>&gt;두번째 페이지로 이동&lt;/a&gt;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38300"/>
            <a:ext cx="7724772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session2.jsp</a:t>
            </a:r>
            <a:r>
              <a:rPr lang="ko-KR" altLang="en-US" sz="1200">
                <a:latin typeface="+mj-ea"/>
                <a:ea typeface="+mj-ea"/>
              </a:rPr>
              <a:t>에서는 </a:t>
            </a:r>
            <a:r>
              <a:rPr lang="en-US" altLang="ko-KR" sz="1200">
                <a:latin typeface="+mj-ea"/>
                <a:ea typeface="+mj-ea"/>
              </a:rPr>
              <a:t>getAttribute()</a:t>
            </a:r>
            <a:r>
              <a:rPr lang="ko-KR" altLang="en-US" sz="1200">
                <a:latin typeface="+mj-ea"/>
                <a:ea typeface="+mj-ea"/>
              </a:rPr>
              <a:t>를 이용해 서블릿과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session</a:t>
            </a:r>
            <a:r>
              <a:rPr lang="ko-KR" altLang="en-US" sz="1200">
                <a:latin typeface="+mj-ea"/>
                <a:ea typeface="+mj-ea"/>
              </a:rPr>
              <a:t>에 바인딩된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address </a:t>
            </a:r>
            <a:r>
              <a:rPr lang="ko-KR" altLang="en-US" sz="1200">
                <a:latin typeface="+mj-ea"/>
                <a:ea typeface="+mj-ea"/>
              </a:rPr>
              <a:t>값을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9158" name="그룹 49157"/>
          <p:cNvGrpSpPr/>
          <p:nvPr/>
        </p:nvGrpSpPr>
        <p:grpSpPr>
          <a:xfrm>
            <a:off x="1247774" y="2099965"/>
            <a:ext cx="5876925" cy="4113848"/>
            <a:chOff x="1247774" y="2099965"/>
            <a:chExt cx="5876925" cy="4113848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247774" y="2099965"/>
              <a:ext cx="5876925" cy="4113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56" name="직사각형 49155"/>
            <p:cNvSpPr txBox="1"/>
            <p:nvPr/>
          </p:nvSpPr>
          <p:spPr>
            <a:xfrm>
              <a:off x="2448272" y="4457416"/>
              <a:ext cx="1095374" cy="223104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내장 객체 테스트2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0" y="1340445"/>
            <a:ext cx="9144000" cy="392497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name=(String)session.getAttribute("name");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address = (String)session.getAttribute("address");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&lt;title&gt;session 내장 객체 테스트2&lt;/title&gt;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이름은 &lt;%=name %&gt;입니다.&lt;br&gt;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주소는 &lt;%=address %&gt;입니다.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23600"/>
            <a:ext cx="7629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다음은 최초 서블릿에 요청한 결과입니다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서블릿 요청 시 </a:t>
            </a:r>
            <a:r>
              <a:rPr lang="en-US" altLang="ko-KR" sz="1200">
                <a:latin typeface="+mj-ea"/>
                <a:ea typeface="+mj-ea"/>
              </a:rPr>
              <a:t>session </a:t>
            </a:r>
            <a:r>
              <a:rPr lang="ko-KR" altLang="en-US" sz="1200">
                <a:latin typeface="+mj-ea"/>
                <a:ea typeface="+mj-ea"/>
              </a:rPr>
              <a:t>객체에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을 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933825"/>
            <a:ext cx="7943556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첫번째 페이지로 이동하기 클릭 시 서블릿에서 바인딩한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을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두번째 페이지로 이동을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43037" y="1729172"/>
            <a:ext cx="419100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609850" y="2209800"/>
            <a:ext cx="1710031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43037" y="4572000"/>
            <a:ext cx="365760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443037" y="5448300"/>
            <a:ext cx="1643063" cy="209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선언문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490870"/>
            <a:ext cx="7325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http://localhost:8090/pro12/hello.jsp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39548"/>
            <a:ext cx="807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변환된 자바 코드를 보면 선언문에서 선언된 변수와 메서드는 서블릿 클래스의 멤버 변수와 멤버 메서드로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변환된 것을 알 수 있습니다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따라서 선언문에서 선언된 변수는 </a:t>
            </a:r>
            <a:r>
              <a:rPr lang="en-US" altLang="ko-KR" sz="1200">
                <a:latin typeface="+mj-ea"/>
                <a:ea typeface="+mj-ea"/>
              </a:rPr>
              <a:t>JSP(</a:t>
            </a:r>
            <a:r>
              <a:rPr lang="ko-KR" altLang="en-US" sz="1200">
                <a:latin typeface="+mj-ea"/>
                <a:ea typeface="+mj-ea"/>
              </a:rPr>
              <a:t>서블릿 클래스</a:t>
            </a:r>
            <a:r>
              <a:rPr lang="en-US" altLang="ko-KR" sz="1200">
                <a:latin typeface="+mj-ea"/>
                <a:ea typeface="+mj-ea"/>
              </a:rPr>
              <a:t>) </a:t>
            </a:r>
            <a:r>
              <a:rPr lang="ko-KR" altLang="en-US" sz="1200">
                <a:latin typeface="+mj-ea"/>
                <a:ea typeface="+mj-ea"/>
              </a:rPr>
              <a:t>안에서 자유롭게 접근할 수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43200" y="1767869"/>
            <a:ext cx="2919412" cy="12439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2229112" y="3942698"/>
            <a:ext cx="4790711" cy="2915302"/>
            <a:chOff x="2229112" y="3942698"/>
            <a:chExt cx="4790711" cy="2915302"/>
          </a:xfrm>
        </p:grpSpPr>
        <p:pic>
          <p:nvPicPr>
            <p:cNvPr id="9" name="그림 8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2229112" y="3942698"/>
              <a:ext cx="4238514" cy="29153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2548231" y="5271761"/>
              <a:ext cx="2314575" cy="371475"/>
            </a:xfrm>
            <a:prstGeom prst="rect">
              <a:avLst/>
            </a:prstGeom>
            <a:noFill/>
            <a:ln w="19050">
              <a:solidFill>
                <a:srgbClr val="B83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사각형 설명선 10"/>
            <p:cNvSpPr/>
            <p:nvPr/>
          </p:nvSpPr>
          <p:spPr>
            <a:xfrm>
              <a:off x="5191681" y="5207865"/>
              <a:ext cx="1828142" cy="438150"/>
            </a:xfrm>
            <a:prstGeom prst="wedgeRectCallout">
              <a:avLst>
                <a:gd name="adj1" fmla="val -70064"/>
                <a:gd name="adj2" fmla="val 1770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000000"/>
                  </a:solidFill>
                  <a:cs typeface="Times New Roman"/>
                </a:rPr>
                <a:t>서블릿 클래스의 멤버 변수</a:t>
              </a:r>
            </a:p>
            <a:p>
              <a:pPr algn="l" latinLnBrk="1">
                <a:spcAft>
                  <a:spcPct val="3000"/>
                </a:spcAft>
                <a:defRPr/>
              </a:pPr>
              <a:r>
                <a:rPr lang="ko-KR" altLang="en-US" sz="1000" b="1">
                  <a:solidFill>
                    <a:srgbClr val="000000"/>
                  </a:solidFill>
                  <a:cs typeface="Times New Roman"/>
                </a:rPr>
                <a:t>와 멤버 메서드로 변환됩니다</a:t>
              </a:r>
              <a:r>
                <a:rPr lang="en-US" altLang="en-US" sz="1000" b="1">
                  <a:solidFill>
                    <a:srgbClr val="000000"/>
                  </a:solidFill>
                  <a:cs typeface="Times New Roman"/>
                </a:rPr>
                <a:t>.</a:t>
              </a:r>
              <a:endParaRPr lang="ko-KR" altLang="en-US" sz="1000"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125" y="1609725"/>
            <a:ext cx="753427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서블릿과 첫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바인딩한 이름</a:t>
            </a:r>
            <a:r>
              <a:rPr lang="en-US" altLang="ko-KR" sz="1200">
                <a:latin typeface="+mj-ea"/>
                <a:ea typeface="+mj-ea"/>
              </a:rPr>
              <a:t>(name)</a:t>
            </a:r>
            <a:r>
              <a:rPr lang="ko-KR" altLang="en-US" sz="1200">
                <a:latin typeface="+mj-ea"/>
                <a:ea typeface="+mj-ea"/>
              </a:rPr>
              <a:t>과 주소</a:t>
            </a:r>
            <a:r>
              <a:rPr lang="en-US" altLang="ko-KR" sz="1200">
                <a:latin typeface="+mj-ea"/>
                <a:ea typeface="+mj-ea"/>
              </a:rPr>
              <a:t>(address)</a:t>
            </a:r>
            <a:r>
              <a:rPr lang="ko-KR" altLang="en-US" sz="1200">
                <a:latin typeface="+mj-ea"/>
                <a:ea typeface="+mj-ea"/>
              </a:rPr>
              <a:t>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91006" y="1991499"/>
            <a:ext cx="362902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52600" y="2828925"/>
            <a:ext cx="2305050" cy="419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12.7.2 application </a:t>
            </a:r>
            <a:r>
              <a:rPr lang="ko-KR" altLang="en-US" b="1"/>
              <a:t>내장 객체에 데이터 바인딩 실습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914400" y="1787933"/>
            <a:ext cx="7820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appTest1.jsp, appTest2.jsp </a:t>
            </a:r>
            <a:r>
              <a:rPr lang="ko-KR" altLang="en-US" sz="1200">
                <a:latin typeface="+mj-ea"/>
                <a:ea typeface="+mj-ea"/>
              </a:rPr>
              <a:t>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24768" y="2150657"/>
            <a:ext cx="219075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71625"/>
            <a:ext cx="788670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appTest1.jsp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session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application </a:t>
            </a:r>
            <a:r>
              <a:rPr lang="ko-KR" altLang="en-US" sz="1200">
                <a:latin typeface="+mj-ea"/>
                <a:ea typeface="+mj-ea"/>
              </a:rPr>
              <a:t>내장 객체에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address </a:t>
            </a:r>
            <a:r>
              <a:rPr lang="ko-KR" altLang="en-US" sz="1200">
                <a:latin typeface="+mj-ea"/>
                <a:ea typeface="+mj-ea"/>
              </a:rPr>
              <a:t>값을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71874" y="2033290"/>
            <a:ext cx="6372225" cy="428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0" y="1399976"/>
            <a:ext cx="9144000" cy="35606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session.setAttribute("name","이순신");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application.setAttribute("address","서울시 성동구");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%&gt;  </a:t>
            </a: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&lt;title&gt;내장 객체 스코프 테스트1&lt;/title&gt;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&lt;h1&gt;이름과 주소를 저장합니다.&lt;/h1&gt;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&lt;a href=appTest2.jsp&gt;</a:t>
            </a:r>
            <a:r>
              <a:rPr lang="en-US" altLang="ko-KR" sz="1200" b="1">
                <a:latin typeface="한컴산뜻돋움"/>
                <a:ea typeface="한컴산뜻돋움"/>
              </a:rPr>
              <a:t>두번째 웹페이지로 이동&lt;/a&gt;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1495425"/>
            <a:ext cx="765810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appTest2.jsp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첫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session</a:t>
            </a:r>
            <a:r>
              <a:rPr lang="ko-KR" altLang="en-US" sz="1200">
                <a:latin typeface="+mj-ea"/>
                <a:ea typeface="+mj-ea"/>
              </a:rPr>
              <a:t>과</a:t>
            </a:r>
            <a:r>
              <a:rPr lang="en-US" altLang="ko-KR" sz="1200">
                <a:latin typeface="+mj-ea"/>
                <a:ea typeface="+mj-ea"/>
              </a:rPr>
              <a:t>application </a:t>
            </a:r>
            <a:r>
              <a:rPr lang="ko-KR" altLang="en-US" sz="1200">
                <a:latin typeface="+mj-ea"/>
                <a:ea typeface="+mj-ea"/>
              </a:rPr>
              <a:t>내장 객체에 바인딩한 값을</a:t>
            </a:r>
          </a:p>
          <a:p>
            <a:pPr lvl="0"/>
            <a:r>
              <a:rPr lang="ko-KR" altLang="en-US" sz="1200">
                <a:latin typeface="+mj-ea"/>
                <a:ea typeface="+mj-ea"/>
              </a:rPr>
              <a:t>   가져옵니다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9675" y="1957090"/>
            <a:ext cx="6419850" cy="44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0" y="1399976"/>
            <a:ext cx="9144000" cy="35606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String name=(String)session.getAttribute("name");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String address=(String)application.getAttribute("address");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%&gt;  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&lt;title&gt;내장 객체 스코프 테스트2&lt;/title&gt;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&lt;h1&gt;이름은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&lt;%=name %&gt;</a:t>
            </a:r>
            <a:r>
              <a:rPr lang="en-US" altLang="ko-KR" sz="1200" b="1">
                <a:latin typeface="한컴산뜻돋움"/>
                <a:ea typeface="한컴산뜻돋움"/>
              </a:rPr>
              <a:t>입니다.&lt;/h1&gt;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&lt;h1&gt;주소는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&lt;%=address %&gt;</a:t>
            </a:r>
            <a:r>
              <a:rPr lang="en-US" altLang="ko-KR" sz="1200" b="1">
                <a:latin typeface="한컴산뜻돋움"/>
                <a:ea typeface="한컴산뜻돋움"/>
              </a:rPr>
              <a:t>입니다.&lt;/h1&gt;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699" y="1552575"/>
            <a:ext cx="7781926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http://localhost:8090/pro12/test01/appTest1.jsp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첫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address</a:t>
            </a:r>
            <a:r>
              <a:rPr lang="ko-KR" altLang="en-US" sz="1200">
                <a:latin typeface="+mj-ea"/>
                <a:ea typeface="+mj-ea"/>
              </a:rPr>
              <a:t>를 </a:t>
            </a: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</a:t>
            </a:r>
            <a:r>
              <a:rPr lang="en-US" altLang="ko-KR" sz="1200">
                <a:latin typeface="+mj-ea"/>
                <a:ea typeface="+mj-ea"/>
              </a:rPr>
              <a:t>session</a:t>
            </a:r>
            <a:r>
              <a:rPr lang="ko-KR" altLang="en-US" sz="1200">
                <a:latin typeface="+mj-ea"/>
                <a:ea typeface="+mj-ea"/>
              </a:rPr>
              <a:t>과</a:t>
            </a:r>
            <a:r>
              <a:rPr lang="en-US" altLang="ko-KR" sz="1200">
                <a:latin typeface="+mj-ea"/>
                <a:ea typeface="+mj-ea"/>
              </a:rPr>
              <a:t> application</a:t>
            </a:r>
            <a:r>
              <a:rPr lang="ko-KR" altLang="en-US" sz="1200">
                <a:latin typeface="+mj-ea"/>
                <a:ea typeface="+mj-ea"/>
              </a:rPr>
              <a:t>에 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" y="4352925"/>
            <a:ext cx="77819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같은 브라우저에서 요청할 경우 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session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application</a:t>
            </a:r>
            <a:r>
              <a:rPr lang="ko-KR" altLang="en-US" sz="1200">
                <a:latin typeface="+mj-ea"/>
                <a:ea typeface="+mj-ea"/>
              </a:rPr>
              <a:t>에 접근할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67261" y="2100262"/>
            <a:ext cx="38004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24399" y="4819649"/>
            <a:ext cx="3843337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562100"/>
            <a:ext cx="675352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하지만 익스플로러에서는 </a:t>
            </a:r>
            <a:r>
              <a:rPr lang="en-US" altLang="ko-KR" sz="1200">
                <a:latin typeface="+mj-ea"/>
                <a:ea typeface="+mj-ea"/>
              </a:rPr>
              <a:t>application</a:t>
            </a:r>
            <a:r>
              <a:rPr lang="ko-KR" altLang="en-US" sz="1200">
                <a:latin typeface="+mj-ea"/>
                <a:ea typeface="+mj-ea"/>
              </a:rPr>
              <a:t>의 값에만 접근할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71799" y="1839099"/>
            <a:ext cx="46386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3924298" y="2405836"/>
            <a:ext cx="2486175" cy="348436"/>
          </a:xfrm>
          <a:prstGeom prst="wedgeRectCallout">
            <a:avLst>
              <a:gd name="adj1" fmla="val -76969"/>
              <a:gd name="adj2" fmla="val 412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다른 브라우저에서는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session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스코프가</a:t>
            </a:r>
          </a:p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적용되지 않습니다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en-US" sz="1100">
              <a:latin typeface="+mj-ea"/>
              <a:ea typeface="+mj-ea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90825" y="2748736"/>
            <a:ext cx="581025" cy="3087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12.7.3 request </a:t>
            </a:r>
            <a:r>
              <a:rPr lang="ko-KR" altLang="en-US" b="1"/>
              <a:t>내장 객체에 데이터 바인딩 실습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62000" y="1790048"/>
            <a:ext cx="7705724" cy="26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request </a:t>
            </a:r>
            <a:r>
              <a:rPr lang="ko-KR" altLang="en-US" sz="1200">
                <a:latin typeface="+mj-ea"/>
                <a:ea typeface="+mj-ea"/>
              </a:rPr>
              <a:t>내장 객체 실습 파일인 </a:t>
            </a:r>
            <a:r>
              <a:rPr lang="en-US" altLang="ko-KR" sz="1200">
                <a:latin typeface="+mj-ea"/>
                <a:ea typeface="+mj-ea"/>
              </a:rPr>
              <a:t>request1.jsp, request2.jsp</a:t>
            </a:r>
            <a:r>
              <a:rPr lang="ko-KR" altLang="en-US" sz="1200">
                <a:latin typeface="+mj-ea"/>
                <a:ea typeface="+mj-ea"/>
              </a:rPr>
              <a:t>를 준비합니다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19669" y="2200275"/>
            <a:ext cx="217170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04950"/>
            <a:ext cx="7324722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첫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request1.jsp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9396" name="그룹 59395"/>
          <p:cNvGrpSpPr/>
          <p:nvPr/>
        </p:nvGrpSpPr>
        <p:grpSpPr>
          <a:xfrm>
            <a:off x="1285875" y="1764196"/>
            <a:ext cx="6286500" cy="4678184"/>
            <a:chOff x="1285875" y="1764196"/>
            <a:chExt cx="6286500" cy="4678184"/>
          </a:xfrm>
        </p:grpSpPr>
        <p:grpSp>
          <p:nvGrpSpPr>
            <p:cNvPr id="4" name="그룹 3"/>
            <p:cNvGrpSpPr/>
            <p:nvPr/>
          </p:nvGrpSpPr>
          <p:grpSpPr>
            <a:xfrm>
              <a:off x="1285875" y="1781949"/>
              <a:ext cx="6286500" cy="4660431"/>
              <a:chOff x="1285875" y="1781949"/>
              <a:chExt cx="6286500" cy="4660431"/>
            </a:xfrm>
          </p:grpSpPr>
          <p:pic>
            <p:nvPicPr>
              <p:cNvPr id="59394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1285875" y="1781949"/>
                <a:ext cx="6286500" cy="466043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5867400" y="5324475"/>
                <a:ext cx="69532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705475" y="5000625"/>
                <a:ext cx="1866899" cy="264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>
                    <a:solidFill>
                      <a:srgbClr val="FF0000"/>
                    </a:solidFill>
                  </a:rPr>
                  <a:t>request2.jsp</a:t>
                </a:r>
                <a:endParaRPr lang="ko-KR" altLang="en-US" sz="12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395" name="직사각형 59394"/>
            <p:cNvSpPr txBox="1"/>
            <p:nvPr/>
          </p:nvSpPr>
          <p:spPr>
            <a:xfrm>
              <a:off x="1989062" y="1764196"/>
              <a:ext cx="2369344" cy="262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b="1"/>
                <a:t>pro12/WebApp/test01/request1.jsp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스크립트릿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206" y="1580322"/>
            <a:ext cx="4235846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스크립트릿</a:t>
            </a:r>
            <a:r>
              <a:rPr lang="en-US" altLang="ko-KR" sz="1200" b="1">
                <a:latin typeface="+mj-ea"/>
                <a:ea typeface="+mj-ea"/>
              </a:rPr>
              <a:t>(Scriptlet)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857321"/>
            <a:ext cx="7166113" cy="2648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주로 초기 웹페이지에서 동적인 기능을 구현하기 위해서 사용됨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06" y="2325757"/>
            <a:ext cx="4235846" cy="2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스크립트릿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314" y="2686050"/>
            <a:ext cx="358305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/>
              <a:t>&lt;% </a:t>
            </a:r>
            <a:r>
              <a:rPr lang="ko-KR" altLang="en-US" b="1">
                <a:solidFill>
                  <a:srgbClr val="C00000"/>
                </a:solidFill>
              </a:rPr>
              <a:t>자바 코드 </a:t>
            </a:r>
            <a:r>
              <a:rPr lang="en-US" altLang="ko-KR" b="1"/>
              <a:t>%&gt;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505117" y="3306727"/>
            <a:ext cx="8039111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12.3.1 JSP</a:t>
            </a:r>
            <a:r>
              <a:rPr lang="ko-KR" altLang="en-US" b="1"/>
              <a:t>에서 스크립트릿 실습</a:t>
            </a:r>
            <a:endParaRPr lang="en-US" altLang="ko-KR" b="1" spc="-95"/>
          </a:p>
        </p:txBody>
      </p:sp>
      <p:sp>
        <p:nvSpPr>
          <p:cNvPr id="7" name="TextBox 6"/>
          <p:cNvSpPr txBox="1"/>
          <p:nvPr/>
        </p:nvSpPr>
        <p:spPr>
          <a:xfrm>
            <a:off x="765314" y="3829050"/>
            <a:ext cx="800721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스크립트릿 실습을 위해 </a:t>
            </a:r>
            <a:r>
              <a:rPr lang="en-US" altLang="ko-KR" sz="1200">
                <a:latin typeface="+mj-ea"/>
                <a:ea typeface="+mj-ea"/>
              </a:rPr>
              <a:t>hello2.jsp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06744" y="4144147"/>
            <a:ext cx="21621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796726" y="1399976"/>
            <a:ext cx="7520782" cy="44750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import="javax.servlet.RequestDispatcher"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%&gt;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request.setAttribute("name","이순신");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request.setAttribute("address","서울시 강남구");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%&gt;   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&lt;title&gt;첫 번째 JSP&lt;/title&gt;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RequestDispatcher dispatch = request.getRequestDispatcher("request2.jsp");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dispatch.forward(request, response);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476375"/>
            <a:ext cx="6981825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request2.jsp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0420" name="그룹 60419"/>
          <p:cNvGrpSpPr/>
          <p:nvPr/>
        </p:nvGrpSpPr>
        <p:grpSpPr>
          <a:xfrm rot="0">
            <a:off x="1023442" y="1753374"/>
            <a:ext cx="6448425" cy="3894372"/>
            <a:chOff x="1023442" y="1753374"/>
            <a:chExt cx="6448425" cy="3894372"/>
          </a:xfrm>
        </p:grpSpPr>
        <p:pic>
          <p:nvPicPr>
            <p:cNvPr id="604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23442" y="1753374"/>
              <a:ext cx="6448425" cy="3894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19" name="직사각형 59394"/>
            <p:cNvSpPr txBox="1"/>
            <p:nvPr/>
          </p:nvSpPr>
          <p:spPr>
            <a:xfrm>
              <a:off x="1764196" y="1764196"/>
              <a:ext cx="2541985" cy="2627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b="1"/>
                <a:t>pro12/WebApp/test01/request2.jsp</a:t>
              </a:r>
              <a:endParaRPr lang="en-US" altLang="ko-KR" sz="1100" b="1"/>
            </a:p>
          </p:txBody>
        </p:sp>
      </p:grpSp>
      <p:sp>
        <p:nvSpPr>
          <p:cNvPr id="60421" name=""/>
          <p:cNvSpPr txBox="1"/>
          <p:nvPr/>
        </p:nvSpPr>
        <p:spPr>
          <a:xfrm>
            <a:off x="5938640" y="2610445"/>
            <a:ext cx="2887264" cy="721400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내장객체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request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바인딩된 값을 반환하기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때문에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getAttribute()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를 사용한다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422" name=""/>
          <p:cNvSpPr/>
          <p:nvPr/>
        </p:nvSpPr>
        <p:spPr>
          <a:xfrm>
            <a:off x="3998123" y="2859900"/>
            <a:ext cx="1939123" cy="401222"/>
          </a:xfrm>
          <a:custGeom>
            <a:avLst/>
            <a:gdLst>
              <a:gd name="connsiteX0" fmla="*/ -4171 w 1939123"/>
              <a:gd name="connsiteY0" fmla="*/ 236716 h 401222"/>
              <a:gd name="connsiteX1" fmla="*/ 1414657 w 1939123"/>
              <a:gd name="connsiteY1" fmla="*/ 395467 h 401222"/>
              <a:gd name="connsiteX2" fmla="*/ 1940516 w 1939123"/>
              <a:gd name="connsiteY2" fmla="*/ -1408 h 4012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123" h="401222">
                <a:moveTo>
                  <a:pt x="-4171" y="236716"/>
                </a:moveTo>
                <a:cubicBezTo>
                  <a:pt x="232299" y="263175"/>
                  <a:pt x="1090542" y="435154"/>
                  <a:pt x="1414657" y="395467"/>
                </a:cubicBezTo>
                <a:cubicBezTo>
                  <a:pt x="1738771" y="355779"/>
                  <a:pt x="1852872" y="64737"/>
                  <a:pt x="1940516" y="-1408"/>
                </a:cubicBezTo>
              </a:path>
            </a:pathLst>
          </a:custGeom>
          <a:noFill/>
          <a:ln w="12700" cap="flat" cmpd="sng" algn="ctr">
            <a:solidFill>
              <a:srgbClr val="ed7d31">
                <a:alpha val="100000"/>
              </a:srgbClr>
            </a:solidFill>
            <a:prstDash val="solid"/>
            <a:miter/>
            <a:tailEnd type="triangle" w="lg" len="lg"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144" name="TextBox 48143"/>
          <p:cNvSpPr txBox="1"/>
          <p:nvPr/>
        </p:nvSpPr>
        <p:spPr>
          <a:xfrm>
            <a:off x="796726" y="1399976"/>
            <a:ext cx="7520782" cy="37416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pageEncoding="UTF-8"%&gt;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String name=(String)request.getAttribute("name");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String address=(String)request.getAttribute("address");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%&gt;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&lt;title&gt;두 번째 JSP&lt;/title&gt;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&lt;h1&gt;이름은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&lt;%=name %&gt;</a:t>
            </a:r>
            <a:r>
              <a:rPr lang="en-US" altLang="ko-KR" sz="1200" b="1">
                <a:latin typeface="한컴산뜻돋움"/>
                <a:ea typeface="한컴산뜻돋움"/>
              </a:rPr>
              <a:t>입니다.&lt;/h1&gt;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&lt;h1&gt;주소는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&lt;%=address %&gt;</a:t>
            </a:r>
            <a:r>
              <a:rPr lang="en-US" altLang="ko-KR" sz="1200" b="1">
                <a:latin typeface="한컴산뜻돋움"/>
                <a:ea typeface="한컴산뜻돋움"/>
              </a:rPr>
              <a:t>입니다.&lt;/h1&gt;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36295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request1.jsp</a:t>
            </a:r>
            <a:r>
              <a:rPr lang="ko-KR" altLang="en-US" sz="1200">
                <a:latin typeface="+mj-ea"/>
                <a:ea typeface="+mj-ea"/>
              </a:rPr>
              <a:t>로 요청하면 </a:t>
            </a:r>
            <a:r>
              <a:rPr lang="en-US" altLang="ko-KR" sz="1200">
                <a:latin typeface="+mj-ea"/>
                <a:ea typeface="+mj-ea"/>
              </a:rPr>
              <a:t>request </a:t>
            </a:r>
            <a:r>
              <a:rPr lang="ko-KR" altLang="en-US" sz="1200">
                <a:latin typeface="+mj-ea"/>
                <a:ea typeface="+mj-ea"/>
              </a:rPr>
              <a:t>객체에 바인딩한 후 </a:t>
            </a:r>
            <a:r>
              <a:rPr lang="en-US" altLang="ko-KR" sz="1200">
                <a:latin typeface="+mj-ea"/>
                <a:ea typeface="+mj-ea"/>
              </a:rPr>
              <a:t>request2.jsp</a:t>
            </a:r>
            <a:r>
              <a:rPr lang="ko-KR" altLang="en-US" sz="1200">
                <a:latin typeface="+mj-ea"/>
                <a:ea typeface="+mj-ea"/>
              </a:rPr>
              <a:t>로 포워딩하여 이름과 주소를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25999" y="2059305"/>
            <a:ext cx="3683000" cy="1824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12.7.4 out </a:t>
            </a:r>
            <a:r>
              <a:rPr lang="ko-KR" altLang="en-US" b="1"/>
              <a:t>내장 객체 이용해 데이터 출력하기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885825" y="1790048"/>
            <a:ext cx="7524750" cy="26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 </a:t>
            </a:r>
            <a:r>
              <a:rPr lang="en-US" altLang="ko-KR" sz="1200">
                <a:latin typeface="+mj-ea"/>
                <a:ea typeface="+mj-ea"/>
              </a:rPr>
              <a:t>out1.jsp, out2.jsp</a:t>
            </a:r>
            <a:r>
              <a:rPr lang="ko-KR" altLang="en-US" sz="1200">
                <a:latin typeface="+mj-ea"/>
                <a:ea typeface="+mj-ea"/>
              </a:rPr>
              <a:t>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919412" y="2181225"/>
            <a:ext cx="2143125" cy="3238500"/>
            <a:chOff x="2919412" y="2181225"/>
            <a:chExt cx="2143125" cy="3238500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2919412" y="2181225"/>
              <a:ext cx="2143125" cy="3238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 txBox="1"/>
            <p:nvPr/>
          </p:nvSpPr>
          <p:spPr>
            <a:xfrm>
              <a:off x="3357110" y="3141919"/>
              <a:ext cx="747346" cy="2424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b="1"/>
                <a:t>WebApp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2100"/>
            <a:ext cx="8210256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첫 번째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페이지인 </a:t>
            </a:r>
            <a:r>
              <a:rPr lang="en-US" altLang="ko-KR" sz="1200">
                <a:latin typeface="+mj-ea"/>
                <a:ea typeface="+mj-ea"/>
              </a:rPr>
              <a:t>out1.jsp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이름과 나이를 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00398" y="1848110"/>
            <a:ext cx="6886575" cy="3650522"/>
          </a:xfrm>
          <a:prstGeom prst="rect">
            <a:avLst/>
          </a:prstGeom>
          <a:noFill/>
          <a:ln>
            <a:noFill/>
          </a:ln>
        </p:spPr>
      </p:pic>
      <p:sp>
        <p:nvSpPr>
          <p:cNvPr id="63493" name="TextBox 63492"/>
          <p:cNvSpPr txBox="1"/>
          <p:nvPr/>
        </p:nvSpPr>
        <p:spPr>
          <a:xfrm>
            <a:off x="4864695" y="2739429"/>
            <a:ext cx="4048125" cy="3383241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&lt;title&gt;데이터입력창&lt;/title&gt;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&lt;form method="post"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action="out2.jsp"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이름:&lt;input type="text" name="name"&gt;&lt;br&gt;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나이: &lt;input type="text" name="age"&gt;&lt;br&gt;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&lt;input type ="submit" value="전송"&gt;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&lt;/form&gt;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1485900"/>
            <a:ext cx="729615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페이지인 </a:t>
            </a:r>
            <a:r>
              <a:rPr lang="en-US" altLang="ko-KR" sz="1200">
                <a:latin typeface="+mj-ea"/>
                <a:ea typeface="+mj-ea"/>
              </a:rPr>
              <a:t>out2.jsp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48061" y="1762899"/>
            <a:ext cx="6238875" cy="4632544"/>
          </a:xfrm>
          <a:prstGeom prst="rect">
            <a:avLst/>
          </a:prstGeom>
          <a:noFill/>
          <a:ln>
            <a:noFill/>
          </a:ln>
        </p:spPr>
      </p:pic>
      <p:sp>
        <p:nvSpPr>
          <p:cNvPr id="64515" name=""/>
          <p:cNvSpPr txBox="1"/>
          <p:nvPr/>
        </p:nvSpPr>
        <p:spPr>
          <a:xfrm>
            <a:off x="5519540" y="2610445"/>
            <a:ext cx="3165078" cy="51185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</a:rPr>
              <a:t>인자</a:t>
            </a:r>
            <a:r>
              <a:rPr lang="en-US" altLang="ko-KR" sz="1400">
                <a:solidFill>
                  <a:srgbClr val="ff0000"/>
                </a:solidFill>
              </a:rPr>
              <a:t>(parameter)</a:t>
            </a:r>
            <a:r>
              <a:rPr lang="ko-KR" altLang="en-US" sz="1400">
                <a:solidFill>
                  <a:srgbClr val="ff0000"/>
                </a:solidFill>
              </a:rPr>
              <a:t>로 전송되어 오기 때문에 </a:t>
            </a:r>
            <a:r>
              <a:rPr lang="en-US" altLang="ko-KR" sz="1400">
                <a:solidFill>
                  <a:srgbClr val="ff0000"/>
                </a:solidFill>
              </a:rPr>
              <a:t>getParameter()</a:t>
            </a:r>
            <a:r>
              <a:rPr lang="ko-KR" altLang="en-US" sz="1400">
                <a:solidFill>
                  <a:srgbClr val="ff0000"/>
                </a:solidFill>
              </a:rPr>
              <a:t>를 사용한다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64516" name=""/>
          <p:cNvSpPr/>
          <p:nvPr/>
        </p:nvSpPr>
        <p:spPr>
          <a:xfrm>
            <a:off x="3579023" y="2859900"/>
            <a:ext cx="1939123" cy="401222"/>
          </a:xfrm>
          <a:custGeom>
            <a:avLst/>
            <a:gdLst>
              <a:gd name="connsiteX0" fmla="*/ -4171 w 1939123"/>
              <a:gd name="connsiteY0" fmla="*/ 236716 h 401222"/>
              <a:gd name="connsiteX1" fmla="*/ 1414657 w 1939123"/>
              <a:gd name="connsiteY1" fmla="*/ 395467 h 401222"/>
              <a:gd name="connsiteX2" fmla="*/ 1940516 w 1939123"/>
              <a:gd name="connsiteY2" fmla="*/ -1408 h 4012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123" h="401222">
                <a:moveTo>
                  <a:pt x="-4171" y="236716"/>
                </a:moveTo>
                <a:cubicBezTo>
                  <a:pt x="232299" y="263175"/>
                  <a:pt x="1090542" y="435154"/>
                  <a:pt x="1414657" y="395467"/>
                </a:cubicBezTo>
                <a:cubicBezTo>
                  <a:pt x="1738771" y="355779"/>
                  <a:pt x="1852872" y="64737"/>
                  <a:pt x="1940516" y="-1408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62050" y="1279082"/>
            <a:ext cx="6305849" cy="394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539" name="TextBox 65538"/>
          <p:cNvSpPr txBox="1"/>
          <p:nvPr/>
        </p:nvSpPr>
        <p:spPr>
          <a:xfrm>
            <a:off x="112117" y="437553"/>
            <a:ext cx="5496719" cy="173382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request.setCharacterEncoding( "utf-8" 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String name=request.getParameter("name");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String age=request.getParameter("age");</a:t>
            </a: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65540" name="TextBox 65539"/>
          <p:cNvSpPr txBox="1"/>
          <p:nvPr/>
        </p:nvSpPr>
        <p:spPr>
          <a:xfrm>
            <a:off x="4352328" y="769262"/>
            <a:ext cx="4474768" cy="593443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   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&lt;title&gt;데이터출력창&lt;/title&gt;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if(name!=null ||name.length()!=0){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&lt;h1&gt;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&lt;%=name %&gt; ,&lt;%=age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}else{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&lt;h1&gt;이름을 입력하세요&lt;/h1&gt;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if(name!=null ||name.length()!=0){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 out.println(name+" , "+age);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%&gt;&lt;/h1&gt;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}else{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&lt;h1&gt;이름을 입력하세요&lt;/h1&gt;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65541" name="TextBox 65538"/>
          <p:cNvSpPr txBox="1"/>
          <p:nvPr/>
        </p:nvSpPr>
        <p:spPr>
          <a:xfrm>
            <a:off x="740767" y="3010890"/>
            <a:ext cx="3135312" cy="44478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chemeClr val="accent2">
                <a:alpha val="100000"/>
              </a:schemeClr>
            </a:solidFill>
          </a:ln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표현식과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out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내장객체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개를 구현했다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따라서 동일한 결과가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개 나온다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12.7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객체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내장 변수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514475"/>
            <a:ext cx="736282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요청하여 이름과 나이를 입력한 후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4005649"/>
            <a:ext cx="7058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전달받은 정보를 표현식과 </a:t>
            </a:r>
            <a:r>
              <a:rPr lang="en-US" altLang="ko-KR" sz="1200">
                <a:latin typeface="+mj-ea"/>
                <a:ea typeface="+mj-ea"/>
              </a:rPr>
              <a:t>out </a:t>
            </a:r>
            <a:r>
              <a:rPr lang="ko-KR" altLang="en-US" sz="1200">
                <a:latin typeface="+mj-ea"/>
                <a:ea typeface="+mj-ea"/>
              </a:rPr>
              <a:t>내장 객체로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91044" y="1791474"/>
            <a:ext cx="36195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91044" y="4448175"/>
            <a:ext cx="3476625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스크립트릿 사용하기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1533525"/>
            <a:ext cx="773429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전송된 값을 얻기 위해 </a:t>
            </a:r>
            <a:r>
              <a:rPr lang="en-US" altLang="ko-KR" sz="1200">
                <a:latin typeface="+mj-ea"/>
                <a:ea typeface="+mj-ea"/>
              </a:rPr>
              <a:t>&lt;% %&gt; </a:t>
            </a:r>
            <a:r>
              <a:rPr lang="ko-KR" altLang="en-US" sz="1200">
                <a:latin typeface="+mj-ea"/>
                <a:ea typeface="+mj-ea"/>
              </a:rPr>
              <a:t>안에 자바 코드를 사용하여 </a:t>
            </a:r>
            <a:r>
              <a:rPr lang="en-US" altLang="ko-KR" sz="1200">
                <a:latin typeface="+mj-ea"/>
                <a:ea typeface="+mj-ea"/>
              </a:rPr>
              <a:t>age </a:t>
            </a:r>
            <a:r>
              <a:rPr lang="ko-KR" altLang="en-US" sz="1200">
                <a:latin typeface="+mj-ea"/>
                <a:ea typeface="+mj-ea"/>
              </a:rPr>
              <a:t>값을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38250" y="1879663"/>
            <a:ext cx="6376988" cy="4485665"/>
            <a:chOff x="971550" y="2098738"/>
            <a:chExt cx="6376988" cy="448566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71550" y="2098738"/>
              <a:ext cx="6376988" cy="120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00124" y="3238982"/>
              <a:ext cx="6024563" cy="33454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022" y="1438841"/>
            <a:ext cx="7229027" cy="63570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사용자 입장에선 예외 발생 시 웹 페이지에 코드 출력 시 사이트에 큰 문제가 발생한 것으로 인식함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예외 처리 전용 페이지로 예외 처리 시 신뢰 있고 </a:t>
            </a:r>
            <a:r>
              <a:rPr lang="ko-KR" altLang="en-US" sz="1200" b="1">
                <a:solidFill>
                  <a:srgbClr val="FF0000"/>
                </a:solidFill>
              </a:rPr>
              <a:t>친화적인 웹 페이지</a:t>
            </a:r>
            <a:r>
              <a:rPr lang="ko-KR" altLang="en-US" sz="1200"/>
              <a:t>가 가능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48771" y="2418715"/>
            <a:ext cx="5037455" cy="3906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12.8.1 JSP </a:t>
            </a:r>
            <a:r>
              <a:rPr lang="ko-KR" altLang="en-US" b="1"/>
              <a:t>페이지 예외 처리 과정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1067099" y="1818623"/>
            <a:ext cx="5472112" cy="265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altLang="ko-KR" sz="1200" b="1">
                <a:latin typeface="+mj-ea"/>
                <a:ea typeface="+mj-ea"/>
              </a:rPr>
              <a:t>JSP </a:t>
            </a:r>
            <a:r>
              <a:rPr lang="ko-KR" altLang="en-US" sz="1200" b="1">
                <a:latin typeface="+mj-ea"/>
                <a:ea typeface="+mj-ea"/>
              </a:rPr>
              <a:t>예외 처리 페이지 만드는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799" y="5301049"/>
            <a:ext cx="3714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 b="1"/>
              <a:t>실습예제 예외 처리 과정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6438899" y="5578048"/>
            <a:ext cx="2105332" cy="446425"/>
          </a:xfrm>
          <a:prstGeom prst="wedgeRectCallout">
            <a:avLst>
              <a:gd name="adj1" fmla="val -57902"/>
              <a:gd name="adj2" fmla="val 230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  <a:defRPr/>
            </a:pP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exception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내장 객체를 사용해서</a:t>
            </a:r>
          </a:p>
          <a:p>
            <a:pPr algn="l" latinLnBrk="1">
              <a:spcAft>
                <a:spcPct val="3000"/>
              </a:spcAft>
              <a:defRPr/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예외 처리를 합니다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en-US" sz="1100">
              <a:latin typeface="+mj-ea"/>
              <a:ea typeface="+mj-ea"/>
              <a:cs typeface="Times New Roman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30624" y="5362168"/>
            <a:ext cx="5873750" cy="21828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216319" y="2002998"/>
            <a:ext cx="5873750" cy="35750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9" name="자유형 1028"/>
          <p:cNvSpPr/>
          <p:nvPr/>
        </p:nvSpPr>
        <p:spPr>
          <a:xfrm>
            <a:off x="5365775" y="3007736"/>
            <a:ext cx="2108982" cy="1986343"/>
          </a:xfrm>
          <a:custGeom>
            <a:avLst/>
            <a:gdLst>
              <a:gd name="connsiteX0" fmla="*/ -2009 w 2108982"/>
              <a:gd name="connsiteY0" fmla="*/ 1473971 h 1986343"/>
              <a:gd name="connsiteX1" fmla="*/ 831428 w 2108982"/>
              <a:gd name="connsiteY1" fmla="*/ 1985940 h 1986343"/>
              <a:gd name="connsiteX2" fmla="*/ 2105397 w 2108982"/>
              <a:gd name="connsiteY2" fmla="*/ 1343002 h 1986343"/>
              <a:gd name="connsiteX3" fmla="*/ 1200522 w 2108982"/>
              <a:gd name="connsiteY3" fmla="*/ -2403 h 198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982" h="1986343">
                <a:moveTo>
                  <a:pt x="-2009" y="1473971"/>
                </a:moveTo>
                <a:cubicBezTo>
                  <a:pt x="136896" y="1559299"/>
                  <a:pt x="480194" y="2007768"/>
                  <a:pt x="831428" y="1985940"/>
                </a:cubicBezTo>
                <a:cubicBezTo>
                  <a:pt x="1182662" y="1964112"/>
                  <a:pt x="2043881" y="1674393"/>
                  <a:pt x="2105397" y="1343002"/>
                </a:cubicBezTo>
                <a:cubicBezTo>
                  <a:pt x="2166912" y="1011612"/>
                  <a:pt x="1351334" y="221831"/>
                  <a:pt x="1200522" y="-2403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0" name="직사각형 1029"/>
          <p:cNvSpPr txBox="1"/>
          <p:nvPr/>
        </p:nvSpPr>
        <p:spPr>
          <a:xfrm>
            <a:off x="6375797" y="2493364"/>
            <a:ext cx="1785937" cy="25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solidFill>
                  <a:srgbClr val="FF0000"/>
                </a:solidFill>
              </a:rPr>
              <a:t>addException.jsp</a:t>
            </a:r>
          </a:p>
        </p:txBody>
      </p:sp>
      <p:sp>
        <p:nvSpPr>
          <p:cNvPr id="1031" name="직사각형 1030"/>
          <p:cNvSpPr txBox="1"/>
          <p:nvPr/>
        </p:nvSpPr>
        <p:spPr>
          <a:xfrm>
            <a:off x="6542484" y="4136427"/>
            <a:ext cx="988218" cy="262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solidFill>
                  <a:srgbClr val="FF0000"/>
                </a:solidFill>
              </a:rPr>
              <a:t>add.jsp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70033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12.8.2 JSP </a:t>
            </a:r>
            <a:r>
              <a:rPr lang="ko-KR" altLang="en-US" b="1"/>
              <a:t>페이지 예외 처리 실습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00075" y="1790048"/>
            <a:ext cx="7848599" cy="44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실습을 위해 </a:t>
            </a:r>
            <a:r>
              <a:rPr lang="en-US" altLang="ko-KR" sz="1200">
                <a:latin typeface="+mj-ea"/>
                <a:ea typeface="+mj-ea"/>
              </a:rPr>
              <a:t>WebContent </a:t>
            </a:r>
            <a:r>
              <a:rPr lang="ko-KR" altLang="en-US" sz="1200">
                <a:latin typeface="+mj-ea"/>
                <a:ea typeface="+mj-ea"/>
              </a:rPr>
              <a:t>아래 </a:t>
            </a:r>
            <a:r>
              <a:rPr lang="en-US" altLang="ko-KR" sz="1200">
                <a:latin typeface="+mj-ea"/>
                <a:ea typeface="+mj-ea"/>
              </a:rPr>
              <a:t>test02 </a:t>
            </a:r>
            <a:r>
              <a:rPr lang="ko-KR" altLang="en-US" sz="1200">
                <a:latin typeface="+mj-ea"/>
                <a:ea typeface="+mj-ea"/>
              </a:rPr>
              <a:t>폴더를 만들고 다음과 같이 </a:t>
            </a:r>
            <a:r>
              <a:rPr lang="en-US" altLang="ko-KR" sz="1200">
                <a:latin typeface="+mj-ea"/>
                <a:ea typeface="+mj-ea"/>
              </a:rPr>
              <a:t>add.html, add.jsp, addException.jsp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파일들을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24175" y="2343150"/>
            <a:ext cx="2190750" cy="2552700"/>
            <a:chOff x="2924175" y="2343150"/>
            <a:chExt cx="2190750" cy="2552700"/>
          </a:xfrm>
        </p:grpSpPr>
        <p:pic>
          <p:nvPicPr>
            <p:cNvPr id="7" name="그림 6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2924175" y="2343150"/>
              <a:ext cx="2190750" cy="2552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6" name="직사각형 15"/>
            <p:cNvSpPr txBox="1"/>
            <p:nvPr/>
          </p:nvSpPr>
          <p:spPr>
            <a:xfrm>
              <a:off x="3357110" y="3312368"/>
              <a:ext cx="747346" cy="2424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b="1"/>
                <a:t>WebApp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62100"/>
            <a:ext cx="765810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add.html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입력창에서 숫자를 입력 받아 </a:t>
            </a:r>
            <a:r>
              <a:rPr lang="en-US" altLang="ko-KR" sz="1200">
                <a:latin typeface="+mj-ea"/>
                <a:ea typeface="+mj-ea"/>
              </a:rPr>
              <a:t>action</a:t>
            </a:r>
            <a:r>
              <a:rPr lang="ko-KR" altLang="en-US" sz="1200">
                <a:latin typeface="+mj-ea"/>
                <a:ea typeface="+mj-ea"/>
              </a:rPr>
              <a:t>에 지정한 </a:t>
            </a:r>
            <a:r>
              <a:rPr lang="en-US" altLang="ko-KR" sz="1200">
                <a:latin typeface="+mj-ea"/>
                <a:ea typeface="+mj-ea"/>
              </a:rPr>
              <a:t>add.jsp</a:t>
            </a:r>
            <a:r>
              <a:rPr lang="ko-KR" altLang="en-US" sz="1200">
                <a:latin typeface="+mj-ea"/>
                <a:ea typeface="+mj-ea"/>
              </a:rPr>
              <a:t>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7174" y="1839099"/>
            <a:ext cx="6739237" cy="3576559"/>
          </a:xfrm>
          <a:prstGeom prst="rect">
            <a:avLst/>
          </a:prstGeom>
          <a:noFill/>
          <a:ln>
            <a:noFill/>
          </a:ln>
        </p:spPr>
      </p:pic>
      <p:sp>
        <p:nvSpPr>
          <p:cNvPr id="70662" name="TextBox 70661"/>
          <p:cNvSpPr txBox="1"/>
          <p:nvPr/>
        </p:nvSpPr>
        <p:spPr>
          <a:xfrm>
            <a:off x="5509618" y="1920874"/>
            <a:ext cx="3452811" cy="265120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    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&lt;title&gt;합계&lt;/title&gt;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자연수를 입력하세요.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&lt;form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action='add.jsp'</a:t>
            </a:r>
            <a:r>
              <a:rPr lang="en-US" altLang="ko-KR" sz="1200" b="1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1 부터 &lt;input type='text' name='num'&gt;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&lt;input type='submit' value='계산하기'&gt;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&lt;/form&gt;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2575"/>
            <a:ext cx="755302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add.jsp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43000" y="1829574"/>
            <a:ext cx="6057900" cy="48714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84" name="직선 연결선 71683"/>
          <p:cNvCxnSpPr/>
          <p:nvPr/>
        </p:nvCxnSpPr>
        <p:spPr>
          <a:xfrm>
            <a:off x="3121269" y="2523588"/>
            <a:ext cx="410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688" name="TextBox 71687"/>
          <p:cNvSpPr txBox="1"/>
          <p:nvPr/>
        </p:nvSpPr>
        <p:spPr>
          <a:xfrm>
            <a:off x="677665" y="1375727"/>
            <a:ext cx="7371952" cy="429926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errorPage="addException.jsp"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%&gt;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int num =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Integer.parseInt(request.getParameter("num")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int sum=0;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for(int i =1 ; i&lt;= num ; i++){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sum = sum + i;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&lt;title&gt;합계 구하기&lt;/title&gt;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&lt;h2&gt;합계 구하기&lt;/h2&gt;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&lt;h1&gt;1부터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&lt;%=num 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까지의 합은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&lt;%=sum 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입니다&lt;/h1&gt;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4000"/>
            <a:ext cx="696278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또 다른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페이지인 </a:t>
            </a:r>
            <a:r>
              <a:rPr lang="en-US" altLang="ko-KR" sz="1200">
                <a:latin typeface="+mj-ea"/>
                <a:ea typeface="+mj-ea"/>
              </a:rPr>
              <a:t>addException.jsp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76649" y="1800999"/>
            <a:ext cx="5981700" cy="4468927"/>
          </a:xfrm>
          <a:prstGeom prst="rect">
            <a:avLst/>
          </a:prstGeom>
          <a:noFill/>
          <a:ln>
            <a:noFill/>
          </a:ln>
        </p:spPr>
      </p:pic>
      <p:sp>
        <p:nvSpPr>
          <p:cNvPr id="72707" name="직사각형 72706"/>
          <p:cNvSpPr txBox="1"/>
          <p:nvPr/>
        </p:nvSpPr>
        <p:spPr>
          <a:xfrm>
            <a:off x="2647156" y="4135064"/>
            <a:ext cx="225584" cy="36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707" name="직사각형 72706"/>
          <p:cNvSpPr txBox="1"/>
          <p:nvPr/>
        </p:nvSpPr>
        <p:spPr>
          <a:xfrm>
            <a:off x="2647156" y="4135064"/>
            <a:ext cx="225584" cy="36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·</a:t>
            </a:r>
          </a:p>
        </p:txBody>
      </p:sp>
      <p:sp>
        <p:nvSpPr>
          <p:cNvPr id="72711" name="TextBox 72710"/>
          <p:cNvSpPr txBox="1"/>
          <p:nvPr/>
        </p:nvSpPr>
        <p:spPr>
          <a:xfrm>
            <a:off x="677665" y="1375727"/>
            <a:ext cx="7371952" cy="448024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isErrorPage="true"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에러 페이지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====== toString() 내용 ======= 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 exception.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toString()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=============== getMessage()내용 ==========&lt;br&gt;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&lt;%=exception.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getMessage()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============= printStackTrace() 내용 =======&lt;br&gt;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&lt;%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exception.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printStackTrace();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%&gt;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&lt;h3&gt;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숫자만 입력 가능합니다.다시 시도 하세요.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&lt;a href='add.html'&gt;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다시하기&lt;/a&gt;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&lt;/h3&gt;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72712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414838" y="4665256"/>
            <a:ext cx="4524772" cy="17715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1495425"/>
            <a:ext cx="7505699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http://localhost:8090/pro12/test02/add.html</a:t>
            </a:r>
            <a:r>
              <a:rPr lang="ko-KR" altLang="en-US" sz="1200">
                <a:latin typeface="+mj-ea"/>
                <a:ea typeface="+mj-ea"/>
              </a:rPr>
              <a:t>로 요청하여 입력창에 정상적인 숫자를 입력한 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계산하기를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0075" y="3987284"/>
            <a:ext cx="232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정상적인 결과가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91006" y="2119312"/>
            <a:ext cx="36290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91006" y="4264283"/>
            <a:ext cx="4123055" cy="1779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스크립트 요소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12.8 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페이지 예외 처리하기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75" y="1396484"/>
            <a:ext cx="47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이번에는 문자를 입력해 볼까요</a:t>
            </a:r>
            <a:r>
              <a:rPr lang="en-US" altLang="ko-KR" sz="1200">
                <a:latin typeface="+mj-ea"/>
                <a:ea typeface="+mj-ea"/>
              </a:rPr>
              <a:t>?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775" y="3495288"/>
            <a:ext cx="8039100" cy="2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문자는 처리 시 예외가 발생합니다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다음과 같이 예외 처리 페이지에서 예외를 처리합니다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05025" y="1743075"/>
            <a:ext cx="34861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76400" y="3772287"/>
            <a:ext cx="5943600" cy="2535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6894</ep:Words>
  <ep:PresentationFormat>화면 슬라이드 쇼(4:3)</ep:PresentationFormat>
  <ep:Paragraphs>1346</ep:Paragraphs>
  <ep:Slides>126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ep:HeadingPairs>
  <ep:TitlesOfParts>
    <vt:vector size="127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슬라이드 6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2018-08-29T04:30:46.000</dcterms:created>
  <dc:creator>SSEN Kim</dc:creator>
  <cp:lastModifiedBy>daewo</cp:lastModifiedBy>
  <dcterms:modified xsi:type="dcterms:W3CDTF">2022-02-15T08:31:58.783</dcterms:modified>
  <cp:revision>884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