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6" r:id="rId33"/>
    <p:sldId id="287" r:id="rId34"/>
    <p:sldId id="288" r:id="rId35"/>
    <p:sldId id="289" r:id="rId36"/>
    <p:sldId id="290" r:id="rId37"/>
    <p:sldId id="317" r:id="rId38"/>
    <p:sldId id="291" r:id="rId39"/>
    <p:sldId id="293" r:id="rId40"/>
    <p:sldId id="318" r:id="rId41"/>
    <p:sldId id="319" r:id="rId42"/>
    <p:sldId id="295" r:id="rId43"/>
    <p:sldId id="296" r:id="rId44"/>
    <p:sldId id="297" r:id="rId45"/>
    <p:sldId id="298" r:id="rId46"/>
    <p:sldId id="299" r:id="rId47"/>
    <p:sldId id="300" r:id="rId48"/>
    <p:sldId id="320" r:id="rId49"/>
    <p:sldId id="321" r:id="rId50"/>
    <p:sldId id="301" r:id="rId51"/>
    <p:sldId id="302" r:id="rId52"/>
    <p:sldId id="303" r:id="rId53"/>
    <p:sldId id="304" r:id="rId54"/>
    <p:sldId id="305" r:id="rId55"/>
    <p:sldId id="306" r:id="rId56"/>
    <p:sldId id="322" r:id="rId57"/>
    <p:sldId id="323" r:id="rId58"/>
    <p:sldId id="307" r:id="rId59"/>
    <p:sldId id="308" r:id="rId60"/>
    <p:sldId id="309" r:id="rId61"/>
    <p:sldId id="310" r:id="rId62"/>
    <p:sldId id="311" r:id="rId63"/>
    <p:sldId id="312" r:id="rId64"/>
    <p:sldId id="324" r:id="rId65"/>
    <p:sldId id="313" r:id="rId66"/>
    <p:sldId id="314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SEN Kim" initials="S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0" d="100"/>
          <a:sy n="100" d="100"/>
        </p:scale>
        <p:origin x="-1374" y="-90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commentAuthors" Target="commentAuthors.xml"  /><Relationship Id="rId69" Type="http://schemas.openxmlformats.org/officeDocument/2006/relationships/presProps" Target="presProps.xml"  /><Relationship Id="rId7" Type="http://schemas.openxmlformats.org/officeDocument/2006/relationships/slide" Target="slides/slide5.xml"  /><Relationship Id="rId70" Type="http://schemas.openxmlformats.org/officeDocument/2006/relationships/viewProps" Target="viewProps.xml"  /><Relationship Id="rId71" Type="http://schemas.openxmlformats.org/officeDocument/2006/relationships/theme" Target="theme/theme1.xml"  /><Relationship Id="rId72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em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emf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13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자바 코드를 없애는 액션 태그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09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13.1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인클루드 액션 태그 사용하기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13.2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포워드 액션 태그 사용하기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13.3  useBean, setProperty, getProperty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액션 태그 사용하기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953079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5.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요청하면 각각 다른 이미지와 이름이 출력됩니다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http://localhost:8090/pro13/include1.jsp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83565" y="2057399"/>
            <a:ext cx="2951604" cy="4074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1550504"/>
            <a:ext cx="8299174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http://localhost:8090/pro13/include2.jsp</a:t>
            </a:r>
            <a:r>
              <a:rPr lang="ko-KR" altLang="en-US" sz="1200">
                <a:latin typeface="+mj-ea"/>
                <a:ea typeface="+mj-ea"/>
              </a:rPr>
              <a:t>로 요청하면 앞에서와는 다른 이미지와 이름이 출력되는 것을 볼 수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9519" y="2012169"/>
            <a:ext cx="3088005" cy="4076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20687"/>
            <a:ext cx="7663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다음 경로의 윈도 탐색기로 가면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파일이 자바 파일로 변환된 것을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43608" y="1797686"/>
            <a:ext cx="5943600" cy="2419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32652" y="3110948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93704" y="3110947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74635" y="3110946"/>
            <a:ext cx="705678" cy="85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4422499" y="4132401"/>
            <a:ext cx="1704975" cy="370025"/>
          </a:xfrm>
          <a:prstGeom prst="wedgeRectCallout">
            <a:avLst>
              <a:gd name="adj1" fmla="val -31501"/>
              <a:gd name="adj2" fmla="val -867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각각의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JSP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에 대해서 자바 파일이 생성됩니다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461052"/>
            <a:ext cx="7702827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인클루드 액션 태그로 요청한 </a:t>
            </a:r>
            <a:r>
              <a:rPr lang="en-US" altLang="ko-KR" sz="1200">
                <a:latin typeface="+mj-ea"/>
                <a:ea typeface="+mj-ea"/>
              </a:rPr>
              <a:t>include1.jsp</a:t>
            </a:r>
            <a:r>
              <a:rPr lang="ko-KR" altLang="en-US" sz="1200">
                <a:latin typeface="+mj-ea"/>
                <a:ea typeface="+mj-ea"/>
              </a:rPr>
              <a:t>의 자바 파일을 열어볼까요</a:t>
            </a:r>
            <a:r>
              <a:rPr lang="en-US" altLang="ko-KR" sz="1200">
                <a:latin typeface="+mj-ea"/>
                <a:ea typeface="+mj-ea"/>
              </a:rPr>
              <a:t>? 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&lt;jsp:param&gt; </a:t>
            </a:r>
            <a:r>
              <a:rPr lang="ko-KR" altLang="en-US" sz="1200">
                <a:latin typeface="+mj-ea"/>
                <a:ea typeface="+mj-ea"/>
              </a:rPr>
              <a:t>태그로 전달한 매개변수들이 자식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전달됩니다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3" y="2023896"/>
            <a:ext cx="6617091" cy="3522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3707296"/>
            <a:ext cx="6062868" cy="6460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028856" y="2941983"/>
            <a:ext cx="2803525" cy="586408"/>
          </a:xfrm>
          <a:prstGeom prst="wedgeRectCallout">
            <a:avLst>
              <a:gd name="adj1" fmla="val -38216"/>
              <a:gd name="adj2" fmla="val 744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인클루드 액션 태그의 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&lt;param&gt; 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태그의 값이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request 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객체에 바인딩되어서 포함되는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JSP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로 전달됩니다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10747"/>
            <a:ext cx="4412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포워드 액션 태그</a:t>
            </a:r>
            <a:endParaRPr lang="ko-KR" alt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807439" y="1757929"/>
            <a:ext cx="672879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RequestDispatcher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클래스를 대신해서 포워딩하는 방법을 제공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포워딩 시 값을 전달할 수  있음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439" y="2623932"/>
            <a:ext cx="4412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포워드 액션 태그 형식</a:t>
            </a:r>
            <a:endParaRPr lang="ko-KR" altLang="en-US" sz="1200" b="1"/>
          </a:p>
        </p:txBody>
      </p:sp>
      <p:sp>
        <p:nvSpPr>
          <p:cNvPr id="5" name="TextBox 4"/>
          <p:cNvSpPr txBox="1"/>
          <p:nvPr/>
        </p:nvSpPr>
        <p:spPr>
          <a:xfrm>
            <a:off x="807439" y="2871114"/>
            <a:ext cx="6728791" cy="90840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&lt;jsp:forward page=</a:t>
            </a:r>
            <a:r>
              <a:rPr lang="en-US" altLang="ko-KR" b="1">
                <a:latin typeface="+mj-ea"/>
                <a:ea typeface="+mj-ea"/>
              </a:rPr>
              <a:t>"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포워딩할 </a:t>
            </a:r>
            <a:r>
              <a:rPr lang="en-US" altLang="ko-KR" b="1">
                <a:solidFill>
                  <a:srgbClr val="c00000"/>
                </a:solidFill>
                <a:latin typeface="+mj-ea"/>
                <a:ea typeface="+mj-ea"/>
              </a:rPr>
              <a:t>JSP 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페이지</a:t>
            </a:r>
            <a:r>
              <a:rPr lang="en-US" altLang="ko-KR" b="1">
                <a:latin typeface="+mj-ea"/>
                <a:ea typeface="+mj-ea"/>
              </a:rPr>
              <a:t>" </a:t>
            </a:r>
            <a:r>
              <a:rPr lang="en-US" altLang="ko-KR">
                <a:latin typeface="+mj-ea"/>
                <a:ea typeface="+mj-ea"/>
              </a:rPr>
              <a:t>&gt;</a:t>
            </a:r>
            <a:endParaRPr lang="en-US" altLang="ko-KR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   ...</a:t>
            </a:r>
            <a:endParaRPr lang="en-US" altLang="ko-KR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&lt;/jsp:forward&gt;</a:t>
            </a: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511" y="1415317"/>
            <a:ext cx="4412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포워드 액션 태그 실습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815009" y="1692316"/>
            <a:ext cx="7484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 </a:t>
            </a:r>
            <a:r>
              <a:rPr lang="en-US" altLang="ko-KR" sz="1200">
                <a:latin typeface="+mj-ea"/>
                <a:ea typeface="+mj-ea"/>
              </a:rPr>
              <a:t>login.jsp, result.jsp</a:t>
            </a:r>
            <a:r>
              <a:rPr lang="ko-KR" altLang="en-US" sz="1200">
                <a:latin typeface="+mj-ea"/>
                <a:ea typeface="+mj-ea"/>
              </a:rPr>
              <a:t>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10998" y="2088585"/>
            <a:ext cx="22383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49087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</a:t>
            </a:r>
            <a:r>
              <a:rPr lang="en-US" altLang="ko-KR" sz="1200">
                <a:latin typeface="+mj-ea"/>
                <a:ea typeface="+mj-ea"/>
              </a:rPr>
              <a:t>action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로 전달하도록 </a:t>
            </a:r>
            <a:r>
              <a:rPr lang="en-US" altLang="ko-KR" sz="1200">
                <a:latin typeface="+mj-ea"/>
                <a:ea typeface="+mj-ea"/>
              </a:rPr>
              <a:t>login.jsp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1784473"/>
            <a:ext cx="6468004" cy="50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91" name=""/>
          <p:cNvSpPr txBox="1"/>
          <p:nvPr/>
        </p:nvSpPr>
        <p:spPr>
          <a:xfrm>
            <a:off x="4572000" y="2306477"/>
            <a:ext cx="4572000" cy="410194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charset=UTF-8"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&lt;title&gt;로그인창&lt;/title&gt;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&lt;h1&gt;아이디를 입력하지 않았습니다. 아이디를 입력해 주세요.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&lt;/h1&gt;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&lt;form   action="result.jsp"  method="post"&gt;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아이디:  &lt;input type="text"  name="userID"&gt;&lt;br&gt;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비밀번호:  &lt;input type="password"  name="userPw"&gt;&lt;br&gt;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&lt;input type="submit"  value="로그인"&gt;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&lt;input type="reset"  value="다시입력"&gt;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&lt;/form&gt;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61052"/>
            <a:ext cx="7583557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입력하지 않은 경우 자바의 </a:t>
            </a:r>
            <a:r>
              <a:rPr lang="en-US" altLang="ko-KR" sz="1200">
                <a:latin typeface="+mj-ea"/>
                <a:ea typeface="+mj-ea"/>
              </a:rPr>
              <a:t>RequestDispatcher</a:t>
            </a:r>
            <a:r>
              <a:rPr lang="ko-KR" altLang="en-US" sz="1200">
                <a:latin typeface="+mj-ea"/>
                <a:ea typeface="+mj-ea"/>
              </a:rPr>
              <a:t>를 사용하지 않고 포워드 액션 태그를 사용해 다시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로그인창으로 이동하도록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37320" y="1902873"/>
            <a:ext cx="6524418" cy="43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3315" name=""/>
          <p:cNvSpPr txBox="1"/>
          <p:nvPr/>
        </p:nvSpPr>
        <p:spPr>
          <a:xfrm>
            <a:off x="710406" y="1195227"/>
            <a:ext cx="7242969" cy="53941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&lt;title&gt;결과창&lt;/title&gt;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userID = request.getParameter("userID" 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if(userID.length()==0){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 /*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   RequestDispatcher dispatch = request.getRequestDispatcher("login.jsp");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   dispatch.forward(request, response);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 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&lt;jsp:forward  page="login.jsp"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&lt;h1&gt;환영합니다   &lt;%= userID %&gt;님!! &lt;/h1&gt;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169" y="1500808"/>
            <a:ext cx="767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http://localhost:8090/pro13/login.jsp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로그인합니다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168" y="4033990"/>
            <a:ext cx="7789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입력하면 정상적인 메시지를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84353" y="1942285"/>
            <a:ext cx="5943600" cy="176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284353" y="4395167"/>
            <a:ext cx="31337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"/>
          <p:cNvSpPr/>
          <p:nvPr/>
        </p:nvSpPr>
        <p:spPr>
          <a:xfrm>
            <a:off x="1203523" y="2600523"/>
            <a:ext cx="6161484" cy="486171"/>
          </a:xfrm>
          <a:prstGeom prst="rec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82" y="1570383"/>
            <a:ext cx="7543799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액션 태그 등장 배경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130" y="1878160"/>
            <a:ext cx="7335079" cy="6345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화면이 복잡해짐에 따라 디자이너는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태그에 자바 코드를 같이 써야 하는 불편이 생김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따라서 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스크립트릿의 자바 코드</a:t>
            </a:r>
            <a:r>
              <a:rPr lang="ko-KR" altLang="en-US" sz="1200">
                <a:latin typeface="+mj-ea"/>
                <a:ea typeface="+mj-ea"/>
              </a:rPr>
              <a:t>를 대체하는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액션 태그</a:t>
            </a:r>
            <a:r>
              <a:rPr lang="ko-KR" altLang="en-US" sz="1200">
                <a:latin typeface="+mj-ea"/>
                <a:ea typeface="+mj-ea"/>
              </a:rPr>
              <a:t>가 등장하게 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769" y="2842592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JSP</a:t>
            </a:r>
            <a:r>
              <a:rPr lang="ko-KR" altLang="en-US" sz="1200" b="1">
                <a:latin typeface="+mj-ea"/>
                <a:ea typeface="+mj-ea"/>
              </a:rPr>
              <a:t>의 여러 가지 액션 태그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18322" y="3119591"/>
          <a:ext cx="729200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228009"/>
              </a:tblGrid>
              <a:tr h="1535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838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인클루드 액션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&lt;jsp:include&gt;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있는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현재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포함하는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포워드 액션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&lt;jsp:forward&gt;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RequestDispatcher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포워딩 기능을 대신하는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38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유즈빈 액션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&lt;jsp:useBean&gt;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객체를 생성하기 위한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연산자를 대신하는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837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셋프로퍼티 액션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&lt;jsp:setProperty&gt;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setter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대신하는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307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겟프로퍼티 액션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&lt;jsp:getProperty&gt;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getter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대신하는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868" y="1461053"/>
            <a:ext cx="79016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하지만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입력하지 않고 로그인을 시도하면 로그인창으로 포워딩하여 다음과 같은 메시지를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840893"/>
            <a:ext cx="5943600" cy="1744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 txBox="1"/>
          <p:nvPr/>
        </p:nvSpPr>
        <p:spPr>
          <a:xfrm>
            <a:off x="1279414" y="4576134"/>
            <a:ext cx="5927893" cy="422586"/>
          </a:xfrm>
          <a:prstGeom prst="rec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p>
            <a:pPr/>
            <a:r>
              <a:rPr lang="ko-KR" altLang="en-US" sz="1100"/>
              <a:t>※ 그런데 이 로그예제는 최초 로그인하면 "아이디를 입력하지 않았습니다..."가 나타난다.</a:t>
            </a:r>
            <a:endParaRPr lang="ko-KR" altLang="en-US" sz="1100"/>
          </a:p>
          <a:p>
            <a:pPr/>
            <a:r>
              <a:rPr lang="ko-KR" altLang="en-US" sz="1100"/>
              <a:t>    오류시에만 나타나도록 처리하는 것이 좋다.</a:t>
            </a:r>
            <a:endParaRPr lang="ko-KR" altLang="en-US" sz="11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392126"/>
            <a:ext cx="6559826" cy="29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b="1"/>
              <a:t>최초 로그인창 접속 시 오류 메시지 출력하지 않기</a:t>
            </a:r>
            <a:endParaRPr lang="ko-KR" altLang="en-US" sz="1400" b="1"/>
          </a:p>
        </p:txBody>
      </p:sp>
      <p:sp>
        <p:nvSpPr>
          <p:cNvPr id="4" name="TextBox 3"/>
          <p:cNvSpPr txBox="1"/>
          <p:nvPr/>
        </p:nvSpPr>
        <p:spPr>
          <a:xfrm>
            <a:off x="655983" y="1789043"/>
            <a:ext cx="7166113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login2.jsp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result2.jsp </a:t>
            </a:r>
            <a:r>
              <a:rPr lang="ko-KR" altLang="en-US" sz="1200">
                <a:latin typeface="+mj-ea"/>
                <a:ea typeface="+mj-ea"/>
              </a:rPr>
              <a:t>파일을 새로 만듭니다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43821" y="2150579"/>
            <a:ext cx="208597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512" y="1628615"/>
            <a:ext cx="4455143" cy="295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21" y="1262769"/>
            <a:ext cx="7305261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login2.jsp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7411" name=""/>
          <p:cNvSpPr txBox="1"/>
          <p:nvPr/>
        </p:nvSpPr>
        <p:spPr>
          <a:xfrm>
            <a:off x="4847827" y="1491216"/>
            <a:ext cx="4296173" cy="521247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&lt;title&gt;로그인창&lt;/title&gt;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String msg = request.getParameter("msg");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if(msg != null){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&lt;h1&gt;&lt;%=msg %&gt;  &lt;/h1&gt;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&lt;form action="result2.jsp"  method="post"&gt;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아이디:  &lt;input type="text"  name="userID"&gt;&lt;br&gt;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비밀번호:  &lt;input type="password"  name="userPw"&gt;&lt;br&gt;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type="submit"  value="로그인"&gt;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type="reset"  value="다시입력"&gt;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&lt;/form&gt;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cxnSp>
        <p:nvCxnSpPr>
          <p:cNvPr id="17413" name=""/>
          <p:cNvCxnSpPr/>
          <p:nvPr/>
        </p:nvCxnSpPr>
        <p:spPr>
          <a:xfrm rot="16200000" flipH="1">
            <a:off x="3026669" y="2831208"/>
            <a:ext cx="1185664" cy="9920"/>
          </a:xfrm>
          <a:prstGeom prst="line">
            <a:avLst/>
          </a:prstGeom>
          <a:ln w="25400">
            <a:solidFill>
              <a:srgbClr val="d8be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165" y="1461052"/>
            <a:ext cx="7841974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입력하지 않았을 경우 다시 로그인창으로 포워딩하면서 이번에는 </a:t>
            </a:r>
            <a:r>
              <a:rPr lang="en-US" altLang="ko-KR" sz="1200">
                <a:latin typeface="+mj-ea"/>
                <a:ea typeface="+mj-ea"/>
              </a:rPr>
              <a:t>&lt;jsp:param&gt; </a:t>
            </a:r>
            <a:r>
              <a:rPr lang="ko-KR" altLang="en-US" sz="1200">
                <a:latin typeface="+mj-ea"/>
                <a:ea typeface="+mj-ea"/>
              </a:rPr>
              <a:t>태그를 이용해 </a:t>
            </a:r>
            <a:r>
              <a:rPr lang="en-US" altLang="ko-KR" sz="1200">
                <a:latin typeface="+mj-ea"/>
                <a:ea typeface="+mj-ea"/>
              </a:rPr>
              <a:t>msg </a:t>
            </a:r>
            <a:r>
              <a:rPr lang="ko-KR" altLang="en-US" sz="1200">
                <a:latin typeface="+mj-ea"/>
                <a:ea typeface="+mj-ea"/>
              </a:rPr>
              <a:t>값을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전달합니다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8436" name="그룹 18435"/>
          <p:cNvGrpSpPr/>
          <p:nvPr/>
        </p:nvGrpSpPr>
        <p:grpSpPr>
          <a:xfrm rot="0">
            <a:off x="1559550" y="1728192"/>
            <a:ext cx="6181310" cy="4994916"/>
            <a:chOff x="983973" y="1922717"/>
            <a:chExt cx="6181310" cy="4994916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73424" y="1922717"/>
              <a:ext cx="6091859" cy="3691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83973" y="5608972"/>
              <a:ext cx="5912953" cy="1308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906" y="1482451"/>
            <a:ext cx="4940370" cy="21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59" name=""/>
          <p:cNvSpPr txBox="1"/>
          <p:nvPr/>
        </p:nvSpPr>
        <p:spPr>
          <a:xfrm>
            <a:off x="4054075" y="533041"/>
            <a:ext cx="5089925" cy="57515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&lt;%!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String msg = "아이디를 입력하지 않았습니다. 아이디를 입력해 주세요.";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&lt;title&gt;결과창&lt;/title&gt;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userID = request.getParameter("userID" 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if(userID.length()==0){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&lt;jsp:forward  page="login2.jsp" &gt;	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&lt;jsp:param name="msg" value="&lt;%= msg %&gt;"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&lt;/jsp:forward&gt;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&lt;h1&gt;환영합니다.   &lt;%=userID %&gt;님!!! &lt;/h1&gt;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포워드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504" y="1490869"/>
            <a:ext cx="7941364" cy="45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http://localhost:8090/pro13/login2.jsp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최초 로그인창 접속 시 앞에서와는 달리 어떤 메시지도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나타나지 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504" y="3886200"/>
            <a:ext cx="8209722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입력하지 않고 로그인하면 로그인창으로 다시 포워딩되면서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오류 메시지</a:t>
            </a:r>
            <a:r>
              <a:rPr lang="ko-KR" altLang="en-US" sz="1200">
                <a:latin typeface="+mj-ea"/>
                <a:ea typeface="+mj-ea"/>
              </a:rPr>
              <a:t>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46347" y="2039753"/>
            <a:ext cx="313944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70992" y="4163199"/>
            <a:ext cx="5943600" cy="1786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97633" y="4890052"/>
            <a:ext cx="6090318" cy="3677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808178" y="4085812"/>
            <a:ext cx="138405" cy="768329"/>
          </a:xfrm>
          <a:custGeom>
            <a:avLst/>
            <a:gdLst>
              <a:gd name="connsiteX0" fmla="*/ -904 w 138405"/>
              <a:gd name="connsiteY0" fmla="*/ -1969 h 768329"/>
              <a:gd name="connsiteX1" fmla="*/ 138002 w 138405"/>
              <a:gd name="connsiteY1" fmla="*/ 246077 h 768329"/>
              <a:gd name="connsiteX2" fmla="*/ 18939 w 138405"/>
              <a:gd name="connsiteY2" fmla="*/ 771937 h 7683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05" h="768329">
                <a:moveTo>
                  <a:pt x="-904" y="-1969"/>
                </a:moveTo>
                <a:cubicBezTo>
                  <a:pt x="22246" y="39372"/>
                  <a:pt x="134694" y="117093"/>
                  <a:pt x="138002" y="246077"/>
                </a:cubicBezTo>
                <a:cubicBezTo>
                  <a:pt x="141308" y="375061"/>
                  <a:pt x="38783" y="684293"/>
                  <a:pt x="18939" y="7719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13.3.1 </a:t>
            </a:r>
            <a:r>
              <a:rPr lang="ko-KR" altLang="en-US" b="1"/>
              <a:t>자바 빈을 이용한 회원 정보 조회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48413" y="1924025"/>
            <a:ext cx="5267739" cy="26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자바 빈</a:t>
            </a:r>
            <a:r>
              <a:rPr lang="en-US" altLang="ko-KR" sz="1200" b="1">
                <a:latin typeface="+mj-ea"/>
                <a:ea typeface="+mj-ea"/>
              </a:rPr>
              <a:t>(Bean)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6" y="2201024"/>
            <a:ext cx="7205870" cy="117844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Java EE </a:t>
            </a:r>
            <a:r>
              <a:rPr lang="ko-KR" altLang="en-US" sz="1200">
                <a:latin typeface="+mj-ea"/>
                <a:ea typeface="+mj-ea"/>
              </a:rPr>
              <a:t>프로그래밍 시 여러 객체를 거치면서 만들어지는 데이터를 저장하거나 전달하는 데 사용되는 클래스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자바의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DTO(Data Transfer Object,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데이터 전송 객체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클래스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VO(Value Class,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값 객체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클래스와 같은 개념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412" y="3782643"/>
            <a:ext cx="5267739" cy="26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자바 빈</a:t>
            </a:r>
            <a:r>
              <a:rPr lang="en-US" altLang="ko-KR" sz="1200" b="1">
                <a:latin typeface="+mj-ea"/>
                <a:ea typeface="+mj-ea"/>
              </a:rPr>
              <a:t>(Bean) </a:t>
            </a:r>
            <a:r>
              <a:rPr lang="ko-KR" altLang="en-US" sz="1200" b="1">
                <a:latin typeface="+mj-ea"/>
                <a:ea typeface="+mj-ea"/>
              </a:rPr>
              <a:t>특징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557" y="4069581"/>
            <a:ext cx="7205870" cy="11863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속성의 접근 제한자는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private</a:t>
            </a:r>
            <a:r>
              <a:rPr lang="ko-KR" altLang="en-US" sz="1200">
                <a:latin typeface="+mj-ea"/>
                <a:ea typeface="+mj-ea"/>
              </a:rPr>
              <a:t>임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각 속성</a:t>
            </a:r>
            <a:r>
              <a:rPr lang="en-US" altLang="ko-KR" sz="1200">
                <a:latin typeface="+mj-ea"/>
                <a:ea typeface="+mj-ea"/>
              </a:rPr>
              <a:t>(attribute, property)</a:t>
            </a:r>
            <a:r>
              <a:rPr lang="ko-KR" altLang="en-US" sz="1200">
                <a:latin typeface="+mj-ea"/>
                <a:ea typeface="+mj-ea"/>
              </a:rPr>
              <a:t>은 각각의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setter/getter</a:t>
            </a:r>
            <a:r>
              <a:rPr lang="ko-KR" altLang="en-US" sz="1200">
                <a:latin typeface="+mj-ea"/>
                <a:ea typeface="+mj-ea"/>
              </a:rPr>
              <a:t>를 가짐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setter/getter </a:t>
            </a:r>
            <a:r>
              <a:rPr lang="ko-KR" altLang="en-US" sz="1200">
                <a:latin typeface="+mj-ea"/>
                <a:ea typeface="+mj-ea"/>
              </a:rPr>
              <a:t>이름의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첫 글자는 반드시 소문자</a:t>
            </a:r>
            <a:r>
              <a:rPr lang="ko-KR" altLang="en-US" sz="1200">
                <a:latin typeface="+mj-ea"/>
                <a:ea typeface="+mj-ea"/>
              </a:rPr>
              <a:t>이어야 함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인자 없는 생성자를 반드시 가지며</a:t>
            </a:r>
            <a:r>
              <a:rPr lang="ko-KR" altLang="en-US" sz="1200">
                <a:latin typeface="+mj-ea"/>
                <a:ea typeface="+mj-ea"/>
              </a:rPr>
              <a:t> 다른 생성자도 추가할 수 있음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48411" y="1455672"/>
            <a:ext cx="5267739" cy="26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자바 빈</a:t>
            </a:r>
            <a:r>
              <a:rPr lang="en-US" altLang="ko-KR" sz="1200" b="1">
                <a:latin typeface="+mj-ea"/>
                <a:ea typeface="+mj-ea"/>
              </a:rPr>
              <a:t>(Bean)</a:t>
            </a:r>
            <a:r>
              <a:rPr lang="ko-KR" altLang="en-US" sz="1200" b="1">
                <a:latin typeface="+mj-ea"/>
                <a:ea typeface="+mj-ea"/>
              </a:rPr>
              <a:t>을 이용한 회원 조회 실습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848678"/>
            <a:ext cx="8092227" cy="444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생성하고 </a:t>
            </a:r>
            <a:r>
              <a:rPr lang="en-US" altLang="ko-KR" sz="1200">
                <a:latin typeface="+mj-ea"/>
                <a:ea typeface="+mj-ea"/>
              </a:rPr>
              <a:t>MemberBean, MemberDAD </a:t>
            </a:r>
            <a:r>
              <a:rPr lang="ko-KR" altLang="en-US" sz="120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실습 파일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member.jsp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memberForm.html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13384" y="2310343"/>
            <a:ext cx="2238375" cy="4067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956112" y="1630017"/>
            <a:ext cx="4412974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/>
              <a:t>회원 정보 등록 및 조회과정</a:t>
            </a:r>
            <a:endParaRPr lang="ko-KR" altLang="en-US" sz="12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028549"/>
            <a:ext cx="5873750" cy="3854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85800" y="1449899"/>
            <a:ext cx="7394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회원 정보를 저장하는 </a:t>
            </a:r>
            <a:r>
              <a:rPr lang="en-US" altLang="ko-KR" sz="1200">
                <a:latin typeface="+mj-ea"/>
                <a:ea typeface="+mj-ea"/>
              </a:rPr>
              <a:t>MemberBean </a:t>
            </a:r>
            <a:r>
              <a:rPr lang="ko-KR" altLang="en-US" sz="1200">
                <a:latin typeface="+mj-ea"/>
                <a:ea typeface="+mj-ea"/>
              </a:rPr>
              <a:t>클래스를 만들기 전에 다음의 회원 테이블을 봅시다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99498" y="2160891"/>
            <a:ext cx="3389630" cy="1880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99498" y="1860854"/>
            <a:ext cx="3742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회원 정보 저장 테이블의 각 컬럼명들</a:t>
            </a:r>
            <a:endParaRPr lang="ko-KR" altLang="en-US" sz="1200" b="1"/>
          </a:p>
        </p:txBody>
      </p:sp>
      <p:sp>
        <p:nvSpPr>
          <p:cNvPr id="10" name="TextBox 9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902" y="1471638"/>
            <a:ext cx="4019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인클루드 액션 태그</a:t>
            </a:r>
            <a:r>
              <a:rPr lang="en-US" altLang="ko-KR" sz="1200" b="1">
                <a:latin typeface="+mj-ea"/>
                <a:ea typeface="+mj-ea"/>
              </a:rPr>
              <a:t>(Include Action Tag)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30" y="1768180"/>
            <a:ext cx="7335079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인클루드 디렉티브 태그처럼 화면을 분할해서 관리하는데 사용되는 태그</a:t>
            </a:r>
            <a:endParaRPr lang="ko-KR" altLang="en-US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화면의 유지 보수및 재사용성을 높일 수 있음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49080" y="2888302"/>
            <a:ext cx="434548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60002" y="2888302"/>
            <a:ext cx="417195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0" name="직사각형 9"/>
          <p:cNvSpPr/>
          <p:nvPr/>
        </p:nvSpPr>
        <p:spPr>
          <a:xfrm>
            <a:off x="260002" y="2878003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49080" y="2887528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0001" y="3373302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61433" y="3373303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8102" y="2591479"/>
            <a:ext cx="2867024" cy="26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쇼핑몰 메인 화면</a:t>
            </a:r>
            <a:endParaRPr lang="ko-KR" altLang="en-US" sz="1200" b="1"/>
          </a:p>
        </p:txBody>
      </p:sp>
      <p:sp>
        <p:nvSpPr>
          <p:cNvPr id="16" name="TextBox 15"/>
          <p:cNvSpPr txBox="1"/>
          <p:nvPr/>
        </p:nvSpPr>
        <p:spPr>
          <a:xfrm>
            <a:off x="4493865" y="2611303"/>
            <a:ext cx="2761951" cy="26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쇼핑몰 상품 상세 화면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06286" y="1320042"/>
            <a:ext cx="7325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테이블을 참고해 </a:t>
            </a:r>
            <a:r>
              <a:rPr lang="en-US" altLang="ko-KR" sz="1200">
                <a:latin typeface="+mj-ea"/>
                <a:ea typeface="+mj-ea"/>
              </a:rPr>
              <a:t>MemberBean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1739346" y="1597041"/>
            <a:ext cx="5248159" cy="5102581"/>
            <a:chOff x="888811" y="1735541"/>
            <a:chExt cx="5633416" cy="5747090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88811" y="1735541"/>
              <a:ext cx="5633416" cy="3944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71650" y="5680220"/>
              <a:ext cx="4233569" cy="18024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4580" name="설명선 1(강조선) 24579"/>
          <p:cNvSpPr/>
          <p:nvPr/>
        </p:nvSpPr>
        <p:spPr>
          <a:xfrm>
            <a:off x="6190388" y="2133049"/>
            <a:ext cx="2666311" cy="806094"/>
          </a:xfrm>
          <a:prstGeom prst="accentCallout1">
            <a:avLst>
              <a:gd name="adj1" fmla="val 18750"/>
              <a:gd name="adj2" fmla="val -8333"/>
              <a:gd name="adj3" fmla="val 169841"/>
              <a:gd name="adj4" fmla="val -10412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200"/>
              <a:t>Source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Generate Constructor using Field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Delete All</a:t>
            </a:r>
            <a:endParaRPr lang="en-US" altLang="ko-KR" sz="1200"/>
          </a:p>
        </p:txBody>
      </p:sp>
      <p:sp>
        <p:nvSpPr>
          <p:cNvPr id="24581" name="설명선 1(강조선) 24580"/>
          <p:cNvSpPr/>
          <p:nvPr/>
        </p:nvSpPr>
        <p:spPr>
          <a:xfrm>
            <a:off x="6342788" y="3010329"/>
            <a:ext cx="2666311" cy="806094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/>
              <a:t>Source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Generate Constructor using Field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[  ] Join date    </a:t>
            </a:r>
            <a:r>
              <a:rPr lang="ko-KR" altLang="en-US" sz="1200"/>
              <a:t>체크박스 해제</a:t>
            </a:r>
            <a:endParaRPr lang="ko-KR" altLang="en-US" sz="1200"/>
          </a:p>
        </p:txBody>
      </p:sp>
      <p:sp>
        <p:nvSpPr>
          <p:cNvPr id="24582" name="설명선 1(강조선) 24581"/>
          <p:cNvSpPr/>
          <p:nvPr/>
        </p:nvSpPr>
        <p:spPr>
          <a:xfrm>
            <a:off x="6444716" y="4234466"/>
            <a:ext cx="2666311" cy="806094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/>
              <a:t>Source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Generate Getter Setter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Select All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4583" name=""/>
          <p:cNvSpPr txBox="1"/>
          <p:nvPr/>
        </p:nvSpPr>
        <p:spPr>
          <a:xfrm>
            <a:off x="164701" y="0"/>
            <a:ext cx="5685236" cy="68465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java.sql.Date;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MemberBean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pwd;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name;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email;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Date joinDate;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MemberBean()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MemberBean(String id, String pwd, String name, String email)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this.id = 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this.pwd = pwd;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this.name = name;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this.email = email;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String getId()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setId(String id)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this.id = 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String getPwd()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pwd;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setPwd(String pwd)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this.pwd = pwd;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4584" name=""/>
          <p:cNvSpPr txBox="1"/>
          <p:nvPr/>
        </p:nvSpPr>
        <p:spPr>
          <a:xfrm>
            <a:off x="3458764" y="381000"/>
            <a:ext cx="5685236" cy="20935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String getName()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name;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setName(String name)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this.name = name;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String getEmail()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email;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4585" name=""/>
          <p:cNvSpPr txBox="1"/>
          <p:nvPr/>
        </p:nvSpPr>
        <p:spPr>
          <a:xfrm>
            <a:off x="3458763" y="3158727"/>
            <a:ext cx="5685237" cy="227814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setEmail(String email)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this.email = email;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Date getJoinDate()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joinDate;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setJoinDate(Date joinDate)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this.joinDate = joinDate;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648" y="2345213"/>
            <a:ext cx="3211751" cy="2628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44016" y="1589263"/>
            <a:ext cx="7943142" cy="64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회원 가입창에서 회원 정보를 입력한 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후 </a:t>
            </a:r>
            <a:r>
              <a:rPr lang="en-US" altLang="ko-KR" sz="1200">
                <a:latin typeface="+mj-ea"/>
                <a:ea typeface="+mj-ea"/>
              </a:rPr>
              <a:t>member.jsp</a:t>
            </a:r>
            <a:r>
              <a:rPr lang="ko-KR" altLang="en-US" sz="1200">
                <a:latin typeface="+mj-ea"/>
                <a:ea typeface="+mj-ea"/>
              </a:rPr>
              <a:t>로 전송하도록 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memberForm.html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008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setProperty, getProperty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604" name=""/>
          <p:cNvSpPr txBox="1"/>
          <p:nvPr/>
        </p:nvSpPr>
        <p:spPr>
          <a:xfrm>
            <a:off x="3329779" y="192404"/>
            <a:ext cx="5685236" cy="66655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&lt;title&gt;회원 가입창&lt;/title&gt;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&lt;form method="post"   action="member.jsp"&gt;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&lt;h1  style="text-align:center"&gt;회원 가입창&lt;/h1&gt;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&lt;table  align="center"&gt;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&lt;td width="200"&gt;&lt;p align="right"&gt;아이디&lt;/td&gt;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&lt;td width="400"&gt;&lt;input type="text" name="id"&gt;&lt;/td&gt;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width="200"&gt;&lt;p align="right"&gt;비밀번호&lt;/td&gt;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width="400"&gt;&lt;input type="password"  name="pwd"&gt;&lt;/td&gt;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width="200"&gt;&lt;p align="right"&gt;이름&lt;/td&gt;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width="400"&gt;&lt;p&gt;&lt;input type="text"  name="name"&gt;&lt;/td&gt;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width="200"&gt;&lt;p align="right"&gt;이메일&lt;/td&gt;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width="400"&gt;&lt;p&gt;&lt;input type="text"  name="email"&gt;&lt;/td&gt;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width="200"&gt;&lt;p&gt;&amp;nbsp;&lt;/p&gt;&lt;/td&gt;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&lt;td width="400"&gt;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&lt;input type="submit" value="가입하기"&gt;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&lt;input type="reset" value="다시입력"&gt;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  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&lt;/table&gt;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&lt;/form&gt;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55374" y="1449899"/>
            <a:ext cx="7464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member.jsp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11356" y="1726898"/>
            <a:ext cx="5763039" cy="42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grpSp>
        <p:nvGrpSpPr>
          <p:cNvPr id="3" name="그룹 2"/>
          <p:cNvGrpSpPr/>
          <p:nvPr/>
        </p:nvGrpSpPr>
        <p:grpSpPr>
          <a:xfrm rot="0">
            <a:off x="1507193" y="1449899"/>
            <a:ext cx="5861717" cy="5408100"/>
            <a:chOff x="597676" y="1449899"/>
            <a:chExt cx="6189508" cy="5730641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597676" y="1449899"/>
              <a:ext cx="6020008" cy="4116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83974" y="5566346"/>
              <a:ext cx="5803210" cy="16141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706052" y="1590261"/>
            <a:ext cx="4754383" cy="46384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"/>
          <p:cNvSpPr txBox="1"/>
          <p:nvPr/>
        </p:nvSpPr>
        <p:spPr>
          <a:xfrm>
            <a:off x="0" y="206375"/>
            <a:ext cx="5685236" cy="4839970"/>
          </a:xfrm>
          <a:prstGeom prst="rect">
            <a:avLst/>
          </a:prstGeom>
          <a:solidFill>
            <a:schemeClr val="lt1">
              <a:alpha val="100000"/>
            </a:scheme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  contentType="text/html; charset=UTF-8"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import="java.util.*,sec01.ex01.*"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 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 id=request.getParameter("id");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pwd = request.getParameter("pwd");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name = request.getParameter("name");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email = request.getParameter("email");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MemberBean  m =  new MemberBean(id, pwd, name, email);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  memberDAO=new MemberDAO();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memberDAO.addMember(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List membersList = memberDAO.listMembers();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&lt;title&gt;회원 목록창&lt;/title&gt;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6" name=""/>
          <p:cNvSpPr txBox="1"/>
          <p:nvPr/>
        </p:nvSpPr>
        <p:spPr>
          <a:xfrm>
            <a:off x="4847826" y="684924"/>
            <a:ext cx="3561955" cy="227425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&lt;table align="center"  width="100%"&gt;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&lt;tr align="center"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 &gt;아이디&lt;/td&gt;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width="7%"&gt;비밀번호&lt;/td&gt;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&gt;이름&lt;/td&gt;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width="11%" &gt;이메일&lt;/td&gt;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&gt;가입일&lt;/td&gt;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if(membersList.size()==0){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7" name=""/>
          <p:cNvSpPr txBox="1"/>
          <p:nvPr/>
        </p:nvSpPr>
        <p:spPr>
          <a:xfrm>
            <a:off x="3776262" y="3240484"/>
            <a:ext cx="5367738" cy="33870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colspan="5"&gt;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  &lt;p align="center"&gt;&lt;b&gt;&lt;span style="font-size:9pt;"&gt;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                등록된 회원이  없습니다.&lt;/span&gt;&lt;/b&gt;&lt;/p&gt;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}else{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for( int i = 0; i &lt; membersList.size(); i++ 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MemberBean bean = (MemberBean) membersList.get(i);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&lt;tr align="center"&gt;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&lt;td&gt;&lt;%=bean.getId()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       &lt;td&gt;&lt;%=bean.getPwd()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       &lt;td&gt;&lt;%=bean.getName()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       &lt;td&gt;&lt;%=bean.getEmail()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       &lt;td&gt;&lt;%=bean.getJoinDate()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8" name=""/>
          <p:cNvSpPr txBox="1"/>
          <p:nvPr/>
        </p:nvSpPr>
        <p:spPr>
          <a:xfrm>
            <a:off x="690560" y="4766309"/>
            <a:ext cx="3055939" cy="209169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} // end for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} // end if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&lt;tr height="1"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colspan="5"&gt;&lt;/td&gt;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&lt;/table&gt;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9" name=""/>
          <p:cNvSpPr txBox="1"/>
          <p:nvPr/>
        </p:nvSpPr>
        <p:spPr>
          <a:xfrm>
            <a:off x="7980958" y="719931"/>
            <a:ext cx="396874" cy="2687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(2)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28680" name=""/>
          <p:cNvSpPr txBox="1"/>
          <p:nvPr/>
        </p:nvSpPr>
        <p:spPr>
          <a:xfrm>
            <a:off x="8718551" y="3286125"/>
            <a:ext cx="396874" cy="268764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28681" name=""/>
          <p:cNvSpPr txBox="1"/>
          <p:nvPr/>
        </p:nvSpPr>
        <p:spPr>
          <a:xfrm>
            <a:off x="2995613" y="4881959"/>
            <a:ext cx="396874" cy="268764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(4)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28682" name=""/>
          <p:cNvSpPr txBox="1"/>
          <p:nvPr/>
        </p:nvSpPr>
        <p:spPr>
          <a:xfrm>
            <a:off x="5216327" y="257175"/>
            <a:ext cx="396874" cy="268764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05678" y="1449899"/>
            <a:ext cx="7019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16093" y="1746741"/>
            <a:ext cx="6292278" cy="2854895"/>
            <a:chOff x="1148750" y="1726898"/>
            <a:chExt cx="6292278" cy="285489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48750" y="1726898"/>
              <a:ext cx="6292278" cy="2690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429458" y="4274016"/>
              <a:ext cx="2276061" cy="296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latin typeface="+mj-ea"/>
                  <a:ea typeface="+mj-ea"/>
                </a:rPr>
                <a:t>...</a:t>
              </a:r>
              <a:endParaRPr lang="ko-KR" altLang="en-US" sz="1400">
                <a:latin typeface="+mj-ea"/>
                <a:ea typeface="+mj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964759" y="2052262"/>
            <a:ext cx="6160190" cy="475811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077" y="999798"/>
            <a:ext cx="5337722" cy="311893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958875" y="1962815"/>
            <a:ext cx="6051896" cy="47306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8676" name=""/>
          <p:cNvSpPr txBox="1"/>
          <p:nvPr/>
        </p:nvSpPr>
        <p:spPr>
          <a:xfrm>
            <a:off x="1173756" y="553561"/>
            <a:ext cx="6221018" cy="521589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java.sql.Connection;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java.sql.Date;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java.sql.PreparedStatement;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java.sql.ResultSet;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java.sql.Statement;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java.util.ArrayList;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javax.naming.Context;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javax.naming.InitialContext;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javax.sql.DataSource;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MemberDAO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Connection con;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PreparedStatement pstmt;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DataSource dataFactory;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MemberDAO()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Context ctx = new InitialContext();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Context envContext = (Context) ctx.lookup("java:/comp/env");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dataFactory = (DataSource) envContext.lookup("jdbc/oracle");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902" y="1471638"/>
            <a:ext cx="4019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인클루드 액션 태그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 b="1">
                <a:latin typeface="+mj-ea"/>
                <a:ea typeface="+mj-ea"/>
              </a:rPr>
              <a:t>형식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704" y="1808924"/>
            <a:ext cx="7782338" cy="9037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+mj-ea"/>
                <a:ea typeface="+mj-ea"/>
              </a:rPr>
              <a:t>&lt;jsp:include page=</a:t>
            </a:r>
            <a:r>
              <a:rPr lang="en-US" altLang="ko-KR" b="1">
                <a:latin typeface="+mj-ea"/>
                <a:ea typeface="+mj-ea"/>
              </a:rPr>
              <a:t>"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jsp</a:t>
            </a:r>
            <a:r>
              <a:rPr lang="ko-KR" altLang="en-US">
                <a:solidFill>
                  <a:srgbClr val="c00000"/>
                </a:solidFill>
                <a:latin typeface="+mj-ea"/>
                <a:ea typeface="+mj-ea"/>
              </a:rPr>
              <a:t>페이지</a:t>
            </a:r>
            <a:r>
              <a:rPr lang="en-US" altLang="ko-KR" b="1">
                <a:latin typeface="+mj-ea"/>
                <a:ea typeface="+mj-ea"/>
              </a:rPr>
              <a:t>" </a:t>
            </a:r>
            <a:r>
              <a:rPr lang="en-US" altLang="ko-KR">
                <a:latin typeface="+mj-ea"/>
                <a:ea typeface="+mj-ea"/>
              </a:rPr>
              <a:t>flush="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true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>
                <a:latin typeface="+mj-ea"/>
                <a:ea typeface="+mj-ea"/>
              </a:rPr>
              <a:t>"&gt;</a:t>
            </a:r>
            <a:endParaRPr lang="en-US" altLang="ko-KR">
              <a:latin typeface="+mj-ea"/>
              <a:ea typeface="+mj-ea"/>
            </a:endParaRPr>
          </a:p>
          <a:p>
            <a:pPr lvl="0"/>
            <a:r>
              <a:rPr lang="en-US" altLang="ko-KR">
                <a:latin typeface="+mj-ea"/>
                <a:ea typeface="+mj-ea"/>
              </a:rPr>
              <a:t>   ...</a:t>
            </a:r>
            <a:endParaRPr lang="en-US" altLang="ko-KR">
              <a:latin typeface="+mj-ea"/>
              <a:ea typeface="+mj-ea"/>
            </a:endParaRPr>
          </a:p>
          <a:p>
            <a:pPr lvl="0"/>
            <a:r>
              <a:rPr lang="en-US" altLang="ko-KR">
                <a:latin typeface="+mj-ea"/>
                <a:ea typeface="+mj-ea"/>
              </a:rPr>
              <a:t>&lt;/jsp:include&gt;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705" y="2892292"/>
            <a:ext cx="5307496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-page : </a:t>
            </a:r>
            <a:r>
              <a:rPr lang="ko-KR" altLang="en-US" sz="1200">
                <a:latin typeface="+mj-ea"/>
                <a:ea typeface="+mj-ea"/>
              </a:rPr>
              <a:t>포함할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페이지명</a:t>
            </a:r>
            <a:endParaRPr lang="ko-KR" altLang="en-US" sz="12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-flush : </a:t>
            </a:r>
            <a:r>
              <a:rPr lang="ko-KR" altLang="en-US" sz="1200">
                <a:latin typeface="+mj-ea"/>
                <a:ea typeface="+mj-ea"/>
              </a:rPr>
              <a:t>지정한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를 실행하기 전 출력 버퍼 비움 여부 지정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902" y="3747052"/>
            <a:ext cx="7833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인클루드 액션 태그와 인클루드 디렉티브 태그 비교</a:t>
            </a:r>
            <a:endParaRPr lang="ko-KR" altLang="en-US" sz="1200" b="1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4888" y="4024051"/>
          <a:ext cx="7812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689086"/>
                <a:gridCol w="3091070"/>
              </a:tblGrid>
              <a:tr h="140445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인클루드 액션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인클루드 디렉티브 태그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5022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레이아웃 모듈화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레이아웃 모듈화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9295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처리시간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시간에 처리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자바 코드로 변환 시 처리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3994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처리 방법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param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액션 태그를 이용해 동적 처리 가능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정적 처리만 가능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포함된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JSP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자바 파일 변환 여부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포함되는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각각 자바 파일로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포함되는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포함하는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합쳐진 후 한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개의 자바 파일로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28676" name=""/>
          <p:cNvSpPr txBox="1"/>
          <p:nvPr/>
        </p:nvSpPr>
        <p:spPr>
          <a:xfrm>
            <a:off x="0" y="0"/>
            <a:ext cx="6221018" cy="5570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List listMembers()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List list = new ArrayList();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con = dataFactory.getConnection();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"select * from t_member order by joinDate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desc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";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ResultSet rs = pstmt.executeQuery();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while (rs.next())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String id = rs.getString("id");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String pwd = rs.getString("pwd");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String name = rs.getString("name");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String email = rs.getString("email");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Date joinDate = rs.getDate("joinDate");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MemberBean vo = new MemberBean();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vo.setId(id);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vo.setPwd(pwd);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vo.setName(name);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vo.setEmail(email);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vo.setJoinDate(joinDate);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	list.add(vo);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rs.close();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con.close();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return list;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7" name=""/>
          <p:cNvSpPr txBox="1"/>
          <p:nvPr/>
        </p:nvSpPr>
        <p:spPr>
          <a:xfrm>
            <a:off x="3815950" y="2739943"/>
            <a:ext cx="5328050" cy="432570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addMember(MemberBean memberBean)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Connection con = dataFactory.getConnection();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id = memberBean.getId();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pwd = memberBean.getPwd();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name = memberBean.getName();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email = memberBean.getEmail();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String query = "insert into t_member";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query += " (id,pwd,name,email)";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query += " values(?,?,?,?)";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 = con.prepareStatement(query);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pstmt.setString(1, id);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pstmt.setString(2, pwd);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pstmt.setString(3, name);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pstmt.setString(4, email);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pstmt.executeUpdate();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70383"/>
            <a:ext cx="7205870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http://localhost:8090/pro13/memberForm.html</a:t>
            </a:r>
            <a:r>
              <a:rPr lang="ko-KR" altLang="en-US" sz="1200">
                <a:latin typeface="+mj-ea"/>
                <a:ea typeface="+mj-ea"/>
              </a:rPr>
              <a:t>로 요청하여 회원 정보를 입력한 후 가입하기를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01343" y="2032048"/>
            <a:ext cx="3509942" cy="372195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570383"/>
            <a:ext cx="7861852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새 회원이 추가된 후 다시 회원 정보를 조회하여 목록으로 출력하는 것을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15552" y="1940917"/>
            <a:ext cx="6400800" cy="1756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40565" y="2713383"/>
            <a:ext cx="5975787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13.3.2 </a:t>
            </a:r>
            <a:r>
              <a:rPr lang="ko-KR" altLang="en-US" b="1"/>
              <a:t>유즈빈 액션 태그를 이용한 회원 정보 조회 실습</a:t>
            </a:r>
            <a:endParaRPr lang="en-US" altLang="ko-KR" b="1" spc="-94"/>
          </a:p>
        </p:txBody>
      </p:sp>
      <p:sp>
        <p:nvSpPr>
          <p:cNvPr id="5" name="TextBox 4"/>
          <p:cNvSpPr txBox="1"/>
          <p:nvPr/>
        </p:nvSpPr>
        <p:spPr>
          <a:xfrm>
            <a:off x="648413" y="1924025"/>
            <a:ext cx="5267739" cy="26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유즈빈 액션 태그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556" y="2201024"/>
            <a:ext cx="7477916" cy="3592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자바 빈을 대체하기 위한 태그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413" y="2709217"/>
            <a:ext cx="5267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유즈빈 액션 태그 형식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555" y="2986216"/>
            <a:ext cx="7477919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&lt;jsp:useBean id="</a:t>
            </a:r>
            <a:r>
              <a:rPr lang="ko-KR" altLang="en-US" sz="1200">
                <a:solidFill>
                  <a:srgbClr val="c00000"/>
                </a:solidFill>
                <a:latin typeface="+mj-ea"/>
                <a:ea typeface="+mj-ea"/>
              </a:rPr>
              <a:t>빈 이름</a:t>
            </a:r>
            <a:r>
              <a:rPr lang="en-US" altLang="ko-KR" sz="1200">
                <a:latin typeface="+mj-ea"/>
                <a:ea typeface="+mj-ea"/>
              </a:rPr>
              <a:t>" class="</a:t>
            </a:r>
            <a:r>
              <a:rPr lang="ko-KR" altLang="en-US" sz="1200">
                <a:solidFill>
                  <a:srgbClr val="c00000"/>
                </a:solidFill>
                <a:latin typeface="+mj-ea"/>
                <a:ea typeface="+mj-ea"/>
              </a:rPr>
              <a:t>패키지 이름을 포함한 자바 빈 클래스이름</a:t>
            </a:r>
            <a:r>
              <a:rPr lang="en-US" altLang="ko-KR" sz="1200">
                <a:latin typeface="+mj-ea"/>
                <a:ea typeface="+mj-ea"/>
              </a:rPr>
              <a:t>"</a:t>
            </a:r>
            <a:r>
              <a:rPr lang="ko-KR" altLang="en-US" sz="1200">
                <a:latin typeface="+mj-ea"/>
                <a:ea typeface="+mj-ea"/>
              </a:rPr>
              <a:t>   </a:t>
            </a:r>
            <a:r>
              <a:rPr lang="en-US" altLang="ko-KR" sz="1200">
                <a:latin typeface="+mj-ea"/>
                <a:ea typeface="+mj-ea"/>
              </a:rPr>
              <a:t>[scope="</a:t>
            </a:r>
            <a:r>
              <a:rPr lang="ko-KR" altLang="en-US" sz="1200">
                <a:latin typeface="+mj-ea"/>
                <a:ea typeface="+mj-ea"/>
              </a:rPr>
              <a:t>접근범위</a:t>
            </a:r>
            <a:r>
              <a:rPr lang="en-US" altLang="ko-KR" sz="1200">
                <a:latin typeface="+mj-ea"/>
                <a:ea typeface="+mj-ea"/>
              </a:rPr>
              <a:t>"]  /&gt;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56" y="4099424"/>
            <a:ext cx="7477916" cy="9088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id : JSP </a:t>
            </a:r>
            <a:r>
              <a:rPr lang="ko-KR" altLang="en-US" sz="1200">
                <a:latin typeface="+mj-ea"/>
                <a:ea typeface="+mj-ea"/>
              </a:rPr>
              <a:t>페이지에서 자바 빈 객체에 접근할 때 사용할 이름</a:t>
            </a:r>
            <a:endParaRPr lang="ko-KR" altLang="en-US" sz="12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class : </a:t>
            </a:r>
            <a:r>
              <a:rPr lang="ko-KR" altLang="en-US" sz="1200">
                <a:latin typeface="+mj-ea"/>
                <a:ea typeface="+mj-ea"/>
              </a:rPr>
              <a:t>패키지 이름을 포함한 자바 빈 이름</a:t>
            </a:r>
            <a:endParaRPr lang="ko-KR" altLang="en-US" sz="12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scope: </a:t>
            </a:r>
            <a:r>
              <a:rPr lang="ko-KR" altLang="en-US" sz="1200">
                <a:latin typeface="+mj-ea"/>
                <a:ea typeface="+mj-ea"/>
              </a:rPr>
              <a:t>자바빈에 대한 접근 범위 </a:t>
            </a:r>
            <a:r>
              <a:rPr lang="en-US" altLang="ko-KR" sz="1200">
                <a:latin typeface="+mj-ea"/>
                <a:ea typeface="+mj-ea"/>
              </a:rPr>
              <a:t>(page, request, session, application)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48413" y="1437010"/>
            <a:ext cx="5267739" cy="266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유즈빈 액션 태그 실습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6" y="1730058"/>
            <a:ext cx="7481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 </a:t>
            </a:r>
            <a:r>
              <a:rPr lang="en-US" altLang="ko-KR" sz="1200">
                <a:latin typeface="+mj-ea"/>
                <a:ea typeface="+mj-ea"/>
              </a:rPr>
              <a:t>member2.jsp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356527" y="2101635"/>
            <a:ext cx="2152650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5983" y="1449899"/>
            <a:ext cx="7166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55527" y="1726898"/>
            <a:ext cx="6167024" cy="31726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grpSp>
        <p:nvGrpSpPr>
          <p:cNvPr id="3" name="그룹 2"/>
          <p:cNvGrpSpPr/>
          <p:nvPr/>
        </p:nvGrpSpPr>
        <p:grpSpPr>
          <a:xfrm rot="0">
            <a:off x="1739347" y="1449899"/>
            <a:ext cx="5397781" cy="5408101"/>
            <a:chOff x="1035206" y="1449899"/>
            <a:chExt cx="5713464" cy="6396335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55084" y="1449899"/>
              <a:ext cx="5693586" cy="3812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35206" y="5262569"/>
              <a:ext cx="5623685" cy="25836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28676" name=""/>
          <p:cNvSpPr txBox="1"/>
          <p:nvPr/>
        </p:nvSpPr>
        <p:spPr>
          <a:xfrm>
            <a:off x="277812" y="138906"/>
            <a:ext cx="6221018" cy="484076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  contentType="text/html; charset=UTF-8"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import="java.util.*,sec01.ex01.*"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 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&lt;jsp:useBean  id="m"  class="sec01.ex01.MemberBean"  scope="page"/&gt;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 id=request.getParameter("id");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pwd = request.getParameter("pwd");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name = request.getParameter("name");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String  email = request.getParameter("email");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MemberBean  m = new MemberBean(id, pwd, name, email);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m.setId(id);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m.setPwd(pwd);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m.setName(name);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m.setEmail(email);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  memberDAO=new MemberDAO();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memberDAO.addMember(m);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List membersList = memberDAO.listMembers();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8678" name=""/>
          <p:cNvSpPr txBox="1"/>
          <p:nvPr/>
        </p:nvSpPr>
        <p:spPr>
          <a:xfrm>
            <a:off x="4008437" y="3260328"/>
            <a:ext cx="4980785" cy="338621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&lt;title&gt;회원 목록창&lt;/title&gt;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&lt;table align="center"  width="100%"&gt;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&lt;tr align="center"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 &gt;아이디&lt;/td&gt;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width="7%"&gt;비밀번호&lt;/td&gt;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&gt;이름&lt;/td&gt;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width="11%" &gt;이메일&lt;/td&gt;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&gt;가입일&lt;/td&gt;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if(membersList.size()==0){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28676" name=""/>
          <p:cNvSpPr txBox="1"/>
          <p:nvPr/>
        </p:nvSpPr>
        <p:spPr>
          <a:xfrm>
            <a:off x="2291952" y="734377"/>
            <a:ext cx="4980784" cy="538924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colspan="5"&gt;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  &lt;p align="center"&gt;&lt;b&gt;&lt;span style="font-size:9pt;"&gt;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                등록된 회원이  없습니다.&lt;/span&gt;&lt;/b&gt;&lt;/p&gt;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}else{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for( int i = 0; i &lt; membersList.size(); i++ 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 MemberBean bean = (MemberBean) membersList.get(i);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&lt;tr align="center"&gt;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      &lt;td&gt;&lt;%=bean.getId()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&lt;td&gt;&lt;%=bean.getPwd()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&lt;td&gt;&lt;%=bean.getName()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&lt;td&gt;&lt;%=bean.getEmail()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&lt;td&gt;&lt;%=bean.getJoinDate()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} // end for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} // end if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&lt;tr height="1"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colspan="5"&gt;&lt;/td&gt;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&lt;/table&gt;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580322"/>
            <a:ext cx="7643190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마찬가지로 </a:t>
            </a:r>
            <a:r>
              <a:rPr lang="en-US" altLang="ko-KR" sz="1200">
                <a:latin typeface="+mj-ea"/>
                <a:ea typeface="+mj-ea"/>
              </a:rPr>
              <a:t>http://localhost:8090/pro13/memberForm.html</a:t>
            </a:r>
            <a:r>
              <a:rPr lang="ko-KR" altLang="en-US" sz="1200">
                <a:latin typeface="+mj-ea"/>
                <a:ea typeface="+mj-ea"/>
              </a:rPr>
              <a:t>로 요청하여 회원 가입창에 회원 정보를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입력하고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12986" y="2041987"/>
            <a:ext cx="3707435" cy="411252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099" name=""/>
          <p:cNvSpPr txBox="1"/>
          <p:nvPr/>
        </p:nvSpPr>
        <p:spPr>
          <a:xfrm>
            <a:off x="797719" y="1262617"/>
            <a:ext cx="6050358" cy="26900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MemberForm.html 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수정하기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  &lt;form method="post"   action="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member2.jsp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13.1.1 JSP </a:t>
            </a:r>
            <a:r>
              <a:rPr lang="ko-KR" altLang="en-US" b="1"/>
              <a:t>페이지에 이미지 포함 실습</a:t>
            </a:r>
            <a:endParaRPr lang="en-US" altLang="ko-KR" b="1" spc="-94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1868557"/>
            <a:ext cx="8438322" cy="44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pro13</a:t>
            </a:r>
            <a:r>
              <a:rPr lang="ko-KR" altLang="en-US" sz="1200">
                <a:latin typeface="+mj-ea"/>
                <a:ea typeface="+mj-ea"/>
              </a:rPr>
              <a:t>을 만들고 다음과 같이 실습에 필요한 이미지 파일</a:t>
            </a:r>
            <a:r>
              <a:rPr lang="en-US" altLang="ko-KR" sz="1200">
                <a:latin typeface="+mj-ea"/>
                <a:ea typeface="+mj-ea"/>
              </a:rPr>
              <a:t>(duke.png, duke2.png)</a:t>
            </a:r>
            <a:r>
              <a:rPr lang="ko-KR" altLang="en-US" sz="1200">
                <a:latin typeface="+mj-ea"/>
                <a:ea typeface="+mj-ea"/>
              </a:rPr>
              <a:t>과</a:t>
            </a:r>
            <a:r>
              <a:rPr lang="en-US" altLang="ko-KR" sz="1200">
                <a:latin typeface="+mj-ea"/>
                <a:ea typeface="+mj-ea"/>
              </a:rPr>
              <a:t>duke_image.jsp,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 include1.jsp, include2.jsp </a:t>
            </a:r>
            <a:r>
              <a:rPr lang="ko-KR" altLang="en-US" sz="1200">
                <a:latin typeface="+mj-ea"/>
                <a:ea typeface="+mj-ea"/>
              </a:rPr>
              <a:t>파일을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85038" y="2436536"/>
            <a:ext cx="218122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36104" y="1560443"/>
            <a:ext cx="7841974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자바 빈을 사용했을 때와 마찬가지로 추가된 새 회원과 함께 회원 목록을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62318" y="1924685"/>
            <a:ext cx="6762755" cy="2080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61052" y="2698475"/>
            <a:ext cx="6192078" cy="266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534379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520315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13.3.3 setProperty/getProperty </a:t>
            </a:r>
            <a:r>
              <a:rPr lang="ko-KR" altLang="en-US" b="1"/>
              <a:t>액션 태그를 이용한 회원 정보 조회 실습</a:t>
            </a:r>
            <a:endParaRPr lang="en-US" altLang="ko-KR" b="1" spc="-94"/>
          </a:p>
        </p:txBody>
      </p:sp>
      <p:sp>
        <p:nvSpPr>
          <p:cNvPr id="4" name="TextBox 3"/>
          <p:cNvSpPr txBox="1"/>
          <p:nvPr/>
        </p:nvSpPr>
        <p:spPr>
          <a:xfrm>
            <a:off x="621138" y="2304335"/>
            <a:ext cx="5546035" cy="265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setProperty</a:t>
            </a:r>
            <a:r>
              <a:rPr lang="ko-KR" altLang="en-US" sz="1200" b="1">
                <a:latin typeface="+mj-ea"/>
                <a:ea typeface="+mj-ea"/>
              </a:rPr>
              <a:t>와 </a:t>
            </a:r>
            <a:r>
              <a:rPr lang="en-US" altLang="ko-KR" sz="1200" b="1">
                <a:latin typeface="+mj-ea"/>
                <a:ea typeface="+mj-ea"/>
              </a:rPr>
              <a:t>getProperty </a:t>
            </a:r>
            <a:r>
              <a:rPr lang="ko-KR" altLang="en-US" sz="1200" b="1">
                <a:latin typeface="+mj-ea"/>
                <a:ea typeface="+mj-ea"/>
              </a:rPr>
              <a:t>태그의 특징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35320" y="2581334"/>
          <a:ext cx="757870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942"/>
                <a:gridCol w="2126974"/>
                <a:gridCol w="4442791"/>
              </a:tblGrid>
              <a:tr h="16032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setProperty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useBean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속성에 값을 설정하는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  name="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빈 이름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 property=" 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value="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name: &lt;jsp:useBean&gt;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액션 태그의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속성에 지정한 이름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property: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설정할 속성 이름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value: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속성에 설정할 속성 값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getProperty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useBean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속성 값을 얻는 태그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    name="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빈 이름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   property="</a:t>
                      </a: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 이름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name: &lt;jsp:useBean&gt;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액션 태그의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속성에 지정한 이름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property: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얻을 속성 이름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7539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 </a:t>
            </a:r>
            <a:r>
              <a:rPr lang="en-US" altLang="ko-KR" sz="1200">
                <a:latin typeface="+mj-ea"/>
                <a:ea typeface="+mj-ea"/>
              </a:rPr>
              <a:t>member3~7.jsp</a:t>
            </a:r>
            <a:r>
              <a:rPr lang="ko-KR" altLang="en-US" sz="1200">
                <a:latin typeface="+mj-ea"/>
                <a:ea typeface="+mj-ea"/>
              </a:rPr>
              <a:t>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82283" y="1936834"/>
            <a:ext cx="1630017" cy="4680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5982" y="1530626"/>
            <a:ext cx="759349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member3.jsp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&lt;jsp:useBean&gt; </a:t>
            </a:r>
            <a:r>
              <a:rPr lang="ko-KR" altLang="en-US" sz="1200">
                <a:latin typeface="+mj-ea"/>
                <a:ea typeface="+mj-ea"/>
              </a:rPr>
              <a:t>액션 태그로 생성된 빈에 대해 </a:t>
            </a:r>
            <a:r>
              <a:rPr lang="en-US" altLang="ko-KR" sz="1200">
                <a:latin typeface="+mj-ea"/>
                <a:ea typeface="+mj-ea"/>
              </a:rPr>
              <a:t>&lt;jsp:setProperty&gt; </a:t>
            </a:r>
            <a:r>
              <a:rPr lang="ko-KR" altLang="en-US" sz="1200">
                <a:latin typeface="+mj-ea"/>
                <a:ea typeface="+mj-ea"/>
              </a:rPr>
              <a:t>액션 태그를 이용해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빈의 속성을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992291"/>
            <a:ext cx="6458778" cy="40885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grpSp>
        <p:nvGrpSpPr>
          <p:cNvPr id="4" name="그룹 3"/>
          <p:cNvGrpSpPr/>
          <p:nvPr/>
        </p:nvGrpSpPr>
        <p:grpSpPr>
          <a:xfrm rot="0">
            <a:off x="1324274" y="1535163"/>
            <a:ext cx="6564796" cy="5263563"/>
            <a:chOff x="1324274" y="1535163"/>
            <a:chExt cx="6564796" cy="5263563"/>
          </a:xfrm>
        </p:grpSpPr>
        <p:pic>
          <p:nvPicPr>
            <p:cNvPr id="419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324274" y="1535163"/>
              <a:ext cx="6564796" cy="3587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8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23664" y="5212985"/>
              <a:ext cx="3940451" cy="1308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1324274" y="6521727"/>
              <a:ext cx="32823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>
                  <a:latin typeface="+mj-ea"/>
                  <a:ea typeface="+mj-ea"/>
                </a:rPr>
                <a:t>...</a:t>
              </a:r>
              <a:endParaRPr lang="ko-KR" altLang="en-US" sz="1200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1988" name=""/>
          <p:cNvSpPr txBox="1"/>
          <p:nvPr/>
        </p:nvSpPr>
        <p:spPr>
          <a:xfrm>
            <a:off x="811606" y="735249"/>
            <a:ext cx="8332394" cy="53875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  contentType="text/html; charset=UTF-8"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import="java.util.*,sec01.ex01.*"  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 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&lt;jsp:useBean  id="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  class="sec01.ex01.MemberBean"  scope="page"/&gt;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&lt;jsp: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setProperty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name="m"  property="id"    value='&lt;%=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request.getParameter("id")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%&gt;' 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&lt;jsp: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setProperty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name="m"  property="pwd"   value='&lt;%=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request.getParameter("pwd")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%&gt;' 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&lt;jsp: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setProperty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name="m"  property="name"  value='&lt;%=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request.getParameter("name")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%&gt;' 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&lt;jsp: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setProperty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name="m"  property="email" value='&lt;%=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request.getParameter("email")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%&gt;' 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/*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String   id=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String  pwd =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request.getParameter("pwd");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String  name =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request.getParameter("name");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String  email =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request.getParameter("email");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m.setId(id);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m.setPwd(pwd);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m.setName(name);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m.setEmail(email); 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  memberDAO=new MemberDAO();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memberDAO.addMember(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);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//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회원등록하기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List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membersList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= memberDAO.listMembers();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회원목록보기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41991" name=""/>
          <p:cNvSpPr/>
          <p:nvPr/>
        </p:nvSpPr>
        <p:spPr>
          <a:xfrm>
            <a:off x="4378523" y="3429000"/>
            <a:ext cx="193476" cy="843359"/>
          </a:xfrm>
          <a:prstGeom prst="rightBracket">
            <a:avLst>
              <a:gd name="adj" fmla="val 833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993" name=""/>
          <p:cNvSpPr/>
          <p:nvPr/>
        </p:nvSpPr>
        <p:spPr>
          <a:xfrm>
            <a:off x="3353967" y="2248495"/>
            <a:ext cx="2552555" cy="164964"/>
          </a:xfrm>
          <a:custGeom>
            <a:avLst/>
            <a:gdLst>
              <a:gd name="connsiteX0" fmla="*/ 2603 w 2552555"/>
              <a:gd name="connsiteY0" fmla="*/ 128785 h 164964"/>
              <a:gd name="connsiteX1" fmla="*/ 42290 w 2552555"/>
              <a:gd name="connsiteY1" fmla="*/ 29567 h 164964"/>
              <a:gd name="connsiteX2" fmla="*/ 409400 w 2552555"/>
              <a:gd name="connsiteY2" fmla="*/ -198 h 164964"/>
              <a:gd name="connsiteX3" fmla="*/ 1729010 w 2552555"/>
              <a:gd name="connsiteY3" fmla="*/ 29567 h 164964"/>
              <a:gd name="connsiteX4" fmla="*/ 2453306 w 2552555"/>
              <a:gd name="connsiteY4" fmla="*/ 9723 h 164964"/>
              <a:gd name="connsiteX5" fmla="*/ 2552525 w 2552555"/>
              <a:gd name="connsiteY5" fmla="*/ 168473 h 164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555" h="164964">
                <a:moveTo>
                  <a:pt x="2603" y="128785"/>
                </a:moveTo>
                <a:cubicBezTo>
                  <a:pt x="9218" y="112249"/>
                  <a:pt x="-25509" y="51064"/>
                  <a:pt x="42290" y="29567"/>
                </a:cubicBezTo>
                <a:cubicBezTo>
                  <a:pt x="110090" y="8069"/>
                  <a:pt x="128280" y="-198"/>
                  <a:pt x="409400" y="-198"/>
                </a:cubicBezTo>
                <a:cubicBezTo>
                  <a:pt x="690520" y="-198"/>
                  <a:pt x="1388359" y="27913"/>
                  <a:pt x="1729010" y="29567"/>
                </a:cubicBezTo>
                <a:cubicBezTo>
                  <a:pt x="2069660" y="31220"/>
                  <a:pt x="2316053" y="-13427"/>
                  <a:pt x="2453306" y="9723"/>
                </a:cubicBezTo>
                <a:cubicBezTo>
                  <a:pt x="2590558" y="32874"/>
                  <a:pt x="2535988" y="142015"/>
                  <a:pt x="2552525" y="16847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995" name=""/>
          <p:cNvSpPr/>
          <p:nvPr/>
        </p:nvSpPr>
        <p:spPr>
          <a:xfrm>
            <a:off x="1699739" y="3184837"/>
            <a:ext cx="2122793" cy="115574"/>
          </a:xfrm>
          <a:custGeom>
            <a:avLst/>
            <a:gdLst>
              <a:gd name="connsiteX0" fmla="*/ -121 w 2122793"/>
              <a:gd name="connsiteY0" fmla="*/ 15959 h 115574"/>
              <a:gd name="connsiteX1" fmla="*/ 39565 w 2122793"/>
              <a:gd name="connsiteY1" fmla="*/ 105256 h 115574"/>
              <a:gd name="connsiteX2" fmla="*/ 277690 w 2122793"/>
              <a:gd name="connsiteY2" fmla="*/ 95334 h 115574"/>
              <a:gd name="connsiteX3" fmla="*/ 932534 w 2122793"/>
              <a:gd name="connsiteY3" fmla="*/ 105256 h 115574"/>
              <a:gd name="connsiteX4" fmla="*/ 1597300 w 2122793"/>
              <a:gd name="connsiteY4" fmla="*/ 115177 h 115574"/>
              <a:gd name="connsiteX5" fmla="*/ 1974331 w 2122793"/>
              <a:gd name="connsiteY5" fmla="*/ 95334 h 115574"/>
              <a:gd name="connsiteX6" fmla="*/ 2113237 w 2122793"/>
              <a:gd name="connsiteY6" fmla="*/ 55646 h 115574"/>
              <a:gd name="connsiteX7" fmla="*/ 2113237 w 2122793"/>
              <a:gd name="connsiteY7" fmla="*/ -3884 h 1155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2793" h="115574">
                <a:moveTo>
                  <a:pt x="-121" y="15959"/>
                </a:moveTo>
                <a:cubicBezTo>
                  <a:pt x="6492" y="30841"/>
                  <a:pt x="-6736" y="92026"/>
                  <a:pt x="39565" y="105256"/>
                </a:cubicBezTo>
                <a:cubicBezTo>
                  <a:pt x="85867" y="118485"/>
                  <a:pt x="128862" y="95334"/>
                  <a:pt x="277690" y="95334"/>
                </a:cubicBezTo>
                <a:cubicBezTo>
                  <a:pt x="426518" y="95334"/>
                  <a:pt x="712599" y="101948"/>
                  <a:pt x="932534" y="105256"/>
                </a:cubicBezTo>
                <a:cubicBezTo>
                  <a:pt x="1152469" y="108563"/>
                  <a:pt x="1423667" y="116831"/>
                  <a:pt x="1597300" y="115177"/>
                </a:cubicBezTo>
                <a:cubicBezTo>
                  <a:pt x="1770932" y="113524"/>
                  <a:pt x="1888342" y="105256"/>
                  <a:pt x="1974331" y="95334"/>
                </a:cubicBezTo>
                <a:cubicBezTo>
                  <a:pt x="2060320" y="85412"/>
                  <a:pt x="2090086" y="72183"/>
                  <a:pt x="2113237" y="55646"/>
                </a:cubicBezTo>
                <a:cubicBezTo>
                  <a:pt x="2136388" y="39110"/>
                  <a:pt x="2113237" y="6037"/>
                  <a:pt x="2113237" y="-3884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996" name=""/>
          <p:cNvSpPr/>
          <p:nvPr/>
        </p:nvSpPr>
        <p:spPr>
          <a:xfrm>
            <a:off x="4448703" y="1683543"/>
            <a:ext cx="4139869" cy="2321720"/>
          </a:xfrm>
          <a:custGeom>
            <a:avLst/>
            <a:gdLst>
              <a:gd name="connsiteX0" fmla="*/ 118336 w 4139869"/>
              <a:gd name="connsiteY0" fmla="*/ 2182018 h 2321720"/>
              <a:gd name="connsiteX1" fmla="*/ 2330914 w 4139869"/>
              <a:gd name="connsiteY1" fmla="*/ 2231628 h 2321720"/>
              <a:gd name="connsiteX2" fmla="*/ 3819195 w 4139869"/>
              <a:gd name="connsiteY2" fmla="*/ 2152253 h 2321720"/>
              <a:gd name="connsiteX3" fmla="*/ 3829116 w 4139869"/>
              <a:gd name="connsiteY3" fmla="*/ 247253 h 2321720"/>
              <a:gd name="connsiteX4" fmla="*/ 435835 w 4139869"/>
              <a:gd name="connsiteY4" fmla="*/ 58737 h 2321720"/>
              <a:gd name="connsiteX5" fmla="*/ -727 w 4139869"/>
              <a:gd name="connsiteY5" fmla="*/ 584597 h 232172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9869" h="2321720">
                <a:moveTo>
                  <a:pt x="118336" y="2182018"/>
                </a:moveTo>
                <a:cubicBezTo>
                  <a:pt x="487099" y="2190286"/>
                  <a:pt x="1714104" y="2236589"/>
                  <a:pt x="2330914" y="2231628"/>
                </a:cubicBezTo>
                <a:cubicBezTo>
                  <a:pt x="2947724" y="2226667"/>
                  <a:pt x="3569495" y="2482982"/>
                  <a:pt x="3819195" y="2152253"/>
                </a:cubicBezTo>
                <a:cubicBezTo>
                  <a:pt x="4068895" y="1821523"/>
                  <a:pt x="4393009" y="596172"/>
                  <a:pt x="3829116" y="247253"/>
                </a:cubicBezTo>
                <a:cubicBezTo>
                  <a:pt x="3265222" y="-101666"/>
                  <a:pt x="1074142" y="2513"/>
                  <a:pt x="435835" y="58737"/>
                </a:cubicBezTo>
                <a:cubicBezTo>
                  <a:pt x="-202472" y="114961"/>
                  <a:pt x="72033" y="496953"/>
                  <a:pt x="-727" y="584597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997" name=""/>
          <p:cNvSpPr/>
          <p:nvPr/>
        </p:nvSpPr>
        <p:spPr>
          <a:xfrm>
            <a:off x="479226" y="3192660"/>
            <a:ext cx="2466392" cy="1685945"/>
          </a:xfrm>
          <a:custGeom>
            <a:avLst/>
            <a:gdLst>
              <a:gd name="connsiteX0" fmla="*/ 357187 w 2466392"/>
              <a:gd name="connsiteY0" fmla="*/ 1645245 h 1685945"/>
              <a:gd name="connsiteX1" fmla="*/ 69453 w 2466392"/>
              <a:gd name="connsiteY1" fmla="*/ 1635323 h 1685945"/>
              <a:gd name="connsiteX2" fmla="*/ 0 w 2466392"/>
              <a:gd name="connsiteY2" fmla="*/ 990401 h 1685945"/>
              <a:gd name="connsiteX3" fmla="*/ 89297 w 2466392"/>
              <a:gd name="connsiteY3" fmla="*/ 87511 h 1685945"/>
              <a:gd name="connsiteX4" fmla="*/ 585391 w 2466392"/>
              <a:gd name="connsiteY4" fmla="*/ 57745 h 1685945"/>
              <a:gd name="connsiteX5" fmla="*/ 2262187 w 2466392"/>
              <a:gd name="connsiteY5" fmla="*/ 315714 h 1685945"/>
              <a:gd name="connsiteX6" fmla="*/ 2460625 w 2466392"/>
              <a:gd name="connsiteY6" fmla="*/ 147042 h 168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392" h="1685945">
                <a:moveTo>
                  <a:pt x="357187" y="1645245"/>
                </a:moveTo>
                <a:cubicBezTo>
                  <a:pt x="309232" y="1643592"/>
                  <a:pt x="128984" y="1744463"/>
                  <a:pt x="69453" y="1635323"/>
                </a:cubicBezTo>
                <a:cubicBezTo>
                  <a:pt x="9922" y="1526183"/>
                  <a:pt x="-3306" y="1248370"/>
                  <a:pt x="0" y="990401"/>
                </a:cubicBezTo>
                <a:cubicBezTo>
                  <a:pt x="3307" y="732433"/>
                  <a:pt x="-8267" y="242953"/>
                  <a:pt x="89297" y="87511"/>
                </a:cubicBezTo>
                <a:cubicBezTo>
                  <a:pt x="186862" y="-67931"/>
                  <a:pt x="223242" y="19711"/>
                  <a:pt x="585391" y="57745"/>
                </a:cubicBezTo>
                <a:cubicBezTo>
                  <a:pt x="947539" y="95779"/>
                  <a:pt x="1949648" y="300831"/>
                  <a:pt x="2262187" y="315714"/>
                </a:cubicBezTo>
                <a:cubicBezTo>
                  <a:pt x="2574726" y="330596"/>
                  <a:pt x="2427552" y="175154"/>
                  <a:pt x="2460625" y="147042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998" name=""/>
          <p:cNvSpPr/>
          <p:nvPr/>
        </p:nvSpPr>
        <p:spPr>
          <a:xfrm>
            <a:off x="776882" y="4426744"/>
            <a:ext cx="192214" cy="775494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1988" name=""/>
          <p:cNvSpPr txBox="1"/>
          <p:nvPr/>
        </p:nvSpPr>
        <p:spPr>
          <a:xfrm>
            <a:off x="208357" y="504983"/>
            <a:ext cx="4980785" cy="55740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&lt;title&gt;회원 목록창&lt;/title&gt;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&lt;table align="center"  width="100%"&gt;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&lt;tr align="center"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 &gt;아이디&lt;/td&gt;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width="7%"&gt;비밀번호&lt;/td&gt;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&gt;이름&lt;/td&gt;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width="11%" &gt;이메일&lt;/td&gt;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width="5%" &gt;가입일&lt;/td&gt;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 if(membersList.size()==0){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&lt;tr&gt;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&lt;td colspan="5"&gt;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 &lt;p align="center"&gt;&lt;b&gt;&lt;span style="font-size:9pt;"&gt;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               등록된 회원이  없습니다.&lt;/span&gt;&lt;/b&gt;&lt;/p&gt;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}else{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for( int i = 0; i &lt; membersList.size(); i++ 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MemberBean bean = (MemberBean) membersList.get(i);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41989" name=""/>
          <p:cNvSpPr txBox="1"/>
          <p:nvPr/>
        </p:nvSpPr>
        <p:spPr>
          <a:xfrm>
            <a:off x="5208984" y="2797968"/>
            <a:ext cx="3661177" cy="338185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   &lt;tr align="center"&gt;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&lt;td&gt;&lt;%=bean.getId()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&lt;td&gt;&lt;%=bean.getPwd()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&lt;td&gt;&lt;%=bean.getName()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&lt;td&gt;&lt;%=bean.getEmail()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    &lt;td&gt;&lt;%=bean.getJoinDate() %&gt;&lt;/td&gt;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} // end for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} // end if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&lt;tr height="1" bgcolor="#99ccff"&gt;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colspan="5"&gt;&lt;/td&gt;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   &lt;/tr&gt;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&lt;/table&gt;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755374" y="1520687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실행 결과는 자바 빈을 사용했을 때와 같습니다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374" y="1856022"/>
            <a:ext cx="7841974" cy="447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회원 가입창에서 전달된 회원 정보를 </a:t>
            </a:r>
            <a:r>
              <a:rPr lang="en-US" altLang="ko-KR" sz="1200">
                <a:latin typeface="+mj-ea"/>
                <a:ea typeface="+mj-ea"/>
              </a:rPr>
              <a:t>&lt;jsp:setProperty&gt; </a:t>
            </a:r>
            <a:r>
              <a:rPr lang="ko-KR" altLang="en-US" sz="1200">
                <a:latin typeface="+mj-ea"/>
                <a:ea typeface="+mj-ea"/>
              </a:rPr>
              <a:t>액션 태그를 이용해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유즈 빈의 속성에 좀 더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편리하게 설정하는 방법</a:t>
            </a:r>
            <a:r>
              <a:rPr lang="ko-KR" altLang="en-US" sz="1200">
                <a:latin typeface="+mj-ea"/>
                <a:ea typeface="+mj-ea"/>
              </a:rPr>
              <a:t>을 알아보겠습니다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6204" y="2458264"/>
            <a:ext cx="5339715" cy="361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6216083" y="2564296"/>
            <a:ext cx="1705403" cy="451636"/>
          </a:xfrm>
          <a:prstGeom prst="wedgeRectCallout">
            <a:avLst>
              <a:gd name="adj1" fmla="val -66462"/>
              <a:gd name="adj2" fmla="val 446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  <a:defRPr/>
            </a:pPr>
            <a:r>
              <a:rPr lang="en-US" altLang="ko-KR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MemberBean</a:t>
            </a:r>
            <a:r>
              <a:rPr lang="ko-KR" altLang="ko-KR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의 속성명과 동일하게 설정합니다</a:t>
            </a:r>
            <a:r>
              <a:rPr lang="en-US" altLang="ko-KR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ko-KR" sz="1100">
              <a:latin typeface="+mj-ea"/>
              <a:ea typeface="+mj-ea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6339" y="2882348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83357" y="3488635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83357" y="4124738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83357" y="4740963"/>
            <a:ext cx="31805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02494" y="1262617"/>
            <a:ext cx="6050358" cy="269003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MemberForm.html 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수정하기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  &lt;form method="post"   action="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member3.jsp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65313" y="1540565"/>
            <a:ext cx="726550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member4.jsp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35647" y="1817564"/>
            <a:ext cx="6524833" cy="41261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44036" name="그림 4403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195389" y="2340260"/>
            <a:ext cx="98107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400123"/>
            <a:ext cx="7484164" cy="26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member5.jsp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83626" y="1677122"/>
            <a:ext cx="6941448" cy="43693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5490" y="1391478"/>
            <a:ext cx="6660994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인클루드 액션 태그 처리 과정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830" y="5369892"/>
            <a:ext cx="4393096" cy="1457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브라우저 요청 시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컴파일합니다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컴파일 시 </a:t>
            </a:r>
            <a:r>
              <a:rPr lang="en-US" altLang="ko-KR" sz="1200">
                <a:latin typeface="+mj-ea"/>
                <a:ea typeface="+mj-ea"/>
              </a:rPr>
              <a:t>&lt;jsp:include&gt;</a:t>
            </a:r>
            <a:r>
              <a:rPr lang="ko-KR" altLang="en-US" sz="1200">
                <a:latin typeface="+mj-ea"/>
                <a:ea typeface="+mj-ea"/>
              </a:rPr>
              <a:t>가 지시하는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요청된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를 컴파일합니다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컴파일된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가 응답을 보냅니다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는 브라우저에서 요청한 응답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65830" y="1546057"/>
            <a:ext cx="4457562" cy="39816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96348" y="1550504"/>
            <a:ext cx="7414590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member6.jsp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8273" y="1827503"/>
            <a:ext cx="6890739" cy="4364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785191" y="1478419"/>
            <a:ext cx="7414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마지막으로 </a:t>
            </a:r>
            <a:r>
              <a:rPr lang="en-US" altLang="ko-KR" sz="1200">
                <a:latin typeface="+mj-ea"/>
                <a:ea typeface="+mj-ea"/>
              </a:rPr>
              <a:t>member7.jsp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 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&lt;jsp:getProperty&gt;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사용하기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255125" y="1755418"/>
            <a:ext cx="6474723" cy="3770107"/>
            <a:chOff x="864704" y="1845502"/>
            <a:chExt cx="6474723" cy="3495691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64704" y="1845502"/>
              <a:ext cx="6474723" cy="321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172817" y="5064194"/>
              <a:ext cx="1699592" cy="247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latin typeface="+mj-ea"/>
                  <a:ea typeface="+mj-ea"/>
                </a:rPr>
                <a:t>...</a:t>
              </a:r>
              <a:endParaRPr lang="ko-KR" altLang="en-US" sz="1200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43249" y="1449898"/>
            <a:ext cx="6378645" cy="5021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01417" y="6471864"/>
            <a:ext cx="2435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401417" y="6471864"/>
            <a:ext cx="2435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8131" name=""/>
          <p:cNvSpPr txBox="1"/>
          <p:nvPr/>
        </p:nvSpPr>
        <p:spPr>
          <a:xfrm>
            <a:off x="747116" y="537685"/>
            <a:ext cx="8396884" cy="612791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import="java.util.*, sec01.ex01.*"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request.setCharacterEncoding("UTF-8");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&lt;jsp:useBean  id="m"  class="sec01.ex01.MemberBean"  scope="page"/&gt;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&lt;jsp:setProperty name="m" property="*" /&gt;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&lt;title&gt;회원 목록창&lt;/title&gt;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&lt;table align="center"  width="100%"&gt;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ko-KR" altLang="en-US" sz="1200" b="1"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 &lt;tr align="center" bgcolor="#99ccff"&gt;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&lt;td width="7%" &gt;아이디&lt;/td&gt;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&lt;td width="7%"&gt;비밀번호&lt;/td&gt;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&lt;td width="5%" &gt;이름&lt;/td&gt;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&lt;td width="11%" &gt;이메일&lt;/td&gt;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&lt;tr align="center"&gt;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&lt;td&gt;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&lt;jsp:getProperty name="m"  property="id"  /&gt; 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</a:t>
            </a:r>
            <a:r>
              <a:rPr lang="ko-KR" altLang="en-US" sz="1200" b="1">
                <a:latin typeface="한컴산뜻돋움"/>
                <a:ea typeface="한컴산뜻돋움"/>
              </a:rPr>
              <a:t>       </a:t>
            </a:r>
            <a:r>
              <a:rPr lang="en-US" altLang="ko-KR" sz="1200" b="1">
                <a:latin typeface="한컴산뜻돋움"/>
                <a:ea typeface="한컴산뜻돋움"/>
              </a:rPr>
              <a:t>&lt;td&gt;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&lt;jsp:getProperty name="m"  property="pwd"  /&gt;</a:t>
            </a:r>
            <a:r>
              <a:rPr lang="en-US" altLang="ko-KR" sz="1200" b="1">
                <a:latin typeface="한컴산뜻돋움"/>
                <a:ea typeface="한컴산뜻돋움"/>
              </a:rPr>
              <a:t>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</a:t>
            </a:r>
            <a:r>
              <a:rPr lang="ko-KR" altLang="en-US" sz="1200" b="1">
                <a:latin typeface="한컴산뜻돋움"/>
                <a:ea typeface="한컴산뜻돋움"/>
              </a:rPr>
              <a:t>       </a:t>
            </a:r>
            <a:r>
              <a:rPr lang="en-US" altLang="ko-KR" sz="1200" b="1">
                <a:latin typeface="한컴산뜻돋움"/>
                <a:ea typeface="한컴산뜻돋움"/>
              </a:rPr>
              <a:t>&lt;td&gt;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&lt;jsp:getProperty name="m"  property="name"   /&gt;</a:t>
            </a:r>
            <a:r>
              <a:rPr lang="en-US" altLang="ko-KR" sz="1200" b="1">
                <a:latin typeface="한컴산뜻돋움"/>
                <a:ea typeface="한컴산뜻돋움"/>
              </a:rPr>
              <a:t>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</a:t>
            </a:r>
            <a:r>
              <a:rPr lang="ko-KR" altLang="en-US" sz="1200" b="1">
                <a:latin typeface="한컴산뜻돋움"/>
                <a:ea typeface="한컴산뜻돋움"/>
              </a:rPr>
              <a:t>       </a:t>
            </a:r>
            <a:r>
              <a:rPr lang="en-US" altLang="ko-KR" sz="1200" b="1">
                <a:latin typeface="한컴산뜻돋움"/>
                <a:ea typeface="한컴산뜻돋움"/>
              </a:rPr>
              <a:t>&lt;td&gt;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&lt;jsp:getProperty name="m"  property="email"  /&gt;</a:t>
            </a:r>
            <a:r>
              <a:rPr lang="en-US" altLang="ko-KR" sz="1200" b="1">
                <a:latin typeface="한컴산뜻돋움"/>
                <a:ea typeface="한컴산뜻돋움"/>
              </a:rPr>
              <a:t>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&lt;tr height="1" bgcolor="#99ccff"&gt;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&lt;td colspan="5"&gt;&lt;/td&gt;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&lt;/table&gt;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   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48132" name=""/>
          <p:cNvSpPr txBox="1"/>
          <p:nvPr/>
        </p:nvSpPr>
        <p:spPr>
          <a:xfrm>
            <a:off x="5579072" y="2476500"/>
            <a:ext cx="2850553" cy="136017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&lt;tr align="center"&gt;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&lt;td&gt;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&lt;%=bean.getId() %&gt;&lt;</a:t>
            </a:r>
            <a:r>
              <a:rPr lang="en-US" altLang="ko-KR" sz="1200" b="1">
                <a:latin typeface="한컴산뜻돋움"/>
                <a:ea typeface="한컴산뜻돋움"/>
              </a:rPr>
              <a:t>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  &lt;td&gt;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&lt;%=bean.getPwd() %&gt;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&lt;td&gt;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&lt;%=bean.getName() %&gt;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&lt;td&gt;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&lt;%=bean.getEmail() %&gt;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&lt;td&gt;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&lt;%=bean.getJoinDate() %&gt;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&lt;/tr&gt;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48133" name=""/>
          <p:cNvSpPr/>
          <p:nvPr/>
        </p:nvSpPr>
        <p:spPr>
          <a:xfrm>
            <a:off x="4458518" y="2941436"/>
            <a:ext cx="1116373" cy="1526037"/>
          </a:xfrm>
          <a:custGeom>
            <a:avLst/>
            <a:gdLst>
              <a:gd name="connsiteX0" fmla="*/ 1120552 w 1116373"/>
              <a:gd name="connsiteY0" fmla="*/ 90688 h 1526037"/>
              <a:gd name="connsiteX1" fmla="*/ 495474 w 1116373"/>
              <a:gd name="connsiteY1" fmla="*/ 110532 h 1526037"/>
              <a:gd name="connsiteX2" fmla="*/ -619 w 1116373"/>
              <a:gd name="connsiteY2" fmla="*/ 1529361 h 15260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373" h="1526037">
                <a:moveTo>
                  <a:pt x="1120552" y="90688"/>
                </a:moveTo>
                <a:cubicBezTo>
                  <a:pt x="1016372" y="93996"/>
                  <a:pt x="682336" y="-129246"/>
                  <a:pt x="495474" y="110532"/>
                </a:cubicBezTo>
                <a:cubicBezTo>
                  <a:pt x="308612" y="350311"/>
                  <a:pt x="82062" y="1292889"/>
                  <a:pt x="-619" y="1529361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134" name=""/>
          <p:cNvSpPr txBox="1"/>
          <p:nvPr/>
        </p:nvSpPr>
        <p:spPr>
          <a:xfrm>
            <a:off x="5678289" y="5671343"/>
            <a:ext cx="2797969" cy="82280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※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member7.jsp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는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DAO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를 활용하지 않고 입력받은 데이터를 그대로 출력해보는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jsp:getProperty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에 초점을 모았다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05678" y="1520687"/>
            <a:ext cx="7643191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http://localhost:8090/pro13/memberForm.html</a:t>
            </a:r>
            <a:r>
              <a:rPr lang="ko-KR" altLang="en-US" sz="1200">
                <a:latin typeface="+mj-ea"/>
                <a:ea typeface="+mj-ea"/>
              </a:rPr>
              <a:t>로 요청하여 회원 가입창에 회원 정보를 입력한 후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20782" y="2087216"/>
            <a:ext cx="3294524" cy="359796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505119" y="554479"/>
            <a:ext cx="75416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797719" y="1262617"/>
            <a:ext cx="6050358" cy="269003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MemberForm.html 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수정하기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  &lt;form method="post"   action="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member7.jsp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75251" y="1580322"/>
            <a:ext cx="7414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그러면 전송된 회원 정보를 </a:t>
            </a:r>
            <a:r>
              <a:rPr lang="en-US" altLang="ko-KR" sz="1200">
                <a:latin typeface="+mj-ea"/>
                <a:ea typeface="+mj-ea"/>
              </a:rPr>
              <a:t>&lt;jsp:getProperty&gt; </a:t>
            </a:r>
            <a:r>
              <a:rPr lang="ko-KR" altLang="en-US" sz="1200">
                <a:latin typeface="+mj-ea"/>
                <a:ea typeface="+mj-ea"/>
              </a:rPr>
              <a:t>액션 태그를 이용해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53546" y="1857322"/>
            <a:ext cx="6671528" cy="1353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554479"/>
            <a:ext cx="754160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13.3 useBean, setProperty, getProperty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20687"/>
            <a:ext cx="7414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자식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 해당하는 </a:t>
            </a:r>
            <a:r>
              <a:rPr lang="en-US" altLang="ko-KR" sz="1200">
                <a:latin typeface="+mj-ea"/>
                <a:ea typeface="+mj-ea"/>
              </a:rPr>
              <a:t>duke_image.jsp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200774" y="1797686"/>
            <a:ext cx="6488475" cy="4605483"/>
            <a:chOff x="417444" y="2021736"/>
            <a:chExt cx="6488475" cy="460548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49248" y="2021736"/>
              <a:ext cx="6156671" cy="2009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17444" y="4031353"/>
              <a:ext cx="6305343" cy="25958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1" name=""/>
          <p:cNvSpPr txBox="1"/>
          <p:nvPr/>
        </p:nvSpPr>
        <p:spPr>
          <a:xfrm>
            <a:off x="4638873" y="2877661"/>
            <a:ext cx="4335859" cy="3921284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request.setCharacterEncoding("utf-8");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String name = request.getParameter("name" ) 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String imgName = request.getParameter("imgName" ) 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&lt;title&gt;듀크이미지&lt;/title&gt;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&lt;br&gt;&lt;br&gt;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&lt;h1&gt;이름은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&lt;%= name%&gt;</a:t>
            </a:r>
            <a:r>
              <a:rPr lang="en-US" altLang="ko-KR" sz="1200" b="1">
                <a:latin typeface="한컴산뜻돋움"/>
                <a:ea typeface="한컴산뜻돋움"/>
              </a:rPr>
              <a:t>입니다. &lt;/h1&gt;&lt;br&gt;&lt;br&gt;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&lt;img src="./image/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&lt;%=imgName %&gt;</a:t>
            </a:r>
            <a:r>
              <a:rPr lang="en-US" altLang="ko-KR" sz="1200" b="1">
                <a:latin typeface="한컴산뜻돋움"/>
                <a:ea typeface="한컴산뜻돋움"/>
              </a:rPr>
              <a:t>" 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500809"/>
            <a:ext cx="7185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부모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include1.jsp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19201" y="1777808"/>
            <a:ext cx="5963478" cy="4700380"/>
            <a:chOff x="1324274" y="1777808"/>
            <a:chExt cx="5963478" cy="470038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324274" y="1777808"/>
              <a:ext cx="5963478" cy="47003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직선 연결선 4"/>
            <p:cNvCxnSpPr/>
            <p:nvPr/>
          </p:nvCxnSpPr>
          <p:spPr>
            <a:xfrm>
              <a:off x="5893904" y="4870174"/>
              <a:ext cx="4273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087592" y="4980747"/>
              <a:ext cx="1441174" cy="217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>
                  <a:solidFill>
                    <a:srgbClr val="ff0000"/>
                  </a:solidFill>
                  <a:latin typeface="+mj-ea"/>
                  <a:ea typeface="+mj-ea"/>
                </a:rPr>
                <a:t>포워딩합니다</a:t>
              </a:r>
              <a:r>
                <a:rPr lang="en-US" altLang="ko-KR" sz="900" b="1">
                  <a:solidFill>
                    <a:srgbClr val="ff0000"/>
                  </a:solidFill>
                  <a:latin typeface="+mj-ea"/>
                  <a:ea typeface="+mj-ea"/>
                </a:rPr>
                <a:t>.</a:t>
              </a:r>
              <a:endParaRPr lang="ko-KR" altLang="en-US" sz="9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23" name=""/>
          <p:cNvSpPr txBox="1"/>
          <p:nvPr/>
        </p:nvSpPr>
        <p:spPr>
          <a:xfrm>
            <a:off x="5076032" y="1409222"/>
            <a:ext cx="4067968" cy="42987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&lt;title&gt;include1.jsp&lt;/title&gt;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안녕하세요. 쇼핑몰 중심 JSP 시작입니다!!!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&lt;jsp:include  page="duke_image.jsp"  flush="true" 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&lt;jsp:param name= "name"  value="듀크"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&lt;jsp:param name="imgName"  value="duke.png" 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&lt;/jsp:include&gt;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안녕하세요. 쇼핑몰 중심 JSP 끝 부분입니다.!!!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자바 코드를 없애는 액션 태그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13.1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인클루드 액션 태그 사용하기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80930"/>
            <a:ext cx="7335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다른 부모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include2.jsp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9971" y="1751413"/>
            <a:ext cx="6467475" cy="3115879"/>
          </a:xfrm>
          <a:prstGeom prst="rect">
            <a:avLst/>
          </a:prstGeom>
          <a:noFill/>
          <a:ln>
            <a:noFill/>
          </a:ln>
        </p:spPr>
      </p:pic>
      <p:sp>
        <p:nvSpPr>
          <p:cNvPr id="6147" name=""/>
          <p:cNvSpPr txBox="1"/>
          <p:nvPr/>
        </p:nvSpPr>
        <p:spPr>
          <a:xfrm>
            <a:off x="5076032" y="1409222"/>
            <a:ext cx="4067968" cy="447532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pageEncoding="UTF-8"%&gt;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&lt;meta  charset="UTF-8"&gt;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&lt;title&gt;include2.jsp&lt;/title&gt;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안녕하세요. 쇼핑몰 중심 JSP 시작입니다!!!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&lt;jsp:include  page="duke_image.jsp"  flush="true" 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&lt;jsp:param name="name"  value="듀크2"/&gt;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&lt;jsp:param name="imgName"  value="duke2.png"/&gt;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&lt;/jsp:include&gt;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&lt;br&gt;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안녕하세요. 쇼핑몰 중심 JSP 끝 부분입니다.!!!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2826</ep:Words>
  <ep:PresentationFormat/>
  <ep:Paragraphs>832</ep:Paragraphs>
  <ep:Slides>65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ep:HeadingPairs>
  <ep:TitlesOfParts>
    <vt:vector size="6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2018-08-29T04:30:46.000</dcterms:created>
  <dc:creator>SSEN Kim</dc:creator>
  <cp:lastModifiedBy>daewo</cp:lastModifiedBy>
  <dcterms:modified xsi:type="dcterms:W3CDTF">2022-02-16T06:13:21.801</dcterms:modified>
  <cp:revision>577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