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0" r:id="rId18"/>
    <p:sldId id="273" r:id="rId19"/>
    <p:sldId id="274" r:id="rId20"/>
    <p:sldId id="291" r:id="rId21"/>
    <p:sldId id="292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93" r:id="rId30"/>
    <p:sldId id="283" r:id="rId31"/>
    <p:sldId id="284" r:id="rId32"/>
    <p:sldId id="294" r:id="rId33"/>
    <p:sldId id="285" r:id="rId34"/>
    <p:sldId id="286" r:id="rId35"/>
    <p:sldId id="295" r:id="rId36"/>
    <p:sldId id="296" r:id="rId37"/>
    <p:sldId id="288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5">
          <p15:clr>
            <a:srgbClr val="A4A3A4"/>
          </p15:clr>
        </p15:guide>
        <p15:guide id="2" pos="379">
          <p15:clr>
            <a:srgbClr val="A4A3A4"/>
          </p15:clr>
        </p15:guide>
        <p15:guide id="3" pos="5374">
          <p15:clr>
            <a:srgbClr val="A4A3A4"/>
          </p15:clr>
        </p15:guide>
        <p15:guide id="4" pos="5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2"/>
    <p:restoredTop sz="94660"/>
  </p:normalViewPr>
  <p:slideViewPr>
    <p:cSldViewPr snapToGrid="0">
      <p:cViewPr varScale="1">
        <p:scale>
          <a:sx n="105" d="100"/>
          <a:sy n="105" d="100"/>
        </p:scale>
        <p:origin x="604" y="72"/>
      </p:cViewPr>
      <p:guideLst>
        <p:guide orient="horz" pos="1065"/>
        <p:guide pos="379"/>
        <p:guide pos="5374"/>
        <p:guide pos="5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2022-08-23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utar37.tistory.com/entry/%EC%9E%90%EB%B0%94-Iterator-Enumeration-%EC%9D%B8%ED%84%B0%ED%8E%98%EC%9D%B4%EC%8A%A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15</a:t>
            </a:r>
            <a:r>
              <a:rPr lang="ko-KR" altLang="en-US" sz="2800"/>
              <a:t>장</a:t>
            </a:r>
            <a:r>
              <a:rPr lang="en-US" altLang="ko-KR" sz="2800"/>
              <a:t>  JSP </a:t>
            </a:r>
            <a:r>
              <a:rPr lang="ko-KR" altLang="en-US" sz="2800"/>
              <a:t>페이지를 풍부하게 하는 오픈 소스 기능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15.1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JSP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에서 파일 업로드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15.2  JSP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에서 파일 다운로드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90261"/>
            <a:ext cx="7406426" cy="265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로컬 </a:t>
            </a:r>
            <a:r>
              <a:rPr lang="en-US" altLang="ko-KR" sz="1200">
                <a:latin typeface="+mj-ea"/>
                <a:ea typeface="+mj-ea"/>
              </a:rPr>
              <a:t>PC</a:t>
            </a:r>
            <a:r>
              <a:rPr lang="ko-KR" altLang="en-US" sz="1200">
                <a:latin typeface="+mj-ea"/>
                <a:ea typeface="+mj-ea"/>
              </a:rPr>
              <a:t>의 여러분이 원하는 폴더에 </a:t>
            </a:r>
            <a:r>
              <a:rPr lang="en-US" altLang="ko-KR" sz="1200">
                <a:latin typeface="+mj-ea"/>
                <a:ea typeface="+mj-ea"/>
              </a:rPr>
              <a:t>zip </a:t>
            </a:r>
            <a:r>
              <a:rPr lang="ko-KR" altLang="en-US" sz="1200">
                <a:latin typeface="+mj-ea"/>
                <a:ea typeface="+mj-ea"/>
              </a:rPr>
              <a:t>파일의 압축을 풉니다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1946013"/>
            <a:ext cx="5821961" cy="2367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061252" y="3309730"/>
            <a:ext cx="644267" cy="8845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70383"/>
            <a:ext cx="7265505" cy="44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commons-io-2.6-bin </a:t>
            </a:r>
            <a:r>
              <a:rPr lang="ko-KR" altLang="en-US" sz="1200">
                <a:latin typeface="+mj-ea"/>
                <a:ea typeface="+mj-ea"/>
              </a:rPr>
              <a:t>폴더로 이동한 후 </a:t>
            </a:r>
            <a:r>
              <a:rPr lang="en-US" altLang="ko-KR" sz="1200">
                <a:latin typeface="+mj-ea"/>
                <a:ea typeface="+mj-ea"/>
              </a:rPr>
              <a:t>commons-io-2.6.jar </a:t>
            </a:r>
            <a:r>
              <a:rPr lang="ko-KR" altLang="en-US" sz="1200">
                <a:latin typeface="+mj-ea"/>
                <a:ea typeface="+mj-ea"/>
              </a:rPr>
              <a:t>파일을 복사해 이클립스 프로젝트의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WEB-INF/lib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60562" y="2032048"/>
            <a:ext cx="5615370" cy="359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001497" y="4164496"/>
            <a:ext cx="1366750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081751" y="1608483"/>
            <a:ext cx="2543175" cy="2247900"/>
            <a:chOff x="3081751" y="1608483"/>
            <a:chExt cx="2543175" cy="2247900"/>
          </a:xfrm>
        </p:grpSpPr>
        <p:pic>
          <p:nvPicPr>
            <p:cNvPr id="5" name="그림 4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3081751" y="1608483"/>
              <a:ext cx="2543175" cy="2247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3846443" y="3477868"/>
              <a:ext cx="1262270" cy="17890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15.1.3 </a:t>
            </a:r>
            <a:r>
              <a:rPr lang="ko-KR" altLang="en-US" b="1"/>
              <a:t>파일 업로드 관련 </a:t>
            </a:r>
            <a:r>
              <a:rPr lang="en-US" altLang="ko-KR" b="1"/>
              <a:t>API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5252" y="200258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DiskFileItemFactory </a:t>
            </a:r>
            <a:r>
              <a:rPr lang="ko-KR" altLang="en-US" sz="1200" b="1">
                <a:latin typeface="+mj-ea"/>
                <a:ea typeface="+mj-ea"/>
              </a:rPr>
              <a:t>클래스가 제공하는 메서드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68018" y="2249110"/>
          <a:ext cx="7162800" cy="78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setRepository()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파일을 저장할 디렉터리를 설정합니다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8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setSizeThreadhold()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최대 업로드 가능한 파일 크기를 설정합니다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75252" y="3561377"/>
            <a:ext cx="3278588" cy="265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ServletFileUpload </a:t>
            </a:r>
            <a:r>
              <a:rPr lang="ko-KR" altLang="en-US" sz="1200" b="1">
                <a:latin typeface="+mj-ea"/>
                <a:ea typeface="+mj-ea"/>
              </a:rPr>
              <a:t>클래스가 제공하는 메서드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52027" y="3838376"/>
          <a:ext cx="7162800" cy="78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parseRequest()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전송된 매개변수를</a:t>
                      </a:r>
                      <a:r>
                        <a:rPr lang="ko-KR" altLang="en-US" sz="11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1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List </a:t>
                      </a:r>
                      <a:r>
                        <a:rPr lang="ko-KR" altLang="en-US" sz="11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객체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얻습니다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8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getItemIterator()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전송된 매개변수를</a:t>
                      </a:r>
                      <a:r>
                        <a:rPr lang="ko-KR" altLang="en-US" sz="11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1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Iterato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타입으로 얻습니다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4535" y="5783063"/>
            <a:ext cx="6776641" cy="44755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  <a:hlinkClick r:id="rId2"/>
              </a:rPr>
              <a:t>https://kutar37.tistory.com/entry/%EC%9E%90%EB%B0%94-Iterator-Enumeration-%EC%9D%B8%ED%84%B0%ED%8E%98%EC%9D%B4%EC%8A%A4</a:t>
            </a:r>
            <a:endParaRPr lang="en-US" altLang="ko-KR" sz="1200">
              <a:latin typeface="한컴산뜻돋움"/>
              <a:ea typeface="한컴산뜻돋움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4616" y="5378648"/>
            <a:ext cx="4484687" cy="268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Iterator / Enumeration 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인터페이스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15.1.4 JSP </a:t>
            </a:r>
            <a:r>
              <a:rPr lang="ko-KR" altLang="en-US" b="1"/>
              <a:t>페이지에서 파일 업로드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496" y="1878496"/>
            <a:ext cx="760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sec01.ex01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FileUpload </a:t>
            </a:r>
            <a:r>
              <a:rPr lang="ko-KR" altLang="en-US" sz="1200">
                <a:latin typeface="+mj-ea"/>
                <a:ea typeface="+mj-ea"/>
              </a:rPr>
              <a:t>클래스를 생성합니다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또 </a:t>
            </a:r>
            <a:r>
              <a:rPr lang="en-US" altLang="ko-KR" sz="1200">
                <a:latin typeface="+mj-ea"/>
                <a:ea typeface="+mj-ea"/>
              </a:rPr>
              <a:t>test01 </a:t>
            </a:r>
            <a:r>
              <a:rPr lang="ko-KR" altLang="en-US" sz="1200">
                <a:latin typeface="+mj-ea"/>
                <a:ea typeface="+mj-ea"/>
              </a:rPr>
              <a:t>폴더를 생성하고실습 파일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uploadForm.jsp</a:t>
            </a:r>
            <a:r>
              <a:rPr lang="ko-KR" altLang="en-US" sz="1200">
                <a:latin typeface="+mj-ea"/>
                <a:ea typeface="+mj-ea"/>
              </a:rPr>
              <a:t>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91872" y="2476707"/>
            <a:ext cx="2266950" cy="2600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00809"/>
            <a:ext cx="7484164" cy="4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파일을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업로드할 때 사용할 저장소</a:t>
            </a:r>
            <a:r>
              <a:rPr lang="ko-KR" altLang="en-US" sz="1200">
                <a:latin typeface="+mj-ea"/>
                <a:ea typeface="+mj-ea"/>
              </a:rPr>
              <a:t>를 다음과 같이 </a:t>
            </a:r>
            <a:r>
              <a:rPr lang="en-US" altLang="ko-KR" sz="1200">
                <a:latin typeface="+mj-ea"/>
                <a:ea typeface="+mj-ea"/>
              </a:rPr>
              <a:t>C </a:t>
            </a:r>
            <a:r>
              <a:rPr lang="ko-KR" altLang="en-US" sz="1200">
                <a:latin typeface="+mj-ea"/>
                <a:ea typeface="+mj-ea"/>
              </a:rPr>
              <a:t>드라이브 아래에 만듭니다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여기서는 폴더 이름을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file_repo</a:t>
            </a:r>
            <a:r>
              <a:rPr lang="ko-KR" altLang="en-US" sz="1200">
                <a:solidFill>
                  <a:schemeClr val="dk1"/>
                </a:solidFill>
                <a:latin typeface="+mj-ea"/>
                <a:ea typeface="+mj-ea"/>
              </a:rPr>
              <a:t>로</a:t>
            </a:r>
            <a:r>
              <a:rPr lang="ko-KR" altLang="en-US" sz="1200">
                <a:latin typeface="+mj-ea"/>
                <a:ea typeface="+mj-ea"/>
              </a:rPr>
              <a:t> 하였습니다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65389" y="1962474"/>
            <a:ext cx="4443524" cy="36630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524674" y="3687417"/>
            <a:ext cx="882213" cy="9442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510748"/>
            <a:ext cx="7603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uploadForm.jsp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83974" y="1787747"/>
            <a:ext cx="6607865" cy="3258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475" y="1464468"/>
            <a:ext cx="8344299" cy="50229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isELIgnored="false" 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taglib prefix="fmt" uri="http://java.sun.com/jsp/jstl/fmt" %&gt;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taglib prefix="c" uri="http://java.sun.com/jsp/jstl/core" %&gt;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&lt;c:set var="contextPath"  value="${pageContext.request.contextPath}"  /&gt;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&lt;title&gt;파일 업로드창&lt;/title&gt;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&lt;/head&gt; 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&lt;form action="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${contextPath}/upload.do</a:t>
            </a:r>
            <a:r>
              <a:rPr lang="en-US" altLang="ko-KR" sz="1200" b="1">
                <a:latin typeface="한컴산뜻돋움"/>
                <a:ea typeface="한컴산뜻돋움"/>
              </a:rPr>
              <a:t>"  method="post" enctype="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multipart/form-data</a:t>
            </a:r>
            <a:r>
              <a:rPr lang="en-US" altLang="ko-KR" sz="1200" b="1">
                <a:latin typeface="한컴산뜻돋움"/>
                <a:ea typeface="한컴산뜻돋움"/>
              </a:rPr>
              <a:t>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파일1: &lt;input type="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file</a:t>
            </a:r>
            <a:r>
              <a:rPr lang="en-US" altLang="ko-KR" sz="1200" b="1">
                <a:latin typeface="한컴산뜻돋움"/>
                <a:ea typeface="한컴산뜻돋움"/>
              </a:rPr>
              <a:t>" name="file1" 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파일2: &lt;input type="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file</a:t>
            </a:r>
            <a:r>
              <a:rPr lang="en-US" altLang="ko-KR" sz="1200" b="1">
                <a:latin typeface="한컴산뜻돋움"/>
                <a:ea typeface="한컴산뜻돋움"/>
              </a:rPr>
              <a:t>" name="file2" &gt; 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파라미터1: &lt;input type="text" name="param1" &gt; 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파라미터2: &lt;input type="text" name="param2" &gt; 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파라미터3: &lt;input type="text" name="param3" &gt; 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&lt;input type="submit" value="업로드"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&lt;/form&gt;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1337" y="4854178"/>
            <a:ext cx="2718595" cy="819229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웹페이지에서 사용자의 로컬 파일을 입력받기 위해서는 다음과 같이 input 태그의 type속성을 file로 지정하는 방법을 사용</a:t>
            </a:r>
          </a:p>
        </p:txBody>
      </p:sp>
      <p:sp>
        <p:nvSpPr>
          <p:cNvPr id="15" name="자유형: 도형 14"/>
          <p:cNvSpPr/>
          <p:nvPr/>
        </p:nvSpPr>
        <p:spPr>
          <a:xfrm>
            <a:off x="4085244" y="4788709"/>
            <a:ext cx="1191990" cy="89265"/>
          </a:xfrm>
          <a:custGeom>
            <a:avLst/>
            <a:gdLst>
              <a:gd name="connsiteX0" fmla="*/ -4377 w 1191990"/>
              <a:gd name="connsiteY0" fmla="*/ -412 h 89265"/>
              <a:gd name="connsiteX1" fmla="*/ 1196170 w 1191990"/>
              <a:gd name="connsiteY1" fmla="*/ 88884 h 8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1990" h="89265">
                <a:moveTo>
                  <a:pt x="-4377" y="-412"/>
                </a:moveTo>
                <a:cubicBezTo>
                  <a:pt x="195713" y="14470"/>
                  <a:pt x="996078" y="74001"/>
                  <a:pt x="1196170" y="88884"/>
                </a:cubicBezTo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329570" y="2648148"/>
            <a:ext cx="2496345" cy="156170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249693"/>
            <a:ext cx="7664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파일 업로드를 처리하는 서블릿인 </a:t>
            </a:r>
            <a:r>
              <a:rPr lang="en-US" altLang="ko-KR" sz="1200">
                <a:latin typeface="+mj-ea"/>
                <a:ea typeface="+mj-ea"/>
              </a:rPr>
              <a:t>FileUpload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74826" y="1526692"/>
            <a:ext cx="6507987" cy="5331308"/>
            <a:chOff x="874826" y="1526692"/>
            <a:chExt cx="6507987" cy="5331308"/>
          </a:xfrm>
        </p:grpSpPr>
        <p:grpSp>
          <p:nvGrpSpPr>
            <p:cNvPr id="4" name="그룹 3"/>
            <p:cNvGrpSpPr/>
            <p:nvPr/>
          </p:nvGrpSpPr>
          <p:grpSpPr>
            <a:xfrm>
              <a:off x="1580509" y="1526692"/>
              <a:ext cx="5802304" cy="5331308"/>
              <a:chOff x="894521" y="1817563"/>
              <a:chExt cx="6090542" cy="5497742"/>
            </a:xfrm>
          </p:grpSpPr>
          <p:pic>
            <p:nvPicPr>
              <p:cNvPr id="1536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94521" y="1817563"/>
                <a:ext cx="6090542" cy="657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94521" y="2474663"/>
                <a:ext cx="5815686" cy="48406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9" name="직선 연결선 8"/>
            <p:cNvCxnSpPr/>
            <p:nvPr/>
          </p:nvCxnSpPr>
          <p:spPr>
            <a:xfrm>
              <a:off x="1580509" y="2268081"/>
              <a:ext cx="5168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74826" y="2118328"/>
              <a:ext cx="7056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 b="1">
                  <a:solidFill>
                    <a:srgbClr val="FF0000"/>
                  </a:solidFill>
                </a:rPr>
                <a:t>private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03242" y="1616642"/>
            <a:ext cx="5655365" cy="200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15.1.1 </a:t>
            </a:r>
            <a:r>
              <a:rPr lang="ko-KR" altLang="en-US" b="1"/>
              <a:t>파일 업로드 라이브러리 설치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070" y="1918252"/>
            <a:ext cx="76233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jakarta.apache.org</a:t>
            </a:r>
            <a:r>
              <a:rPr lang="ko-KR" altLang="en-US" sz="1200">
                <a:latin typeface="+mj-ea"/>
                <a:ea typeface="+mj-ea"/>
              </a:rPr>
              <a:t>로 접속한 후 왼쪽 메뉴에서 </a:t>
            </a:r>
            <a:r>
              <a:rPr lang="en-US" altLang="ko-KR" sz="1200">
                <a:latin typeface="+mj-ea"/>
                <a:ea typeface="+mj-ea"/>
              </a:rPr>
              <a:t>Commons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2195251"/>
            <a:ext cx="5857875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30626" y="5039139"/>
            <a:ext cx="904461" cy="238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835" y="550821"/>
            <a:ext cx="7639846" cy="57563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sec01.ex01;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java.io.File;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java.io.IOException;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javax.servlet.ServletException;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javax.servlet.annotation.WebServlet;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org.apache.commons.fileupload.FileItem;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org.apache.commons.fileupload.FileUploadException;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org.apache.commons.fileupload.disk.DiskFileItemFactory;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org.apache.commons.fileupload.servlet.ServletFileUpload;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@WebServlet("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/upload.do</a:t>
            </a:r>
            <a:r>
              <a:rPr lang="en-US" altLang="ko-KR" sz="1200" b="1">
                <a:latin typeface="한컴산뜻돋움"/>
                <a:ea typeface="한컴산뜻돋움"/>
              </a:rPr>
              <a:t>")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FileUpload extends HttpServlet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doGet(HttpServletRequest request, HttpServletResponse response)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throws ServletException, IOException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doHandle(request, response);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doPost(HttpServletRequest request, HttpServletResponse response)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throws ServletException, IOException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doHandle(request, response);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763" y="0"/>
            <a:ext cx="8830472" cy="684657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void doHandle(HttpServletRequest request, HttpServletResponse response)	throws ServletException, IOException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String encoding = "utf-8";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File currentDirPath = new File("C:\\file_repo");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DiskFileItemFactory factory = new DiskFileItemFactory();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factory.setRepository(currentDirPath);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factory.setSizeThreshold(1024 * 1024);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ServletFileUpload upload = new ServletFileUpload(factory);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List items = upload.parseRequest(request);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for (int i = 0; i &lt; items.size();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FileItem fileItem = (FileItem) items.get(i);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 (fileItem.isFormField())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System.out.println(fileItem.getFieldName() + "=" + fileItem.getString(encoding));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 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System.out.println("파라미터명:" + fileItem.getFieldName());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System.out.println("파일명:" + fileItem.getName());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System.out.println("파일크기:" + fileItem.getSize() + "bytes");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if (fileItem.getSize() &gt;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int idx = fileItem.getName().lastIndexOf("\\");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if (idx == -1) {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				idx = fileItem.getName().lastIndexOf("/");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			}</a:t>
            </a:r>
            <a:endParaRPr lang="en-US" altLang="ko-KR" sz="1200" b="1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			String fileName = fileItem.getName().substring(idx + 1);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			File uploadFile = new File(currentDirPath + "\\" + 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			fileItem.write(uploadFile);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} // end if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 // end if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// end for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 catch 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e.printStackTrace();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17" name="왼쪽 대괄호 16"/>
          <p:cNvSpPr/>
          <p:nvPr/>
        </p:nvSpPr>
        <p:spPr>
          <a:xfrm>
            <a:off x="1973064" y="3963987"/>
            <a:ext cx="45720" cy="1488281"/>
          </a:xfrm>
          <a:prstGeom prst="leftBracket">
            <a:avLst>
              <a:gd name="adj" fmla="val 833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왼쪽 대괄호 17"/>
          <p:cNvSpPr/>
          <p:nvPr/>
        </p:nvSpPr>
        <p:spPr>
          <a:xfrm>
            <a:off x="1515070" y="2635249"/>
            <a:ext cx="89296" cy="2926953"/>
          </a:xfrm>
          <a:prstGeom prst="leftBracket">
            <a:avLst>
              <a:gd name="adj" fmla="val 8333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왼쪽 대괄호 18"/>
          <p:cNvSpPr/>
          <p:nvPr/>
        </p:nvSpPr>
        <p:spPr>
          <a:xfrm>
            <a:off x="1000720" y="2119312"/>
            <a:ext cx="119062" cy="3681015"/>
          </a:xfrm>
          <a:prstGeom prst="leftBracket">
            <a:avLst>
              <a:gd name="adj" fmla="val 8333"/>
            </a:avLst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2"/>
          <p:cNvSpPr/>
          <p:nvPr/>
        </p:nvSpPr>
        <p:spPr>
          <a:xfrm>
            <a:off x="5144765" y="0"/>
            <a:ext cx="4002806" cy="275219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/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1.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7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File</a:t>
            </a:r>
            <a:r>
              <a:rPr kumimoji="0" lang="en-US" altLang="ko-KR" sz="7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sym typeface="Wingdings"/>
              </a:rPr>
              <a:t>클래스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java.io</a:t>
            </a: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sym typeface="Wingdings"/>
              </a:rPr>
              <a:t>패키지는 기존의 파일이나 폴더에 대한 제어를 하는 데 사용하는 </a:t>
            </a:r>
            <a:r>
              <a:rPr kumimoji="0" lang="ko-KR" altLang="en-US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File</a:t>
            </a: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sym typeface="Wingdings"/>
              </a:rPr>
              <a:t>클래스를</a:t>
            </a:r>
            <a:r>
              <a:rPr kumimoji="0" lang="ko-KR" altLang="en-US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sym typeface="Wingdings"/>
              </a:rPr>
              <a:t> 제</a:t>
            </a: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sym typeface="Wingdings"/>
              </a:rPr>
              <a:t>공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700" b="1" i="0" u="none" strike="noStrike" kern="1200" cap="none" spc="5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2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. </a:t>
            </a:r>
            <a:r>
              <a:rPr kumimoji="0" lang="en-US" altLang="ko-KR" sz="7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DiskFileItemFactory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클래스</a:t>
            </a: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업로드할 파일저장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위치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와 업로드 가능한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최대 파일크기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설정</a:t>
            </a: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700" b="1" i="0" u="none" strike="noStrike" kern="1200" cap="none" spc="5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3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. </a:t>
            </a:r>
            <a:r>
              <a:rPr kumimoji="0" lang="en-US" altLang="ko-KR" sz="7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ServletFileUpload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클래스</a:t>
            </a: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파일업로드창에서 업로드된 파일과 매개변수에 대한 정보를 가져와 파일업로드하고 매개변수 값을</a:t>
            </a: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출력 </a:t>
            </a: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parseRequest():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전송매개변수를 </a:t>
            </a: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List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객체로 /  </a:t>
            </a: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getItemIterator():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Iterator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타입으로 얻는다.</a:t>
            </a: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700" b="1" i="0" u="none" strike="noStrike" kern="1200" cap="none" spc="5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4. </a:t>
            </a:r>
            <a:r>
              <a:rPr kumimoji="0" lang="en-US" altLang="ko-KR" sz="7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FileItem</a:t>
            </a: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클래스</a:t>
            </a: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multipart/form-data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향식으로 전송된 </a:t>
            </a: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form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데이터를 파일 또는 </a:t>
            </a: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form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아이템</a:t>
            </a: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필드</a:t>
            </a: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)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으로 표현</a:t>
            </a: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700" b="1" i="0" u="none" strike="noStrike" kern="1200" cap="none" spc="5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228600" lvl="0" indent="-22860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File currentDirPath =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FF6600"/>
                </a:solidFill>
                <a:latin typeface="한컴산뜻돋움"/>
                <a:ea typeface="한컴산뜻돋움"/>
              </a:rPr>
              <a:t>new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File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("C:\\file_repo");</a:t>
            </a:r>
          </a:p>
          <a:p>
            <a:pPr marL="228600" indent="-22860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DiskFileItemFactory factory =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FF6600"/>
                </a:solidFill>
                <a:latin typeface="한컴산뜻돋움"/>
                <a:ea typeface="한컴산뜻돋움"/>
              </a:rPr>
              <a:t>new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7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DiskFileItemFactory()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228600" indent="-22860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factory.</a:t>
            </a:r>
            <a:r>
              <a:rPr kumimoji="0" lang="ko-KR" altLang="en-US" sz="700" b="1" i="0" u="none" strike="noStrike" kern="1200" cap="none" spc="5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setRepository(currentDirPath)</a:t>
            </a:r>
            <a:r>
              <a:rPr kumimoji="0" lang="ko-KR" altLang="en-US" sz="700" b="1" i="0" u="none" strike="noStrike" kern="1200" cap="none" spc="5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factory.</a:t>
            </a:r>
            <a:r>
              <a:rPr kumimoji="0" lang="ko-KR" altLang="en-US" sz="7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setSizeThreshold(1024 * 1024)</a:t>
            </a:r>
            <a:r>
              <a:rPr kumimoji="0" lang="ko-KR" altLang="en-US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7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7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ServletFileUpload upload = </a:t>
            </a:r>
            <a:r>
              <a:rPr kumimoji="0" lang="en-US" altLang="ko-KR" sz="700" b="1" i="0" u="none" strike="noStrike" kern="1200" cap="none" spc="0" normalizeH="0" baseline="0">
                <a:solidFill>
                  <a:srgbClr val="FF6600"/>
                </a:solidFill>
                <a:latin typeface="한컴산뜻돋움"/>
                <a:ea typeface="한컴산뜻돋움"/>
              </a:rPr>
              <a:t>new</a:t>
            </a: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7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ServletFileUpload</a:t>
            </a: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(factory);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7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           </a:t>
            </a: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List items = upload.</a:t>
            </a:r>
            <a:r>
              <a:rPr kumimoji="0" lang="en-US" altLang="ko-KR" sz="7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parseRequest(request)</a:t>
            </a: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</a:t>
            </a:r>
            <a:r>
              <a:rPr kumimoji="0" lang="en-US" altLang="ko-KR" sz="7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FileItem</a:t>
            </a: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fileItem = (FileItem) </a:t>
            </a:r>
            <a:r>
              <a:rPr kumimoji="0" lang="en-US" altLang="ko-KR" sz="7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items.get(i)</a:t>
            </a:r>
            <a:r>
              <a:rPr kumimoji="0" lang="en-US" altLang="ko-KR" sz="7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7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21" name="자유형: 도형 20"/>
          <p:cNvSpPr/>
          <p:nvPr/>
        </p:nvSpPr>
        <p:spPr>
          <a:xfrm>
            <a:off x="4143143" y="116629"/>
            <a:ext cx="1057620" cy="732432"/>
          </a:xfrm>
          <a:custGeom>
            <a:avLst/>
            <a:gdLst>
              <a:gd name="connsiteX0" fmla="*/ -2744 w 1057620"/>
              <a:gd name="connsiteY0" fmla="*/ 732682 h 732432"/>
              <a:gd name="connsiteX1" fmla="*/ 483427 w 1057620"/>
              <a:gd name="connsiteY1" fmla="*/ 484635 h 732432"/>
              <a:gd name="connsiteX2" fmla="*/ 1058896 w 1057620"/>
              <a:gd name="connsiteY2" fmla="*/ -1536 h 73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20" h="732432">
                <a:moveTo>
                  <a:pt x="-2744" y="732682"/>
                </a:moveTo>
                <a:cubicBezTo>
                  <a:pt x="78284" y="691341"/>
                  <a:pt x="306487" y="607005"/>
                  <a:pt x="483427" y="484635"/>
                </a:cubicBezTo>
                <a:cubicBezTo>
                  <a:pt x="660368" y="362265"/>
                  <a:pt x="962985" y="79492"/>
                  <a:pt x="1058896" y="-1536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자유형: 도형 22"/>
          <p:cNvSpPr/>
          <p:nvPr/>
        </p:nvSpPr>
        <p:spPr>
          <a:xfrm>
            <a:off x="4658772" y="493672"/>
            <a:ext cx="591632" cy="464056"/>
          </a:xfrm>
          <a:custGeom>
            <a:avLst/>
            <a:gdLst>
              <a:gd name="connsiteX0" fmla="*/ -2436 w 591632"/>
              <a:gd name="connsiteY0" fmla="*/ 464780 h 464056"/>
              <a:gd name="connsiteX1" fmla="*/ 305142 w 591632"/>
              <a:gd name="connsiteY1" fmla="*/ 266342 h 464056"/>
              <a:gd name="connsiteX2" fmla="*/ 592876 w 591632"/>
              <a:gd name="connsiteY2" fmla="*/ -1547 h 46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632" h="464056">
                <a:moveTo>
                  <a:pt x="-2436" y="464780"/>
                </a:moveTo>
                <a:cubicBezTo>
                  <a:pt x="48826" y="431707"/>
                  <a:pt x="205923" y="344064"/>
                  <a:pt x="305142" y="266342"/>
                </a:cubicBezTo>
                <a:cubicBezTo>
                  <a:pt x="404360" y="188621"/>
                  <a:pt x="544920" y="43100"/>
                  <a:pt x="592876" y="-1547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자유형: 도형 23"/>
          <p:cNvSpPr/>
          <p:nvPr/>
        </p:nvSpPr>
        <p:spPr>
          <a:xfrm>
            <a:off x="4866945" y="911162"/>
            <a:ext cx="473398" cy="661996"/>
          </a:xfrm>
          <a:custGeom>
            <a:avLst/>
            <a:gdLst>
              <a:gd name="connsiteX0" fmla="*/ -2250 w 473398"/>
              <a:gd name="connsiteY0" fmla="*/ 662446 h 661996"/>
              <a:gd name="connsiteX1" fmla="*/ 136656 w 473398"/>
              <a:gd name="connsiteY1" fmla="*/ 543383 h 661996"/>
              <a:gd name="connsiteX2" fmla="*/ 345015 w 473398"/>
              <a:gd name="connsiteY2" fmla="*/ 196118 h 661996"/>
              <a:gd name="connsiteX3" fmla="*/ 474000 w 473398"/>
              <a:gd name="connsiteY3" fmla="*/ -2319 h 6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98" h="661996">
                <a:moveTo>
                  <a:pt x="-2250" y="662446"/>
                </a:moveTo>
                <a:cubicBezTo>
                  <a:pt x="20900" y="642602"/>
                  <a:pt x="78778" y="621105"/>
                  <a:pt x="136656" y="543383"/>
                </a:cubicBezTo>
                <a:cubicBezTo>
                  <a:pt x="194533" y="465662"/>
                  <a:pt x="288791" y="287068"/>
                  <a:pt x="345015" y="196118"/>
                </a:cubicBezTo>
                <a:cubicBezTo>
                  <a:pt x="401239" y="105167"/>
                  <a:pt x="452502" y="30753"/>
                  <a:pt x="474000" y="-231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자유형: 도형 24"/>
          <p:cNvSpPr/>
          <p:nvPr/>
        </p:nvSpPr>
        <p:spPr>
          <a:xfrm>
            <a:off x="4570039" y="1437057"/>
            <a:ext cx="760329" cy="880667"/>
          </a:xfrm>
          <a:custGeom>
            <a:avLst/>
            <a:gdLst>
              <a:gd name="connsiteX0" fmla="*/ -3000 w 760329"/>
              <a:gd name="connsiteY0" fmla="*/ 880692 h 880667"/>
              <a:gd name="connsiteX1" fmla="*/ 245047 w 760329"/>
              <a:gd name="connsiteY1" fmla="*/ 741786 h 880667"/>
              <a:gd name="connsiteX2" fmla="*/ 612156 w 760329"/>
              <a:gd name="connsiteY2" fmla="*/ 245692 h 880667"/>
              <a:gd name="connsiteX3" fmla="*/ 760984 w 760329"/>
              <a:gd name="connsiteY3" fmla="*/ -2354 h 88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329" h="880667">
                <a:moveTo>
                  <a:pt x="-3000" y="880692"/>
                </a:moveTo>
                <a:cubicBezTo>
                  <a:pt x="38341" y="857541"/>
                  <a:pt x="142521" y="847619"/>
                  <a:pt x="245047" y="741786"/>
                </a:cubicBezTo>
                <a:cubicBezTo>
                  <a:pt x="347572" y="635953"/>
                  <a:pt x="526166" y="369716"/>
                  <a:pt x="612156" y="245692"/>
                </a:cubicBezTo>
                <a:cubicBezTo>
                  <a:pt x="698145" y="121669"/>
                  <a:pt x="736179" y="38987"/>
                  <a:pt x="760984" y="-2354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"/>
          <p:cNvSpPr/>
          <p:nvPr/>
        </p:nvSpPr>
        <p:spPr>
          <a:xfrm>
            <a:off x="5329105" y="5333410"/>
            <a:ext cx="3747381" cy="138965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/>
          <a:lstStyle/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if (fileItem.getSize() &gt; 0) {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int idx = fileItem.getName().lastIndexOf("\\");  </a:t>
            </a:r>
            <a:r>
              <a:rPr kumimoji="0" lang="en-US" altLang="ko-KR" sz="8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// </a:t>
            </a:r>
            <a:r>
              <a:rPr kumimoji="0" lang="ko-KR" altLang="en-US" sz="8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윈도우기반 경로처리 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if (idx == -1) {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 </a:t>
            </a:r>
            <a:r>
              <a:rPr kumimoji="0" lang="en-US" altLang="ko-KR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idx = fileItem.getName().lastIndexOf("/");</a:t>
            </a:r>
            <a:r>
              <a:rPr kumimoji="0" lang="ko-KR" altLang="en-US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8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 유닉스, 리눅스 기반 경로처리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}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String fileName = fileItem.getName().substring(idx + 1);</a:t>
            </a:r>
            <a:r>
              <a:rPr kumimoji="0" lang="ko-KR" altLang="en-US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8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 순수 파일명 처리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File uploadFile = new File(currentDirPath + "\\" + 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8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8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현 폴더 </a:t>
            </a:r>
            <a:r>
              <a:rPr kumimoji="0" lang="en-US" altLang="ko-KR" sz="8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"C:\\file_repo\\”</a:t>
            </a:r>
            <a:r>
              <a:rPr kumimoji="0" lang="ko-KR" altLang="en-US" sz="8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에 파일명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fileItem.write(uploadFile);</a:t>
            </a:r>
            <a:r>
              <a:rPr kumimoji="0" lang="ko-KR" altLang="en-US" sz="8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8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 저장소 파일 업로드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720966" y="602089"/>
            <a:ext cx="8423034" cy="58564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1.</a:t>
            </a:r>
            <a:r>
              <a:rPr lang="en-US" altLang="ko-KR" sz="1200">
                <a:latin typeface="한컴산뜻돋움"/>
                <a:ea typeface="한컴산뜻돋움"/>
              </a:rPr>
              <a:t> 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File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000000">
                    <a:alpha val="100000"/>
                  </a:srgbClr>
                </a:solidFill>
                <a:latin typeface="한컴산뜻돋움"/>
                <a:ea typeface="한컴산뜻돋움"/>
                <a:sym typeface="Wingdings"/>
              </a:rPr>
              <a:t>클래스</a:t>
            </a:r>
          </a:p>
          <a:p>
            <a:pPr lvl="0">
              <a:buNone/>
              <a:defRPr/>
            </a:pPr>
            <a:r>
              <a:rPr lang="en-US" altLang="ko-KR" sz="1200">
                <a:solidFill>
                  <a:srgbClr val="000000">
                    <a:alpha val="100000"/>
                  </a:srgbClr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solidFill>
                  <a:srgbClr val="000000">
                    <a:alpha val="100000"/>
                  </a:srgbClr>
                </a:solidFill>
                <a:latin typeface="한컴산뜻돋움"/>
                <a:ea typeface="한컴산뜻돋움"/>
              </a:rPr>
              <a:t>java.io</a:t>
            </a:r>
            <a:r>
              <a:rPr lang="en-US" altLang="ko-KR" sz="1200" b="1">
                <a:solidFill>
                  <a:srgbClr val="000000">
                    <a:alpha val="100000"/>
                  </a:srgbClr>
                </a:solidFill>
                <a:latin typeface="한컴산뜻돋움"/>
                <a:ea typeface="한컴산뜻돋움"/>
                <a:sym typeface="Wingdings"/>
              </a:rPr>
              <a:t>패키지는 기존의 파일이나 폴더에 대한 제어를 하는 데 사용하는 </a:t>
            </a:r>
            <a:r>
              <a:rPr lang="ko-KR" altLang="en-US" sz="1200" b="1">
                <a:latin typeface="한컴산뜻돋움"/>
                <a:ea typeface="한컴산뜻돋움"/>
              </a:rPr>
              <a:t>File</a:t>
            </a:r>
            <a:r>
              <a:rPr lang="en-US" altLang="ko-KR" sz="1200" b="1">
                <a:solidFill>
                  <a:srgbClr val="000000">
                    <a:alpha val="100000"/>
                  </a:srgbClr>
                </a:solidFill>
                <a:latin typeface="한컴산뜻돋움"/>
                <a:ea typeface="한컴산뜻돋움"/>
                <a:sym typeface="Wingdings"/>
              </a:rPr>
              <a:t>클래스를</a:t>
            </a:r>
            <a:r>
              <a:rPr lang="ko-KR" altLang="en-US" sz="1200" b="1">
                <a:solidFill>
                  <a:srgbClr val="000000">
                    <a:alpha val="100000"/>
                  </a:srgbClr>
                </a:solidFill>
                <a:latin typeface="한컴산뜻돋움"/>
                <a:ea typeface="한컴산뜻돋움"/>
                <a:sym typeface="Wingdings"/>
              </a:rPr>
              <a:t> 제</a:t>
            </a:r>
            <a:r>
              <a:rPr lang="en-US" altLang="ko-KR" sz="1200" b="1">
                <a:solidFill>
                  <a:srgbClr val="000000">
                    <a:alpha val="100000"/>
                  </a:srgbClr>
                </a:solidFill>
                <a:latin typeface="한컴산뜻돋움"/>
                <a:ea typeface="한컴산뜻돋움"/>
                <a:sym typeface="Wingdings"/>
              </a:rPr>
              <a:t>공</a:t>
            </a:r>
          </a:p>
          <a:p>
            <a:pPr lvl="0">
              <a:buNone/>
              <a:defRPr/>
            </a:pPr>
            <a:endParaRPr lang="ko-KR" altLang="en-US" sz="1200" b="1" i="0" spc="5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2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. </a:t>
            </a:r>
            <a:r>
              <a:rPr lang="en-US" altLang="ko-KR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DiskFileItemFactory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클래스</a:t>
            </a: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   업로드할 파일저장 </a:t>
            </a:r>
            <a:r>
              <a:rPr lang="ko-KR" altLang="en-US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위치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와 업로드 가능한 </a:t>
            </a:r>
            <a:r>
              <a:rPr lang="ko-KR" altLang="en-US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최대 파일크기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설정</a:t>
            </a: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endParaRPr lang="en-US" altLang="ko-KR" sz="1200" b="1" i="0" spc="5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3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. </a:t>
            </a:r>
            <a:r>
              <a:rPr lang="en-US" altLang="ko-KR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ServletFileUpload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클래스</a:t>
            </a: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   HTTP요청에 대한 'HttpServletRequest '객체로부터 'multipart/form-data '형식으로 넘어온 </a:t>
            </a:r>
            <a:r>
              <a:rPr lang="ko-KR" altLang="en-US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HTTP Body부분을 </a:t>
            </a: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    다루기 쉽게 변환해주는 역할을 수행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. 파일업로드창에서 업로드된 파일과 매개변수에 대한 정보를 가져와 파일업로드</a:t>
            </a: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   하고 매개변수 값을 출력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.</a:t>
            </a: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parseRequest()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: 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전송매개변수를 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List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객체로 혹은  </a:t>
            </a:r>
            <a:r>
              <a:rPr lang="en-US" altLang="ko-KR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getItemIterator()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: 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Iterator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타입으로 얻는다.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</a:t>
            </a: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endParaRPr lang="en-US" altLang="ko-KR" sz="1200" b="1" i="0" spc="5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4. </a:t>
            </a:r>
            <a:r>
              <a:rPr lang="en-US" altLang="ko-KR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FileItem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클래스</a:t>
            </a: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multipart/form-data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향식으로 전송된 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form 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데이터를 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‘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파일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’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또는 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form ‘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아이템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(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필드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)’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으로 표현한다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.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   사용자가 업로드한 'File '데이터나 사용자가 ' input text '에 입력한 일반 요청 데이터에 대한 객체.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   예를 들어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,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'</a:t>
            </a:r>
            <a:r>
              <a:rPr lang="ko-KR" altLang="en-US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FileItem isFormField()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'메서드의 리턴값이 'true'이면 'text'같은 일반 입력 데이터이고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,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'false'이면 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   파일데이터임을 알 수 있음. 즉, 리턴값이 'false'인 경우에만 업로드된 파일인 것으로 인지하여 처리하면 됨.</a:t>
            </a:r>
          </a:p>
          <a:p>
            <a:pPr marL="0" indent="0" algn="l" latinLnBrk="1" hangingPunct="1">
              <a:spcBef>
                <a:spcPct val="26000"/>
              </a:spcBef>
              <a:buFont typeface="Arial"/>
              <a:buNone/>
              <a:defRPr/>
            </a:pPr>
            <a:endParaRPr lang="en-US" altLang="ko-KR" sz="1200" b="1" i="0" spc="5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228600" lvl="0" indent="-22860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 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File currentDirPath = </a:t>
            </a:r>
            <a:r>
              <a:rPr lang="ko-KR" altLang="en-US" sz="1200" b="1" i="0" spc="5">
                <a:solidFill>
                  <a:srgbClr val="FF6600"/>
                </a:solidFill>
                <a:latin typeface="한컴산뜻돋움"/>
                <a:ea typeface="한컴산뜻돋움"/>
              </a:rPr>
              <a:t>new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File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("C:\\file_repo");</a:t>
            </a:r>
          </a:p>
          <a:p>
            <a:pPr marL="228600" indent="-22860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 </a:t>
            </a:r>
            <a:r>
              <a:rPr lang="en-US" altLang="ko-KR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DiskFileItemFactory factory = </a:t>
            </a:r>
            <a:r>
              <a:rPr lang="ko-KR" altLang="en-US" sz="1200" b="1" i="0" spc="5">
                <a:solidFill>
                  <a:srgbClr val="FF6600"/>
                </a:solidFill>
                <a:latin typeface="한컴산뜻돋움"/>
                <a:ea typeface="한컴산뜻돋움"/>
              </a:rPr>
              <a:t>new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DiskFileItemFactory()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;</a:t>
            </a:r>
          </a:p>
          <a:p>
            <a:pPr marL="228600" indent="-228600" algn="l" latinLnBrk="1" hangingPunct="1"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                 factory.</a:t>
            </a:r>
            <a:r>
              <a:rPr lang="ko-KR" altLang="en-US" sz="1200" b="1" i="0" spc="5">
                <a:solidFill>
                  <a:srgbClr val="FF0000"/>
                </a:solidFill>
                <a:latin typeface="한컴산뜻돋움"/>
                <a:ea typeface="한컴산뜻돋움"/>
              </a:rPr>
              <a:t>setRepository(currentDirPath)</a:t>
            </a:r>
            <a:r>
              <a:rPr lang="ko-KR" altLang="en-US" sz="1200" b="1" i="0" spc="5">
                <a:solidFill>
                  <a:schemeClr val="dk1"/>
                </a:solidFill>
                <a:latin typeface="한컴산뜻돋움"/>
                <a:ea typeface="한컴산뜻돋움"/>
              </a:rPr>
              <a:t>;</a:t>
            </a:r>
          </a:p>
          <a:p>
            <a:pPr>
              <a:buNone/>
              <a:defRPr/>
            </a:pPr>
            <a:r>
              <a:rPr lang="ko-KR" altLang="en-US" sz="1200" b="1">
                <a:solidFill>
                  <a:schemeClr val="dk1"/>
                </a:solidFill>
                <a:latin typeface="한컴산뜻돋움"/>
                <a:ea typeface="한컴산뜻돋움"/>
              </a:rPr>
              <a:t>                 factory.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setSizeThreshold(1024 * 1024)</a:t>
            </a:r>
            <a:r>
              <a:rPr lang="ko-KR" altLang="en-US" sz="1200" b="1">
                <a:solidFill>
                  <a:schemeClr val="dk1"/>
                </a:solidFill>
                <a:latin typeface="한컴산뜻돋움"/>
                <a:ea typeface="한컴산뜻돋움"/>
              </a:rPr>
              <a:t>;</a:t>
            </a:r>
          </a:p>
          <a:p>
            <a:pPr>
              <a:buNone/>
              <a:defRPr/>
            </a:pPr>
            <a:endParaRPr lang="ko-KR" altLang="en-US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solidFill>
                  <a:srgbClr val="000000"/>
                </a:solidFill>
                <a:latin typeface="한컴산뜻돋움"/>
                <a:ea typeface="한컴산뜻돋움"/>
              </a:rPr>
              <a:t>ServletFileUpload upload = </a:t>
            </a:r>
            <a:r>
              <a:rPr lang="en-US" altLang="ko-KR" sz="1200" b="1">
                <a:solidFill>
                  <a:srgbClr val="FF6600"/>
                </a:solidFill>
                <a:latin typeface="한컴산뜻돋움"/>
                <a:ea typeface="한컴산뜻돋움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ServletFileUpload</a:t>
            </a:r>
            <a:r>
              <a:rPr lang="en-US" altLang="ko-KR" sz="1200" b="1">
                <a:solidFill>
                  <a:srgbClr val="000000"/>
                </a:solidFill>
                <a:latin typeface="한컴산뜻돋움"/>
                <a:ea typeface="한컴산뜻돋움"/>
              </a:rPr>
              <a:t>(factory);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        </a:t>
            </a: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List items = upload.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parseRequest(request)</a:t>
            </a: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               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FileItem</a:t>
            </a: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 fileItem = (FileItem)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items.get(i)</a:t>
            </a: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;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if (fileItem.isFormField()) {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465887" y="671357"/>
            <a:ext cx="8678113" cy="46773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lIns="91440" tIns="45720" rIns="91440" bIns="45720"/>
          <a:lstStyle/>
          <a:p>
            <a:pPr marL="228600" indent="-228600" algn="l" latinLnBrk="1" hangingPunct="1">
              <a:lnSpc>
                <a:spcPct val="9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ServletFileUpload upload = new ServletFileUpload(factory);</a:t>
            </a:r>
          </a:p>
          <a:p>
            <a:pPr marL="228600" indent="-228600" algn="l" latinLnBrk="1" hangingPunct="1">
              <a:lnSpc>
                <a:spcPct val="9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try {</a:t>
            </a:r>
          </a:p>
          <a:p>
            <a:pPr marL="228600" indent="-228600" algn="l" latinLnBrk="1" hangingPunct="1">
              <a:lnSpc>
                <a:spcPct val="9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   </a:t>
            </a:r>
            <a:r>
              <a:rPr lang="en-US" altLang="ko-KR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List items = upload.parseRequest(request);</a:t>
            </a:r>
          </a:p>
          <a:p>
            <a:pPr marL="228600" indent="-228600" algn="l" latinLnBrk="1" hangingPunct="1">
              <a:lnSpc>
                <a:spcPct val="9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   </a:t>
            </a:r>
            <a:r>
              <a:rPr lang="en-US" altLang="ko-KR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for (int i = 0; i &lt; items.size(); i++) {</a:t>
            </a:r>
          </a:p>
          <a:p>
            <a:pPr marL="228600" indent="-228600" algn="l" latinLnBrk="1" hangingPunct="1">
              <a:lnSpc>
                <a:spcPct val="9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 i="0" spc="5">
                <a:solidFill>
                  <a:srgbClr val="800080"/>
                </a:solidFill>
                <a:latin typeface="한컴산뜻돋움"/>
                <a:ea typeface="한컴산뜻돋움"/>
              </a:rPr>
              <a:t>FileItem fileItem = (FileItem) items.get(i);</a:t>
            </a:r>
          </a:p>
          <a:p>
            <a:pPr marL="0" indent="0" algn="l" latinLnBrk="1" hangingPunct="1">
              <a:lnSpc>
                <a:spcPct val="9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ServletFileUpload</a:t>
            </a:r>
            <a:r>
              <a:rPr lang="ko-KR" altLang="en-US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클래스 통해 </a:t>
            </a:r>
            <a:r>
              <a:rPr lang="en-US" altLang="ko-KR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request </a:t>
            </a:r>
            <a:r>
              <a:rPr lang="ko-KR" altLang="en-US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객체에서 </a:t>
            </a:r>
            <a:r>
              <a:rPr lang="en-US" altLang="ko-KR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List</a:t>
            </a:r>
            <a:r>
              <a:rPr lang="ko-KR" altLang="en-US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로 매개변수를 받고, </a:t>
            </a:r>
          </a:p>
          <a:p>
            <a:pPr marL="0" indent="0" algn="l" latinLnBrk="1" hangingPunct="1">
              <a:lnSpc>
                <a:spcPct val="9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FileItem </a:t>
            </a:r>
            <a:r>
              <a:rPr lang="ko-KR" altLang="en-US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인터페이스로  </a:t>
            </a:r>
            <a:r>
              <a:rPr lang="en-US" altLang="ko-KR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Form </a:t>
            </a:r>
            <a:r>
              <a:rPr lang="ko-KR" altLang="en-US" sz="1200" b="1" i="0" spc="5">
                <a:solidFill>
                  <a:srgbClr val="0000FF"/>
                </a:solidFill>
                <a:latin typeface="한컴산뜻돋움"/>
                <a:ea typeface="한컴산뜻돋움"/>
              </a:rPr>
              <a:t>데이터로 표현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 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if (fileItem.isFormField()) {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System.out.println(fileItem.getFieldName() + "=" + fileItem.getString(encoding));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} else {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System.out.println("</a:t>
            </a:r>
            <a:r>
              <a:rPr kumimoji="0" lang="ko-KR" altLang="en-US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파라미터명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:" + fileItem.getFieldName());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System.out.println("파일</a:t>
            </a:r>
            <a:r>
              <a:rPr kumimoji="0" lang="ko-KR" altLang="en-US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명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:" + fileItem.getName());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System.out.println("파일크기:" + fileItem.getSize() + "bytes");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if (fileItem.getSize() &gt; 0) {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int idx = fileItem.getName().lastIndexOf("\\");  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// </a:t>
            </a:r>
            <a:r>
              <a:rPr kumimoji="0" lang="ko-KR" altLang="en-US" sz="12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윈도우기반 경로처리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if (idx == -1) {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idx = fileItem.getName().lastIndexOf("/");</a:t>
            </a:r>
            <a:r>
              <a:rPr kumimoji="0" lang="ko-KR" altLang="en-US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12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 유닉스, 리눅스 기반 경로처리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}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String fileName = fileItem.getName().substring(idx + 1);</a:t>
            </a:r>
            <a:r>
              <a:rPr kumimoji="0" lang="ko-KR" altLang="en-US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12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 순수 파일명 처리</a:t>
            </a:r>
          </a:p>
          <a:p>
            <a:pPr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File uploadFile = new File(currentDirPath + "\\" + fileName);</a:t>
            </a:r>
            <a:r>
              <a:rPr kumimoji="0" lang="ko-KR" altLang="en-US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kumimoji="0" lang="ko-KR" altLang="en-US" sz="12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현 폴더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"C:\\file_repo\\”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에 파일명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fileItem.write(uploadFile);</a:t>
            </a:r>
            <a:r>
              <a:rPr kumimoji="0" lang="ko-KR" altLang="en-US" sz="1200" b="1" i="0" u="none" strike="noStrike" kern="1200" cap="none" spc="5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1200" b="1" i="0" u="none" strike="noStrike" kern="1200" cap="none" spc="5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// 저장소 파일 업로드</a:t>
            </a:r>
            <a:endParaRPr lang="ko-KR" altLang="en-US" sz="1200" b="1" i="0" spc="5">
              <a:solidFill>
                <a:srgbClr val="0000FF"/>
              </a:solidFill>
              <a:latin typeface="한컴산뜻돋움"/>
              <a:ea typeface="한컴산뜻돋움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27942" y="2297192"/>
            <a:ext cx="1775460" cy="1965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57" y="1500809"/>
            <a:ext cx="7384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http://localhost:8090/pro15/test01/uploadForm.jsp</a:t>
            </a:r>
            <a:r>
              <a:rPr lang="ko-KR" altLang="en-US" sz="1200">
                <a:latin typeface="+mj-ea"/>
                <a:ea typeface="+mj-ea"/>
              </a:rPr>
              <a:t>로 요청하여 파일 업로드창을 엽니다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81445" y="1868556"/>
            <a:ext cx="390525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30017"/>
            <a:ext cx="7543799" cy="26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6. 2</a:t>
            </a:r>
            <a:r>
              <a:rPr lang="ko-KR" altLang="en-US" sz="1200">
                <a:latin typeface="+mj-ea"/>
                <a:ea typeface="+mj-ea"/>
              </a:rPr>
              <a:t>번 과정에서 만든 파일 저장소</a:t>
            </a:r>
            <a:r>
              <a:rPr lang="en-US" altLang="ko-KR" sz="1200">
                <a:latin typeface="+mj-ea"/>
                <a:ea typeface="+mj-ea"/>
              </a:rPr>
              <a:t>(C:\file_repo)</a:t>
            </a:r>
            <a:r>
              <a:rPr lang="ko-KR" altLang="en-US" sz="1200">
                <a:latin typeface="+mj-ea"/>
                <a:ea typeface="+mj-ea"/>
              </a:rPr>
              <a:t>에 가면 업로드된 파일들을 볼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89250" y="1907016"/>
            <a:ext cx="48101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60443"/>
            <a:ext cx="7315200" cy="447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또한 이클립스의 </a:t>
            </a:r>
            <a:r>
              <a:rPr lang="en-US" altLang="ko-KR" sz="1200">
                <a:latin typeface="+mj-ea"/>
                <a:ea typeface="+mj-ea"/>
              </a:rPr>
              <a:t>Console </a:t>
            </a:r>
            <a:r>
              <a:rPr lang="ko-KR" altLang="en-US" sz="1200">
                <a:latin typeface="+mj-ea"/>
                <a:ea typeface="+mj-ea"/>
              </a:rPr>
              <a:t>탭을 보면 업로드한 매개변수 정보와 파일 정보가 출력된 것을 확인할 수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84844" y="2129459"/>
            <a:ext cx="220027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다운로드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490870"/>
            <a:ext cx="7444407" cy="45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sec01.ex02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FileDownload </a:t>
            </a:r>
            <a:r>
              <a:rPr lang="ko-KR" altLang="en-US" sz="1200">
                <a:latin typeface="+mj-ea"/>
                <a:ea typeface="+mj-ea"/>
              </a:rPr>
              <a:t>서블릿을 생성합니다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이어서 </a:t>
            </a:r>
            <a:r>
              <a:rPr lang="en-US" altLang="ko-KR" sz="1200">
                <a:latin typeface="+mj-ea"/>
                <a:ea typeface="+mj-ea"/>
              </a:rPr>
              <a:t>test02 </a:t>
            </a:r>
            <a:r>
              <a:rPr lang="ko-KR" altLang="en-US" sz="1200">
                <a:latin typeface="+mj-ea"/>
                <a:ea typeface="+mj-ea"/>
              </a:rPr>
              <a:t>폴더를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만들고 실습 파일 </a:t>
            </a:r>
            <a:r>
              <a:rPr lang="en-US" altLang="ko-KR" sz="1200">
                <a:latin typeface="+mj-ea"/>
                <a:ea typeface="+mj-ea"/>
              </a:rPr>
              <a:t>first.jsp</a:t>
            </a:r>
            <a:r>
              <a:rPr lang="ko-KR" altLang="en-US" sz="1200">
                <a:latin typeface="+mj-ea"/>
                <a:ea typeface="+mj-ea"/>
              </a:rPr>
              <a:t>와 </a:t>
            </a:r>
            <a:r>
              <a:rPr lang="en-US" altLang="ko-KR" sz="1200">
                <a:latin typeface="+mj-ea"/>
                <a:ea typeface="+mj-ea"/>
              </a:rPr>
              <a:t>result.jsp</a:t>
            </a:r>
            <a:r>
              <a:rPr lang="ko-KR" altLang="en-US" sz="1200">
                <a:latin typeface="+mj-ea"/>
                <a:ea typeface="+mj-ea"/>
              </a:rPr>
              <a:t>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070363" y="1952535"/>
            <a:ext cx="2247900" cy="3248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다운로드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500809"/>
            <a:ext cx="7633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첫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에서 다운로드할 이미지 파일 이름을 두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로 전달하도록 </a:t>
            </a:r>
            <a:r>
              <a:rPr lang="en-US" altLang="ko-KR" sz="1200">
                <a:latin typeface="+mj-ea"/>
                <a:ea typeface="+mj-ea"/>
              </a:rPr>
              <a:t>first.jsp</a:t>
            </a:r>
            <a:r>
              <a:rPr lang="ko-KR" altLang="en-US" sz="1200">
                <a:latin typeface="+mj-ea"/>
                <a:ea typeface="+mj-ea"/>
              </a:rPr>
              <a:t>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57134" y="1777808"/>
            <a:ext cx="6760783" cy="2393957"/>
          </a:xfrm>
          <a:prstGeom prst="rect">
            <a:avLst/>
          </a:prstGeom>
          <a:noFill/>
          <a:ln>
            <a:noFill/>
          </a:ln>
        </p:spPr>
      </p:pic>
      <p:sp>
        <p:nvSpPr>
          <p:cNvPr id="21507" name="직사각형 21506"/>
          <p:cNvSpPr txBox="1"/>
          <p:nvPr/>
        </p:nvSpPr>
        <p:spPr>
          <a:xfrm>
            <a:off x="2690087" y="2101432"/>
            <a:ext cx="695830" cy="260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test02</a:t>
            </a:r>
          </a:p>
        </p:txBody>
      </p:sp>
      <p:cxnSp>
        <p:nvCxnSpPr>
          <p:cNvPr id="21508" name="직선 연결선 21507"/>
          <p:cNvCxnSpPr/>
          <p:nvPr/>
        </p:nvCxnSpPr>
        <p:spPr>
          <a:xfrm>
            <a:off x="2775239" y="1920782"/>
            <a:ext cx="337704" cy="259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9" name="TextBox 21508"/>
          <p:cNvSpPr txBox="1"/>
          <p:nvPr/>
        </p:nvSpPr>
        <p:spPr>
          <a:xfrm>
            <a:off x="5122664" y="3429000"/>
            <a:ext cx="982265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duke2.png</a:t>
            </a:r>
          </a:p>
        </p:txBody>
      </p:sp>
      <p:cxnSp>
        <p:nvCxnSpPr>
          <p:cNvPr id="21510" name="직선 연결선 21509"/>
          <p:cNvCxnSpPr/>
          <p:nvPr/>
        </p:nvCxnSpPr>
        <p:spPr>
          <a:xfrm>
            <a:off x="4572000" y="3156148"/>
            <a:ext cx="590351" cy="992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자유형: 도형 21510"/>
          <p:cNvSpPr/>
          <p:nvPr/>
        </p:nvSpPr>
        <p:spPr>
          <a:xfrm>
            <a:off x="4835686" y="3268960"/>
            <a:ext cx="372363" cy="314148"/>
          </a:xfrm>
          <a:custGeom>
            <a:avLst/>
            <a:gdLst>
              <a:gd name="connsiteX0" fmla="*/ 48852 w 372363"/>
              <a:gd name="connsiteY0" fmla="*/ -3671 h 314148"/>
              <a:gd name="connsiteX1" fmla="*/ 19087 w 372363"/>
              <a:gd name="connsiteY1" fmla="*/ 244375 h 314148"/>
              <a:gd name="connsiteX2" fmla="*/ 376274 w 372363"/>
              <a:gd name="connsiteY2" fmla="*/ 313828 h 3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63" h="314148">
                <a:moveTo>
                  <a:pt x="48852" y="-3671"/>
                </a:moveTo>
                <a:cubicBezTo>
                  <a:pt x="43891" y="37669"/>
                  <a:pt x="-35484" y="191458"/>
                  <a:pt x="19087" y="244375"/>
                </a:cubicBezTo>
                <a:cubicBezTo>
                  <a:pt x="73657" y="297291"/>
                  <a:pt x="316742" y="302252"/>
                  <a:pt x="376274" y="313828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512" name="TextBox 21511"/>
          <p:cNvSpPr txBox="1"/>
          <p:nvPr/>
        </p:nvSpPr>
        <p:spPr>
          <a:xfrm>
            <a:off x="3058914" y="4555132"/>
            <a:ext cx="3760391" cy="51978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srgbClr val="0000FF"/>
                </a:solidFill>
              </a:rPr>
              <a:t>업로드한 곳</a:t>
            </a:r>
            <a:r>
              <a:rPr lang="en-US" altLang="ko-KR" sz="1400">
                <a:solidFill>
                  <a:srgbClr val="0000FF"/>
                </a:solidFill>
              </a:rPr>
              <a:t> file_repo </a:t>
            </a:r>
            <a:r>
              <a:rPr lang="ko-KR" altLang="en-US" sz="1400">
                <a:solidFill>
                  <a:srgbClr val="0000FF"/>
                </a:solidFill>
              </a:rPr>
              <a:t>폴더 안에 이미지 파일 </a:t>
            </a:r>
            <a:r>
              <a:rPr lang="en-US" altLang="ko-KR" sz="1400">
                <a:solidFill>
                  <a:srgbClr val="0000FF"/>
                </a:solidFill>
              </a:rPr>
              <a:t>duke.png</a:t>
            </a:r>
            <a:r>
              <a:rPr lang="ko-KR" altLang="en-US" sz="1400">
                <a:solidFill>
                  <a:srgbClr val="0000FF"/>
                </a:solidFill>
              </a:rPr>
              <a:t>와 </a:t>
            </a:r>
            <a:r>
              <a:rPr lang="en-US" altLang="ko-KR" sz="1400">
                <a:solidFill>
                  <a:srgbClr val="0000FF"/>
                </a:solidFill>
              </a:rPr>
              <a:t>duke2.png</a:t>
            </a:r>
            <a:r>
              <a:rPr lang="ko-KR" altLang="en-US" sz="1400">
                <a:solidFill>
                  <a:srgbClr val="0000FF"/>
                </a:solidFill>
              </a:rPr>
              <a:t>가 있어야 한다</a:t>
            </a:r>
            <a:r>
              <a:rPr lang="en-US" altLang="ko-KR" sz="140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다운로드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1509" name="TextBox 21508"/>
          <p:cNvSpPr txBox="1"/>
          <p:nvPr/>
        </p:nvSpPr>
        <p:spPr>
          <a:xfrm>
            <a:off x="568523" y="550385"/>
            <a:ext cx="7491016" cy="4105435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isELIgnored="false"%&gt;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taglib prefix="c" uri="http://java.sun.com/jsp/jstl/core"  %&gt;     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&lt;title&gt;파일 다운로드 요청하기&lt;/title&gt;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&lt;form method="post"  action="result.jsp"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&lt;input type=hidden  name="param1" value="duke.png" /&gt; &lt;br&gt;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&lt;input type=hidden  name="param2" value="duke2.png" /&gt; 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&lt;input type ="submit" value="이미지 다운로드"&gt;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&lt;/form&gt;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21515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208034" y="4214416"/>
            <a:ext cx="3429000" cy="156210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070" y="1580322"/>
            <a:ext cx="6920004" cy="26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페이지 왼쪽 중간쯤에 위치한 </a:t>
            </a:r>
            <a:r>
              <a:rPr lang="en-US" altLang="ko-KR" sz="1200">
                <a:latin typeface="+mj-ea"/>
                <a:ea typeface="+mj-ea"/>
              </a:rPr>
              <a:t>FileUpload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95674" y="1857321"/>
            <a:ext cx="6480313" cy="2682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175187" y="3071191"/>
            <a:ext cx="603917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다운로드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42" y="1352370"/>
            <a:ext cx="7354957" cy="264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두 번째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인 </a:t>
            </a:r>
            <a:r>
              <a:rPr lang="en-US" altLang="ko-KR" sz="1200">
                <a:latin typeface="+mj-ea"/>
                <a:ea typeface="+mj-ea"/>
              </a:rPr>
              <a:t>result.jsp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14746" y="1629369"/>
            <a:ext cx="6217548" cy="489604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직사각형 12"/>
          <p:cNvSpPr txBox="1"/>
          <p:nvPr/>
        </p:nvSpPr>
        <p:spPr>
          <a:xfrm>
            <a:off x="4034919" y="1616522"/>
            <a:ext cx="715675" cy="260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test02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957080" y="1756259"/>
            <a:ext cx="363682" cy="86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3105248" y="1557334"/>
            <a:ext cx="947736" cy="162022"/>
          </a:xfrm>
          <a:custGeom>
            <a:avLst/>
            <a:gdLst>
              <a:gd name="connsiteX0" fmla="*/ -963 w 947736"/>
              <a:gd name="connsiteY0" fmla="*/ 164288 h 162022"/>
              <a:gd name="connsiteX1" fmla="*/ 76967 w 947736"/>
              <a:gd name="connsiteY1" fmla="*/ 86356 h 162022"/>
              <a:gd name="connsiteX2" fmla="*/ 388695 w 947736"/>
              <a:gd name="connsiteY2" fmla="*/ -233 h 162022"/>
              <a:gd name="connsiteX3" fmla="*/ 951535 w 947736"/>
              <a:gd name="connsiteY3" fmla="*/ 77697 h 16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7736" h="162022">
                <a:moveTo>
                  <a:pt x="-963" y="164288"/>
                </a:moveTo>
                <a:cubicBezTo>
                  <a:pt x="12024" y="151300"/>
                  <a:pt x="12024" y="113777"/>
                  <a:pt x="76967" y="86356"/>
                </a:cubicBezTo>
                <a:cubicBezTo>
                  <a:pt x="141910" y="58936"/>
                  <a:pt x="242933" y="1209"/>
                  <a:pt x="388695" y="-233"/>
                </a:cubicBezTo>
                <a:cubicBezTo>
                  <a:pt x="534456" y="-1677"/>
                  <a:pt x="857728" y="64708"/>
                  <a:pt x="951535" y="7769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다운로드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04460" y="1514505"/>
            <a:ext cx="6719891" cy="3099288"/>
            <a:chOff x="595721" y="1514505"/>
            <a:chExt cx="6719891" cy="309928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904460" y="1514505"/>
              <a:ext cx="5555974" cy="228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5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595721" y="1752772"/>
              <a:ext cx="6719891" cy="28610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다운로드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1509" name="TextBox 21508"/>
          <p:cNvSpPr txBox="1"/>
          <p:nvPr/>
        </p:nvSpPr>
        <p:spPr>
          <a:xfrm>
            <a:off x="0" y="550385"/>
            <a:ext cx="8059539" cy="575326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</a:t>
            </a:r>
            <a:r>
              <a:rPr lang="ko-KR" altLang="en-US" sz="1200" b="1"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latin typeface="한컴산뜻돋움"/>
                <a:ea typeface="한컴산뜻돋움"/>
              </a:rPr>
              <a:t>    isELIgnored="false"%&gt;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taglib prefix="c" uri="http://java.sun.com/jsp/jstl/core"  %&gt;   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&lt;c:set var="contextPath"  value="${pageContext.request.contextPath}"  /&gt;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charset=”UTF-8"&gt;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&lt;c:set var="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file1</a:t>
            </a:r>
            <a:r>
              <a:rPr lang="en-US" altLang="ko-KR" sz="1200" b="1">
                <a:latin typeface="한컴산뜻돋움"/>
                <a:ea typeface="한컴산뜻돋움"/>
              </a:rPr>
              <a:t>" value="${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param.param1</a:t>
            </a:r>
            <a:r>
              <a:rPr lang="en-US" altLang="ko-KR" sz="1200" b="1">
                <a:latin typeface="한컴산뜻돋움"/>
                <a:ea typeface="한컴산뜻돋움"/>
              </a:rPr>
              <a:t>}"  /&gt;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&lt;c:set var="file2" value="${param.param2}" 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&lt;title&gt;이미지 파일 출력하기&lt;/title&gt;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파라미터 1 :&lt;c:out value="${file1}"  /&gt;&lt;br&gt;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파라미터 2 :&lt;c:out value="${file2}"  /&gt;&lt;br&gt;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&lt;c:if test="${not empty file1 }"&gt;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latin typeface="한컴산뜻돋움"/>
                <a:ea typeface="한컴산뜻돋움"/>
              </a:rPr>
              <a:t>&lt;img src="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${contextPath}/download.do?fileName=${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file1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}</a:t>
            </a:r>
            <a:r>
              <a:rPr lang="en-US" altLang="ko-KR" sz="1200" b="1">
                <a:latin typeface="한컴산뜻돋움"/>
                <a:ea typeface="한컴산뜻돋움"/>
              </a:rPr>
              <a:t>"  width=300 height=300 /&gt;&lt;br&gt;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&lt;/c:if&gt;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&lt;c:if test="${not empty file2 }"&gt;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latin typeface="한컴산뜻돋움"/>
                <a:ea typeface="한컴산뜻돋움"/>
              </a:rPr>
              <a:t>&lt;img src="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${contextPath}/download.do?fileName=${file2}</a:t>
            </a:r>
            <a:r>
              <a:rPr lang="en-US" altLang="ko-KR" sz="1200" b="1">
                <a:latin typeface="한컴산뜻돋움"/>
                <a:ea typeface="한컴산뜻돋움"/>
              </a:rPr>
              <a:t>"  width=300 height=300 /&gt;&lt;br&gt;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&lt;/c:if&gt;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파일 내려받기 :&lt;br&gt;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&lt;a href="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${contextPath}/download.do?fileName=${file2}</a:t>
            </a:r>
            <a:r>
              <a:rPr lang="en-US" altLang="ko-KR" sz="1200" b="1">
                <a:latin typeface="한컴산뜻돋움"/>
                <a:ea typeface="한컴산뜻돋움"/>
              </a:rPr>
              <a:t>" &gt;파일 내려받기&lt;/a&gt;&lt;br&gt;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21510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284813" y="252700"/>
            <a:ext cx="1692674" cy="44737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21512" name="자유형: 도형 21511"/>
          <p:cNvSpPr/>
          <p:nvPr/>
        </p:nvSpPr>
        <p:spPr>
          <a:xfrm>
            <a:off x="4011893" y="1851522"/>
            <a:ext cx="3438822" cy="2565983"/>
          </a:xfrm>
          <a:custGeom>
            <a:avLst/>
            <a:gdLst>
              <a:gd name="connsiteX0" fmla="*/ -479 w 3438822"/>
              <a:gd name="connsiteY0" fmla="*/ 2569665 h 2565983"/>
              <a:gd name="connsiteX1" fmla="*/ 436083 w 3438822"/>
              <a:gd name="connsiteY1" fmla="*/ 694430 h 2565983"/>
              <a:gd name="connsiteX2" fmla="*/ 3442411 w 3438822"/>
              <a:gd name="connsiteY2" fmla="*/ -101 h 25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8822" h="2565983">
                <a:moveTo>
                  <a:pt x="-479" y="2569665"/>
                </a:moveTo>
                <a:cubicBezTo>
                  <a:pt x="72281" y="2257125"/>
                  <a:pt x="-137732" y="1122724"/>
                  <a:pt x="436083" y="694430"/>
                </a:cubicBezTo>
                <a:cubicBezTo>
                  <a:pt x="1009898" y="266136"/>
                  <a:pt x="2941356" y="115654"/>
                  <a:pt x="3442411" y="-101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13" name="자유형: 도형 21512"/>
          <p:cNvSpPr/>
          <p:nvPr/>
        </p:nvSpPr>
        <p:spPr>
          <a:xfrm>
            <a:off x="4185640" y="3668315"/>
            <a:ext cx="3244568" cy="1463425"/>
          </a:xfrm>
          <a:custGeom>
            <a:avLst/>
            <a:gdLst>
              <a:gd name="connsiteX0" fmla="*/ 44055 w 3244568"/>
              <a:gd name="connsiteY0" fmla="*/ 1467247 h 1463425"/>
              <a:gd name="connsiteX1" fmla="*/ 321868 w 3244568"/>
              <a:gd name="connsiteY1" fmla="*/ 137715 h 1463425"/>
              <a:gd name="connsiteX2" fmla="*/ 3248821 w 3244568"/>
              <a:gd name="connsiteY2" fmla="*/ 28575 h 146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4568" h="1463425">
                <a:moveTo>
                  <a:pt x="44055" y="1467247"/>
                </a:moveTo>
                <a:cubicBezTo>
                  <a:pt x="90357" y="1245658"/>
                  <a:pt x="-212260" y="377494"/>
                  <a:pt x="321868" y="137715"/>
                </a:cubicBezTo>
                <a:cubicBezTo>
                  <a:pt x="855995" y="-102063"/>
                  <a:pt x="2760995" y="46765"/>
                  <a:pt x="3248821" y="28575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14" name="자유형: 도형 21513"/>
          <p:cNvSpPr/>
          <p:nvPr/>
        </p:nvSpPr>
        <p:spPr>
          <a:xfrm>
            <a:off x="5275658" y="4713036"/>
            <a:ext cx="2527105" cy="1364509"/>
          </a:xfrm>
          <a:custGeom>
            <a:avLst/>
            <a:gdLst>
              <a:gd name="connsiteX0" fmla="*/ 25599 w 2527105"/>
              <a:gd name="connsiteY0" fmla="*/ 1236119 h 1364509"/>
              <a:gd name="connsiteX1" fmla="*/ 95052 w 2527105"/>
              <a:gd name="connsiteY1" fmla="*/ 1325416 h 1364509"/>
              <a:gd name="connsiteX2" fmla="*/ 1067396 w 2527105"/>
              <a:gd name="connsiteY2" fmla="*/ 1325416 h 1364509"/>
              <a:gd name="connsiteX3" fmla="*/ 2436615 w 2527105"/>
              <a:gd name="connsiteY3" fmla="*/ 849166 h 1364509"/>
              <a:gd name="connsiteX4" fmla="*/ 2396927 w 2527105"/>
              <a:gd name="connsiteY4" fmla="*/ -4114 h 1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105" h="1364509">
                <a:moveTo>
                  <a:pt x="25599" y="1236119"/>
                </a:moveTo>
                <a:cubicBezTo>
                  <a:pt x="37174" y="1251001"/>
                  <a:pt x="-78580" y="1310533"/>
                  <a:pt x="95052" y="1325416"/>
                </a:cubicBezTo>
                <a:cubicBezTo>
                  <a:pt x="268685" y="1340299"/>
                  <a:pt x="677135" y="1404791"/>
                  <a:pt x="1067396" y="1325416"/>
                </a:cubicBezTo>
                <a:cubicBezTo>
                  <a:pt x="1457656" y="1246041"/>
                  <a:pt x="2215026" y="1070755"/>
                  <a:pt x="2436615" y="849166"/>
                </a:cubicBezTo>
                <a:cubicBezTo>
                  <a:pt x="2658203" y="627577"/>
                  <a:pt x="2403541" y="138099"/>
                  <a:pt x="2396927" y="-4114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15" name="TextBox 21514"/>
          <p:cNvSpPr txBox="1"/>
          <p:nvPr/>
        </p:nvSpPr>
        <p:spPr>
          <a:xfrm>
            <a:off x="1213442" y="6102945"/>
            <a:ext cx="6465095" cy="461665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 err="1"/>
              <a:t>서블릿에서</a:t>
            </a:r>
            <a:r>
              <a:rPr lang="ko-KR" altLang="en-US" sz="1200" dirty="0"/>
              <a:t> 다운로드 해오는데</a:t>
            </a:r>
            <a:r>
              <a:rPr lang="en-US" altLang="ko-KR" sz="1200" dirty="0"/>
              <a:t>,</a:t>
            </a:r>
          </a:p>
          <a:p>
            <a:pPr>
              <a:defRPr/>
            </a:pPr>
            <a:r>
              <a:rPr lang="ko-KR" altLang="en-US" sz="1200" dirty="0"/>
              <a:t>이미지로 </a:t>
            </a:r>
            <a:r>
              <a:rPr lang="en-US" altLang="ko-KR" sz="1200" dirty="0"/>
              <a:t>2</a:t>
            </a:r>
            <a:r>
              <a:rPr lang="ko-KR" altLang="en-US" sz="1200" dirty="0"/>
              <a:t>개 파일을 다운로드하며</a:t>
            </a:r>
            <a:r>
              <a:rPr lang="en-US" altLang="ko-KR" sz="1200" dirty="0"/>
              <a:t>,</a:t>
            </a:r>
            <a:r>
              <a:rPr lang="ko-KR" altLang="en-US" sz="1200" dirty="0"/>
              <a:t> 내려 받기를 누르면 </a:t>
            </a:r>
            <a:r>
              <a:rPr lang="en-US" altLang="ko-KR" sz="1200" dirty="0"/>
              <a:t>file2 </a:t>
            </a:r>
            <a:r>
              <a:rPr lang="ko-KR" altLang="en-US" sz="1200" dirty="0"/>
              <a:t>설정한 파일로 다운로드하게 됨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다운로드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530626"/>
            <a:ext cx="7325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n-ea"/>
              </a:rPr>
              <a:t>4. </a:t>
            </a:r>
            <a:r>
              <a:rPr lang="ko-KR" altLang="en-US" sz="1200">
                <a:latin typeface="+mn-ea"/>
              </a:rPr>
              <a:t>파일 다운로드 기능을 할 서블릿인 </a:t>
            </a:r>
            <a:r>
              <a:rPr lang="en-US" altLang="ko-KR" sz="1200">
                <a:latin typeface="+mn-ea"/>
              </a:rPr>
              <a:t>FileDownload </a:t>
            </a:r>
            <a:r>
              <a:rPr lang="ko-KR" altLang="en-US" sz="1200">
                <a:latin typeface="+mn-ea"/>
              </a:rPr>
              <a:t>클래스를 다음과 같이 작성합니다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04613" y="1881491"/>
            <a:ext cx="5928485" cy="3372377"/>
            <a:chOff x="1063487" y="1990821"/>
            <a:chExt cx="5928485" cy="3372377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63487" y="1990821"/>
              <a:ext cx="5730116" cy="657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192696" y="2672959"/>
              <a:ext cx="5799276" cy="26902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" name="직선 연결선 5"/>
          <p:cNvCxnSpPr/>
          <p:nvPr/>
        </p:nvCxnSpPr>
        <p:spPr>
          <a:xfrm>
            <a:off x="1433822" y="2633870"/>
            <a:ext cx="6758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8139" y="2484117"/>
            <a:ext cx="1311965" cy="2667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private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다운로드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23121" y="1582379"/>
            <a:ext cx="6222724" cy="284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다운로드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5605" name="TextBox 25604"/>
          <p:cNvSpPr txBox="1"/>
          <p:nvPr/>
        </p:nvSpPr>
        <p:spPr>
          <a:xfrm>
            <a:off x="340320" y="565546"/>
            <a:ext cx="8803680" cy="484274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package sec01.ex02;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import java.io.File;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import java.io.FileInputStream;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import java.io.IOException;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import java.io.OutputStream;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import javax.servlet.ServletException;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import javax.servlet.annotation.WebServlet;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import javax.servlet.http.HttpServlet;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import javax.servlet.http.HttpServletRequest;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import javax.servlet.http.HttpServletResponse;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@WebServlet("/download.do")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public class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FileDownload</a:t>
            </a: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 extends HttpServlet {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protected void doPost(HttpServletRequest request, HttpServletResponse response)	throws ServletException, IOException {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doHandle(request, response);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다운로드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5605" name="TextBox 25604"/>
          <p:cNvSpPr txBox="1"/>
          <p:nvPr/>
        </p:nvSpPr>
        <p:spPr>
          <a:xfrm>
            <a:off x="0" y="724295"/>
            <a:ext cx="9144000" cy="491589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private void 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doHandle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 request, 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HttpServletResponse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 response) throws 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ServletException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, 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IOException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request.setCharacterEncoding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("utf-8");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response.setContentType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("text/html; charset=utf-8");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String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file_repo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= "C:\\file_repo";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	String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fileName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= (String)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fileName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System.out.println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fileName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=" + 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fileName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);</a:t>
            </a:r>
          </a:p>
          <a:p>
            <a:pPr marL="228600" indent="-228600" algn="l" latinLnBrk="1" hangingPunct="1">
              <a:lnSpc>
                <a:spcPct val="9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  <a:r>
              <a:rPr lang="ko-KR" altLang="en-US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OutputStream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  <a:latin typeface="한컴산뜻돋움"/>
                <a:ea typeface="한컴산뜻돋움"/>
              </a:rPr>
              <a:t>out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response.getOutputStream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();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i="0" spc="5" dirty="0" err="1">
                <a:solidFill>
                  <a:srgbClr val="0000FF"/>
                </a:solidFill>
                <a:latin typeface="한컴산뜻돋움"/>
                <a:ea typeface="한컴산뜻돋움"/>
              </a:rPr>
              <a:t>OutputStream</a:t>
            </a:r>
            <a:r>
              <a:rPr lang="ko-KR" altLang="en-US" sz="1200" b="1" i="0" spc="5" dirty="0">
                <a:solidFill>
                  <a:srgbClr val="0000FF"/>
                </a:solidFill>
                <a:latin typeface="한컴산뜻돋움"/>
                <a:ea typeface="한컴산뜻돋움"/>
              </a:rPr>
              <a:t> 객체 생성(바이트 단위: 이미지, 동영상)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String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downFile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file_repo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+ "\\" +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fileName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	File f = new File(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downFile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</a:p>
          <a:p>
            <a:pPr marL="228600" indent="-228600" algn="l" latinLnBrk="1" hangingPunct="1">
              <a:lnSpc>
                <a:spcPct val="9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ko-KR" altLang="en-US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response.setHeader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("Cache-Control", "no-cache");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i="0" spc="5" dirty="0">
                <a:solidFill>
                  <a:srgbClr val="0000FF"/>
                </a:solidFill>
                <a:latin typeface="한컴산뜻돋움"/>
                <a:ea typeface="한컴산뜻돋움"/>
              </a:rPr>
              <a:t>캐시에 저장된 데이터 저지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response.addHeader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("Content-disposition", "attachment;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fileName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=" +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fileName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</a:p>
          <a:p>
            <a:pPr marL="228600" indent="-228600" algn="l" latinLnBrk="1" hangingPunct="1">
              <a:lnSpc>
                <a:spcPct val="90000"/>
              </a:lnSpc>
              <a:spcBef>
                <a:spcPct val="26000"/>
              </a:spcBef>
              <a:buFont typeface="Arial"/>
              <a:buNone/>
              <a:defRPr/>
            </a:pPr>
            <a:r>
              <a:rPr lang="ko-KR" altLang="en-US" sz="1200" b="1" i="0" spc="5" dirty="0">
                <a:solidFill>
                  <a:srgbClr val="800080"/>
                </a:solidFill>
                <a:latin typeface="한컴산뜻돋움"/>
                <a:ea typeface="한컴산뜻돋움"/>
              </a:rPr>
              <a:t>						</a:t>
            </a:r>
            <a:r>
              <a:rPr lang="en-US" altLang="ko-KR" sz="1200" b="1" i="0" spc="5" dirty="0">
                <a:solidFill>
                  <a:srgbClr val="0000FF"/>
                </a:solidFill>
                <a:latin typeface="한컴산뜻돋움"/>
                <a:ea typeface="한컴산뜻돋움"/>
              </a:rPr>
              <a:t>// </a:t>
            </a:r>
            <a:r>
              <a:rPr lang="ko-KR" altLang="en-US" sz="1200" b="1" i="0" spc="5" dirty="0">
                <a:solidFill>
                  <a:srgbClr val="0000FF"/>
                </a:solidFill>
                <a:latin typeface="한컴산뜻돋움"/>
                <a:ea typeface="한컴산뜻돋움"/>
              </a:rPr>
              <a:t>파일을 다운로드할 때 파일이름을 붙여 배치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FileInputStream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in = new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FileInputStream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(f);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	byte[] buffer = new byte[1024 * 8];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</a:t>
            </a:r>
            <a:r>
              <a:rPr kumimoji="0" lang="ko-KR" altLang="en-US" sz="1200" b="1" i="0" u="none" strike="noStrike" kern="1200" cap="none" spc="5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// 8바이트 씩 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while (true) {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ko-KR" altLang="en-US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int count = 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in.read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(buffer);</a:t>
            </a:r>
            <a:r>
              <a:rPr lang="ko-KR" altLang="en-US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 </a:t>
            </a:r>
            <a:r>
              <a:rPr kumimoji="0" lang="ko-KR" altLang="en-US" sz="1200" b="1" i="0" u="none" strike="noStrike" kern="1200" cap="none" spc="5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// 버퍼에 읽고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	if (count == -1)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	</a:t>
            </a:r>
            <a:r>
              <a:rPr lang="ko-KR" altLang="en-US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break;</a:t>
            </a:r>
            <a:r>
              <a:rPr lang="ko-KR" altLang="en-US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  </a:t>
            </a:r>
            <a:r>
              <a:rPr kumimoji="0" lang="ko-KR" altLang="en-US" sz="1200" b="1" i="0" u="none" strike="noStrike" kern="1200" cap="none" spc="5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// 더이상 파일이 없을 때 벗어남</a:t>
            </a:r>
          </a:p>
          <a:p>
            <a:pPr marL="228600" indent="-228600" algn="l" defTabSz="457200" rtl="0" eaLnBrk="1" latinLnBrk="1" hangingPunct="1">
              <a:lnSpc>
                <a:spcPct val="90000"/>
              </a:lnSpc>
              <a:spcBef>
                <a:spcPct val="26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  <a:r>
              <a:rPr lang="ko-KR" altLang="en-US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 dirty="0" err="1">
                <a:solidFill>
                  <a:srgbClr val="7030A0"/>
                </a:solidFill>
                <a:latin typeface="한컴산뜻돋움"/>
                <a:ea typeface="한컴산뜻돋움"/>
              </a:rPr>
              <a:t>out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.write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(buffer, 0, count);</a:t>
            </a:r>
            <a:r>
              <a:rPr lang="ko-KR" altLang="en-US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  </a:t>
            </a:r>
            <a:r>
              <a:rPr kumimoji="0" lang="ko-KR" altLang="en-US" sz="1200" b="1" i="0" u="none" strike="noStrike" kern="1200" cap="none" spc="5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 // 8바이트 씩 출력 </a:t>
            </a:r>
            <a:r>
              <a:rPr kumimoji="0" lang="en-US" altLang="ko-KR" sz="1200" b="1" i="0" u="none" strike="noStrike" kern="1200" cap="none" spc="5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(</a:t>
            </a:r>
            <a:r>
              <a:rPr kumimoji="0" lang="ko-KR" altLang="en-US" sz="1200" b="1" i="0" u="none" strike="noStrike" kern="1200" cap="none" spc="5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버퍼 내용을 </a:t>
            </a:r>
            <a:r>
              <a:rPr kumimoji="0" lang="en-US" altLang="ko-KR" sz="1200" b="1" i="0" u="none" strike="noStrike" kern="1200" cap="none" spc="5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0</a:t>
            </a:r>
            <a:r>
              <a:rPr kumimoji="0" lang="ko-KR" altLang="en-US" sz="1200" b="1" i="0" u="none" strike="noStrike" kern="1200" cap="none" spc="5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에서 </a:t>
            </a:r>
            <a:r>
              <a:rPr kumimoji="0" lang="en-US" altLang="ko-KR" sz="1200" b="1" i="0" u="none" strike="noStrike" kern="1200" cap="none" spc="5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count</a:t>
            </a:r>
            <a:r>
              <a:rPr kumimoji="0" lang="ko-KR" altLang="en-US" sz="1200" b="1" i="0" u="none" strike="noStrike" kern="1200" cap="none" spc="5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까지</a:t>
            </a:r>
            <a:r>
              <a:rPr kumimoji="0" lang="en-US" altLang="ko-KR" sz="1200" b="1" i="0" u="none" strike="noStrike" kern="1200" cap="none" spc="5" normalizeH="0" baseline="0" dirty="0">
                <a:solidFill>
                  <a:srgbClr val="0000FF"/>
                </a:solidFill>
                <a:latin typeface="한컴산뜻돋움"/>
                <a:ea typeface="한컴산뜻돋움"/>
              </a:rPr>
              <a:t>)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in.close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chemeClr val="dk1"/>
                </a:solidFill>
                <a:latin typeface="한컴산뜻돋움"/>
                <a:ea typeface="한컴산뜻돋움"/>
              </a:rPr>
              <a:t>out.close</a:t>
            </a: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한컴산뜻돋움"/>
                <a:ea typeface="한컴산뜻돋움"/>
              </a:rPr>
              <a:t>}</a:t>
            </a:r>
            <a:endParaRPr lang="ko-KR" altLang="en-US" sz="1200" b="1" dirty="0">
              <a:solidFill>
                <a:srgbClr val="FF0000"/>
              </a:solidFill>
              <a:latin typeface="한컴산뜻돋움"/>
              <a:ea typeface="한컴산뜻돋움"/>
            </a:endParaRPr>
          </a:p>
        </p:txBody>
      </p:sp>
      <p:sp>
        <p:nvSpPr>
          <p:cNvPr id="25607" name="TextBox 25606"/>
          <p:cNvSpPr txBox="1"/>
          <p:nvPr/>
        </p:nvSpPr>
        <p:spPr>
          <a:xfrm>
            <a:off x="2920007" y="4897437"/>
            <a:ext cx="5308204" cy="1491933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just" latinLnBrk="1">
              <a:lnSpc>
                <a:spcPct val="90000"/>
              </a:lnSpc>
              <a:spcBef>
                <a:spcPts val="374"/>
              </a:spcBef>
              <a:buFont typeface="Arial"/>
              <a:buNone/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로그인용 사용자 이름, 비밀번호 및 기타 민감한 정보들을 보호하기 위해 SSL을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,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로그인 페이지나 회원 정보 페이지 등은 SSL로 암화하는 경우가 많다.</a:t>
            </a:r>
          </a:p>
          <a:p>
            <a:pPr algn="just" latinLnBrk="1">
              <a:lnSpc>
                <a:spcPct val="90000"/>
              </a:lnSpc>
              <a:spcBef>
                <a:spcPts val="374"/>
              </a:spcBef>
              <a:buFont typeface="Arial"/>
              <a:buNone/>
              <a:defRPr/>
            </a:pPr>
            <a:endParaRPr lang="ko-KR" altLang="en-US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algn="just" latinLnBrk="1">
              <a:lnSpc>
                <a:spcPct val="90000"/>
              </a:lnSpc>
              <a:spcBef>
                <a:spcPts val="374"/>
              </a:spcBef>
              <a:buFont typeface="Arial"/>
              <a:buNone/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그런데 SSL 을 사용해서 민감한 정보들을 보호한다고 해도 브라우저에 이 정보가 캐싱되면 문제가 발생할 수 있다. (PC방이나 공공장소에서 사용후 캐싱으로 인해 개인 정보가 남는등..) http 헤더를 사용하면 브라우저 캐싱을 방지할 수 있다. 단 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캐싱을 하지 않으면 성능 저하가 발생할 수 있으므로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로그인 페이지등에 제한적으로 사용해야 한다.</a:t>
            </a:r>
          </a:p>
        </p:txBody>
      </p:sp>
      <p:sp>
        <p:nvSpPr>
          <p:cNvPr id="25608" name="자유형: 도형 25607"/>
          <p:cNvSpPr/>
          <p:nvPr/>
        </p:nvSpPr>
        <p:spPr>
          <a:xfrm>
            <a:off x="6764120" y="2569962"/>
            <a:ext cx="1355944" cy="2315153"/>
          </a:xfrm>
          <a:custGeom>
            <a:avLst/>
            <a:gdLst>
              <a:gd name="connsiteX0" fmla="*/ -4346 w 1355944"/>
              <a:gd name="connsiteY0" fmla="*/ 114897 h 2315153"/>
              <a:gd name="connsiteX1" fmla="*/ 928310 w 1355944"/>
              <a:gd name="connsiteY1" fmla="*/ 114897 h 2315153"/>
              <a:gd name="connsiteX2" fmla="*/ 1354950 w 1355944"/>
              <a:gd name="connsiteY2" fmla="*/ 1672631 h 2315153"/>
              <a:gd name="connsiteX3" fmla="*/ 1047372 w 1355944"/>
              <a:gd name="connsiteY3" fmla="*/ 2317552 h 23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944" h="2315153">
                <a:moveTo>
                  <a:pt x="-4346" y="114897"/>
                </a:moveTo>
                <a:cubicBezTo>
                  <a:pt x="151096" y="114897"/>
                  <a:pt x="701760" y="-144725"/>
                  <a:pt x="928310" y="114897"/>
                </a:cubicBezTo>
                <a:cubicBezTo>
                  <a:pt x="1154858" y="374519"/>
                  <a:pt x="1335106" y="1305521"/>
                  <a:pt x="1354950" y="1672631"/>
                </a:cubicBezTo>
                <a:cubicBezTo>
                  <a:pt x="1374794" y="2039740"/>
                  <a:pt x="1098634" y="2210065"/>
                  <a:pt x="1047372" y="2317552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1CB182B6-896E-34AB-7E1F-AD3E93A80D7F}"/>
              </a:ext>
            </a:extLst>
          </p:cNvPr>
          <p:cNvSpPr/>
          <p:nvPr/>
        </p:nvSpPr>
        <p:spPr>
          <a:xfrm>
            <a:off x="486385" y="2145594"/>
            <a:ext cx="845853" cy="2448493"/>
          </a:xfrm>
          <a:custGeom>
            <a:avLst/>
            <a:gdLst>
              <a:gd name="connsiteX0" fmla="*/ 379570 w 845853"/>
              <a:gd name="connsiteY0" fmla="*/ 16266 h 2448493"/>
              <a:gd name="connsiteX1" fmla="*/ 70733 w 845853"/>
              <a:gd name="connsiteY1" fmla="*/ 58655 h 2448493"/>
              <a:gd name="connsiteX2" fmla="*/ 4121 w 845853"/>
              <a:gd name="connsiteY2" fmla="*/ 494660 h 2448493"/>
              <a:gd name="connsiteX3" fmla="*/ 149456 w 845853"/>
              <a:gd name="connsiteY3" fmla="*/ 2166014 h 2448493"/>
              <a:gd name="connsiteX4" fmla="*/ 845853 w 845853"/>
              <a:gd name="connsiteY4" fmla="*/ 2432462 h 244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53" h="2448493">
                <a:moveTo>
                  <a:pt x="379570" y="16266"/>
                </a:moveTo>
                <a:cubicBezTo>
                  <a:pt x="256439" y="-2406"/>
                  <a:pt x="133308" y="-21077"/>
                  <a:pt x="70733" y="58655"/>
                </a:cubicBezTo>
                <a:cubicBezTo>
                  <a:pt x="8158" y="138387"/>
                  <a:pt x="-9000" y="143434"/>
                  <a:pt x="4121" y="494660"/>
                </a:cubicBezTo>
                <a:cubicBezTo>
                  <a:pt x="17241" y="845887"/>
                  <a:pt x="9167" y="1843047"/>
                  <a:pt x="149456" y="2166014"/>
                </a:cubicBezTo>
                <a:cubicBezTo>
                  <a:pt x="289745" y="2488981"/>
                  <a:pt x="567799" y="2460721"/>
                  <a:pt x="845853" y="2432462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28262-D4FB-32CB-4112-5BB4B306F6A1}"/>
              </a:ext>
            </a:extLst>
          </p:cNvPr>
          <p:cNvSpPr txBox="1"/>
          <p:nvPr/>
        </p:nvSpPr>
        <p:spPr>
          <a:xfrm>
            <a:off x="6128298" y="1383123"/>
            <a:ext cx="227086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업로드한 폴더 지정</a:t>
            </a:r>
            <a:endParaRPr lang="en-US" altLang="ko-KR" sz="1200" dirty="0"/>
          </a:p>
          <a:p>
            <a:r>
              <a:rPr lang="en-US" altLang="ko-KR" sz="1200" dirty="0"/>
              <a:t>JSP</a:t>
            </a:r>
            <a:r>
              <a:rPr lang="ko-KR" altLang="en-US" sz="1200" dirty="0"/>
              <a:t>로 두번째 파일명 얻어 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623FDD-B47B-0CEA-C6B2-819C396A861B}"/>
              </a:ext>
            </a:extLst>
          </p:cNvPr>
          <p:cNvCxnSpPr/>
          <p:nvPr/>
        </p:nvCxnSpPr>
        <p:spPr>
          <a:xfrm flipH="1">
            <a:off x="5892129" y="1613955"/>
            <a:ext cx="236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AAF8DE2-6159-E00F-3F7B-0ACAD4759DAB}"/>
              </a:ext>
            </a:extLst>
          </p:cNvPr>
          <p:cNvSpPr/>
          <p:nvPr/>
        </p:nvSpPr>
        <p:spPr>
          <a:xfrm>
            <a:off x="5395566" y="1491340"/>
            <a:ext cx="236169" cy="28901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다운로드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540565"/>
            <a:ext cx="7722704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http://localhost:8090/pro15/test02/first.jsp</a:t>
            </a:r>
            <a:r>
              <a:rPr lang="ko-KR" altLang="en-US" sz="1200">
                <a:latin typeface="+mj-ea"/>
                <a:ea typeface="+mj-ea"/>
              </a:rPr>
              <a:t>로 요청한 후 이미지 다운로드를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10847" y="1962150"/>
            <a:ext cx="34290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15.2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다운로드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4" y="1530627"/>
            <a:ext cx="7832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업로드한 이미지가 브라우저에 출력되면 </a:t>
            </a:r>
            <a:r>
              <a:rPr lang="ko-KR" altLang="en-US" sz="1200" b="1">
                <a:latin typeface="+mj-ea"/>
                <a:ea typeface="+mj-ea"/>
              </a:rPr>
              <a:t>파일 내려받기</a:t>
            </a:r>
            <a:r>
              <a:rPr lang="ko-KR" altLang="en-US" sz="1200">
                <a:latin typeface="+mj-ea"/>
                <a:ea typeface="+mj-ea"/>
              </a:rPr>
              <a:t>를 클릭해 로컬 </a:t>
            </a:r>
            <a:r>
              <a:rPr lang="en-US" altLang="ko-KR" sz="1200">
                <a:latin typeface="+mj-ea"/>
                <a:ea typeface="+mj-ea"/>
              </a:rPr>
              <a:t>PC</a:t>
            </a:r>
            <a:r>
              <a:rPr lang="ko-KR" altLang="en-US" sz="1200">
                <a:latin typeface="+mj-ea"/>
                <a:ea typeface="+mj-ea"/>
              </a:rPr>
              <a:t>에 파일을 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42392" y="1959265"/>
            <a:ext cx="1692674" cy="4473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033798" y="3573575"/>
            <a:ext cx="4173855" cy="2859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6261652" y="5227983"/>
            <a:ext cx="824948" cy="9442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6408F1-2A62-4B1B-B26A-C44057DF7FD8}"/>
              </a:ext>
            </a:extLst>
          </p:cNvPr>
          <p:cNvSpPr/>
          <p:nvPr/>
        </p:nvSpPr>
        <p:spPr>
          <a:xfrm>
            <a:off x="7139587" y="3724212"/>
            <a:ext cx="654008" cy="30883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252" y="1520687"/>
            <a:ext cx="7513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FileUpload 1.3.3 </a:t>
            </a:r>
            <a:r>
              <a:rPr lang="ko-KR" altLang="en-US" sz="1200">
                <a:latin typeface="+mj-ea"/>
                <a:ea typeface="+mj-ea"/>
              </a:rPr>
              <a:t>버전을 찾아서 </a:t>
            </a:r>
            <a:r>
              <a:rPr lang="en-US" altLang="ko-KR" sz="1200">
                <a:latin typeface="+mj-ea"/>
                <a:ea typeface="+mj-ea"/>
              </a:rPr>
              <a:t>here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74974" y="1797686"/>
            <a:ext cx="4366799" cy="2445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516217" y="3279913"/>
            <a:ext cx="407505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30626"/>
            <a:ext cx="7374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commons-fileupload-1.3.3-bin.zip</a:t>
            </a:r>
            <a:r>
              <a:rPr lang="ko-KR" altLang="en-US" sz="1200">
                <a:latin typeface="+mj-ea"/>
                <a:ea typeface="+mj-ea"/>
              </a:rPr>
              <a:t>을 클릭해 다운로드합니다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51721" y="1917064"/>
            <a:ext cx="5943600" cy="1511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490870" y="3120887"/>
            <a:ext cx="1540565" cy="1391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600200"/>
            <a:ext cx="6877878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zip </a:t>
            </a:r>
            <a:r>
              <a:rPr lang="ko-KR" altLang="en-US" sz="1200">
                <a:latin typeface="+mj-ea"/>
                <a:ea typeface="+mj-ea"/>
              </a:rPr>
              <a:t>파일의 압축을 풉니다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08822" y="1877198"/>
            <a:ext cx="6351104" cy="2853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36304" y="3518452"/>
            <a:ext cx="844826" cy="10237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60443"/>
            <a:ext cx="7563678" cy="447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압축을 푼 폴더의 하위 폴더인 </a:t>
            </a:r>
            <a:r>
              <a:rPr lang="en-US" altLang="ko-KR" sz="1200">
                <a:latin typeface="+mj-ea"/>
                <a:ea typeface="+mj-ea"/>
              </a:rPr>
              <a:t>commons-fileupload-1.3.3-bin</a:t>
            </a:r>
            <a:r>
              <a:rPr lang="ko-KR" altLang="en-US" sz="1200">
                <a:latin typeface="+mj-ea"/>
                <a:ea typeface="+mj-ea"/>
              </a:rPr>
              <a:t>에 위치한 </a:t>
            </a:r>
            <a:r>
              <a:rPr lang="en-US" altLang="ko-KR" sz="1200">
                <a:latin typeface="+mj-ea"/>
                <a:ea typeface="+mj-ea"/>
              </a:rPr>
              <a:t>commons-fileupload-1.3.3.jar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파일을 복사합니다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2139715"/>
            <a:ext cx="6149952" cy="3426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812774" y="4562061"/>
            <a:ext cx="1868556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412004"/>
            <a:ext cx="7225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프로젝트 </a:t>
            </a:r>
            <a:r>
              <a:rPr lang="en-US" altLang="ko-KR" sz="1200">
                <a:latin typeface="+mj-ea"/>
                <a:ea typeface="+mj-ea"/>
              </a:rPr>
              <a:t>pro15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WEB-INF </a:t>
            </a:r>
            <a:r>
              <a:rPr lang="ko-KR" altLang="en-US" sz="1200">
                <a:latin typeface="+mj-ea"/>
                <a:ea typeface="+mj-ea"/>
              </a:rPr>
              <a:t>하위에 있는 </a:t>
            </a:r>
            <a:r>
              <a:rPr lang="en-US" altLang="ko-KR" sz="1200">
                <a:latin typeface="+mj-ea"/>
                <a:ea typeface="+mj-ea"/>
              </a:rPr>
              <a:t>lib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74128" y="1761034"/>
            <a:ext cx="2281555" cy="1805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447767" y="3180522"/>
            <a:ext cx="1607916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페이지를 풍부하게 하는 오픈 소스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15.1.2 commons-io-2.6.jar </a:t>
            </a:r>
            <a:r>
              <a:rPr lang="ko-KR" altLang="en-US" b="1"/>
              <a:t>파일 설치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15.1 JSP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에서 파일 업로드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190" y="1771174"/>
            <a:ext cx="7215809" cy="446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 링크로 접속한 후 </a:t>
            </a:r>
            <a:r>
              <a:rPr lang="en-US" altLang="ko-KR" sz="1200">
                <a:latin typeface="+mj-ea"/>
                <a:ea typeface="+mj-ea"/>
              </a:rPr>
              <a:t>commons-io-2.6-bin.zip</a:t>
            </a:r>
            <a:r>
              <a:rPr lang="ko-KR" altLang="en-US" sz="1200">
                <a:latin typeface="+mj-ea"/>
                <a:ea typeface="+mj-ea"/>
              </a:rPr>
              <a:t>을 클릭해 다운로드합니다</a:t>
            </a:r>
            <a:r>
              <a:rPr lang="en-US" altLang="ko-KR" sz="1200">
                <a:latin typeface="+mj-ea"/>
                <a:ea typeface="+mj-ea"/>
              </a:rPr>
              <a:t>.   </a:t>
            </a:r>
          </a:p>
          <a:p>
            <a:pPr lvl="0"/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      https://commons.apache.org/proper/commons-io/download_io.cgi</a:t>
            </a:r>
            <a:endParaRPr lang="ko-KR" altLang="en-US" sz="1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2433305"/>
            <a:ext cx="5943600" cy="1792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24274" y="3766930"/>
            <a:ext cx="1259900" cy="2584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3655</Words>
  <Application>Microsoft Office PowerPoint</Application>
  <PresentationFormat>화면 슬라이드 쇼(4:3)</PresentationFormat>
  <Paragraphs>414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한컴산뜻돋움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 대원</cp:lastModifiedBy>
  <cp:revision>652</cp:revision>
  <dcterms:created xsi:type="dcterms:W3CDTF">2018-08-29T04:30:46Z</dcterms:created>
  <dcterms:modified xsi:type="dcterms:W3CDTF">2022-08-23T06:31:59Z</dcterms:modified>
  <cp:version/>
</cp:coreProperties>
</file>