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0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35" r:id="rId17"/>
    <p:sldId id="336" r:id="rId18"/>
    <p:sldId id="272" r:id="rId19"/>
    <p:sldId id="273" r:id="rId20"/>
    <p:sldId id="274" r:id="rId21"/>
    <p:sldId id="275" r:id="rId22"/>
    <p:sldId id="276" r:id="rId23"/>
    <p:sldId id="277" r:id="rId24"/>
    <p:sldId id="337" r:id="rId25"/>
    <p:sldId id="278" r:id="rId26"/>
    <p:sldId id="279" r:id="rId27"/>
    <p:sldId id="338" r:id="rId28"/>
    <p:sldId id="280" r:id="rId29"/>
    <p:sldId id="281" r:id="rId30"/>
    <p:sldId id="339" r:id="rId31"/>
    <p:sldId id="282" r:id="rId32"/>
    <p:sldId id="283" r:id="rId33"/>
    <p:sldId id="340" r:id="rId34"/>
    <p:sldId id="284" r:id="rId35"/>
    <p:sldId id="285" r:id="rId36"/>
    <p:sldId id="341" r:id="rId37"/>
    <p:sldId id="286" r:id="rId38"/>
    <p:sldId id="287" r:id="rId39"/>
    <p:sldId id="288" r:id="rId40"/>
    <p:sldId id="289" r:id="rId41"/>
    <p:sldId id="290" r:id="rId42"/>
    <p:sldId id="291" r:id="rId43"/>
    <p:sldId id="342" r:id="rId44"/>
    <p:sldId id="292" r:id="rId45"/>
    <p:sldId id="343" r:id="rId46"/>
    <p:sldId id="293" r:id="rId47"/>
    <p:sldId id="294" r:id="rId48"/>
    <p:sldId id="344" r:id="rId49"/>
    <p:sldId id="295" r:id="rId50"/>
    <p:sldId id="345" r:id="rId51"/>
    <p:sldId id="296" r:id="rId52"/>
    <p:sldId id="297" r:id="rId53"/>
    <p:sldId id="298" r:id="rId54"/>
    <p:sldId id="346" r:id="rId55"/>
    <p:sldId id="299" r:id="rId56"/>
    <p:sldId id="347" r:id="rId57"/>
    <p:sldId id="300" r:id="rId58"/>
    <p:sldId id="301" r:id="rId59"/>
    <p:sldId id="348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49" r:id="rId69"/>
    <p:sldId id="310" r:id="rId70"/>
    <p:sldId id="311" r:id="rId71"/>
    <p:sldId id="350" r:id="rId72"/>
    <p:sldId id="312" r:id="rId73"/>
    <p:sldId id="313" r:id="rId74"/>
    <p:sldId id="351" r:id="rId75"/>
    <p:sldId id="314" r:id="rId76"/>
    <p:sldId id="315" r:id="rId77"/>
    <p:sldId id="316" r:id="rId78"/>
    <p:sldId id="317" r:id="rId79"/>
    <p:sldId id="318" r:id="rId80"/>
    <p:sldId id="352" r:id="rId81"/>
    <p:sldId id="319" r:id="rId82"/>
    <p:sldId id="353" r:id="rId83"/>
    <p:sldId id="320" r:id="rId84"/>
    <p:sldId id="321" r:id="rId85"/>
    <p:sldId id="322" r:id="rId86"/>
    <p:sldId id="323" r:id="rId87"/>
    <p:sldId id="324" r:id="rId88"/>
    <p:sldId id="354" r:id="rId89"/>
    <p:sldId id="355" r:id="rId90"/>
    <p:sldId id="325" r:id="rId91"/>
    <p:sldId id="326" r:id="rId92"/>
    <p:sldId id="356" r:id="rId93"/>
    <p:sldId id="327" r:id="rId94"/>
    <p:sldId id="328" r:id="rId95"/>
    <p:sldId id="329" r:id="rId96"/>
    <p:sldId id="330" r:id="rId97"/>
    <p:sldId id="331" r:id="rId98"/>
    <p:sldId id="357" r:id="rId99"/>
    <p:sldId id="358" r:id="rId100"/>
    <p:sldId id="332" r:id="rId101"/>
    <p:sldId id="333" r:id="rId102"/>
    <p:sldId id="359" r:id="rId103"/>
    <p:sldId id="360" r:id="rId104"/>
    <p:sldId id="334" r:id="rId1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0">
          <p15:clr>
            <a:srgbClr val="A4A3A4"/>
          </p15:clr>
        </p15:guide>
        <p15:guide id="2" pos="376">
          <p15:clr>
            <a:srgbClr val="A4A3A4"/>
          </p15:clr>
        </p15:guide>
        <p15:guide id="3" pos="5374">
          <p15:clr>
            <a:srgbClr val="A4A3A4"/>
          </p15:clr>
        </p15:guide>
        <p15:guide id="4" pos="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105" d="100"/>
          <a:sy n="105" d="100"/>
        </p:scale>
        <p:origin x="1340" y="72"/>
      </p:cViewPr>
      <p:guideLst>
        <p:guide orient="horz" pos="1060"/>
        <p:guide pos="376"/>
        <p:guide pos="5374"/>
        <p:guide pos="5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csVjmHrUQ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AC%B8%EC%84%9C_%EA%B0%9D%EC%B2%B4_%EB%AA%A8%EB%8D%B8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8B%9C%EB%A7%A8%ED%8B%B1_%EC%9B%B9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16</a:t>
            </a:r>
            <a:r>
              <a:rPr lang="ko-KR" altLang="en-US" sz="2800"/>
              <a:t>장</a:t>
            </a:r>
            <a:r>
              <a:rPr lang="en-US" altLang="ko-KR" sz="2800"/>
              <a:t>  HTML5</a:t>
            </a:r>
            <a:r>
              <a:rPr lang="ko-KR" altLang="en-US" sz="2800"/>
              <a:t>와 제이쿼리</a:t>
            </a:r>
            <a:endParaRPr lang="ko-KR" altLang="en-US" sz="2800" spc="-88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3108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HTML5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주요 개념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16.2  HTML5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시맨틱 웹을 위한 구성 요소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16.3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제이쿼리 주요 개념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16.4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제이쿼리의 여러 가지 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16.5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제이쿼리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Ajax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16.6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제이쿼리에서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JSON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사용하기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1" y="1500809"/>
            <a:ext cx="77127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section2.html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&lt;section&gt; </a:t>
            </a:r>
            <a:r>
              <a:rPr lang="ko-KR" altLang="en-US" sz="1200">
                <a:latin typeface="+mj-ea"/>
                <a:ea typeface="+mj-ea"/>
              </a:rPr>
              <a:t>태그 안에 </a:t>
            </a:r>
            <a:r>
              <a:rPr lang="en-US" altLang="ko-KR" sz="1200">
                <a:latin typeface="+mj-ea"/>
                <a:ea typeface="+mj-ea"/>
              </a:rPr>
              <a:t>&lt;article&gt; </a:t>
            </a:r>
            <a:r>
              <a:rPr lang="ko-KR" altLang="en-US" sz="1200">
                <a:latin typeface="+mj-ea"/>
                <a:ea typeface="+mj-ea"/>
              </a:rPr>
              <a:t>태그를 사용해 본문을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32451" y="1896362"/>
            <a:ext cx="6836051" cy="43253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61052"/>
            <a:ext cx="7454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14. </a:t>
            </a:r>
            <a:r>
              <a:rPr lang="en-US" altLang="ko-KR" sz="1200">
                <a:latin typeface="+mj-ea"/>
                <a:ea typeface="+mj-ea"/>
              </a:rPr>
              <a:t>json7.jsp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4705" y="1738051"/>
            <a:ext cx="6579290" cy="42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4400" y="1565078"/>
            <a:ext cx="6729205" cy="46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754460" y="0"/>
            <a:ext cx="6918187" cy="68465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value="${pageContext.request.contextPath}"  /&gt;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&lt;html&gt; &lt;head&gt; 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	  $.ajax({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type:"post",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async:false,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url:"${contextPath}/json3",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success:function 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var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jsonInfo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= JSON.parse(data);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var memberInfo ="회원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memberInfo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for(var i in jsonInfo.members){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memberInfo += "이름: " + jsonInfo.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members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[i].name+"&lt;br&gt;";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memberInfo += "나이: " + jsonInfo.members[i].age+"&lt;br&gt;";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memberInfo += "성별: " + jsonInfo.members[i].gender+"&lt;br&gt;";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memberInfo += "별명: " + jsonInfo.members[i].nickname+"&lt;br&gt;&lt;br&gt;&lt;br&gt;";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	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var booksInfo = "&lt;br&gt;&lt;br&gt;&lt;br&gt;도서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booksInfo += "===========&lt;br&gt;";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for(var i in jsonInfo.books)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booksInfo += "제목: " + jsonInfo.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books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[i].title+"&lt;br&gt;";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booksInfo += "저자: " + jsonInfo.books[i].writer+"&lt;br&gt;";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booksInfo += "가격: " + jsonInfo.books[i].price+"원 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booksInfo += "장르: " + jsonInfo.books[i].genre+"&lt;br&gt;";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imageURL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= jsonInfo.books[i].image;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booksInfo += "&lt;img src="+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imageURL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+" /&gt;"+"&lt;br&gt;&lt;br&gt;&lt;br&gt;";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$("#output").html(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memberInfo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+"&lt;br&gt;"+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booksInfo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},</a:t>
            </a:r>
          </a:p>
        </p:txBody>
      </p:sp>
      <p:grpSp>
        <p:nvGrpSpPr>
          <p:cNvPr id="40977" name="그룹 40976"/>
          <p:cNvGrpSpPr/>
          <p:nvPr/>
        </p:nvGrpSpPr>
        <p:grpSpPr>
          <a:xfrm>
            <a:off x="7433865" y="1012271"/>
            <a:ext cx="1710134" cy="2188765"/>
            <a:chOff x="1018967" y="3115710"/>
            <a:chExt cx="2295525" cy="3190875"/>
          </a:xfrm>
        </p:grpSpPr>
        <p:pic>
          <p:nvPicPr>
            <p:cNvPr id="40978" name="그림 5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018967" y="3115710"/>
              <a:ext cx="2295525" cy="3190875"/>
            </a:xfrm>
            <a:prstGeom prst="rect">
              <a:avLst/>
            </a:prstGeom>
            <a:ln>
              <a:solidFill>
                <a:srgbClr val="000000">
                  <a:alpha val="100000"/>
                </a:srgbClr>
              </a:solidFill>
            </a:ln>
          </p:spPr>
        </p:pic>
        <p:sp>
          <p:nvSpPr>
            <p:cNvPr id="40979" name="직사각형 3"/>
            <p:cNvSpPr/>
            <p:nvPr/>
          </p:nvSpPr>
          <p:spPr>
            <a:xfrm>
              <a:off x="1093304" y="3115710"/>
              <a:ext cx="1172818" cy="253655"/>
            </a:xfrm>
            <a:prstGeom prst="rect">
              <a:avLst/>
            </a:prstGeom>
            <a:noFill/>
            <a:ln w="19050" cap="flat" cmpd="sng" algn="ctr">
              <a:solidFill>
                <a:srgbClr val="C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pic>
        <p:nvPicPr>
          <p:cNvPr id="40980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995716" y="3429000"/>
            <a:ext cx="2148284" cy="302862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754062" y="625078"/>
            <a:ext cx="7195999" cy="227814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error:function(data,textStatus){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alert("에러가 발생했습니다.");ㅣ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});  //end ajax	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&lt;a id="checkJson" style="cursor:pointer"&gt;데이터 수신하기&lt;/a&gt;&lt;br&gt;&lt;br&gt;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00809"/>
            <a:ext cx="7583555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15. </a:t>
            </a:r>
            <a:r>
              <a:rPr lang="en-US" altLang="ko-KR" sz="1200">
                <a:latin typeface="+mj-ea"/>
                <a:ea typeface="+mj-ea"/>
              </a:rPr>
              <a:t>http://localhost:8090/pro16/test04/json7.jsp</a:t>
            </a:r>
            <a:r>
              <a:rPr lang="ko-KR" altLang="en-US" sz="1200">
                <a:latin typeface="+mj-ea"/>
                <a:ea typeface="+mj-ea"/>
              </a:rPr>
              <a:t>로 요청하여 데이터 수신하기를 클릭하면 다음과 같이 회원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 정보를 출력합니다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이번에는 회원 정보는 물론 도서 정보도 배열로 전달받아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8967" y="3115710"/>
            <a:ext cx="2295525" cy="3190875"/>
            <a:chOff x="1018967" y="3115710"/>
            <a:chExt cx="2295525" cy="3190875"/>
          </a:xfrm>
        </p:grpSpPr>
        <p:pic>
          <p:nvPicPr>
            <p:cNvPr id="6" name="그림 5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018967" y="3115710"/>
              <a:ext cx="2295525" cy="31908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093304" y="3115710"/>
              <a:ext cx="1172818" cy="25365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24674" y="2146851"/>
            <a:ext cx="2971800" cy="4506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95739" y="1471639"/>
            <a:ext cx="75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http://localhost:8090/pro16/test01/section2.html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90884" y="1748638"/>
            <a:ext cx="3267710" cy="2101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1" y="1550504"/>
            <a:ext cx="7911548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section3.html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여러 가지 시맨틱 웹의 태그를 이용해 화면의 레이아웃을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구성하는 내용입니다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53243" y="2012169"/>
            <a:ext cx="5742862" cy="46879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52331" y="1666384"/>
            <a:ext cx="4763742" cy="135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142010" y="2975527"/>
            <a:ext cx="6765327" cy="2996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3169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http://localhost:8090/pro16/test01/section3.html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31339" y="1767869"/>
            <a:ext cx="3264535" cy="478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8" y="1540565"/>
            <a:ext cx="6659217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section4.html</a:t>
            </a:r>
            <a:r>
              <a:rPr lang="ko-KR" altLang="en-US" sz="1200">
                <a:latin typeface="+mj-ea"/>
                <a:ea typeface="+mj-ea"/>
              </a:rPr>
              <a:t>은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태그에 </a:t>
            </a:r>
            <a:r>
              <a:rPr lang="en-US" altLang="ko-KR" sz="1200">
                <a:latin typeface="+mj-ea"/>
                <a:ea typeface="+mj-ea"/>
              </a:rPr>
              <a:t>CSS</a:t>
            </a:r>
            <a:r>
              <a:rPr lang="ko-KR" altLang="en-US" sz="1200">
                <a:latin typeface="+mj-ea"/>
                <a:ea typeface="+mj-ea"/>
              </a:rPr>
              <a:t>를 적용한 코드 예입니다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86344" y="1817564"/>
            <a:ext cx="6738730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2291" name="TextBox 12290"/>
          <p:cNvSpPr txBox="1"/>
          <p:nvPr/>
        </p:nvSpPr>
        <p:spPr>
          <a:xfrm>
            <a:off x="688577" y="275292"/>
            <a:ext cx="7163595" cy="630741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&lt;title&gt;도서쇼핑몰&lt;/title&gt;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&lt;style type="text/css"&gt;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html,body{width:100%;height:70%}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html{overflow-y:scroll}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body,div,dl,dt,dd,ul,ol,li,h1,h2,h3,h4,h5,form,fieldset,p,button{margin:0;padding:0}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body,h1,h2,h3,h4,input,button{font-family:NanumGothicWeb,verdana,dotum,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         sans-serif;font-size:13px;color:#383d41}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body{background-color:#fff}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li{list-style:none}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#container{width:760px;margin:0 auto}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header{margin-top:20px;padding:20px;border:1px solid #000;background:#6600cc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hgroup{overflow:hidden;padding-bottom:20px}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hgroup h1{float:left;font-size:18px;color:#fff}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hgroup h2{float:right;font-weight:normal;color:#fff;opacity:0.8}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nav{clear:both;overflow:hidden}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nav li{float:left;padding-right:5px;font-family:verdana}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nav li span{display:inline-block;padding:3px 10px;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  border-radius:5px;background-color:#fff}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section{float:left;width:518px;margin-top:15px;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margin-bottom:20px;padding:20px;border:1px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solid #330000;line-height:20px;background:#99ccff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article{margin-bottom:10px}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article h3{font-size:16px}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aside{float:right;width:163px;padding:10px;margin-top:15px;border: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1px solid #330000;line-height:20px ;background:#99ccff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aside .ad{height:100px;margin-bottom:20px;background-color:#ebebeb}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footer{clear:both;padding:20px;border:1px solid #330000 ;background:#99ccff;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text-align:center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&lt;/style&gt;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2291" name="TextBox 12290"/>
          <p:cNvSpPr txBox="1"/>
          <p:nvPr/>
        </p:nvSpPr>
        <p:spPr>
          <a:xfrm>
            <a:off x="851293" y="364389"/>
            <a:ext cx="3442894" cy="6129755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&lt;div id="container"&gt;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&lt;header&gt;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&lt;hgroup&gt;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&lt;h1&gt;책읽는 사람이 세상을 바꾼다!!&lt;/h1&gt;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&lt;h2&gt;by 홍길동&lt;/h2&gt;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&lt;/hgroup&gt;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&lt;/header&gt;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&lt;nav&gt;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&lt;ul&gt;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&lt;li&gt;&lt;span&gt;국내도서&lt;/span&gt;&lt;/li&gt;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&lt;li&gt;&lt;span&gt;서양도서&lt;/span&gt;&lt;/li&gt;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&lt;li&gt;&lt;span&gt;베스트셀러&lt;/span&gt;&lt;/li&gt;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&lt;li&gt;&lt;span&gt;e-book&lt;/span&gt;&lt;/li&gt;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&lt;li&gt;&lt;span&gt;아동전집&lt;/span&gt;&lt;/li&gt;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&lt;li&gt;&lt;span&gt;이벤트&lt;/span&gt;&lt;/li&gt;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&lt;li&gt;&lt;span&gt;문화행사&lt;/span&gt;&lt;/li&gt;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&lt;/ul&gt;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&lt;/nav&gt;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&lt;section&gt;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&lt;h1&gt; 첫 번째 도서 제목 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&lt;p&gt; 첫 번째 도서의 내용 &lt;/p&gt;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&lt;h1&gt; 두 번째 도서 제목 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&lt;p&gt; 두 번째 도서의 내용 &lt;/p&gt;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&lt;h1&gt; 세번째 도서 제목 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&lt;p&gt; 세번째 도서의 내용 &lt;/p&gt;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&lt;/section&gt;</a:t>
            </a:r>
          </a:p>
        </p:txBody>
      </p:sp>
      <p:sp>
        <p:nvSpPr>
          <p:cNvPr id="12292" name="TextBox 12291"/>
          <p:cNvSpPr txBox="1"/>
          <p:nvPr/>
        </p:nvSpPr>
        <p:spPr>
          <a:xfrm>
            <a:off x="4302916" y="391912"/>
            <a:ext cx="3442893" cy="3187979"/>
          </a:xfrm>
          <a:prstGeom prst="rect">
            <a:avLst/>
          </a:prstGeom>
          <a:solidFill>
            <a:schemeClr val="lt1"/>
          </a:solidFill>
          <a:ln>
            <a:solidFill>
              <a:schemeClr val="accent3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&lt;aside&gt;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&lt;p class="ad"&gt;문화 강좌 광고&lt;/p&gt;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&lt;ul&gt;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   &lt;li&gt;&lt;b&gt;html5강좌&lt;/b&gt;&lt;/li&gt;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   &lt;li&gt;&lt;b&gt;컴퓨터강좌&lt;/b&gt;&lt;/li&gt;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   &lt;li&gt;&lt;b&gt;독서강좌&lt;/b&gt;&lt;/li&gt;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&lt;/ul&gt;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&lt;/aside&gt;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&lt;footer&gt;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이메일:admin@test.com&lt;br&gt;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회사주소:서울시 강동구&lt;br&gt;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찾아오는 길:&lt;a href="#"&gt;약도&lt;/a&gt;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&lt;/footer&gt;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&lt;/div&gt;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pic>
        <p:nvPicPr>
          <p:cNvPr id="12293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572000" y="3752294"/>
            <a:ext cx="3760787" cy="267898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12294" name="오른쪽 대괄호 12293"/>
          <p:cNvSpPr/>
          <p:nvPr/>
        </p:nvSpPr>
        <p:spPr>
          <a:xfrm>
            <a:off x="3366492" y="1945679"/>
            <a:ext cx="218281" cy="1825625"/>
          </a:xfrm>
          <a:prstGeom prst="rightBracket">
            <a:avLst>
              <a:gd name="adj" fmla="val 8333"/>
            </a:avLst>
          </a:prstGeom>
          <a:ln w="25400">
            <a:solidFill>
              <a:srgbClr val="289B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95" name="오른쪽 대괄호 12294"/>
          <p:cNvSpPr/>
          <p:nvPr/>
        </p:nvSpPr>
        <p:spPr>
          <a:xfrm>
            <a:off x="3882430" y="844351"/>
            <a:ext cx="228202" cy="863203"/>
          </a:xfrm>
          <a:prstGeom prst="rightBracket">
            <a:avLst>
              <a:gd name="adj" fmla="val 8333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96" name="오른쪽 대괄호 12295"/>
          <p:cNvSpPr/>
          <p:nvPr/>
        </p:nvSpPr>
        <p:spPr>
          <a:xfrm>
            <a:off x="3336726" y="3939976"/>
            <a:ext cx="228203" cy="2440780"/>
          </a:xfrm>
          <a:prstGeom prst="rightBracket">
            <a:avLst>
              <a:gd name="adj" fmla="val 833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297" name="오른쪽 대괄호 12296"/>
          <p:cNvSpPr/>
          <p:nvPr/>
        </p:nvSpPr>
        <p:spPr>
          <a:xfrm>
            <a:off x="6829226" y="487163"/>
            <a:ext cx="158750" cy="1279921"/>
          </a:xfrm>
          <a:prstGeom prst="rightBracket">
            <a:avLst>
              <a:gd name="adj" fmla="val 8333"/>
            </a:avLst>
          </a:prstGeom>
          <a:ln w="254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98" name="오른쪽 대괄호 12297"/>
          <p:cNvSpPr/>
          <p:nvPr/>
        </p:nvSpPr>
        <p:spPr>
          <a:xfrm>
            <a:off x="6819304" y="1935757"/>
            <a:ext cx="168672" cy="823516"/>
          </a:xfrm>
          <a:prstGeom prst="rightBracket">
            <a:avLst>
              <a:gd name="adj" fmla="val 8333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99" name="자유형: 도형 12298"/>
          <p:cNvSpPr/>
          <p:nvPr/>
        </p:nvSpPr>
        <p:spPr>
          <a:xfrm>
            <a:off x="6977525" y="2271712"/>
            <a:ext cx="1777140" cy="3924897"/>
          </a:xfrm>
          <a:custGeom>
            <a:avLst/>
            <a:gdLst>
              <a:gd name="connsiteX0" fmla="*/ -5026 w 1777140"/>
              <a:gd name="connsiteY0" fmla="*/ 31155 h 3924897"/>
              <a:gd name="connsiteX1" fmla="*/ 1175677 w 1777140"/>
              <a:gd name="connsiteY1" fmla="*/ 11311 h 3924897"/>
              <a:gd name="connsiteX2" fmla="*/ 1522942 w 1777140"/>
              <a:gd name="connsiteY2" fmla="*/ 229592 h 3924897"/>
              <a:gd name="connsiteX3" fmla="*/ 1731301 w 1777140"/>
              <a:gd name="connsiteY3" fmla="*/ 1479748 h 3924897"/>
              <a:gd name="connsiteX4" fmla="*/ 1770990 w 1777140"/>
              <a:gd name="connsiteY4" fmla="*/ 2888654 h 3924897"/>
              <a:gd name="connsiteX5" fmla="*/ 1661849 w 1777140"/>
              <a:gd name="connsiteY5" fmla="*/ 3841154 h 3924897"/>
              <a:gd name="connsiteX6" fmla="*/ 739114 w 1777140"/>
              <a:gd name="connsiteY6" fmla="*/ 3880842 h 392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7140" h="3924897">
                <a:moveTo>
                  <a:pt x="-5026" y="31155"/>
                </a:moveTo>
                <a:cubicBezTo>
                  <a:pt x="191757" y="27847"/>
                  <a:pt x="921015" y="-21762"/>
                  <a:pt x="1175677" y="11311"/>
                </a:cubicBezTo>
                <a:cubicBezTo>
                  <a:pt x="1430338" y="44384"/>
                  <a:pt x="1430337" y="-15147"/>
                  <a:pt x="1522942" y="229592"/>
                </a:cubicBezTo>
                <a:cubicBezTo>
                  <a:pt x="1615546" y="474331"/>
                  <a:pt x="1689960" y="1036571"/>
                  <a:pt x="1731301" y="1479748"/>
                </a:cubicBezTo>
                <a:cubicBezTo>
                  <a:pt x="1772642" y="1922925"/>
                  <a:pt x="1782564" y="2495086"/>
                  <a:pt x="1770990" y="2888654"/>
                </a:cubicBezTo>
                <a:cubicBezTo>
                  <a:pt x="1759415" y="3282222"/>
                  <a:pt x="1833828" y="3675789"/>
                  <a:pt x="1661849" y="3841154"/>
                </a:cubicBezTo>
                <a:cubicBezTo>
                  <a:pt x="1489870" y="4006517"/>
                  <a:pt x="892903" y="3874227"/>
                  <a:pt x="739114" y="3880842"/>
                </a:cubicBezTo>
              </a:path>
            </a:pathLst>
          </a:custGeom>
          <a:noFill/>
          <a:ln>
            <a:solidFill>
              <a:schemeClr val="dk1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0" name="자유형: 도형 12299"/>
          <p:cNvSpPr/>
          <p:nvPr/>
        </p:nvSpPr>
        <p:spPr>
          <a:xfrm>
            <a:off x="7002060" y="1029293"/>
            <a:ext cx="1567462" cy="4348764"/>
          </a:xfrm>
          <a:custGeom>
            <a:avLst/>
            <a:gdLst>
              <a:gd name="connsiteX0" fmla="*/ -4162 w 1567462"/>
              <a:gd name="connsiteY0" fmla="*/ 142479 h 4348764"/>
              <a:gd name="connsiteX1" fmla="*/ 1027713 w 1567462"/>
              <a:gd name="connsiteY1" fmla="*/ 82948 h 4348764"/>
              <a:gd name="connsiteX2" fmla="*/ 1295604 w 1567462"/>
              <a:gd name="connsiteY2" fmla="*/ 1432323 h 4348764"/>
              <a:gd name="connsiteX3" fmla="*/ 1553572 w 1567462"/>
              <a:gd name="connsiteY3" fmla="*/ 3565526 h 4348764"/>
              <a:gd name="connsiteX4" fmla="*/ 1484119 w 1567462"/>
              <a:gd name="connsiteY4" fmla="*/ 4269979 h 4348764"/>
              <a:gd name="connsiteX5" fmla="*/ 1087245 w 1567462"/>
              <a:gd name="connsiteY5" fmla="*/ 4339433 h 434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462" h="4348764">
                <a:moveTo>
                  <a:pt x="-4162" y="142479"/>
                </a:moveTo>
                <a:cubicBezTo>
                  <a:pt x="167816" y="132557"/>
                  <a:pt x="811085" y="-132025"/>
                  <a:pt x="1027713" y="82948"/>
                </a:cubicBezTo>
                <a:cubicBezTo>
                  <a:pt x="1244340" y="297922"/>
                  <a:pt x="1207960" y="851893"/>
                  <a:pt x="1295604" y="1432323"/>
                </a:cubicBezTo>
                <a:cubicBezTo>
                  <a:pt x="1383247" y="2012753"/>
                  <a:pt x="1522152" y="3092584"/>
                  <a:pt x="1553572" y="3565526"/>
                </a:cubicBezTo>
                <a:cubicBezTo>
                  <a:pt x="1584992" y="4038468"/>
                  <a:pt x="1561840" y="4140994"/>
                  <a:pt x="1484119" y="4269979"/>
                </a:cubicBezTo>
                <a:cubicBezTo>
                  <a:pt x="1406397" y="4398963"/>
                  <a:pt x="1153390" y="4327857"/>
                  <a:pt x="1087245" y="4339433"/>
                </a:cubicBezTo>
              </a:path>
            </a:pathLst>
          </a:custGeom>
          <a:noFill/>
          <a:ln>
            <a:solidFill>
              <a:srgbClr val="80008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1" name="자유형: 도형 12300"/>
          <p:cNvSpPr/>
          <p:nvPr/>
        </p:nvSpPr>
        <p:spPr>
          <a:xfrm>
            <a:off x="3559836" y="5160765"/>
            <a:ext cx="1260537" cy="29762"/>
          </a:xfrm>
          <a:custGeom>
            <a:avLst/>
            <a:gdLst>
              <a:gd name="connsiteX0" fmla="*/ -4828 w 1260537"/>
              <a:gd name="connsiteY0" fmla="*/ -398 h 29762"/>
              <a:gd name="connsiteX1" fmla="*/ 1265171 w 1260537"/>
              <a:gd name="connsiteY1" fmla="*/ 29367 h 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0537" h="29762">
                <a:moveTo>
                  <a:pt x="-4828" y="-398"/>
                </a:moveTo>
                <a:cubicBezTo>
                  <a:pt x="206838" y="4562"/>
                  <a:pt x="1053504" y="24406"/>
                  <a:pt x="1265171" y="2936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2" name="자유형: 도형 12301"/>
          <p:cNvSpPr/>
          <p:nvPr/>
        </p:nvSpPr>
        <p:spPr>
          <a:xfrm>
            <a:off x="3578916" y="2871787"/>
            <a:ext cx="1172370" cy="1893099"/>
          </a:xfrm>
          <a:custGeom>
            <a:avLst/>
            <a:gdLst>
              <a:gd name="connsiteX0" fmla="*/ -4064 w 1172370"/>
              <a:gd name="connsiteY0" fmla="*/ 105767 h 1893099"/>
              <a:gd name="connsiteX1" fmla="*/ 422576 w 1172370"/>
              <a:gd name="connsiteY1" fmla="*/ 125611 h 1893099"/>
              <a:gd name="connsiteX2" fmla="*/ 392810 w 1172370"/>
              <a:gd name="connsiteY2" fmla="*/ 1752798 h 1893099"/>
              <a:gd name="connsiteX3" fmla="*/ 1176639 w 1172370"/>
              <a:gd name="connsiteY3" fmla="*/ 1812330 h 189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70" h="1893099">
                <a:moveTo>
                  <a:pt x="-4064" y="105767"/>
                </a:moveTo>
                <a:cubicBezTo>
                  <a:pt x="67042" y="109074"/>
                  <a:pt x="356430" y="-148894"/>
                  <a:pt x="422576" y="125611"/>
                </a:cubicBezTo>
                <a:cubicBezTo>
                  <a:pt x="488722" y="400116"/>
                  <a:pt x="267133" y="1471678"/>
                  <a:pt x="392810" y="1752798"/>
                </a:cubicBezTo>
                <a:cubicBezTo>
                  <a:pt x="518487" y="2033918"/>
                  <a:pt x="1046000" y="1802408"/>
                  <a:pt x="1176639" y="1812330"/>
                </a:cubicBezTo>
              </a:path>
            </a:pathLst>
          </a:custGeom>
          <a:noFill/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3" name="자유형: 도형 12302"/>
          <p:cNvSpPr/>
          <p:nvPr/>
        </p:nvSpPr>
        <p:spPr>
          <a:xfrm>
            <a:off x="4125074" y="1272768"/>
            <a:ext cx="606430" cy="3195054"/>
          </a:xfrm>
          <a:custGeom>
            <a:avLst/>
            <a:gdLst>
              <a:gd name="connsiteX0" fmla="*/ -4519 w 606430"/>
              <a:gd name="connsiteY0" fmla="*/ 27989 h 3195054"/>
              <a:gd name="connsiteX1" fmla="*/ 303059 w 606430"/>
              <a:gd name="connsiteY1" fmla="*/ 37911 h 3195054"/>
              <a:gd name="connsiteX2" fmla="*/ 312980 w 606430"/>
              <a:gd name="connsiteY2" fmla="*/ 514161 h 3195054"/>
              <a:gd name="connsiteX3" fmla="*/ 45089 w 606430"/>
              <a:gd name="connsiteY3" fmla="*/ 1407129 h 3195054"/>
              <a:gd name="connsiteX4" fmla="*/ 35168 w 606430"/>
              <a:gd name="connsiteY4" fmla="*/ 2726739 h 3195054"/>
              <a:gd name="connsiteX5" fmla="*/ 55011 w 606430"/>
              <a:gd name="connsiteY5" fmla="*/ 3173224 h 3195054"/>
              <a:gd name="connsiteX6" fmla="*/ 610636 w 606430"/>
              <a:gd name="connsiteY6" fmla="*/ 3123614 h 319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430" h="3195054">
                <a:moveTo>
                  <a:pt x="-4519" y="27989"/>
                </a:moveTo>
                <a:cubicBezTo>
                  <a:pt x="46743" y="29642"/>
                  <a:pt x="250141" y="-43117"/>
                  <a:pt x="303059" y="37911"/>
                </a:cubicBezTo>
                <a:cubicBezTo>
                  <a:pt x="355975" y="118939"/>
                  <a:pt x="355974" y="285957"/>
                  <a:pt x="312980" y="514161"/>
                </a:cubicBezTo>
                <a:cubicBezTo>
                  <a:pt x="269985" y="742364"/>
                  <a:pt x="91391" y="1038366"/>
                  <a:pt x="45089" y="1407129"/>
                </a:cubicBezTo>
                <a:cubicBezTo>
                  <a:pt x="-1212" y="1775892"/>
                  <a:pt x="33514" y="2432390"/>
                  <a:pt x="35168" y="2726739"/>
                </a:cubicBezTo>
                <a:cubicBezTo>
                  <a:pt x="36821" y="3021088"/>
                  <a:pt x="-40899" y="3107078"/>
                  <a:pt x="55011" y="3173224"/>
                </a:cubicBezTo>
                <a:cubicBezTo>
                  <a:pt x="150923" y="3239370"/>
                  <a:pt x="518032" y="3131882"/>
                  <a:pt x="610636" y="3123614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20686"/>
            <a:ext cx="6987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http://localhost:8090/pro16/test01/section4.html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797685"/>
            <a:ext cx="5943600" cy="3919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7" y="1540565"/>
            <a:ext cx="5686959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  <a:hlinkClick r:id="rId2"/>
              </a:rPr>
              <a:t>제이쿼리</a:t>
            </a:r>
            <a:r>
              <a:rPr lang="en-US" altLang="ko-KR" sz="1200" b="1">
                <a:latin typeface="+mj-ea"/>
                <a:ea typeface="+mj-ea"/>
                <a:hlinkClick r:id="rId2"/>
              </a:rPr>
              <a:t>(jQuery)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986" y="1784720"/>
            <a:ext cx="7007088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/>
              <a:t>화면의 동적 기능을 자바스크립트보다 좀 더 쉽고 편리하게 개발할 수 있게 해주는 자바스크립트 기반 라이브러리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266" y="2693504"/>
            <a:ext cx="5686959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 </a:t>
            </a:r>
            <a:r>
              <a:rPr lang="ko-KR" altLang="en-US" sz="1200" b="1">
                <a:latin typeface="+mj-ea"/>
                <a:ea typeface="+mj-ea"/>
              </a:rPr>
              <a:t>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986" y="2965604"/>
            <a:ext cx="7007088" cy="118539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CSS </a:t>
            </a:r>
            <a:r>
              <a:rPr lang="ko-KR" altLang="en-US" sz="1200" b="1">
                <a:solidFill>
                  <a:srgbClr val="FF0000"/>
                </a:solidFill>
              </a:rPr>
              <a:t>선택자를 사용</a:t>
            </a:r>
            <a:r>
              <a:rPr lang="ko-KR" altLang="en-US" sz="1200"/>
              <a:t>해 각 </a:t>
            </a:r>
            <a:r>
              <a:rPr lang="en-US" altLang="ko-KR" sz="1200"/>
              <a:t>HTML </a:t>
            </a:r>
            <a:r>
              <a:rPr lang="ko-KR" altLang="en-US" sz="1200"/>
              <a:t>태그에 접근해서 작업하므로 명료하면서도 </a:t>
            </a:r>
            <a:r>
              <a:rPr lang="ko-KR" altLang="en-US" sz="1200" b="1">
                <a:solidFill>
                  <a:srgbClr val="FF0000"/>
                </a:solidFill>
              </a:rPr>
              <a:t>읽기 쉬운 형태로 표현</a:t>
            </a:r>
            <a:r>
              <a:rPr lang="ko-KR" altLang="en-US" sz="1200"/>
              <a:t>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메서드 체인 방식으로 수행하므로 </a:t>
            </a:r>
            <a:r>
              <a:rPr lang="ko-KR" altLang="en-US" sz="1200" b="1">
                <a:solidFill>
                  <a:srgbClr val="FF0000"/>
                </a:solidFill>
              </a:rPr>
              <a:t>여러 개의 동작</a:t>
            </a:r>
            <a:r>
              <a:rPr lang="en-US" altLang="ko-KR" sz="1200" b="1">
                <a:solidFill>
                  <a:srgbClr val="FF0000"/>
                </a:solidFill>
              </a:rPr>
              <a:t>(</a:t>
            </a:r>
            <a:r>
              <a:rPr lang="ko-KR" altLang="en-US" sz="1200" b="1">
                <a:solidFill>
                  <a:srgbClr val="FF0000"/>
                </a:solidFill>
              </a:rPr>
              <a:t>기능</a:t>
            </a:r>
            <a:r>
              <a:rPr lang="en-US" altLang="ko-KR" sz="1200" b="1">
                <a:solidFill>
                  <a:srgbClr val="FF0000"/>
                </a:solidFill>
              </a:rPr>
              <a:t>)</a:t>
            </a:r>
            <a:r>
              <a:rPr lang="ko-KR" altLang="en-US" sz="1200" b="1">
                <a:solidFill>
                  <a:srgbClr val="FF0000"/>
                </a:solidFill>
              </a:rPr>
              <a:t>이 한 줄로 수행</a:t>
            </a:r>
            <a:r>
              <a:rPr lang="ko-KR" altLang="en-US" sz="1200"/>
              <a:t>할 수 있음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1">
                <a:solidFill>
                  <a:srgbClr val="FF0000"/>
                </a:solidFill>
              </a:rPr>
              <a:t>풍부한 플러그인</a:t>
            </a:r>
            <a:r>
              <a:rPr lang="ko-KR" altLang="en-US" sz="1200"/>
              <a:t>을 제공하므로 이미 개발된 많은 플러그인을 쉽고 빠르게 이용할 수 있음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크로스 브라우징을 제공하므로 </a:t>
            </a:r>
            <a:r>
              <a:rPr lang="ko-KR" altLang="en-US" sz="1200" b="1">
                <a:solidFill>
                  <a:srgbClr val="FF0000"/>
                </a:solidFill>
              </a:rPr>
              <a:t>브라우저 종류에 상관 없이 동일하게 기능</a:t>
            </a:r>
            <a:r>
              <a:rPr lang="ko-KR" altLang="en-US" sz="1200"/>
              <a:t>을 수행함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70" y="4711150"/>
            <a:ext cx="568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 </a:t>
            </a:r>
            <a:r>
              <a:rPr lang="ko-KR" altLang="en-US" sz="1200" b="1">
                <a:latin typeface="+mj-ea"/>
                <a:ea typeface="+mj-ea"/>
              </a:rPr>
              <a:t>사용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356" y="4988149"/>
            <a:ext cx="7007088" cy="639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www.jquery.com</a:t>
            </a:r>
            <a:r>
              <a:rPr lang="ko-KR" altLang="en-US" sz="1200" b="1">
                <a:solidFill>
                  <a:srgbClr val="FF0000"/>
                </a:solidFill>
              </a:rPr>
              <a:t>에서 다운로드</a:t>
            </a:r>
            <a:r>
              <a:rPr lang="ko-KR" altLang="en-US" sz="1200"/>
              <a:t>해서 사용하는 방법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/>
              <a:t>네트워크로 </a:t>
            </a:r>
            <a:r>
              <a:rPr lang="en-US" altLang="ko-KR" sz="1200" b="1">
                <a:solidFill>
                  <a:srgbClr val="FF0000"/>
                </a:solidFill>
              </a:rPr>
              <a:t>CDN </a:t>
            </a:r>
            <a:r>
              <a:rPr lang="ko-KR" altLang="en-US" sz="1200" b="1">
                <a:solidFill>
                  <a:srgbClr val="FF0000"/>
                </a:solidFill>
              </a:rPr>
              <a:t>호스트를 설정</a:t>
            </a:r>
            <a:r>
              <a:rPr lang="ko-KR" altLang="en-US" sz="1200"/>
              <a:t>해서 사용하는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16.1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3579" y="1435412"/>
            <a:ext cx="1910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en-US" sz="1200" b="1">
                <a:latin typeface="+mj-ea"/>
                <a:ea typeface="+mj-ea"/>
              </a:rPr>
              <a:t>의 여러 가지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9919" y="1680145"/>
          <a:ext cx="7280533" cy="3170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5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WebForm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입력 형태를 보다 다양하게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Video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동영상 재생을 위한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Audio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음성 재생을 위한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Offline Web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인터넷 연결이 되지 않은 상태에서도 정상적인 기능을 지원하는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WebDataBase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표준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SQL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사용해 데이터를 저장할 수 있는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WebStorage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애플리케이션에서 데이터를 저장할 수 있는 기능을 제공합니다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Canvas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차원 그래픽 그리기 및 객체에 대한 각종 효과를 주는 기능을 제공합니다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SVG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XML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차원 벡터 그래픽을 표현하기 위한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SVG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언어를 지원합니다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Geolocation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디바이스의 지리적 위치 정보를 가져오는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WebWorker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애플리케이션을 위한 스레드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WebSocket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애플리케이션과 서버 간의 양방향 통신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7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애플리케이션의 다양한 스타일 및 효과를 나타내기 위한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CSS3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569" y="1550506"/>
            <a:ext cx="5686959" cy="26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 CDN </a:t>
            </a:r>
            <a:r>
              <a:rPr lang="ko-KR" altLang="en-US" sz="1200" b="1">
                <a:latin typeface="+mj-ea"/>
                <a:ea typeface="+mj-ea"/>
              </a:rPr>
              <a:t>호스트 설정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356" y="1827505"/>
            <a:ext cx="7007088" cy="118049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/>
              <a:t> &lt;script src="http://code.jquery.com/</a:t>
            </a:r>
            <a:r>
              <a:rPr lang="en-US" altLang="ko-KR" sz="1200">
                <a:solidFill>
                  <a:srgbClr val="C00000"/>
                </a:solidFill>
              </a:rPr>
              <a:t>jquery-2.2.1.min.js</a:t>
            </a:r>
            <a:r>
              <a:rPr lang="en-US" altLang="ko-KR" sz="1200"/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: </a:t>
            </a:r>
            <a:r>
              <a:rPr lang="ko-KR" altLang="en-US" sz="1200"/>
              <a:t>지정한 버전의 제이쿼리를 사용합니다</a:t>
            </a:r>
            <a:r>
              <a:rPr lang="en-US" altLang="ko-KR" sz="1200"/>
              <a:t>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/>
              <a:t> &lt;script src="http://code.jquery.com/</a:t>
            </a:r>
            <a:r>
              <a:rPr lang="en-US" altLang="ko-KR" sz="1200">
                <a:solidFill>
                  <a:srgbClr val="C00000"/>
                </a:solidFill>
              </a:rPr>
              <a:t>jquery-latest.min.js</a:t>
            </a:r>
            <a:r>
              <a:rPr lang="en-US" altLang="ko-KR" sz="1200"/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: </a:t>
            </a:r>
            <a:r>
              <a:rPr lang="ko-KR" altLang="en-US" sz="1200"/>
              <a:t>가장 최신 버전의 제이쿼리를 사용합니다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20000" y="3701428"/>
            <a:ext cx="7257600" cy="19512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14" name="직사각형 13"/>
          <p:cNvSpPr txBox="1"/>
          <p:nvPr/>
        </p:nvSpPr>
        <p:spPr>
          <a:xfrm>
            <a:off x="756047" y="3243458"/>
            <a:ext cx="3238500" cy="36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CDN(Contents Delivery Network)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9384" y="1544743"/>
            <a:ext cx="2105731" cy="263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/>
              <a:t>제이쿼리의 여러 가지 선택자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1" y="1797071"/>
          <a:ext cx="7252251" cy="168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선택장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선택자 표현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All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$("*")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모든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$("#id")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가지는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Element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$("elementName")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이름을 가지는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class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$(".className")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 해당되는 클래스 이름을 가지는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Multiple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$("selector1,selector2,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selector3,   ...., selectorN")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선택자를 가지는 모든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직사각형 12"/>
          <p:cNvSpPr txBox="1"/>
          <p:nvPr/>
        </p:nvSpPr>
        <p:spPr>
          <a:xfrm>
            <a:off x="851297" y="3934021"/>
            <a:ext cx="857250" cy="28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>
                <a:hlinkClick r:id="rId2"/>
              </a:rPr>
              <a:t>DOM</a:t>
            </a:r>
            <a:endParaRPr lang="en-US" altLang="ko-KR"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16.4.1 </a:t>
            </a:r>
            <a:r>
              <a:rPr lang="ko-KR" altLang="en-US" b="1"/>
              <a:t>제이쿼리 선택자 사용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815009" y="1795465"/>
            <a:ext cx="6569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test02 </a:t>
            </a:r>
            <a:r>
              <a:rPr lang="ko-KR" altLang="en-US" sz="1200">
                <a:latin typeface="+mj-ea"/>
                <a:ea typeface="+mj-ea"/>
              </a:rPr>
              <a:t>폴더에 제이쿼리 실습 </a:t>
            </a:r>
            <a:r>
              <a:rPr lang="en-US" altLang="ko-KR" sz="1200">
                <a:latin typeface="+mj-ea"/>
                <a:ea typeface="+mj-ea"/>
              </a:rPr>
              <a:t>html</a:t>
            </a:r>
            <a:r>
              <a:rPr lang="ko-KR" altLang="en-US" sz="1200">
                <a:latin typeface="+mj-ea"/>
                <a:ea typeface="+mj-ea"/>
              </a:rPr>
              <a:t>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67100" y="2072464"/>
            <a:ext cx="209550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25557" y="1382187"/>
            <a:ext cx="6818243" cy="26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jQuery1.html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16860" y="1682972"/>
            <a:ext cx="6166141" cy="51750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3" name="직사각형 15362"/>
          <p:cNvSpPr txBox="1"/>
          <p:nvPr/>
        </p:nvSpPr>
        <p:spPr>
          <a:xfrm>
            <a:off x="6744766" y="4307637"/>
            <a:ext cx="2256234" cy="1938857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 window.onload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/>
              <a:t> $(document).ready(</a:t>
            </a:r>
            <a:r>
              <a:rPr lang="ko-KR" altLang="en-US" sz="1100"/>
              <a:t>  </a:t>
            </a:r>
            <a:r>
              <a:rPr lang="en-US" altLang="ko-KR" sz="1100"/>
              <a:t> )</a:t>
            </a:r>
          </a:p>
          <a:p>
            <a:pPr>
              <a:defRPr/>
            </a:pPr>
            <a:r>
              <a:rPr lang="en-US" altLang="ko-KR" sz="1100"/>
              <a:t> </a:t>
            </a:r>
            <a:r>
              <a:rPr lang="ko-KR" altLang="en-US" sz="1100"/>
              <a:t>$(</a:t>
            </a:r>
            <a:r>
              <a:rPr lang="en-US" altLang="ko-KR" sz="1100"/>
              <a:t>function( ){ });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>
                <a:solidFill>
                  <a:srgbClr val="FF0000"/>
                </a:solidFill>
              </a:rPr>
              <a:t> $(document).ready(</a:t>
            </a:r>
            <a:r>
              <a:rPr lang="ko-KR" altLang="en-US" sz="1100">
                <a:solidFill>
                  <a:srgbClr val="FF0000"/>
                </a:solidFill>
              </a:rPr>
              <a:t> </a:t>
            </a:r>
            <a:r>
              <a:rPr lang="en-US" altLang="ko-KR" sz="1100">
                <a:solidFill>
                  <a:srgbClr val="FF0000"/>
                </a:solidFill>
              </a:rPr>
              <a:t>function( )</a:t>
            </a:r>
            <a:r>
              <a:rPr lang="ko-KR" altLang="en-US" sz="1100">
                <a:solidFill>
                  <a:srgbClr val="FF0000"/>
                </a:solidFill>
              </a:rPr>
              <a:t> </a:t>
            </a:r>
            <a:r>
              <a:rPr lang="en-US" altLang="ko-KR" sz="1100">
                <a:solidFill>
                  <a:srgbClr val="FF0000"/>
                </a:solidFill>
              </a:rPr>
              <a:t>{</a:t>
            </a:r>
            <a:r>
              <a:rPr lang="ko-KR" altLang="en-US" sz="1100">
                <a:solidFill>
                  <a:srgbClr val="FF0000"/>
                </a:solidFill>
              </a:rPr>
              <a:t> </a:t>
            </a:r>
            <a:r>
              <a:rPr lang="en-US" altLang="ko-KR" sz="1100">
                <a:solidFill>
                  <a:srgbClr val="FF0000"/>
                </a:solidFill>
              </a:rPr>
              <a:t>} );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ko-KR" altLang="en-US" sz="1100"/>
              <a:t>순서</a:t>
            </a:r>
          </a:p>
          <a:p>
            <a:pPr>
              <a:defRPr/>
            </a:pPr>
            <a:r>
              <a:rPr lang="ko-KR" altLang="en-US" sz="1100"/>
              <a:t>1. </a:t>
            </a:r>
            <a:r>
              <a:rPr lang="en-US" altLang="ko-KR" sz="1100"/>
              <a:t>head </a:t>
            </a:r>
            <a:r>
              <a:rPr lang="ko-KR" altLang="en-US" sz="1100"/>
              <a:t>부분</a:t>
            </a:r>
          </a:p>
          <a:p>
            <a:pPr>
              <a:defRPr/>
            </a:pPr>
            <a:r>
              <a:rPr lang="ko-KR" altLang="en-US" sz="1100"/>
              <a:t>2. </a:t>
            </a:r>
            <a:r>
              <a:rPr lang="en-US" altLang="ko-KR" sz="1100"/>
              <a:t>body </a:t>
            </a:r>
            <a:r>
              <a:rPr lang="ko-KR" altLang="en-US" sz="1100"/>
              <a:t>부분</a:t>
            </a:r>
          </a:p>
          <a:p>
            <a:pPr>
              <a:defRPr/>
            </a:pPr>
            <a:r>
              <a:rPr lang="ko-KR" altLang="en-US" sz="1100"/>
              <a:t>3. </a:t>
            </a:r>
            <a:r>
              <a:rPr lang="en-US" altLang="ko-KR" sz="1100"/>
              <a:t>onload </a:t>
            </a:r>
            <a:r>
              <a:rPr lang="ko-KR" altLang="en-US" sz="1100"/>
              <a:t>코드부분</a:t>
            </a:r>
          </a:p>
        </p:txBody>
      </p:sp>
      <p:sp>
        <p:nvSpPr>
          <p:cNvPr id="15364" name="오른쪽 대괄호 15363"/>
          <p:cNvSpPr/>
          <p:nvPr/>
        </p:nvSpPr>
        <p:spPr>
          <a:xfrm>
            <a:off x="8218289" y="4733726"/>
            <a:ext cx="89296" cy="267890"/>
          </a:xfrm>
          <a:prstGeom prst="rightBracket">
            <a:avLst>
              <a:gd name="adj" fmla="val 8333"/>
            </a:avLst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65" name="자유형: 도형 15364"/>
          <p:cNvSpPr/>
          <p:nvPr/>
        </p:nvSpPr>
        <p:spPr>
          <a:xfrm>
            <a:off x="8332261" y="4824409"/>
            <a:ext cx="456932" cy="334322"/>
          </a:xfrm>
          <a:custGeom>
            <a:avLst/>
            <a:gdLst>
              <a:gd name="connsiteX0" fmla="*/ -4831 w 456932"/>
              <a:gd name="connsiteY0" fmla="*/ 38301 h 334322"/>
              <a:gd name="connsiteX1" fmla="*/ 451574 w 456932"/>
              <a:gd name="connsiteY1" fmla="*/ 18458 h 334322"/>
              <a:gd name="connsiteX2" fmla="*/ 253137 w 456932"/>
              <a:gd name="connsiteY2" fmla="*/ 335957 h 33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932" h="334322">
                <a:moveTo>
                  <a:pt x="-4831" y="38301"/>
                </a:moveTo>
                <a:cubicBezTo>
                  <a:pt x="71235" y="34994"/>
                  <a:pt x="408579" y="-31152"/>
                  <a:pt x="451574" y="18458"/>
                </a:cubicBezTo>
                <a:cubicBezTo>
                  <a:pt x="494569" y="68067"/>
                  <a:pt x="286209" y="283040"/>
                  <a:pt x="253137" y="335957"/>
                </a:cubicBezTo>
              </a:path>
            </a:pathLst>
          </a:custGeom>
          <a:noFill/>
          <a:ln>
            <a:solidFill>
              <a:srgbClr val="FF66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430002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&lt;title&gt;ID 셀렉터 연습1&lt;/title&gt;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&lt;script  src="http://code.jquery.com/jquery-2.2.1.min.js"&gt;&lt;/script&gt;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&lt;script type="text/javascript"&gt;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$(document).ready(function(){			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alert($("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#unique2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").html());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});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class="class1"&gt;안녕하세요.&lt;/div&gt;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id="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unique2</a:t>
            </a:r>
            <a:r>
              <a:rPr lang="en-US" altLang="ko-KR" sz="1200" b="1">
                <a:latin typeface="한컴산뜻돋움"/>
                <a:ea typeface="한컴산뜻돋움"/>
              </a:rPr>
              <a:t>"&gt;제이쿼리입니다!!&lt;/div&gt;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id="unique3"&gt;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&lt;p&gt;제이쿼리는 아주 쉽습니다!!!&lt;/p&gt;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65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672703" y="2795962"/>
            <a:ext cx="4306887" cy="16371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pic>
        <p:nvPicPr>
          <p:cNvPr id="15366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646737" y="4916139"/>
            <a:ext cx="3039665" cy="1258888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15368" name="자유형: 도형 15367"/>
          <p:cNvSpPr/>
          <p:nvPr/>
        </p:nvSpPr>
        <p:spPr>
          <a:xfrm>
            <a:off x="8169902" y="3932064"/>
            <a:ext cx="256740" cy="1025323"/>
          </a:xfrm>
          <a:custGeom>
            <a:avLst/>
            <a:gdLst>
              <a:gd name="connsiteX0" fmla="*/ -1222 w 256740"/>
              <a:gd name="connsiteY0" fmla="*/ -2009 h 1025323"/>
              <a:gd name="connsiteX1" fmla="*/ 217059 w 256740"/>
              <a:gd name="connsiteY1" fmla="*/ 325412 h 1025323"/>
              <a:gd name="connsiteX2" fmla="*/ 256746 w 256740"/>
              <a:gd name="connsiteY2" fmla="*/ 1029864 h 102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740" h="1025323">
                <a:moveTo>
                  <a:pt x="-1222" y="-2009"/>
                </a:moveTo>
                <a:cubicBezTo>
                  <a:pt x="35157" y="52560"/>
                  <a:pt x="174063" y="153433"/>
                  <a:pt x="217059" y="325412"/>
                </a:cubicBezTo>
                <a:cubicBezTo>
                  <a:pt x="260053" y="497391"/>
                  <a:pt x="250131" y="912456"/>
                  <a:pt x="256746" y="1029864"/>
                </a:cubicBezTo>
              </a:path>
            </a:pathLst>
          </a:custGeom>
          <a:noFill/>
          <a:ln>
            <a:solidFill>
              <a:srgbClr val="FF66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6" y="1530626"/>
            <a:ext cx="7374832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http://localhost:8090/pro16/test02/jQuery1.html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웹 페이지가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브라우저에 로드되는 즉시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에 해당되는 엘리먼트의 값을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86219" y="1992291"/>
            <a:ext cx="5219700" cy="2143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16426" y="3001617"/>
            <a:ext cx="112312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305175" y="4757390"/>
            <a:ext cx="3962400" cy="169545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</p:pic>
      <p:sp>
        <p:nvSpPr>
          <p:cNvPr id="9" name="자유형 8"/>
          <p:cNvSpPr/>
          <p:nvPr/>
        </p:nvSpPr>
        <p:spPr>
          <a:xfrm>
            <a:off x="6142434" y="3437929"/>
            <a:ext cx="1035846" cy="1230785"/>
          </a:xfrm>
          <a:custGeom>
            <a:avLst/>
            <a:gdLst>
              <a:gd name="connsiteX0" fmla="*/ -4762 w 1035846"/>
              <a:gd name="connsiteY0" fmla="*/ 43654 h 1230785"/>
              <a:gd name="connsiteX1" fmla="*/ 995362 w 1035846"/>
              <a:gd name="connsiteY1" fmla="*/ 103185 h 1230785"/>
              <a:gd name="connsiteX2" fmla="*/ 840581 w 1035846"/>
              <a:gd name="connsiteY2" fmla="*/ 1234279 h 123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846" h="1230785">
                <a:moveTo>
                  <a:pt x="-4762" y="43654"/>
                </a:moveTo>
                <a:cubicBezTo>
                  <a:pt x="161924" y="53575"/>
                  <a:pt x="854471" y="-95252"/>
                  <a:pt x="995362" y="103185"/>
                </a:cubicBezTo>
                <a:cubicBezTo>
                  <a:pt x="1136252" y="301622"/>
                  <a:pt x="866377" y="1045763"/>
                  <a:pt x="840581" y="123427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97967"/>
            <a:ext cx="7505820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다음은 제이쿼리의 </a:t>
            </a:r>
            <a:r>
              <a:rPr lang="en-US" altLang="ko-KR" sz="1200">
                <a:latin typeface="+mj-ea"/>
                <a:ea typeface="+mj-ea"/>
              </a:rPr>
              <a:t>id </a:t>
            </a:r>
            <a:r>
              <a:rPr lang="ko-KR" altLang="en-US" sz="1200">
                <a:latin typeface="+mj-ea"/>
                <a:ea typeface="+mj-ea"/>
              </a:rPr>
              <a:t>선택자를 이용해 해당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가지는 </a:t>
            </a:r>
            <a:r>
              <a:rPr lang="en-US" altLang="ko-KR" sz="1200">
                <a:latin typeface="+mj-ea"/>
                <a:ea typeface="+mj-ea"/>
              </a:rPr>
              <a:t>&lt;p&gt; </a:t>
            </a:r>
            <a:r>
              <a:rPr lang="ko-KR" altLang="en-US" sz="1200">
                <a:latin typeface="+mj-ea"/>
                <a:ea typeface="+mj-ea"/>
              </a:rPr>
              <a:t>엘리먼트에 접근하여 동적으로 텍스트를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추가해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2030957"/>
            <a:ext cx="6196013" cy="48270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374757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&lt;title&gt;ID 셀렉터 연습2&lt;/title&gt;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type="text/javascript"&gt;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addHtml()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#article</a:t>
            </a:r>
            <a:r>
              <a:rPr lang="en-US" altLang="ko-KR" sz="1200" b="1">
                <a:latin typeface="한컴산뜻돋움"/>
                <a:ea typeface="한컴산뜻돋움"/>
              </a:rPr>
              <a:t>").html('안녕하세요'+'&lt;br&gt;');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&lt;p id="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article</a:t>
            </a:r>
            <a:r>
              <a:rPr lang="en-US" altLang="ko-KR" sz="1200" b="1">
                <a:latin typeface="한컴산뜻돋움"/>
                <a:ea typeface="한컴산뜻돋움"/>
              </a:rPr>
              <a:t>"&gt;&lt;/p&gt;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&lt;input type="button" value="추가하기"  onClick="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addHtml()</a:t>
            </a:r>
            <a:r>
              <a:rPr lang="en-US" altLang="ko-KR" sz="1200" b="1">
                <a:latin typeface="한컴산뜻돋움"/>
                <a:ea typeface="한컴산뜻돋움"/>
              </a:rPr>
              <a:t>" 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69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960095" y="1906809"/>
            <a:ext cx="2768203" cy="99893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pic>
        <p:nvPicPr>
          <p:cNvPr id="15370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59302" y="3166147"/>
            <a:ext cx="2768998" cy="101719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15371" name="직사각형 2"/>
          <p:cNvSpPr/>
          <p:nvPr/>
        </p:nvSpPr>
        <p:spPr>
          <a:xfrm>
            <a:off x="5889866" y="3689834"/>
            <a:ext cx="822464" cy="248479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705677" y="1510747"/>
            <a:ext cx="74941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http://localhost:8090/pro16/test02/jQuery2.html</a:t>
            </a:r>
            <a:r>
              <a:rPr lang="ko-KR" altLang="en-US" sz="1200">
                <a:latin typeface="+mj-ea"/>
                <a:ea typeface="+mj-ea"/>
              </a:rPr>
              <a:t>로 요청한 후 추가하기를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7" y="3737112"/>
            <a:ext cx="7305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&lt;p&gt; </a:t>
            </a:r>
            <a:r>
              <a:rPr lang="ko-KR" altLang="en-US" sz="1200">
                <a:latin typeface="+mj-ea"/>
                <a:ea typeface="+mj-ea"/>
              </a:rPr>
              <a:t>태그에 “안녕하세요”라는 텍스트를 추가하고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10408" y="1787746"/>
            <a:ext cx="3810000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129458" y="4188100"/>
            <a:ext cx="379095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139397" y="5078895"/>
            <a:ext cx="822464" cy="2484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85800" y="1510748"/>
            <a:ext cx="7156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class </a:t>
            </a:r>
            <a:r>
              <a:rPr lang="ko-KR" altLang="en-US" sz="1200">
                <a:latin typeface="+mj-ea"/>
                <a:ea typeface="+mj-ea"/>
              </a:rPr>
              <a:t>선택자로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태그에 접근하여 기능을 수행해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78061" y="1862789"/>
            <a:ext cx="6747013" cy="47198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16.1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764" y="1668408"/>
            <a:ext cx="6319510" cy="26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ko-KR" sz="1200" b="1">
                <a:latin typeface="+mj-ea"/>
                <a:ea typeface="+mj-ea"/>
              </a:rPr>
              <a:t>HTML4</a:t>
            </a:r>
            <a:r>
              <a:rPr lang="ko-KR" altLang="en-US" sz="1200" b="1">
                <a:latin typeface="+mj-ea"/>
                <a:ea typeface="+mj-ea"/>
              </a:rPr>
              <a:t>와 </a:t>
            </a:r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en-US" sz="1200" b="1">
                <a:latin typeface="+mj-ea"/>
                <a:ea typeface="+mj-ea"/>
              </a:rPr>
              <a:t>의 문서 구조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67732" y="1946705"/>
            <a:ext cx="8143668" cy="352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392854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&lt;title&gt;Class 셀렉터 연습&lt;/title&gt;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type="text/javascript"&gt;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addImage()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.class1</a:t>
            </a:r>
            <a:r>
              <a:rPr lang="en-US" altLang="ko-KR" sz="1200" b="1">
                <a:latin typeface="한컴산뜻돋움"/>
                <a:ea typeface="한컴산뜻돋움"/>
              </a:rPr>
              <a:t>").html("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&lt;img src='../image/duke.png'&gt;</a:t>
            </a:r>
            <a:r>
              <a:rPr lang="en-US" altLang="ko-KR" sz="1200" b="1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class="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class1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class="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class1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&lt;input type="button" value="이미지 추가하기"  onClick="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addImage()</a:t>
            </a:r>
            <a:r>
              <a:rPr lang="en-US" altLang="ko-KR" sz="1200" b="1">
                <a:latin typeface="한컴산뜻돋움"/>
                <a:ea typeface="한컴산뜻돋움"/>
              </a:rPr>
              <a:t>" 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72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605749" y="1878385"/>
            <a:ext cx="2128991" cy="357998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1" y="1540565"/>
            <a:ext cx="7434469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http://localhost:8090/pro16/test02/jQuery3.html</a:t>
            </a:r>
            <a:r>
              <a:rPr lang="ko-KR" altLang="en-US" sz="1200">
                <a:latin typeface="+mj-ea"/>
                <a:ea typeface="+mj-ea"/>
              </a:rPr>
              <a:t>로 요청하여 이미지 추가하기를 클릭하면 이미지가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두 개의 </a:t>
            </a:r>
            <a:r>
              <a:rPr lang="en-US" altLang="ko-KR" sz="1200">
                <a:latin typeface="+mj-ea"/>
                <a:ea typeface="+mj-ea"/>
              </a:rPr>
              <a:t>&lt;div&gt;</a:t>
            </a:r>
            <a:r>
              <a:rPr lang="ko-KR" altLang="en-US" sz="1200">
                <a:latin typeface="+mj-ea"/>
                <a:ea typeface="+mj-ea"/>
              </a:rPr>
              <a:t>에 추가됩니다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6452" y="2103133"/>
            <a:ext cx="2696210" cy="422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96513" y="6082748"/>
            <a:ext cx="899067" cy="222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1" y="1461052"/>
            <a:ext cx="763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다음은 제이쿼리에서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엘리먼트에 직접 접근하여 이미지를 추가해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32299" y="1738051"/>
            <a:ext cx="6792775" cy="33532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356659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&lt;title&gt;엘러먼트 셀렉터 연습&lt;/title&gt;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type="text/javascript"&gt;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addImage()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$("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div</a:t>
            </a:r>
            <a:r>
              <a:rPr lang="en-US" altLang="ko-KR" sz="1200" b="1">
                <a:latin typeface="한컴산뜻돋움"/>
                <a:ea typeface="한컴산뜻돋움"/>
              </a:rPr>
              <a:t>").html("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&lt;img src='../image/duke.png'&gt;</a:t>
            </a:r>
            <a:r>
              <a:rPr lang="en-US" altLang="ko-KR" sz="1200" b="1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&lt;div&gt;&lt;/div&gt;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&lt;div&gt;&lt;/div&gt;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&lt;input type="button" value="이미지 추가하기"  onClick="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addImage()</a:t>
            </a:r>
            <a:r>
              <a:rPr lang="en-US" altLang="ko-KR" sz="1200" b="1">
                <a:latin typeface="한컴산뜻돋움"/>
                <a:ea typeface="한컴산뜻돋움"/>
              </a:rPr>
              <a:t>" 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73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648518" y="2275370"/>
            <a:ext cx="1415622" cy="290540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06287" y="1480930"/>
            <a:ext cx="7454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http://localhost:8090/pro16/test02/jQuery4.html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엘리먼트에 이미지를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82956" y="1878496"/>
            <a:ext cx="2749122" cy="4731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73017" y="6291470"/>
            <a:ext cx="922563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58352" y="1429938"/>
            <a:ext cx="7066722" cy="26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jQuery5.html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4242" y="1706937"/>
            <a:ext cx="6940832" cy="4344657"/>
            <a:chOff x="784242" y="1789318"/>
            <a:chExt cx="6940832" cy="4344657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82603" y="1789318"/>
              <a:ext cx="6842471" cy="3433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84242" y="5222391"/>
              <a:ext cx="6940831" cy="9115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430002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&lt;title&gt;제이쿼리 연습&lt;/title&gt;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type="text/javascript"&gt;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fn_process()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var value=$("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#t_input</a:t>
            </a:r>
            <a:r>
              <a:rPr lang="en-US" altLang="ko-KR" sz="1200" b="1">
                <a:latin typeface="한컴산뜻돋움"/>
                <a:ea typeface="한컴산뜻돋움"/>
              </a:rPr>
              <a:t>").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val()</a:t>
            </a:r>
            <a:r>
              <a:rPr lang="en-US" altLang="ko-KR" sz="1200" b="1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#t_output</a:t>
            </a:r>
            <a:r>
              <a:rPr lang="en-US" altLang="ko-KR" sz="1200" b="1">
                <a:latin typeface="한컴산뜻돋움"/>
                <a:ea typeface="한컴산뜻돋움"/>
              </a:rPr>
              <a:t>").val(value);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&lt;input type="text" id="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t_input</a:t>
            </a:r>
            <a:r>
              <a:rPr lang="en-US" altLang="ko-KR" sz="1200" b="1">
                <a:latin typeface="한컴산뜻돋움"/>
                <a:ea typeface="한컴산뜻돋움"/>
              </a:rPr>
              <a:t>" /&gt;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&lt;input type="button" value="입력하기" onClick="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fn_process()</a:t>
            </a:r>
            <a:r>
              <a:rPr lang="en-US" altLang="ko-KR" sz="1200" b="1">
                <a:latin typeface="한컴산뜻돋움"/>
                <a:ea typeface="한컴산뜻돋움"/>
              </a:rPr>
              <a:t>" /&gt;&lt;br&gt;&lt;br&gt;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결과:&lt;br&gt;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&lt;input type="text" id="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t_output</a:t>
            </a:r>
            <a:r>
              <a:rPr lang="en-US" altLang="ko-KR" sz="1200" b="1">
                <a:latin typeface="한컴산뜻돋움"/>
                <a:ea typeface="한컴산뜻돋움"/>
              </a:rPr>
              <a:t>"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disabled</a:t>
            </a:r>
            <a:r>
              <a:rPr lang="en-US" altLang="ko-KR" sz="1200" b="1">
                <a:latin typeface="한컴산뜻돋움"/>
                <a:ea typeface="한컴산뜻돋움"/>
              </a:rPr>
              <a:t>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74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927448" y="4591926"/>
            <a:ext cx="3030537" cy="131603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2" y="1590261"/>
            <a:ext cx="7434469" cy="446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en-US" altLang="ko-KR" sz="1200">
                <a:latin typeface="+mj-ea"/>
                <a:ea typeface="+mj-ea"/>
              </a:rPr>
              <a:t>http://localhost:8090/pro16/test02/jQuery5.html</a:t>
            </a:r>
            <a:r>
              <a:rPr lang="ko-KR" altLang="en-US" sz="1200">
                <a:latin typeface="+mj-ea"/>
                <a:ea typeface="+mj-ea"/>
              </a:rPr>
              <a:t>로 요청하여 텍스트 박스에 홍길동이라고 이름을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입력한 후 입력하기를 클릭하면 입력한 이름이 다른 텍스트 박스에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31761" y="2051926"/>
            <a:ext cx="370522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065105" y="2918287"/>
            <a:ext cx="735496" cy="222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95130" y="1520039"/>
            <a:ext cx="3369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Ajax</a:t>
            </a:r>
            <a:r>
              <a:rPr lang="ko-KR" altLang="en-US" sz="1200" b="1">
                <a:latin typeface="+mj-ea"/>
                <a:ea typeface="+mj-ea"/>
              </a:rPr>
              <a:t>의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584" y="1797038"/>
            <a:ext cx="738477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란 </a:t>
            </a:r>
            <a:r>
              <a:rPr lang="en-US" altLang="ko-KR" sz="1200">
                <a:latin typeface="+mj-ea"/>
                <a:ea typeface="+mj-ea"/>
              </a:rPr>
              <a:t>Asynchronous Javascript(</a:t>
            </a:r>
            <a:r>
              <a:rPr lang="ko-KR" altLang="en-US" sz="1200">
                <a:latin typeface="+mj-ea"/>
                <a:ea typeface="+mj-ea"/>
              </a:rPr>
              <a:t>비동기 자바스크립트</a:t>
            </a:r>
            <a:r>
              <a:rPr lang="en-US" altLang="ko-KR" sz="1200">
                <a:latin typeface="+mj-ea"/>
                <a:ea typeface="+mj-ea"/>
              </a:rPr>
              <a:t>) + XML</a:t>
            </a:r>
            <a:r>
              <a:rPr lang="ko-KR" altLang="en-US" sz="1200">
                <a:latin typeface="+mj-ea"/>
                <a:ea typeface="+mj-ea"/>
              </a:rPr>
              <a:t>의 의미로 자바스크립트를 사용한 비동기 통신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즉 클라이언트와 서버 간의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이나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주고받는 기술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2850583"/>
            <a:ext cx="2763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기존 웹 페이지 동작 방식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533" y="2850583"/>
            <a:ext cx="3478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웹 페이지 동작 방식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grpSp>
        <p:nvGrpSpPr>
          <p:cNvPr id="2054" name="그룹 2053"/>
          <p:cNvGrpSpPr/>
          <p:nvPr/>
        </p:nvGrpSpPr>
        <p:grpSpPr>
          <a:xfrm>
            <a:off x="717946" y="3108039"/>
            <a:ext cx="3228647" cy="2850884"/>
            <a:chOff x="717946" y="3108038"/>
            <a:chExt cx="3228647" cy="28508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95130" y="3118941"/>
              <a:ext cx="3151464" cy="28399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</p:pic>
        <p:sp>
          <p:nvSpPr>
            <p:cNvPr id="2052" name="직사각형 2051"/>
            <p:cNvSpPr/>
            <p:nvPr/>
          </p:nvSpPr>
          <p:spPr>
            <a:xfrm>
              <a:off x="720328" y="4648396"/>
              <a:ext cx="1083468" cy="128587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  <p:sp>
          <p:nvSpPr>
            <p:cNvPr id="2053" name="직사각형 2052"/>
            <p:cNvSpPr/>
            <p:nvPr/>
          </p:nvSpPr>
          <p:spPr>
            <a:xfrm>
              <a:off x="717946" y="3108038"/>
              <a:ext cx="1083468" cy="128587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  <p:sp>
        <p:nvSpPr>
          <p:cNvPr id="2055" name="직사각형 2054"/>
          <p:cNvSpPr/>
          <p:nvPr/>
        </p:nvSpPr>
        <p:spPr>
          <a:xfrm>
            <a:off x="4708922" y="3136302"/>
            <a:ext cx="1143000" cy="27979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sp>
      <p:grpSp>
        <p:nvGrpSpPr>
          <p:cNvPr id="2059" name="그룹 2058"/>
          <p:cNvGrpSpPr/>
          <p:nvPr/>
        </p:nvGrpSpPr>
        <p:grpSpPr>
          <a:xfrm>
            <a:off x="4716533" y="3110948"/>
            <a:ext cx="3552825" cy="2847975"/>
            <a:chOff x="4716533" y="3110948"/>
            <a:chExt cx="3552825" cy="2847975"/>
          </a:xfrm>
        </p:grpSpPr>
        <p:grpSp>
          <p:nvGrpSpPr>
            <p:cNvPr id="2057" name="그룹 2056"/>
            <p:cNvGrpSpPr/>
            <p:nvPr/>
          </p:nvGrpSpPr>
          <p:grpSpPr>
            <a:xfrm>
              <a:off x="4716533" y="3110948"/>
              <a:ext cx="3552825" cy="2847975"/>
              <a:chOff x="4716533" y="3110948"/>
              <a:chExt cx="3552825" cy="284797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4716533" y="3110948"/>
                <a:ext cx="3552825" cy="28479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</p:pic>
          <p:sp>
            <p:nvSpPr>
              <p:cNvPr id="2056" name="직사각형 2055"/>
              <p:cNvSpPr/>
              <p:nvPr/>
            </p:nvSpPr>
            <p:spPr>
              <a:xfrm>
                <a:off x="4732734" y="3136302"/>
                <a:ext cx="1143000" cy="2797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3">
                <a:schemeClr val="accent6"/>
              </a:effectRef>
              <a:fontRef idx="minor">
                <a:schemeClr val="dk1"/>
              </a:fontRef>
            </p:style>
          </p:sp>
        </p:grpSp>
        <p:sp>
          <p:nvSpPr>
            <p:cNvPr id="2058" name="직사각형 2057"/>
            <p:cNvSpPr/>
            <p:nvPr/>
          </p:nvSpPr>
          <p:spPr>
            <a:xfrm>
              <a:off x="6066234" y="4374552"/>
              <a:ext cx="976312" cy="333375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7" y="1335052"/>
            <a:ext cx="8039114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16.5.1 </a:t>
            </a:r>
            <a:r>
              <a:rPr lang="ko-KR" altLang="en-US" b="1"/>
              <a:t>제이쿼리 </a:t>
            </a:r>
            <a:r>
              <a:rPr lang="en-US" altLang="ko-KR" b="1"/>
              <a:t>Ajax </a:t>
            </a:r>
            <a:r>
              <a:rPr lang="ko-KR" altLang="en-US" b="1"/>
              <a:t>사용법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884583" y="1899022"/>
            <a:ext cx="5188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제이쿼리 </a:t>
            </a:r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사용 형식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815" y="2198434"/>
            <a:ext cx="6758608" cy="448097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$.ajax({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type: "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post 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get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async:"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true 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false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url: "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요청할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URL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data: {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서버로 전송할 데이터</a:t>
            </a:r>
            <a:r>
              <a:rPr lang="en-US" altLang="ko-KR" sz="1200" b="1">
                <a:latin typeface="+mj-ea"/>
                <a:ea typeface="+mj-ea"/>
              </a:rPr>
              <a:t>},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dataType: "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서버에서 전송받을 데이터형식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success:{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   //</a:t>
            </a:r>
            <a:r>
              <a:rPr lang="ko-KR" altLang="en-US" sz="1200" b="1">
                <a:latin typeface="+mj-ea"/>
                <a:ea typeface="+mj-ea"/>
              </a:rPr>
              <a:t>정상 요청</a:t>
            </a:r>
            <a:r>
              <a:rPr lang="en-US" altLang="ko-KR" sz="1200" b="1">
                <a:latin typeface="+mj-ea"/>
                <a:ea typeface="+mj-ea"/>
              </a:rPr>
              <a:t>, </a:t>
            </a:r>
            <a:r>
              <a:rPr lang="ko-KR" altLang="en-US" sz="1200" b="1">
                <a:latin typeface="+mj-ea"/>
                <a:ea typeface="+mj-ea"/>
              </a:rPr>
              <a:t>응답 시 처리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},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error: function(xhr,status,error){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   //</a:t>
            </a:r>
            <a:r>
              <a:rPr lang="ko-KR" altLang="en-US" sz="1200" b="1">
                <a:latin typeface="+mj-ea"/>
                <a:ea typeface="+mj-ea"/>
              </a:rPr>
              <a:t>오류 발생 시 처리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},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complete:function(data,textStatus){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  //</a:t>
            </a:r>
            <a:r>
              <a:rPr lang="ko-KR" altLang="en-US" sz="1200" b="1">
                <a:latin typeface="+mj-ea"/>
                <a:ea typeface="+mj-ea"/>
              </a:rPr>
              <a:t>작업 완료 후 처리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});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9" name="오른쪽 대괄호 8"/>
          <p:cNvSpPr/>
          <p:nvPr/>
        </p:nvSpPr>
        <p:spPr>
          <a:xfrm>
            <a:off x="4299148" y="2615406"/>
            <a:ext cx="377031" cy="813594"/>
          </a:xfrm>
          <a:prstGeom prst="rightBracket">
            <a:avLst>
              <a:gd name="adj" fmla="val 8333"/>
            </a:avLst>
          </a:prstGeom>
          <a:noFill/>
          <a:ln w="254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오른쪽 대괄호 9"/>
          <p:cNvSpPr/>
          <p:nvPr/>
        </p:nvSpPr>
        <p:spPr>
          <a:xfrm>
            <a:off x="4328914" y="3627437"/>
            <a:ext cx="367109" cy="2470546"/>
          </a:xfrm>
          <a:prstGeom prst="rightBracket">
            <a:avLst>
              <a:gd name="adj" fmla="val 8333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7733" y="2859881"/>
            <a:ext cx="1200546" cy="31956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latin typeface="한컴산뜻돋움"/>
                <a:ea typeface="한컴산뜻돋움"/>
              </a:rPr>
              <a:t>서버로 전송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9633" y="4393406"/>
            <a:ext cx="1647031" cy="319564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서버로 부터 응답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16.1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76469" y="1713016"/>
            <a:ext cx="7561193" cy="301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904461" y="1520687"/>
            <a:ext cx="5357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제이쿼리 </a:t>
            </a:r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기능 관련 속성들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7348" y="1752630"/>
          <a:ext cx="7142922" cy="221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type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통신 타입을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(post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방식으로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요청할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async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비동기식으로 처리할지의 여부를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(false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 경우 동기식으로 처리합니다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서버에 요청할 때 보낼 매개변수를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dataType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받을 데이터 타입을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(XML, TEXT, HTML, JSON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success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성공했을 때 처리 구문을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error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실패했을 때 처리 구문을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complete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모든 작업을 마친 후 처리 구문을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7233" y="4358195"/>
            <a:ext cx="7669534" cy="1556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Ajax(Asynchronous JavaScript and XML)는 비동기적인 웹 애플리케이션의 제작을 위해서 표현 정보를  위한 HTML과 CSS, 동적인 화면 출력 및 표시 정보와의 상호작용을 위한 DOM JavaScript, 웹 서버와 비동기적으로 데이터를 교환하고 조작하기 위한 XML, Json, HTML, 텍스트등을 이용하는 웹 개발 방법.</a:t>
            </a:r>
          </a:p>
          <a:p>
            <a:endParaRPr lang="ko-KR" altLang="en-US" sz="120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웹 에서 서버측에 데이터를 요청하고 데이터의 수신이 완료될 때까지 기존 방법과 다르게 Ajax를 이용하여 데이터의 수신을 기다리지 않고 바로 다른 작업을 실행함에 따라 불필요한 페이지의 로딩을 기다리지 않으므로 웹의 속도가 빠르게 반응 할 수 있다. 대부분 jQuery에서의 Ajax도 비동기식을 기본적으로 지원하지만 상황에 따라 동기식(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Arial"/>
              </a:rPr>
              <a:t>S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ynchronous)방식 으로 사용할 경우가 종종 생긴다.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16.5.2 </a:t>
            </a:r>
            <a:r>
              <a:rPr lang="ko-KR" altLang="en-US" b="1"/>
              <a:t>제이쿼리 </a:t>
            </a:r>
            <a:r>
              <a:rPr lang="en-US" altLang="ko-KR" b="1"/>
              <a:t>Ajax </a:t>
            </a:r>
            <a:r>
              <a:rPr lang="ko-KR" altLang="en-US" b="1"/>
              <a:t>사용하기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576470" y="2047461"/>
            <a:ext cx="7583553" cy="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AjaxTest1.java, AjaxTest2.java</a:t>
            </a:r>
            <a:r>
              <a:rPr lang="ko-KR" altLang="en-US" sz="1200">
                <a:latin typeface="+mj-ea"/>
                <a:ea typeface="+mj-ea"/>
              </a:rPr>
              <a:t>를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test03 </a:t>
            </a:r>
            <a:r>
              <a:rPr lang="ko-KR" altLang="en-US" sz="1200">
                <a:latin typeface="+mj-ea"/>
                <a:ea typeface="+mj-ea"/>
              </a:rPr>
              <a:t>폴더에 </a:t>
            </a:r>
            <a:r>
              <a:rPr lang="en-US" altLang="ko-KR" sz="1200">
                <a:latin typeface="+mj-ea"/>
                <a:ea typeface="+mj-ea"/>
              </a:rPr>
              <a:t>ajax1.html,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ajax2.html</a:t>
            </a:r>
            <a:r>
              <a:rPr lang="ko-KR" altLang="en-US" sz="1200">
                <a:latin typeface="+mj-ea"/>
                <a:ea typeface="+mj-ea"/>
              </a:rPr>
              <a:t>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39705" y="2381042"/>
            <a:ext cx="2181225" cy="4143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8413" y="1293384"/>
            <a:ext cx="7235687" cy="26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AjaxTest1.java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04459" y="1570383"/>
            <a:ext cx="6225831" cy="5195070"/>
            <a:chOff x="308110" y="1549212"/>
            <a:chExt cx="6842060" cy="5574049"/>
          </a:xfrm>
        </p:grpSpPr>
        <p:grpSp>
          <p:nvGrpSpPr>
            <p:cNvPr id="4" name="그룹 3"/>
            <p:cNvGrpSpPr/>
            <p:nvPr/>
          </p:nvGrpSpPr>
          <p:grpSpPr>
            <a:xfrm>
              <a:off x="815008" y="1549212"/>
              <a:ext cx="6335162" cy="5574049"/>
              <a:chOff x="815008" y="1549212"/>
              <a:chExt cx="6335162" cy="5574049"/>
            </a:xfrm>
          </p:grpSpPr>
          <p:pic>
            <p:nvPicPr>
              <p:cNvPr id="276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15009" y="1549212"/>
                <a:ext cx="6335161" cy="3156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15008" y="4735674"/>
                <a:ext cx="6335161" cy="23875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" name="직선 연결선 5"/>
            <p:cNvCxnSpPr/>
            <p:nvPr/>
          </p:nvCxnSpPr>
          <p:spPr>
            <a:xfrm>
              <a:off x="1033669" y="4810539"/>
              <a:ext cx="725557" cy="198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8106" y="4645751"/>
              <a:ext cx="725557" cy="264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b="1">
                  <a:solidFill>
                    <a:srgbClr val="FF0000"/>
                  </a:solidFill>
                  <a:latin typeface="+mj-ea"/>
                  <a:ea typeface="+mj-ea"/>
                </a:rPr>
                <a:t>private</a:t>
              </a:r>
              <a:endParaRPr lang="ko-KR" altLang="en-US" sz="10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99585" y="66675"/>
            <a:ext cx="7622640" cy="648663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package sec01.ex01;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java.io.IOException;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java.io.PrintWriter;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javax.servlet.ServletException;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javax.servlet.annotation.WebServlet;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@WebServlet("/ajaxTest1")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AjaxTest1 extends HttpServlet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doHandler(request, response);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doHandler(request, response);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private void doHandler(HttpServletRequest request, HttpServletResponse response)	throws ServletException, IOException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param = (String) request.getParameter("param");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System.out.println("param = " + param);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PrintWriter writer = response.getWriter();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		writer.print("안녕하세요.서버입니다.");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25556" y="1213870"/>
            <a:ext cx="6361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ajax1.html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09333" y="1490869"/>
            <a:ext cx="5277266" cy="5304850"/>
            <a:chOff x="736875" y="1490869"/>
            <a:chExt cx="5596308" cy="5434059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47805" y="1490869"/>
              <a:ext cx="5585377" cy="1096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36875" y="2587305"/>
              <a:ext cx="5596308" cy="43376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cxnSp>
        <p:nvCxnSpPr>
          <p:cNvPr id="28676" name="직선 연결선 28675"/>
          <p:cNvCxnSpPr/>
          <p:nvPr/>
        </p:nvCxnSpPr>
        <p:spPr>
          <a:xfrm>
            <a:off x="2743200" y="1612800"/>
            <a:ext cx="666000" cy="10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7" name="자유형 28676"/>
          <p:cNvSpPr/>
          <p:nvPr/>
        </p:nvSpPr>
        <p:spPr>
          <a:xfrm>
            <a:off x="3187383" y="1299564"/>
            <a:ext cx="933778" cy="264919"/>
          </a:xfrm>
          <a:custGeom>
            <a:avLst/>
            <a:gdLst>
              <a:gd name="connsiteX0" fmla="*/ -2461 w 933778"/>
              <a:gd name="connsiteY0" fmla="*/ 265112 h 264919"/>
              <a:gd name="connsiteX1" fmla="*/ 485695 w 933778"/>
              <a:gd name="connsiteY1" fmla="*/ 15081 h 264919"/>
              <a:gd name="connsiteX2" fmla="*/ 938132 w 933778"/>
              <a:gd name="connsiteY2" fmla="*/ 26987 h 26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778" h="264919">
                <a:moveTo>
                  <a:pt x="-2461" y="265112"/>
                </a:moveTo>
                <a:cubicBezTo>
                  <a:pt x="78897" y="223440"/>
                  <a:pt x="328929" y="54769"/>
                  <a:pt x="485695" y="15081"/>
                </a:cubicBezTo>
                <a:cubicBezTo>
                  <a:pt x="642459" y="-24606"/>
                  <a:pt x="862725" y="25003"/>
                  <a:pt x="938132" y="26987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8678" name="직사각형 28677"/>
          <p:cNvSpPr txBox="1"/>
          <p:nvPr/>
        </p:nvSpPr>
        <p:spPr>
          <a:xfrm>
            <a:off x="4140460" y="1195583"/>
            <a:ext cx="1000124" cy="25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/>
              <a:t>test03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21482" y="462915"/>
            <a:ext cx="7622640" cy="593598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&lt;title&gt;ajax 연습1&lt;/title&gt;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&lt;script type="text/javascript"&gt;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function fn_process(){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$.ajax({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type:"get",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dataType:"text",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async:false, 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url:"http://localhost:8090/pro16/ajaxTest1",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data: {param:"Hello,jquery"},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success:function (data,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textStatus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   $('#message').append(data);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},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error:function(data,textStatus){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   alert("에러가 발생했습니다.");ㅣ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},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complete:function(data,textStatus){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   alert("작업을완료 했습니다");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}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});	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}		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&lt;/script&gt;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&lt;input type="button" value="전송하기" onClick="fn_process()" /&gt;&lt;br&gt;&lt;br&gt;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&lt;div id="message"&gt;&lt;/div&gt;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27652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72157" y="5508367"/>
            <a:ext cx="2219325" cy="47625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pic>
        <p:nvPicPr>
          <p:cNvPr id="27653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429249" y="2942773"/>
            <a:ext cx="3714750" cy="14573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27654" name="TextBox 27653"/>
          <p:cNvSpPr txBox="1"/>
          <p:nvPr/>
        </p:nvSpPr>
        <p:spPr>
          <a:xfrm>
            <a:off x="5016500" y="1983826"/>
            <a:ext cx="4127500" cy="82414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String param = (String) request.getParameter("param");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System.out.println("param = " + param);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PrintWriter writer = response.getWriter();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writer.print("안녕하세요.서버입니다.");</a:t>
            </a:r>
            <a:endParaRPr lang="en-US" altLang="ko-KR" sz="1200">
              <a:latin typeface="한컴산뜻돋움"/>
              <a:ea typeface="한컴산뜻돋움"/>
            </a:endParaRPr>
          </a:p>
        </p:txBody>
      </p:sp>
      <p:sp>
        <p:nvSpPr>
          <p:cNvPr id="27655" name="자유형: 도형 27654"/>
          <p:cNvSpPr/>
          <p:nvPr/>
        </p:nvSpPr>
        <p:spPr>
          <a:xfrm>
            <a:off x="3255629" y="3353204"/>
            <a:ext cx="2052906" cy="896922"/>
          </a:xfrm>
          <a:custGeom>
            <a:avLst/>
            <a:gdLst>
              <a:gd name="connsiteX0" fmla="*/ -2897 w 2052906"/>
              <a:gd name="connsiteY0" fmla="*/ -842 h 896922"/>
              <a:gd name="connsiteX1" fmla="*/ 2055378 w 2052906"/>
              <a:gd name="connsiteY1" fmla="*/ 896916 h 89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2906" h="896922">
                <a:moveTo>
                  <a:pt x="-2897" y="-842"/>
                </a:moveTo>
                <a:cubicBezTo>
                  <a:pt x="340148" y="148784"/>
                  <a:pt x="1712332" y="747290"/>
                  <a:pt x="2055378" y="896916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56" name="자유형: 도형 27655"/>
          <p:cNvSpPr/>
          <p:nvPr/>
        </p:nvSpPr>
        <p:spPr>
          <a:xfrm>
            <a:off x="1445960" y="3806073"/>
            <a:ext cx="2795641" cy="2516740"/>
          </a:xfrm>
          <a:custGeom>
            <a:avLst/>
            <a:gdLst>
              <a:gd name="connsiteX0" fmla="*/ 44099 w 2795641"/>
              <a:gd name="connsiteY0" fmla="*/ 2151978 h 2516740"/>
              <a:gd name="connsiteX1" fmla="*/ 87892 w 2795641"/>
              <a:gd name="connsiteY1" fmla="*/ 2370944 h 2516740"/>
              <a:gd name="connsiteX2" fmla="*/ 1084186 w 2795641"/>
              <a:gd name="connsiteY2" fmla="*/ 2359995 h 2516740"/>
              <a:gd name="connsiteX3" fmla="*/ 2605996 w 2795641"/>
              <a:gd name="connsiteY3" fmla="*/ 2338099 h 2516740"/>
              <a:gd name="connsiteX4" fmla="*/ 2792116 w 2795641"/>
              <a:gd name="connsiteY4" fmla="*/ -4832 h 251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5641" h="2516740">
                <a:moveTo>
                  <a:pt x="44099" y="2151978"/>
                </a:moveTo>
                <a:cubicBezTo>
                  <a:pt x="51398" y="2188472"/>
                  <a:pt x="-85455" y="2336275"/>
                  <a:pt x="87892" y="2370944"/>
                </a:cubicBezTo>
                <a:cubicBezTo>
                  <a:pt x="261240" y="2405613"/>
                  <a:pt x="664502" y="2365469"/>
                  <a:pt x="1084186" y="2359995"/>
                </a:cubicBezTo>
                <a:cubicBezTo>
                  <a:pt x="1503869" y="2354520"/>
                  <a:pt x="2321340" y="2732236"/>
                  <a:pt x="2605996" y="2338099"/>
                </a:cubicBezTo>
                <a:cubicBezTo>
                  <a:pt x="2890651" y="1943961"/>
                  <a:pt x="2761096" y="385656"/>
                  <a:pt x="2792116" y="-4832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57" name="자유형: 도형 27656"/>
          <p:cNvSpPr/>
          <p:nvPr/>
        </p:nvSpPr>
        <p:spPr>
          <a:xfrm>
            <a:off x="7873216" y="2266353"/>
            <a:ext cx="853471" cy="3141074"/>
          </a:xfrm>
          <a:custGeom>
            <a:avLst/>
            <a:gdLst>
              <a:gd name="connsiteX0" fmla="*/ 218653 w 853471"/>
              <a:gd name="connsiteY0" fmla="*/ 2129 h 3141074"/>
              <a:gd name="connsiteX1" fmla="*/ 689429 w 853471"/>
              <a:gd name="connsiteY1" fmla="*/ 56870 h 3141074"/>
              <a:gd name="connsiteX2" fmla="*/ 809860 w 853471"/>
              <a:gd name="connsiteY2" fmla="*/ 527646 h 3141074"/>
              <a:gd name="connsiteX3" fmla="*/ -312 w 853471"/>
              <a:gd name="connsiteY3" fmla="*/ 3144285 h 314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71" h="3141074">
                <a:moveTo>
                  <a:pt x="218653" y="2129"/>
                </a:moveTo>
                <a:cubicBezTo>
                  <a:pt x="297115" y="11252"/>
                  <a:pt x="590894" y="-30715"/>
                  <a:pt x="689429" y="56870"/>
                </a:cubicBezTo>
                <a:cubicBezTo>
                  <a:pt x="787963" y="144456"/>
                  <a:pt x="924818" y="13077"/>
                  <a:pt x="809860" y="527646"/>
                </a:cubicBezTo>
                <a:cubicBezTo>
                  <a:pt x="694903" y="1042215"/>
                  <a:pt x="134715" y="2708178"/>
                  <a:pt x="-312" y="3144285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58" name="자유형: 도형 27657"/>
          <p:cNvSpPr/>
          <p:nvPr/>
        </p:nvSpPr>
        <p:spPr>
          <a:xfrm>
            <a:off x="3104359" y="2228827"/>
            <a:ext cx="1874039" cy="796551"/>
          </a:xfrm>
          <a:custGeom>
            <a:avLst/>
            <a:gdLst>
              <a:gd name="connsiteX0" fmla="*/ -4903 w 1874039"/>
              <a:gd name="connsiteY0" fmla="*/ 729396 h 796551"/>
              <a:gd name="connsiteX1" fmla="*/ 1199407 w 1874039"/>
              <a:gd name="connsiteY1" fmla="*/ 751293 h 796551"/>
              <a:gd name="connsiteX2" fmla="*/ 1593545 w 1874039"/>
              <a:gd name="connsiteY2" fmla="*/ 61552 h 796551"/>
              <a:gd name="connsiteX3" fmla="*/ 1878200 w 1874039"/>
              <a:gd name="connsiteY3" fmla="*/ 28707 h 79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039" h="796551">
                <a:moveTo>
                  <a:pt x="-4903" y="729396"/>
                </a:moveTo>
                <a:cubicBezTo>
                  <a:pt x="195815" y="733046"/>
                  <a:pt x="932999" y="862600"/>
                  <a:pt x="1199407" y="751293"/>
                </a:cubicBezTo>
                <a:cubicBezTo>
                  <a:pt x="1465815" y="639986"/>
                  <a:pt x="1480413" y="181983"/>
                  <a:pt x="1593545" y="61552"/>
                </a:cubicBezTo>
                <a:cubicBezTo>
                  <a:pt x="1706677" y="-58878"/>
                  <a:pt x="1830757" y="34181"/>
                  <a:pt x="1878200" y="28707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59" name="TextBox 27658"/>
          <p:cNvSpPr txBox="1"/>
          <p:nvPr/>
        </p:nvSpPr>
        <p:spPr>
          <a:xfrm>
            <a:off x="5770835" y="1764862"/>
            <a:ext cx="1992586" cy="27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</a:rPr>
              <a:t>서블릿</a:t>
            </a:r>
            <a:r>
              <a:rPr lang="en-US" altLang="ko-KR" sz="1200" b="1">
                <a:solidFill>
                  <a:srgbClr val="800080"/>
                </a:solidFill>
              </a:rPr>
              <a:t>:ajaxTest1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45435" y="1550505"/>
            <a:ext cx="7295322" cy="4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http://localhost:8090/pro16/test03/ajax1.html</a:t>
            </a:r>
            <a:r>
              <a:rPr lang="ko-KR" altLang="en-US" sz="1200">
                <a:latin typeface="+mj-ea"/>
                <a:ea typeface="+mj-ea"/>
              </a:rPr>
              <a:t>로 요청하여 전송하기를 클릭하면 서버에서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전송된 데이터를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엘리먼트에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5" y="3667539"/>
            <a:ext cx="7682948" cy="26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서버의 서블릿에서는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로 전달된 매개변수 값을 콘솔로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42618" y="2012170"/>
            <a:ext cx="3714750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52674" y="4304057"/>
            <a:ext cx="22193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234455"/>
            <a:ext cx="8039113" cy="49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16.15.3 XML </a:t>
            </a:r>
            <a:r>
              <a:rPr lang="ko-KR" altLang="en-US" b="1"/>
              <a:t>데이터 연동하기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745435" y="1787933"/>
            <a:ext cx="68007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AjaxTest2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03178" y="2064932"/>
            <a:ext cx="5814874" cy="47930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43197" y="277177"/>
            <a:ext cx="7622640" cy="648366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: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@WebServlet("/ajaxTest2")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AjaxTest2 extends HttpServlet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doHandle(request, response);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doHandle(request, response);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void doHandle(HttpServletRequest request, HttpServletResponse response) 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String result = "";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PrintWriter writer = response.getWriter();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result="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&lt;main&gt;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&lt;book&gt;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"&lt;title&gt;&lt;![CDATA[초보자를 위한 자바 프로그래밍]]&gt;&lt;/title&gt;" 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"&lt;writer&gt;&lt;![CDATA[인포북스 저 | 이병승]]&gt;&lt;/writer&gt;" +                            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"&lt;image&gt;&lt;![CDATA[http://localhost:8090/pro16/image/image1.jpg]]&gt;&lt;/image&gt;"+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"&lt;/book&gt;"+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&lt;book&gt;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"&lt;title&gt;&lt;![CDATA[모두의 파이썬]]&gt;&lt;/title&gt;" 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"&lt;writer&gt;&lt;![CDATA[길벗 저 | 이승찬]]&gt;&lt;/writer&gt;" +                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"&lt;image&gt;&lt;![CDATA[http://localhost:8090/pro16/image/image2.jpg]]&gt;&lt;/image&gt;"+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"&lt;/book&gt;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&lt;/main&gt;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System.out.println(result);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writer.print(result);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27660" name="TextBox 27659"/>
          <p:cNvSpPr txBox="1"/>
          <p:nvPr/>
        </p:nvSpPr>
        <p:spPr>
          <a:xfrm>
            <a:off x="6953250" y="3630991"/>
            <a:ext cx="800775" cy="2723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xml</a:t>
            </a:r>
            <a:r>
              <a:rPr lang="ko-KR" altLang="en-US" sz="1200" b="1">
                <a:solidFill>
                  <a:srgbClr val="FF0000"/>
                </a:solidFill>
              </a:rPr>
              <a:t>형식</a:t>
            </a:r>
          </a:p>
        </p:txBody>
      </p:sp>
      <p:sp>
        <p:nvSpPr>
          <p:cNvPr id="27661" name="자유형: 도형 27660"/>
          <p:cNvSpPr/>
          <p:nvPr/>
        </p:nvSpPr>
        <p:spPr>
          <a:xfrm>
            <a:off x="4754751" y="3749304"/>
            <a:ext cx="2219832" cy="536518"/>
          </a:xfrm>
          <a:custGeom>
            <a:avLst/>
            <a:gdLst>
              <a:gd name="connsiteX0" fmla="*/ 2223786 w 2219832"/>
              <a:gd name="connsiteY0" fmla="*/ -304 h 536518"/>
              <a:gd name="connsiteX1" fmla="*/ 242923 w 2219832"/>
              <a:gd name="connsiteY1" fmla="*/ 210425 h 536518"/>
              <a:gd name="connsiteX2" fmla="*/ 6905 w 2219832"/>
              <a:gd name="connsiteY2" fmla="*/ 539164 h 53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832" h="536518">
                <a:moveTo>
                  <a:pt x="2223786" y="-304"/>
                </a:moveTo>
                <a:cubicBezTo>
                  <a:pt x="1893642" y="34817"/>
                  <a:pt x="612403" y="120514"/>
                  <a:pt x="242923" y="210425"/>
                </a:cubicBezTo>
                <a:cubicBezTo>
                  <a:pt x="-126557" y="300337"/>
                  <a:pt x="46241" y="484374"/>
                  <a:pt x="6905" y="539164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923264" cy="45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브라우저에서는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데이터를 받은 후 제이쿼리의 </a:t>
            </a:r>
            <a:r>
              <a:rPr lang="en-US" altLang="ko-KR" sz="1200">
                <a:latin typeface="+mj-ea"/>
                <a:ea typeface="+mj-ea"/>
              </a:rPr>
              <a:t>find() </a:t>
            </a:r>
            <a:r>
              <a:rPr lang="ko-KR" altLang="en-US" sz="1200">
                <a:latin typeface="+mj-ea"/>
                <a:ea typeface="+mj-ea"/>
              </a:rPr>
              <a:t>메서드에 </a:t>
            </a:r>
            <a:r>
              <a:rPr lang="en-US" altLang="ko-KR" sz="1200">
                <a:latin typeface="+mj-ea"/>
                <a:ea typeface="+mj-ea"/>
              </a:rPr>
              <a:t>&lt;title&gt;, &lt;writer&gt;,&lt;image&gt; </a:t>
            </a:r>
            <a:r>
              <a:rPr lang="ko-KR" altLang="en-US" sz="1200">
                <a:latin typeface="+mj-ea"/>
                <a:ea typeface="+mj-ea"/>
              </a:rPr>
              <a:t>태그 이름으로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호출하여 각각의 도서 정보를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06780" y="1942595"/>
            <a:ext cx="5741035" cy="4605508"/>
            <a:chOff x="905479" y="1942595"/>
            <a:chExt cx="5741035" cy="4605508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05479" y="1942595"/>
              <a:ext cx="5721157" cy="12537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925357" y="3169833"/>
              <a:ext cx="5721157" cy="33782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42483"/>
            <a:ext cx="426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  <a:hlinkClick r:id="rId2"/>
              </a:rPr>
              <a:t>시맨틱 웹</a:t>
            </a:r>
            <a:r>
              <a:rPr lang="en-US" altLang="ko-KR" sz="1200" b="1">
                <a:latin typeface="+mj-ea"/>
                <a:ea typeface="+mj-ea"/>
                <a:hlinkClick r:id="rId2"/>
              </a:rPr>
              <a:t>(Semantic Web) </a:t>
            </a:r>
            <a:r>
              <a:rPr lang="ko-KR" altLang="en-US" sz="1200" b="1">
                <a:latin typeface="+mj-ea"/>
                <a:ea typeface="+mj-ea"/>
                <a:hlinkClick r:id="rId2"/>
              </a:rPr>
              <a:t>정의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1919482"/>
            <a:ext cx="776246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기계가 이해할 수 있고 처리할 수 있는 웹 콘텐츠를 만드는 것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 1998</a:t>
            </a:r>
            <a:r>
              <a:rPr lang="ko-KR" altLang="en-US" sz="1200">
                <a:latin typeface="+mj-ea"/>
                <a:ea typeface="+mj-ea"/>
              </a:rPr>
              <a:t>년 월드와이드웹</a:t>
            </a:r>
            <a:r>
              <a:rPr lang="en-US" altLang="ko-KR" sz="1200">
                <a:latin typeface="+mj-ea"/>
                <a:ea typeface="+mj-ea"/>
              </a:rPr>
              <a:t>(WWW)</a:t>
            </a:r>
            <a:r>
              <a:rPr lang="ko-KR" altLang="en-US" sz="1200">
                <a:latin typeface="+mj-ea"/>
                <a:ea typeface="+mj-ea"/>
              </a:rPr>
              <a:t>의 창시자인 팀 버너스 리</a:t>
            </a:r>
            <a:r>
              <a:rPr lang="en-US" altLang="ko-KR" sz="1200">
                <a:latin typeface="+mj-ea"/>
                <a:ea typeface="+mj-ea"/>
              </a:rPr>
              <a:t>(Tim Berners Lee)</a:t>
            </a:r>
            <a:r>
              <a:rPr lang="ko-KR" altLang="en-US" sz="1200">
                <a:latin typeface="+mj-ea"/>
                <a:ea typeface="+mj-ea"/>
              </a:rPr>
              <a:t>에 의해 개발되고 정의된 개념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118" y="2607261"/>
            <a:ext cx="8039113" cy="495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16.1.1 JSP </a:t>
            </a:r>
            <a:r>
              <a:rPr lang="ko-KR" altLang="en-US" b="1"/>
              <a:t>페이지에 이미지 포함 실습</a:t>
            </a:r>
            <a:endParaRPr lang="en-US" altLang="ko-KR" b="1" spc="-94"/>
          </a:p>
        </p:txBody>
      </p:sp>
      <p:sp>
        <p:nvSpPr>
          <p:cNvPr id="6" name="TextBox 5"/>
          <p:cNvSpPr txBox="1"/>
          <p:nvPr/>
        </p:nvSpPr>
        <p:spPr>
          <a:xfrm>
            <a:off x="904461" y="3153552"/>
            <a:ext cx="5814391" cy="26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en-US" sz="1200" b="1">
                <a:latin typeface="+mj-ea"/>
                <a:ea typeface="+mj-ea"/>
              </a:rPr>
              <a:t>에 추가된 여러 가지 태그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4461" y="3430551"/>
          <a:ext cx="703690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&lt;header&gt;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머리말을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&lt;hgroup&gt;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제목과 부제목을 묶는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&lt;nav&gt;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메뉴 부분을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&lt;section&gt;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제목별로 나눌 수 있는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&lt;article&gt;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개별 콘텐츠를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&lt;aside&gt;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왼쪽 또는 오른쪽에 위치하는 사이드 바를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&lt;footer&gt;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하단의 정보를 표시하는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01051" y="0"/>
            <a:ext cx="7622640" cy="684657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 &lt;html&gt;&lt;head&gt;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&lt;meta charset="UTF-8"&gt;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&lt;title&gt;도서 정보 출력창&lt;/title&gt;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&lt;script  src="http://code.jquery.com/jquery-latest.min.js"&gt;&lt;/script&gt;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&lt;script type="text/javascript"&gt;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function fn_process(){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$.ajax({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type:"post",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async:false, 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url:"http://localhost:8090/pro16/ajaxTest2",</a:t>
            </a:r>
            <a:r>
              <a:rPr lang="ko-KR" altLang="en-US" sz="1200" b="1">
                <a:latin typeface="한컴산뜻돋움"/>
                <a:ea typeface="한컴산뜻돋움"/>
              </a:rPr>
              <a:t>  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dataType:"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xml</a:t>
            </a:r>
            <a:r>
              <a:rPr lang="en-US" altLang="ko-KR" sz="1200" b="1">
                <a:latin typeface="한컴산뜻돋움"/>
                <a:ea typeface="한컴산뜻돋움"/>
              </a:rPr>
              <a:t>",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success:function (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info</a:t>
            </a:r>
            <a:r>
              <a:rPr lang="en-US" altLang="ko-KR" sz="1200" b="1">
                <a:latin typeface="한컴산뜻돋움"/>
                <a:ea typeface="한컴산뜻돋움"/>
              </a:rPr>
              <a:t>,textStatus){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$(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info</a:t>
            </a:r>
            <a:r>
              <a:rPr lang="en-US" altLang="ko-KR" sz="1200" b="1">
                <a:latin typeface="한컴산뜻돋움"/>
                <a:ea typeface="한컴산뜻돋움"/>
              </a:rPr>
              <a:t>).find("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book</a:t>
            </a:r>
            <a:r>
              <a:rPr lang="en-US" altLang="ko-KR" sz="1200" b="1">
                <a:latin typeface="한컴산뜻돋움"/>
                <a:ea typeface="한컴산뜻돋움"/>
              </a:rPr>
              <a:t>").each(function(){  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var title=$(this).find("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title</a:t>
            </a:r>
            <a:r>
              <a:rPr lang="en-US" altLang="ko-KR" sz="1200" b="1">
                <a:latin typeface="한컴산뜻돋움"/>
                <a:ea typeface="한컴산뜻돋움"/>
              </a:rPr>
              <a:t>").text();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var writer=$(this).find("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writer</a:t>
            </a:r>
            <a:r>
              <a:rPr lang="en-US" altLang="ko-KR" sz="1200" b="1">
                <a:latin typeface="한컴산뜻돋움"/>
                <a:ea typeface="한컴산뜻돋움"/>
              </a:rPr>
              <a:t>").text();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var image=$(this).find("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image</a:t>
            </a:r>
            <a:r>
              <a:rPr lang="en-US" altLang="ko-KR" sz="1200" b="1">
                <a:latin typeface="한컴산뜻돋움"/>
                <a:ea typeface="한컴산뜻돋움"/>
              </a:rPr>
              <a:t>").text();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$("#bookInfo").append(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    	"&lt;p&gt;" +title+ "&lt;/p&gt;" +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      "&lt;p&gt;" +writer + "&lt;/p&gt;"+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	                "&lt;img src="+image + "   /&gt;"				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});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},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error:function(data,textStatus){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alert("에러가 발생했습니다.");ㅣ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},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complete:function(data,textStatus){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//alert("작업을완료 했습니다");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}); 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&lt;/script&gt;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&lt;div id="bookInfo"&gt;&lt;/div&gt;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&lt;input type=button value="도서정보 요청"  onclick="fn_process()"&gt;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&lt;/body&gt;&lt;/html&gt;</a:t>
            </a:r>
          </a:p>
        </p:txBody>
      </p:sp>
      <p:sp>
        <p:nvSpPr>
          <p:cNvPr id="27660" name="TextBox 27659"/>
          <p:cNvSpPr txBox="1"/>
          <p:nvPr/>
        </p:nvSpPr>
        <p:spPr>
          <a:xfrm>
            <a:off x="4694223" y="1869287"/>
            <a:ext cx="1820709" cy="27193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</a:rPr>
              <a:t>서버에 전달할 </a:t>
            </a:r>
            <a:r>
              <a:rPr lang="en-US" altLang="ko-KR" sz="1200" b="1">
                <a:solidFill>
                  <a:srgbClr val="800080"/>
                </a:solidFill>
              </a:rPr>
              <a:t>data </a:t>
            </a:r>
            <a:r>
              <a:rPr lang="ko-KR" altLang="en-US" sz="1200" b="1">
                <a:solidFill>
                  <a:srgbClr val="800080"/>
                </a:solidFill>
              </a:rPr>
              <a:t>없음</a:t>
            </a:r>
          </a:p>
        </p:txBody>
      </p:sp>
      <p:sp>
        <p:nvSpPr>
          <p:cNvPr id="27662" name="자유형: 도형 27661"/>
          <p:cNvSpPr/>
          <p:nvPr/>
        </p:nvSpPr>
        <p:spPr>
          <a:xfrm>
            <a:off x="3643051" y="1904013"/>
            <a:ext cx="1038579" cy="126000"/>
          </a:xfrm>
          <a:custGeom>
            <a:avLst/>
            <a:gdLst>
              <a:gd name="connsiteX0" fmla="*/ 1042742 w 1038579"/>
              <a:gd name="connsiteY0" fmla="*/ 125428 h 126000"/>
              <a:gd name="connsiteX1" fmla="*/ 216680 w 1038579"/>
              <a:gd name="connsiteY1" fmla="*/ 100141 h 126000"/>
              <a:gd name="connsiteX2" fmla="*/ -2478 w 1038579"/>
              <a:gd name="connsiteY2" fmla="*/ -1009 h 1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579" h="126000">
                <a:moveTo>
                  <a:pt x="1042742" y="125428"/>
                </a:moveTo>
                <a:cubicBezTo>
                  <a:pt x="905065" y="121213"/>
                  <a:pt x="390883" y="121213"/>
                  <a:pt x="216680" y="100141"/>
                </a:cubicBezTo>
                <a:cubicBezTo>
                  <a:pt x="42477" y="79068"/>
                  <a:pt x="34047" y="15849"/>
                  <a:pt x="-2478" y="-1009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1" y="1470992"/>
            <a:ext cx="7454348" cy="451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http://localhost:8090/pro16/test03/ajax2.html</a:t>
            </a:r>
            <a:r>
              <a:rPr lang="ko-KR" altLang="en-US" sz="1200">
                <a:latin typeface="+mj-ea"/>
                <a:ea typeface="+mj-ea"/>
              </a:rPr>
              <a:t>로 요청하여 도서정보 요청을 클릭하면 도서 정보와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이미지가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19102" y="1932657"/>
            <a:ext cx="2967865" cy="4510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16.5.4 ID </a:t>
            </a:r>
            <a:r>
              <a:rPr lang="ko-KR" altLang="en-US" b="1"/>
              <a:t>중복 여부 확인하기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705678" y="1868557"/>
            <a:ext cx="7838553" cy="44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sec02.ex01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MemberDAO, MemberServlet </a:t>
            </a:r>
            <a:r>
              <a:rPr lang="ko-KR" altLang="en-US" sz="1200">
                <a:latin typeface="+mj-ea"/>
                <a:ea typeface="+mj-ea"/>
              </a:rPr>
              <a:t>클래스를 만듭니다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ajax3.html</a:t>
            </a:r>
            <a:r>
              <a:rPr lang="ko-KR" altLang="en-US" sz="1200">
                <a:latin typeface="+mj-ea"/>
                <a:ea typeface="+mj-ea"/>
              </a:rPr>
              <a:t>을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14373" y="2203784"/>
            <a:ext cx="2035175" cy="316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8050" y="2223314"/>
            <a:ext cx="2941792" cy="64180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중복여부 체크 없이 중복된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ID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로 회원등록을 하게될 때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DB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오류가 발생한다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따라서 중복체크는 필요하다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322548"/>
            <a:ext cx="7504043" cy="26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MemberServlet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66427" y="1622928"/>
            <a:ext cx="5625548" cy="5132637"/>
            <a:chOff x="1162878" y="1718171"/>
            <a:chExt cx="5913783" cy="5362536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195076" y="1718171"/>
              <a:ext cx="5881585" cy="2957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162878" y="4656125"/>
              <a:ext cx="5913783" cy="24245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28825" y="277177"/>
            <a:ext cx="7622640" cy="6303645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sec02.ex01;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latin typeface="한컴산뜻돋움"/>
                <a:ea typeface="한컴산뜻돋움"/>
              </a:rPr>
              <a:t>: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@WebServlet("/mem")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MemberServlet extends HttpServlet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doGet(HttpServletRequest request, HttpServletResponse response)	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doHandler(request, response);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doHandler(request, response);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void doHandler(HttpServletRequest request, HttpServletResponse response) 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PrintWriter writer = response.getWriter();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id = (String) request.getParameter("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id</a:t>
            </a:r>
            <a:r>
              <a:rPr lang="en-US" altLang="ko-KR" sz="1200" b="1"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System.out.println("id = " + id);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MemberDAO memberDAO = new MemberDAO();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boolean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overlappedID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= memberDAO.overlappedID(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id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if (overlappedID == true) 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	writer.print("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not_usable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} else 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	writer.print("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usable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8230" y="1332491"/>
            <a:ext cx="6838121" cy="265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3250" y="1609489"/>
            <a:ext cx="5293654" cy="5168997"/>
            <a:chOff x="1193015" y="1609490"/>
            <a:chExt cx="5955589" cy="5524112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193015" y="1609490"/>
              <a:ext cx="5955589" cy="50340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470991" y="6634920"/>
              <a:ext cx="1161636" cy="4986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28825" y="277177"/>
            <a:ext cx="7622640" cy="648366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sec02.ex01;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latin typeface="한컴산뜻돋움"/>
                <a:ea typeface="한컴산뜻돋움"/>
              </a:rPr>
              <a:t>: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MemberDAO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Connection con;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PreparedStatement pstmt;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DataSource dataFactory;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MemberDAO()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  <a:r>
              <a:rPr lang="ko-KR" altLang="en-US" sz="1200" b="1"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latin typeface="한컴산뜻돋움"/>
                <a:ea typeface="한컴산뜻돋움"/>
              </a:rPr>
              <a:t>Context ctx = new InitialContext();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Context envContext = (Context) ctx.lookup("java:/comp/env");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dataFactory = (DataSource) envContext.lookup("jdbc/oracle");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boolean overlappedID(String id){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boolean result = false;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con = dataFactory.getConnection();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query = "</a:t>
            </a:r>
            <a:r>
              <a:rPr lang="en-US" altLang="ko-KR" sz="1200" b="1">
                <a:solidFill>
                  <a:srgbClr val="000000"/>
                </a:solidFill>
                <a:latin typeface="한컴산뜻돋움"/>
                <a:ea typeface="한컴산뜻돋움"/>
              </a:rPr>
              <a:t>select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decode(count(*),1,'true','false') as result </a:t>
            </a:r>
            <a:r>
              <a:rPr lang="en-US" altLang="ko-KR" sz="1200" b="1">
                <a:latin typeface="한컴산뜻돋움"/>
                <a:ea typeface="한컴산뜻돋움"/>
              </a:rPr>
              <a:t>from t_member";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query += " where id=?";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System.out.println("prepareStatememt: " + query);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 = con.prepareStatement(query);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pstmt.setString(1, id);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ResultSet rs = pstmt.executeQuery();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rs.next();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result =Boolean.parseBoolean(rs.getString("result"));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pstmt.close();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		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return result;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0" y="1282796"/>
            <a:ext cx="7345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ajax3.html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559795"/>
            <a:ext cx="6209472" cy="50186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6867" name="직사각형 36866"/>
          <p:cNvSpPr txBox="1"/>
          <p:nvPr/>
        </p:nvSpPr>
        <p:spPr>
          <a:xfrm>
            <a:off x="5784886" y="5731892"/>
            <a:ext cx="3036094" cy="42479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.</a:t>
            </a:r>
            <a:r>
              <a:rPr lang="en-US" altLang="ko-KR" sz="1100"/>
              <a:t>prop(propertyName)  -&gt; </a:t>
            </a:r>
            <a:r>
              <a:rPr lang="ko-KR" altLang="en-US" sz="1100"/>
              <a:t>속성값 가져오기</a:t>
            </a:r>
          </a:p>
          <a:p>
            <a:r>
              <a:rPr lang="ko-KR" altLang="en-US" sz="1100"/>
              <a:t>.</a:t>
            </a:r>
            <a:r>
              <a:rPr lang="en-US" altLang="ko-KR" sz="1100"/>
              <a:t>prop(propertyName, value) -&gt; </a:t>
            </a:r>
            <a:r>
              <a:rPr lang="ko-KR" altLang="en-US" sz="1100"/>
              <a:t>속성값 추가하기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63486" y="1286314"/>
            <a:ext cx="6480313" cy="24226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36103" y="3829187"/>
            <a:ext cx="7633253" cy="264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http://localhost:8090/pro16/test03/ajax3.html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입력합니다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43521" y="4677809"/>
            <a:ext cx="368617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702407" y="4677809"/>
            <a:ext cx="377190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43521" y="4432852"/>
            <a:ext cx="3361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존재하는 아이디를 입력한 경우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7358" y="4389826"/>
            <a:ext cx="3361998" cy="265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새 아이디를 입력한 경우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7891" name="자유형 37890"/>
          <p:cNvSpPr/>
          <p:nvPr/>
        </p:nvSpPr>
        <p:spPr>
          <a:xfrm>
            <a:off x="6958023" y="4039535"/>
            <a:ext cx="768519" cy="1500172"/>
          </a:xfrm>
          <a:custGeom>
            <a:avLst/>
            <a:gdLst>
              <a:gd name="connsiteX0" fmla="*/ -11 w 768519"/>
              <a:gd name="connsiteY0" fmla="*/ 1504210 h 1500172"/>
              <a:gd name="connsiteX1" fmla="*/ 114289 w 768519"/>
              <a:gd name="connsiteY1" fmla="*/ 313585 h 1500172"/>
              <a:gd name="connsiteX2" fmla="*/ 771514 w 768519"/>
              <a:gd name="connsiteY2" fmla="*/ -739 h 150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519" h="1500172">
                <a:moveTo>
                  <a:pt x="-11" y="1504210"/>
                </a:moveTo>
                <a:cubicBezTo>
                  <a:pt x="19038" y="1305772"/>
                  <a:pt x="-14299" y="564409"/>
                  <a:pt x="114289" y="313585"/>
                </a:cubicBezTo>
                <a:cubicBezTo>
                  <a:pt x="242876" y="62760"/>
                  <a:pt x="661976" y="51647"/>
                  <a:pt x="771514" y="-739"/>
                </a:cubicBezTo>
              </a:path>
            </a:pathLst>
          </a:cu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7892" name="직사각형 37891"/>
          <p:cNvSpPr txBox="1"/>
          <p:nvPr/>
        </p:nvSpPr>
        <p:spPr>
          <a:xfrm>
            <a:off x="7739062" y="3914971"/>
            <a:ext cx="1190624" cy="264599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비활성화 됨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622640" cy="648462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&lt;html&gt;&lt;head&gt;  &lt;meta charset="UTF-8"&gt;&lt;title&gt;아이디 중복 체크&lt;/title&gt;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type="text/javascript"&gt;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function fn_process(){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var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_id</a:t>
            </a:r>
            <a:r>
              <a:rPr lang="en-US" altLang="ko-KR" sz="1200" b="1">
                <a:latin typeface="한컴산뜻돋움"/>
                <a:ea typeface="한컴산뜻돋움"/>
              </a:rPr>
              <a:t>=$("#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t_id</a:t>
            </a:r>
            <a:r>
              <a:rPr lang="en-US" altLang="ko-KR" sz="1200" b="1">
                <a:latin typeface="한컴산뜻돋움"/>
                <a:ea typeface="한컴산뜻돋움"/>
              </a:rPr>
              <a:t>").val();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if(_id==''){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	 alert("ID를 입력하세요");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	 return;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$.ajax({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type:"post",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async:true, 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url:"http://localhost:8090/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pro16/mem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dataType:"text",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data: {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id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: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_id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},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success:function (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data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,textStatus){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	   //alert(data);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	  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if(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data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=='usable'){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	   $('#message').text("사용할 수 있는 ID입니다.");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	   $('#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btnDuplicate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').prop("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disabled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", true);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}else{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	   $('#message').text("사용할 수 없는 ID입니다.");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}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},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error:function(data,textStatus){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alert("에러가 발생했습니다.");ㅣ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},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complete:function(data,textStatus){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//alert("작업을완료 했습니다");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}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});  //end ajax	 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}		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&lt;/script&gt;&lt;/head&gt;</a:t>
            </a:r>
          </a:p>
        </p:txBody>
      </p:sp>
      <p:sp>
        <p:nvSpPr>
          <p:cNvPr id="27663" name="TextBox 2"/>
          <p:cNvSpPr txBox="1"/>
          <p:nvPr/>
        </p:nvSpPr>
        <p:spPr>
          <a:xfrm>
            <a:off x="1949010" y="5859780"/>
            <a:ext cx="7194990" cy="10058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 type="text"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t_id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"/&gt;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type="button"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btnDuplicate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value="ID 중복체크하기" onClick="fn_process()" /&gt;&lt;br&gt;&lt;br&gt;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&lt;div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message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&lt;/body&gt;&lt;/html&gt;</a:t>
            </a:r>
          </a:p>
        </p:txBody>
      </p:sp>
      <p:pic>
        <p:nvPicPr>
          <p:cNvPr id="27664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457825" y="711084"/>
            <a:ext cx="3686175" cy="143827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27665" name="자유형: 도형 27664"/>
          <p:cNvSpPr/>
          <p:nvPr/>
        </p:nvSpPr>
        <p:spPr>
          <a:xfrm>
            <a:off x="1739606" y="2703908"/>
            <a:ext cx="727397" cy="255394"/>
          </a:xfrm>
          <a:custGeom>
            <a:avLst/>
            <a:gdLst>
              <a:gd name="connsiteX0" fmla="*/ 684307 w 727397"/>
              <a:gd name="connsiteY0" fmla="*/ 258763 h 255394"/>
              <a:gd name="connsiteX1" fmla="*/ 684307 w 727397"/>
              <a:gd name="connsiteY1" fmla="*/ 60326 h 255394"/>
              <a:gd name="connsiteX2" fmla="*/ 98916 w 727397"/>
              <a:gd name="connsiteY2" fmla="*/ 10716 h 255394"/>
              <a:gd name="connsiteX3" fmla="*/ -301 w 727397"/>
              <a:gd name="connsiteY3" fmla="*/ 238919 h 25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397" h="255394">
                <a:moveTo>
                  <a:pt x="684307" y="258763"/>
                </a:moveTo>
                <a:cubicBezTo>
                  <a:pt x="684307" y="225690"/>
                  <a:pt x="781872" y="101667"/>
                  <a:pt x="684307" y="60326"/>
                </a:cubicBezTo>
                <a:cubicBezTo>
                  <a:pt x="586742" y="18985"/>
                  <a:pt x="213018" y="-19049"/>
                  <a:pt x="98916" y="10716"/>
                </a:cubicBezTo>
                <a:cubicBezTo>
                  <a:pt x="-15184" y="40482"/>
                  <a:pt x="16234" y="200885"/>
                  <a:pt x="-301" y="238919"/>
                </a:cubicBezTo>
              </a:path>
            </a:pathLst>
          </a:custGeom>
          <a:noFill/>
          <a:ln>
            <a:solidFill>
              <a:srgbClr val="783E94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7666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461397" y="2504917"/>
            <a:ext cx="3682603" cy="149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27668" name="TextBox 27667"/>
          <p:cNvSpPr txBox="1"/>
          <p:nvPr/>
        </p:nvSpPr>
        <p:spPr>
          <a:xfrm>
            <a:off x="3267273" y="2250400"/>
            <a:ext cx="1830586" cy="1186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id</a:t>
            </a:r>
            <a:r>
              <a:rPr lang="en-US" altLang="ko-KR" sz="1200">
                <a:latin typeface="한컴산뜻돋움"/>
                <a:ea typeface="한컴산뜻돋움"/>
              </a:rPr>
              <a:t>: </a:t>
            </a:r>
            <a:r>
              <a:rPr lang="ko-KR" altLang="en-US" sz="1200">
                <a:latin typeface="한컴산뜻돋움"/>
                <a:ea typeface="한컴산뜻돋움"/>
              </a:rPr>
              <a:t>서블릿</a:t>
            </a:r>
            <a:r>
              <a:rPr lang="en-US" altLang="ko-KR" sz="1200">
                <a:latin typeface="한컴산뜻돋움"/>
                <a:ea typeface="한컴산뜻돋움"/>
              </a:rPr>
              <a:t>request</a:t>
            </a:r>
            <a:r>
              <a:rPr lang="ko-KR" altLang="en-US" sz="1200">
                <a:latin typeface="한컴산뜻돋움"/>
                <a:ea typeface="한컴산뜻돋움"/>
              </a:rPr>
              <a:t>로 전달되는 매개변수</a:t>
            </a:r>
          </a:p>
          <a:p>
            <a:pPr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textStatus</a:t>
            </a:r>
            <a:r>
              <a:rPr lang="en-US" altLang="ko-KR" sz="1200">
                <a:latin typeface="한컴산뜻돋움"/>
                <a:ea typeface="한컴산뜻돋움"/>
              </a:rPr>
              <a:t>: </a:t>
            </a:r>
            <a:r>
              <a:rPr lang="ko-KR" altLang="en-US" sz="1200">
                <a:latin typeface="한컴산뜻돋움"/>
                <a:ea typeface="한컴산뜻돋움"/>
              </a:rPr>
              <a:t>서블릿에서 전송되어 온 데이터 받는 매개변수</a:t>
            </a:r>
          </a:p>
        </p:txBody>
      </p:sp>
      <p:sp>
        <p:nvSpPr>
          <p:cNvPr id="27669" name="자유형: 도형 27668"/>
          <p:cNvSpPr/>
          <p:nvPr/>
        </p:nvSpPr>
        <p:spPr>
          <a:xfrm>
            <a:off x="3658595" y="3485983"/>
            <a:ext cx="4301184" cy="1047322"/>
          </a:xfrm>
          <a:custGeom>
            <a:avLst/>
            <a:gdLst>
              <a:gd name="connsiteX0" fmla="*/ -4368 w 4301184"/>
              <a:gd name="connsiteY0" fmla="*/ 483759 h 1047322"/>
              <a:gd name="connsiteX1" fmla="*/ 3547662 w 4301184"/>
              <a:gd name="connsiteY1" fmla="*/ 1039384 h 1047322"/>
              <a:gd name="connsiteX2" fmla="*/ 4301725 w 4301184"/>
              <a:gd name="connsiteY2" fmla="*/ -2412 h 10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1184" h="1047322">
                <a:moveTo>
                  <a:pt x="-4368" y="483759"/>
                </a:moveTo>
                <a:cubicBezTo>
                  <a:pt x="587636" y="576363"/>
                  <a:pt x="2829979" y="1120412"/>
                  <a:pt x="3547662" y="1039384"/>
                </a:cubicBezTo>
                <a:cubicBezTo>
                  <a:pt x="4265344" y="958355"/>
                  <a:pt x="4176047" y="171220"/>
                  <a:pt x="4301725" y="-2412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762969"/>
            <a:ext cx="3516678" cy="263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HTML4</a:t>
            </a:r>
            <a:r>
              <a:rPr lang="ko-KR" altLang="en-US" sz="1200" b="1">
                <a:latin typeface="+mj-ea"/>
                <a:ea typeface="+mj-ea"/>
              </a:rPr>
              <a:t>를 이용한 </a:t>
            </a:r>
            <a:r>
              <a:rPr lang="ko-KR" altLang="ko-KR" sz="1200" b="1">
                <a:latin typeface="+mj-ea"/>
                <a:ea typeface="+mj-ea"/>
              </a:rPr>
              <a:t>화면 레이아웃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2300" y="1767220"/>
            <a:ext cx="36079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ko-KR" sz="1200" b="1">
                <a:latin typeface="+mj-ea"/>
                <a:ea typeface="+mj-ea"/>
              </a:rPr>
              <a:t>를 이용한 화면 레이아웃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280383" y="1835678"/>
            <a:ext cx="4336843" cy="26584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" y="1835678"/>
            <a:ext cx="4280382" cy="2577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00809"/>
            <a:ext cx="4641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470" y="1777808"/>
            <a:ext cx="7593495" cy="14587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JSON( Javascript Object Notation)</a:t>
            </a:r>
            <a:r>
              <a:rPr lang="ko-KR" altLang="en-US" sz="1200">
                <a:latin typeface="+mj-ea"/>
                <a:ea typeface="+mj-ea"/>
              </a:rPr>
              <a:t>은 </a:t>
            </a:r>
            <a:r>
              <a:rPr lang="en-US" altLang="ko-KR" sz="1200">
                <a:latin typeface="+mj-ea"/>
                <a:ea typeface="+mj-ea"/>
              </a:rPr>
              <a:t>name/value </a:t>
            </a:r>
            <a:r>
              <a:rPr lang="ko-KR" altLang="en-US" sz="1200">
                <a:latin typeface="+mj-ea"/>
                <a:ea typeface="+mj-ea"/>
              </a:rPr>
              <a:t>쌍으로 이루어진 데이터 객체를 전달하기 위해 인간이 읽을 수 있는 텍스트를 사용하는 개방형 표준 데이터 형식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비동기 브라우저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서버 통신</a:t>
            </a:r>
            <a:r>
              <a:rPr lang="en-US" altLang="ko-KR" sz="1200">
                <a:latin typeface="+mj-ea"/>
                <a:ea typeface="+mj-ea"/>
              </a:rPr>
              <a:t>(Ajax)</a:t>
            </a:r>
            <a:r>
              <a:rPr lang="ko-KR" altLang="en-US" sz="1200">
                <a:latin typeface="+mj-ea"/>
                <a:ea typeface="+mj-ea"/>
              </a:rPr>
              <a:t>을 위해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을 대체하는 데이터 전송 형식 중 하나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자바스크립트에서 파생된 것이므로 자바스크립트의 구문 형식을 따르지만 프로그래밍 언어나 플랫폼에 독립적이어서 쉽게 사용할 수 있음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직사각형 2"/>
          <p:cNvSpPr/>
          <p:nvPr/>
        </p:nvSpPr>
        <p:spPr>
          <a:xfrm>
            <a:off x="682182" y="1355899"/>
            <a:ext cx="1975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JSON</a:t>
            </a:r>
            <a:r>
              <a:rPr lang="ko-KR" altLang="en-US" sz="1200" b="1">
                <a:latin typeface="+mj-ea"/>
                <a:ea typeface="+mj-ea"/>
              </a:rPr>
              <a:t>의 여러 가지 자료형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09919" y="1632898"/>
          <a:ext cx="756876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90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05">
                <a:tc row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(Number)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정수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76,197,750,-11,-234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4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고정소수점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3.14, -2.717, 45.78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부동소수점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1e4, 2.5e34, 5.67e-9, 7.66E-3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"1234"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"true"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"apple-num"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사랑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"JSP"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제어 문자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\b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백스페이스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\f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폼 피드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\n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개행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\r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캐리지 반환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\t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탭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\"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따옴표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\/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슬래시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\\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역슬래시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배열은 대괄호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[ ]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나타냅니다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배열의 각 요소는 기본 자료형이거나 배열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각 요소들은 콤마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구별합니다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name”: [“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홍길동”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이순신”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임꺽정”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대괄호 안에 배열 요소를 콤마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구분해서 나열합니다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JSON 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객체는 중괄호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{ }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둘러싸서 표현합니다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콤마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사용해 여러 프로퍼티를 포함할 수있습니다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{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"name": "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",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"age": 16,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"weight": 67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중괄호 안에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name/value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쌍을 콤마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구분해서 나열합니다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35496" y="1570383"/>
            <a:ext cx="7086600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배열 이름이 </a:t>
            </a:r>
            <a:r>
              <a:rPr lang="en-US" altLang="ko-KR" sz="1200" b="1">
                <a:latin typeface="+mj-ea"/>
                <a:ea typeface="+mj-ea"/>
              </a:rPr>
              <a:t>members</a:t>
            </a:r>
            <a:r>
              <a:rPr lang="ko-KR" altLang="en-US" sz="1200" b="1">
                <a:latin typeface="+mj-ea"/>
                <a:ea typeface="+mj-ea"/>
              </a:rPr>
              <a:t>이고 </a:t>
            </a:r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객체를 배열 요소로 가지는 </a:t>
            </a:r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배열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35496" y="1847381"/>
            <a:ext cx="7281553" cy="14090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16.6.1 JSON</a:t>
            </a:r>
            <a:r>
              <a:rPr lang="ko-KR" altLang="en-US" b="1"/>
              <a:t>의 자료형 사용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745435" y="1926432"/>
            <a:ext cx="740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test04 </a:t>
            </a:r>
            <a:r>
              <a:rPr lang="ko-KR" altLang="en-US" sz="1200">
                <a:latin typeface="+mj-ea"/>
                <a:ea typeface="+mj-ea"/>
              </a:rPr>
              <a:t>폴더를 만들고 </a:t>
            </a:r>
            <a:r>
              <a:rPr lang="en-US" altLang="ko-KR" sz="1200">
                <a:latin typeface="+mj-ea"/>
                <a:ea typeface="+mj-ea"/>
              </a:rPr>
              <a:t>json1~4</a:t>
            </a:r>
            <a:r>
              <a:rPr lang="ko-KR" altLang="en-US" sz="1200">
                <a:latin typeface="+mj-ea"/>
                <a:ea typeface="+mj-ea"/>
              </a:rPr>
              <a:t>까지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10239" y="2332640"/>
            <a:ext cx="2267637" cy="32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21296"/>
            <a:ext cx="7394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json1.jsp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79625" y="1698295"/>
            <a:ext cx="6826940" cy="40804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585390" y="553403"/>
            <a:ext cx="7622640" cy="55692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isELIgnored="false"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uri="http://java.sun.com/jsp/jstl/core" prefix="c"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checkJson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var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jsonStr  = '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{"name": ["홍길동", "이순신", "임꺽정"] }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';    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var jsonInfo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JSON.parse(jsonStr)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var output ="회원 이름&lt;br&gt;";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output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for(var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i in jsonInfo.name)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output += jsonInfo.name[i]+"&lt;br&gt;";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$("#output").html(output);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}); 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 id="checkJson" style="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cursor:pointer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"&gt;출력&lt;/a&gt;&lt;br&gt;&lt;br&gt;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sp>
        <p:nvSpPr>
          <p:cNvPr id="40965" name="직사각형 40964"/>
          <p:cNvSpPr txBox="1"/>
          <p:nvPr/>
        </p:nvSpPr>
        <p:spPr>
          <a:xfrm>
            <a:off x="5266531" y="5066757"/>
            <a:ext cx="2355899" cy="8201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cursor: pointer   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손가락 모양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   default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화살 모양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   auto        Ⅰ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모양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wait        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모래시계 모양</a:t>
            </a:r>
          </a:p>
        </p:txBody>
      </p:sp>
      <p:pic>
        <p:nvPicPr>
          <p:cNvPr id="40967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13244" y="2023680"/>
            <a:ext cx="2547620" cy="164853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40968" name="순서도: 처리 40967"/>
          <p:cNvSpPr/>
          <p:nvPr/>
        </p:nvSpPr>
        <p:spPr>
          <a:xfrm>
            <a:off x="6402586" y="2620367"/>
            <a:ext cx="327422" cy="198437"/>
          </a:xfrm>
          <a:prstGeom prst="flowChartProcess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5" y="1441173"/>
            <a:ext cx="77127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http://localhost:8090/pro16/test04/json1.jsp</a:t>
            </a:r>
            <a:r>
              <a:rPr lang="ko-KR" altLang="en-US" sz="1200">
                <a:latin typeface="+mj-ea"/>
                <a:ea typeface="+mj-ea"/>
              </a:rPr>
              <a:t>로 요청하여 출력을 클릭하면 배열 요소의 값을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23088" y="1954227"/>
            <a:ext cx="3420745" cy="2233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088" y="2782958"/>
            <a:ext cx="398408" cy="218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480930"/>
            <a:ext cx="7861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이번에는 정수 자료형을 배열로 저장한 후 화면에 출력해 보겠습니다</a:t>
            </a:r>
            <a:r>
              <a:rPr lang="en-US" altLang="ko-KR" sz="1200">
                <a:latin typeface="+mj-ea"/>
                <a:ea typeface="+mj-ea"/>
              </a:rPr>
              <a:t>. json2.jsp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2433" y="1757929"/>
            <a:ext cx="6911630" cy="389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585390" y="553403"/>
            <a:ext cx="7622640" cy="55692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uri="http://java.sun.com/jsp/jstl/core" prefix="c"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var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jsonStr = '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{"age": [22, 33, 44]}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';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var jsonInfo = JSON.parse(jsonStr);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var output ="회원 나이&lt;br&gt;";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output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for(var i in jsonInfo.age)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output += jsonInfo.age[i]+"&lt;br&gt;";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$("#output").html(output);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 id="checkJson" style="cursor:pointer"&gt;출력&lt;/a&gt;&lt;br&gt;&lt;br&gt;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40969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00600" y="2353362"/>
            <a:ext cx="2611438" cy="181887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40970" name="순서도: 처리 40969"/>
          <p:cNvSpPr/>
          <p:nvPr/>
        </p:nvSpPr>
        <p:spPr>
          <a:xfrm>
            <a:off x="6223992" y="3017242"/>
            <a:ext cx="277812" cy="198437"/>
          </a:xfrm>
          <a:prstGeom prst="flowChartProcess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91383" y="1827503"/>
            <a:ext cx="3524250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50504"/>
            <a:ext cx="7603432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http://localhost:8090/pro16/test04/json2.jsp</a:t>
            </a:r>
            <a:r>
              <a:rPr lang="ko-KR" altLang="en-US" sz="1200">
                <a:latin typeface="+mj-ea"/>
                <a:ea typeface="+mj-ea"/>
              </a:rPr>
              <a:t>로 요청한 후 출력을 클릭하여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91383" y="2673626"/>
            <a:ext cx="42200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16.2.2 HTML5 </a:t>
            </a:r>
            <a:r>
              <a:rPr lang="ko-KR" altLang="en-US" b="1"/>
              <a:t>웹 페이지 구조 관련 태그 사용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735496" y="1977887"/>
            <a:ext cx="6989578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pro16</a:t>
            </a:r>
            <a:r>
              <a:rPr lang="ko-KR" altLang="en-US" sz="1200">
                <a:latin typeface="+mj-ea"/>
                <a:ea typeface="+mj-ea"/>
              </a:rPr>
              <a:t>을 만들고</a:t>
            </a:r>
            <a:r>
              <a:rPr lang="en-US" altLang="ko-KR" sz="1200">
                <a:latin typeface="+mj-ea"/>
                <a:ea typeface="+mj-ea"/>
              </a:rPr>
              <a:t>, test01 </a:t>
            </a:r>
            <a:r>
              <a:rPr lang="ko-KR" altLang="en-US" sz="1200">
                <a:latin typeface="+mj-ea"/>
                <a:ea typeface="+mj-ea"/>
              </a:rPr>
              <a:t>폴더를 만든 다음 </a:t>
            </a:r>
            <a:r>
              <a:rPr lang="en-US" altLang="ko-KR" sz="1200">
                <a:latin typeface="+mj-ea"/>
                <a:ea typeface="+mj-ea"/>
              </a:rPr>
              <a:t>section1.html, section2.html,section3.html,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section4.html</a:t>
            </a:r>
            <a:r>
              <a:rPr lang="ko-KR" altLang="en-US" sz="1200">
                <a:latin typeface="+mj-ea"/>
                <a:ea typeface="+mj-ea"/>
              </a:rPr>
              <a:t>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52750" y="2439552"/>
            <a:ext cx="2324100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6" y="1480930"/>
            <a:ext cx="7484164" cy="45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객체에 회원 정보를 저장한 후 다시 회원 정보를 출력해 보겠습니다</a:t>
            </a:r>
            <a:r>
              <a:rPr lang="en-US" altLang="ko-KR" sz="1200">
                <a:latin typeface="+mj-ea"/>
                <a:ea typeface="+mj-ea"/>
              </a:rPr>
              <a:t>. json3.jsp</a:t>
            </a:r>
            <a:r>
              <a:rPr lang="ko-KR" altLang="en-US" sz="1200">
                <a:latin typeface="+mj-ea"/>
                <a:ea typeface="+mj-ea"/>
              </a:rPr>
              <a:t>를 다음과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4197" y="1942595"/>
            <a:ext cx="7128221" cy="42169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585390" y="553403"/>
            <a:ext cx="7622640" cy="55692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 pageEncoding="UTF-8"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isELIgnored="false"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uri="http://java.sun.com/jsp/jstl/core" prefix="c"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var jsonStr = '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{"name":"박지성","age":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25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,"gender":"남자","nickname":"날센돌이"}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';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var jsonObj = JSON.parse(jsonStr);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var output ="회원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output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output += "이름: " + jsonObj.name+"&lt;br&gt;";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	output += "나이: " + jsonObj.age+"&lt;br&gt;";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output += "성별: " + jsonObj.gender+"&lt;br&gt;";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output += "별명: " + jsonObj.nickname+"&lt;br&gt;";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$("#output").html(output);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 id="checkJson" style="cursor:pointer"&gt;출력&lt;/a&gt;&lt;br&gt;&lt;br&gt;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40971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40462" y="3429000"/>
            <a:ext cx="2535237" cy="15803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600199"/>
            <a:ext cx="7873568" cy="2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http://localhost:8090/pro16/test04/json3.jsp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90775" y="1966911"/>
            <a:ext cx="344805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60443"/>
            <a:ext cx="7653130" cy="4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마지막으로 이번에는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배열의 요소에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객체를 저장한 후 다시 배열에 접근하여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객체의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속성 값을 출력해 보겠습니다</a:t>
            </a:r>
            <a:r>
              <a:rPr lang="en-US" altLang="ko-KR" sz="1200">
                <a:latin typeface="+mj-ea"/>
                <a:ea typeface="+mj-ea"/>
              </a:rPr>
              <a:t>. json4.jsp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2107094"/>
            <a:ext cx="6252127" cy="4450659"/>
            <a:chOff x="405111" y="2324100"/>
            <a:chExt cx="8252286" cy="6181724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46847" y="2324100"/>
              <a:ext cx="8210550" cy="220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0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05111" y="4533899"/>
              <a:ext cx="8239125" cy="3971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525858" y="368141"/>
            <a:ext cx="7622640" cy="612600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 prefix="c"  uri="http://java.sun.com/jsp/jstl/core"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$("#checkJson").click(function() {	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var jsonStr = '{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"members"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[{"name":"박지성","age":"25","gender":"남자","nickname":"날센돌이"}'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  	           +', {"name":"손흥민","age":"30","gender":"남자","nickname":"탱크"}]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}';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var jsonInfo = JSON.parse(jsonStr);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var output ="회원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output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for(var i in jsonInfo.members){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output += "이름: " + jsonInfo.members[i].name+"&lt;br&gt;";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output += "나이: " + jsonInfo.members[i].age+"&lt;br&gt;";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output += "성별: " + jsonInfo.members[i].gender+"&lt;br&gt;";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output += "별명: " +jsonInfo.members[i].nickname+"&lt;br&gt;&lt;br&gt;&lt;br&gt;";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$("#output").html(output);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 id="checkJson" style="cursor:pointer"&gt;출력&lt;/a&gt;&lt;br&gt;&lt;br&gt;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40972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71146" y="3429000"/>
            <a:ext cx="2062877" cy="21451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75252" y="1431234"/>
            <a:ext cx="6748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다음은 실행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24584" y="1974850"/>
            <a:ext cx="3164205" cy="336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16.6.2 Ajax </a:t>
            </a:r>
            <a:r>
              <a:rPr lang="ko-KR" altLang="en-US" b="1"/>
              <a:t>이용해 서버와 </a:t>
            </a:r>
            <a:r>
              <a:rPr lang="en-US" altLang="ko-KR" b="1"/>
              <a:t>JSON </a:t>
            </a:r>
            <a:r>
              <a:rPr lang="ko-KR" altLang="en-US" b="1"/>
              <a:t>데이터 주고받기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685800" y="1790048"/>
            <a:ext cx="7941364" cy="90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 사이트로 접속합니다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   •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https://code.google.com/archive/p/json-simple/downloads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json-simple-1.1.1.jar</a:t>
            </a:r>
            <a:r>
              <a:rPr lang="ko-KR" altLang="en-US" sz="1200">
                <a:latin typeface="+mj-ea"/>
                <a:ea typeface="+mj-ea"/>
              </a:rPr>
              <a:t>를 클릭해 다운로드합니다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87584" y="2677663"/>
            <a:ext cx="5731510" cy="3602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70383" y="3548270"/>
            <a:ext cx="102373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336854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이클립스 프로젝트의 </a:t>
            </a:r>
            <a:r>
              <a:rPr lang="en-US" altLang="ko-KR" sz="1200">
                <a:latin typeface="+mj-ea"/>
                <a:ea typeface="+mj-ea"/>
              </a:rPr>
              <a:t>/WebContent/lib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65538" y="1817564"/>
            <a:ext cx="2571750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67390" y="3349487"/>
            <a:ext cx="1302026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1174"/>
            <a:ext cx="7694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제이쿼리 </a:t>
            </a:r>
            <a:r>
              <a:rPr lang="en-US" altLang="ko-KR" sz="1200">
                <a:latin typeface="+mj-ea"/>
                <a:ea typeface="+mj-ea"/>
              </a:rPr>
              <a:t>Ajax </a:t>
            </a:r>
            <a:r>
              <a:rPr lang="ko-KR" altLang="en-US" sz="1200">
                <a:latin typeface="+mj-ea"/>
                <a:ea typeface="+mj-ea"/>
              </a:rPr>
              <a:t>기능을 이용해 서블릿으로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전송하기 위해 </a:t>
            </a:r>
            <a:r>
              <a:rPr lang="en-US" altLang="ko-KR" sz="1200">
                <a:latin typeface="+mj-ea"/>
                <a:ea typeface="+mj-ea"/>
              </a:rPr>
              <a:t>sec03.ex01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JsonServlet1 </a:t>
            </a:r>
            <a:r>
              <a:rPr lang="ko-KR" altLang="en-US" sz="1200">
                <a:latin typeface="+mj-ea"/>
                <a:ea typeface="+mj-ea"/>
              </a:rPr>
              <a:t>클래스를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50874" y="1902839"/>
            <a:ext cx="2209800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36104" y="1234455"/>
            <a:ext cx="7335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JsonServlet1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90309" y="1485306"/>
            <a:ext cx="6226668" cy="5372694"/>
            <a:chOff x="675858" y="1529978"/>
            <a:chExt cx="6875084" cy="5721212"/>
          </a:xfrm>
        </p:grpSpPr>
        <p:grpSp>
          <p:nvGrpSpPr>
            <p:cNvPr id="4" name="그룹 3"/>
            <p:cNvGrpSpPr/>
            <p:nvPr/>
          </p:nvGrpSpPr>
          <p:grpSpPr>
            <a:xfrm>
              <a:off x="1076221" y="1529978"/>
              <a:ext cx="6474721" cy="5721212"/>
              <a:chOff x="442911" y="1009650"/>
              <a:chExt cx="8258175" cy="7683362"/>
            </a:xfrm>
          </p:grpSpPr>
          <p:pic>
            <p:nvPicPr>
              <p:cNvPr id="522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481013" y="1009650"/>
                <a:ext cx="8181975" cy="483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2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442911" y="5768837"/>
                <a:ext cx="8258175" cy="2924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" name="직선 연결선 5"/>
            <p:cNvCxnSpPr/>
            <p:nvPr/>
          </p:nvCxnSpPr>
          <p:spPr>
            <a:xfrm>
              <a:off x="1324274" y="3001617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5857" y="2863116"/>
              <a:ext cx="1076220" cy="28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b="1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834887" y="1620078"/>
            <a:ext cx="6890187" cy="263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section1.html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8038" y="1897077"/>
            <a:ext cx="6543883" cy="4382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605233" y="8094"/>
            <a:ext cx="7622640" cy="684990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org.json.simple.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JSONObject;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org.json.simple.parser.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JSONParser;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@WebServlet("/json")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JsonServlet1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jsonInfo = request.getParameter("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JSONParser jsonParser = new JSONParser();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JSONObject jsonObject = (JSONObject) jsonParser.parse(jsonInfo);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System.out.println("* 회원 정보*");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System.out.println(jsonObject.get("name"));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System.out.println(jsonObject.get("age"));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System.out.println(jsonObject.get("gender"));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System.out.println(jsonObject.get("nickname"));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pic>
        <p:nvPicPr>
          <p:cNvPr id="40973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409639" y="4972274"/>
            <a:ext cx="1314450" cy="10382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06287" y="1451113"/>
            <a:ext cx="7613374" cy="45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json5.jsp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자바스크립트에서 회원 정보를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객체로 만들어 매개변수 이름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jsonInfo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를 이용해 서블릿으로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989895"/>
            <a:ext cx="5958302" cy="46633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605233" y="8094"/>
            <a:ext cx="7622640" cy="68480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value="${pageContext.request.contextPath}"  /&gt;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&lt;title&gt;JSON ajax 연습&lt;/title&gt;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&lt;script  src="http://code.jquery.com/jquery-latest.min.js"&gt;&lt;/script&gt;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	   var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_jsonInfo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='{"name":"박지성","age":"25","gender":"남자","nickname":"날센돌이"}';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	   $.ajax({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type:"post",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async:false,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url:"${contextPath}/json",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data : {jsonInfo: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_jsonInfo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success:function 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error:function(data,textStatus){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alert("에러가 발생했습니다.");ㅣ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complete:function(data,textStatus){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});  //end ajax	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&lt;a id="checkJson" style="cursor:pointer"&gt;전송&lt;/a&gt;&lt;br&gt;&lt;br&gt;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606287" y="1540565"/>
            <a:ext cx="7682948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http://localhost:8090/pro16/test04/json5.jsp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페이지에서 전송을 클릭하면 이클립스 콘솔에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다음과 같이 회원 정보가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33311" y="2124696"/>
            <a:ext cx="1314450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530626"/>
            <a:ext cx="7474225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이번에는 반대로 서버의 서블릿에서 웹 페이지로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형식의 회원 정보를 전송해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JsonServlet2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72690" y="1992291"/>
            <a:ext cx="2124075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05678" y="1441174"/>
            <a:ext cx="7106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JsonServlet2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070" y="1856672"/>
            <a:ext cx="6420678" cy="26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배열에 정보를 저장하는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522" y="2133671"/>
            <a:ext cx="7225748" cy="145534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memberInfo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JSONObject </a:t>
            </a:r>
            <a:r>
              <a:rPr lang="ko-KR" altLang="en-US" sz="1200">
                <a:latin typeface="+mj-ea"/>
                <a:ea typeface="+mj-ea"/>
              </a:rPr>
              <a:t>객체를 생성한 후 회원 정보를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name/value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쌍으로 저장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membersArray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JSONArray </a:t>
            </a:r>
            <a:r>
              <a:rPr lang="ko-KR" altLang="en-US" sz="1200">
                <a:latin typeface="+mj-ea"/>
                <a:ea typeface="+mj-ea"/>
              </a:rPr>
              <a:t>객체를 생성한 후 회원 정보를 저장한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객체를 차례대로 저장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>
                <a:latin typeface="+mj-ea"/>
                <a:ea typeface="+mj-ea"/>
              </a:rPr>
              <a:t>membersArray </a:t>
            </a:r>
            <a:r>
              <a:rPr lang="ko-KR" altLang="en-US" sz="1200">
                <a:latin typeface="+mj-ea"/>
                <a:ea typeface="+mj-ea"/>
              </a:rPr>
              <a:t>배열에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회원 정보를 저장</a:t>
            </a:r>
            <a:r>
              <a:rPr lang="ko-KR" altLang="en-US" sz="1200">
                <a:latin typeface="+mj-ea"/>
                <a:ea typeface="+mj-ea"/>
              </a:rPr>
              <a:t>한 후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totalObject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JSONObject </a:t>
            </a:r>
            <a:r>
              <a:rPr lang="ko-KR" altLang="en-US" sz="1200">
                <a:latin typeface="+mj-ea"/>
                <a:ea typeface="+mj-ea"/>
              </a:rPr>
              <a:t>객체를 생성하여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에는 자바스크립트에서 접근할 때 사용하는 이름인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members</a:t>
            </a:r>
            <a:r>
              <a:rPr lang="ko-KR" altLang="en-US" sz="1200">
                <a:latin typeface="+mj-ea"/>
                <a:ea typeface="+mj-ea"/>
              </a:rPr>
              <a:t>를</a:t>
            </a:r>
            <a:r>
              <a:rPr lang="en-US" altLang="ko-KR" sz="1200">
                <a:latin typeface="+mj-ea"/>
                <a:ea typeface="+mj-ea"/>
              </a:rPr>
              <a:t>, value</a:t>
            </a:r>
            <a:r>
              <a:rPr lang="ko-KR" altLang="en-US" sz="1200">
                <a:latin typeface="+mj-ea"/>
                <a:ea typeface="+mj-ea"/>
              </a:rPr>
              <a:t>에는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membersArray</a:t>
            </a:r>
            <a:r>
              <a:rPr lang="ko-KR" altLang="en-US" sz="1200">
                <a:latin typeface="+mj-ea"/>
                <a:ea typeface="+mj-ea"/>
              </a:rPr>
              <a:t>를 최종적으로 저장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grpSp>
        <p:nvGrpSpPr>
          <p:cNvPr id="4" name="그룹 3"/>
          <p:cNvGrpSpPr/>
          <p:nvPr/>
        </p:nvGrpSpPr>
        <p:grpSpPr>
          <a:xfrm>
            <a:off x="1238988" y="1234455"/>
            <a:ext cx="5843861" cy="5637934"/>
            <a:chOff x="584798" y="1234455"/>
            <a:chExt cx="6492277" cy="6013618"/>
          </a:xfrm>
        </p:grpSpPr>
        <p:grpSp>
          <p:nvGrpSpPr>
            <p:cNvPr id="3" name="그룹 2"/>
            <p:cNvGrpSpPr/>
            <p:nvPr/>
          </p:nvGrpSpPr>
          <p:grpSpPr>
            <a:xfrm>
              <a:off x="993913" y="1234455"/>
              <a:ext cx="6083162" cy="6013618"/>
              <a:chOff x="993913" y="1234455"/>
              <a:chExt cx="6083162" cy="6013618"/>
            </a:xfrm>
          </p:grpSpPr>
          <p:pic>
            <p:nvPicPr>
              <p:cNvPr id="5632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93913" y="1234455"/>
                <a:ext cx="6083162" cy="1298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32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93913" y="2597489"/>
                <a:ext cx="6083162" cy="46505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33214" y="2684862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4797" y="2546362"/>
              <a:ext cx="1076220" cy="285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b="1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3852" y="1509827"/>
            <a:ext cx="6371604" cy="17350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1012031" y="813593"/>
            <a:ext cx="6918186" cy="483679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: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org.json.simple.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JSONArray;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org.json.simple.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JSONObject;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@WebServlet("/json2")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JsonServlet2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writer = response.getWriter();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815249" y="872886"/>
            <a:ext cx="6918187" cy="484020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JSONObject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totalObject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JSONArray membersArray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JSONArray();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JSONObject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memberInfo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memberInfo.put("name", "박지성");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memberInfo.put("age", "25");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memberInfo.put("gender", "남자");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memberInfo.put("nickname", "날센돌이");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membersArray.add(memberInfo); //  배열에 입력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memberInfo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memberInfo.put("name", "김연아");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memberInfo.put("age", "21");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memberInfo.put("gender", "여자");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memberInfo.put("nickname", "칼치");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membersArray.add(memberInfo); //  배열에 입력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totalObject.put("members", membersArray);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// JSON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jsonInfo = totalObject.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toJSONString()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System.out.print(jsonInfo);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writer.print(jsonInfo);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45435" y="1590261"/>
            <a:ext cx="6867939" cy="265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http://localhost:8090/pro16/test01/sectoin1.html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25076" y="1867260"/>
            <a:ext cx="3466465" cy="2440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421296"/>
            <a:ext cx="7098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json6.jsp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2664" y="1787094"/>
            <a:ext cx="6852410" cy="29559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23991" y="1152128"/>
            <a:ext cx="7001083" cy="47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299312" y="0"/>
            <a:ext cx="6918187" cy="666559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value="${pageContext.request.contextPath}"  /&gt;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&lt;html&gt; 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	$.ajax({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type:"post",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async:false,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url:"${contextPath}/json2",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success:function 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	var jsonInfo = JSON.parse(data);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	var memberInfo ="회원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memberInfo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for(var i in jsonInfo.members){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memberInfo += "이름: " + jsonInfo.members[i].name+"&lt;br&gt;";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memberInfo += "나이: " + jsonInfo.members[i].age+"&lt;br&gt;";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memberInfo += "성별: " + jsonInfo.members[i].gender+"&lt;br&gt;";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memberInfo += "별명: " + jsonInfo.members[i].nickname+"&lt;br&gt;&lt;br&gt;&lt;br&gt;";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$("#output").html(memberInfo);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error:function(data,textStatus){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 alert("에러가 발생했습니다.");ㅣ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complete:function(data,textStatus){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});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&lt;/script&gt;</a:t>
            </a:r>
          </a:p>
        </p:txBody>
      </p:sp>
      <p:sp>
        <p:nvSpPr>
          <p:cNvPr id="40973" name="TextBox 2"/>
          <p:cNvSpPr txBox="1"/>
          <p:nvPr/>
        </p:nvSpPr>
        <p:spPr>
          <a:xfrm>
            <a:off x="3545421" y="5758259"/>
            <a:ext cx="5489436" cy="9982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&lt;a id="checkJson" style="cursor:pointer"&gt;회원 정보 수신하기&lt;/a&gt;&lt;br&gt;&lt;br&gt;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pic>
        <p:nvPicPr>
          <p:cNvPr id="40974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2378" y="417909"/>
            <a:ext cx="2406650" cy="286226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40975" name="순서도: 처리 40974"/>
          <p:cNvSpPr/>
          <p:nvPr/>
        </p:nvSpPr>
        <p:spPr>
          <a:xfrm>
            <a:off x="6581180" y="1022945"/>
            <a:ext cx="1091406" cy="257968"/>
          </a:xfrm>
          <a:prstGeom prst="flowChartProcess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500809"/>
            <a:ext cx="7674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http://localhost:8090/pro16/test04/json6.jsp</a:t>
            </a:r>
            <a:r>
              <a:rPr lang="ko-KR" altLang="en-US" sz="1200">
                <a:latin typeface="+mj-ea"/>
                <a:ea typeface="+mj-ea"/>
              </a:rPr>
              <a:t>로 요청하여 회원 정보 수신하기를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86206" y="1929020"/>
            <a:ext cx="3438525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6042" y="1520687"/>
            <a:ext cx="7692886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마지막으로 여러 개의 배열을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으로 전달하는 예제를 만들어 보겠습니다</a:t>
            </a:r>
            <a:r>
              <a:rPr lang="en-US" altLang="ko-KR" sz="1200">
                <a:latin typeface="+mj-ea"/>
                <a:ea typeface="+mj-ea"/>
              </a:rPr>
              <a:t>. JsonServlet3 </a:t>
            </a:r>
            <a:r>
              <a:rPr lang="ko-KR" altLang="en-US" sz="1200">
                <a:latin typeface="+mj-ea"/>
                <a:ea typeface="+mj-ea"/>
              </a:rPr>
              <a:t>클래스를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 추가로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15046" y="2087258"/>
            <a:ext cx="1880235" cy="4253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36104" y="1461052"/>
            <a:ext cx="7285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en-US" altLang="ko-KR" sz="1200">
                <a:latin typeface="+mj-ea"/>
                <a:ea typeface="+mj-ea"/>
              </a:rPr>
              <a:t>JsonServlet3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130" y="1918252"/>
            <a:ext cx="62020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여러 개의 배열을 전송하는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1" y="2195251"/>
            <a:ext cx="7484165" cy="118421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bookInfo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JSONObject </a:t>
            </a:r>
            <a:r>
              <a:rPr lang="ko-KR" altLang="en-US" sz="1200">
                <a:latin typeface="+mj-ea"/>
                <a:ea typeface="+mj-ea"/>
              </a:rPr>
              <a:t>객체를 생성한 후 도서 정보를 </a:t>
            </a:r>
            <a:r>
              <a:rPr lang="en-US" altLang="ko-KR" sz="1200">
                <a:latin typeface="+mj-ea"/>
                <a:ea typeface="+mj-ea"/>
              </a:rPr>
              <a:t>name/value </a:t>
            </a:r>
            <a:r>
              <a:rPr lang="ko-KR" altLang="en-US" sz="1200">
                <a:latin typeface="+mj-ea"/>
                <a:ea typeface="+mj-ea"/>
              </a:rPr>
              <a:t>쌍으로 저장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bookArray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JSONArray </a:t>
            </a:r>
            <a:r>
              <a:rPr lang="ko-KR" altLang="en-US" sz="1200">
                <a:latin typeface="+mj-ea"/>
                <a:ea typeface="+mj-ea"/>
              </a:rPr>
              <a:t>객체를 생성한 후 도서 정보를 저장한 </a:t>
            </a:r>
            <a:r>
              <a:rPr lang="en-US" altLang="ko-KR" sz="1200">
                <a:latin typeface="+mj-ea"/>
                <a:ea typeface="+mj-ea"/>
              </a:rPr>
              <a:t>bookInfo</a:t>
            </a:r>
            <a:r>
              <a:rPr lang="ko-KR" altLang="en-US" sz="1200">
                <a:latin typeface="+mj-ea"/>
                <a:ea typeface="+mj-ea"/>
              </a:rPr>
              <a:t>를 차례대로 저장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이미 회원 배열을 저장하고 있는 </a:t>
            </a:r>
            <a:r>
              <a:rPr lang="en-US" altLang="ko-KR" sz="1200">
                <a:latin typeface="+mj-ea"/>
                <a:ea typeface="+mj-ea"/>
              </a:rPr>
              <a:t>totaObject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에는 배열 이름에 해당하는 </a:t>
            </a:r>
            <a:r>
              <a:rPr lang="en-US" altLang="ko-KR" sz="1200">
                <a:latin typeface="+mj-ea"/>
                <a:ea typeface="+mj-ea"/>
              </a:rPr>
              <a:t>books</a:t>
            </a:r>
            <a:r>
              <a:rPr lang="ko-KR" altLang="en-US" sz="1200">
                <a:latin typeface="+mj-ea"/>
                <a:ea typeface="+mj-ea"/>
              </a:rPr>
              <a:t>를</a:t>
            </a:r>
            <a:r>
              <a:rPr lang="en-US" altLang="ko-KR" sz="1200">
                <a:latin typeface="+mj-ea"/>
                <a:ea typeface="+mj-ea"/>
              </a:rPr>
              <a:t>, value</a:t>
            </a:r>
            <a:r>
              <a:rPr lang="ko-KR" altLang="en-US" sz="1200">
                <a:latin typeface="+mj-ea"/>
                <a:ea typeface="+mj-ea"/>
              </a:rPr>
              <a:t>에는 </a:t>
            </a:r>
            <a:r>
              <a:rPr lang="en-US" altLang="ko-KR" sz="1200">
                <a:latin typeface="+mj-ea"/>
                <a:ea typeface="+mj-ea"/>
              </a:rPr>
              <a:t>bookArray</a:t>
            </a:r>
            <a:r>
              <a:rPr lang="ko-KR" altLang="en-US" sz="1200">
                <a:latin typeface="+mj-ea"/>
                <a:ea typeface="+mj-ea"/>
              </a:rPr>
              <a:t>를 최종적으로 저장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98108" y="3888701"/>
            <a:ext cx="6904493" cy="1703289"/>
            <a:chOff x="459989" y="3898316"/>
            <a:chExt cx="6904493" cy="170328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95131" y="3898316"/>
              <a:ext cx="6569351" cy="16840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/>
            <p:nvPr/>
          </p:nvCxnSpPr>
          <p:spPr>
            <a:xfrm>
              <a:off x="1108405" y="5463106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9989" y="5324606"/>
              <a:ext cx="1076221" cy="264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b="1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45071" y="1390502"/>
            <a:ext cx="6559205" cy="51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92696" y="1234455"/>
            <a:ext cx="6310934" cy="53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654844" y="0"/>
            <a:ext cx="7761548" cy="68465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: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@WebServlet("/json3")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JsonServlet3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writer = response.getWriter();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JSONObject totaObject = 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JSONArray membersArray = new JSONArray();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JSONObject memberInfo = 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memberInfo.put("name", "박지성");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memberInfo.put("age", "25");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memberInfo.put("gender", "남자");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memberInfo.put("nickname", "날센돌이");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membersArray.add(memberInfo);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 = new JSONObject();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memberInfo.put("name", "김연아");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memberInfo.put("age", "21");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memberInfo.put("gender", "여자");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memberInfo.put("nickname", "칼치");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membersArray.add(memberInfo);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totaObject.put("members", membersArray);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793750" y="684608"/>
            <a:ext cx="6918187" cy="452431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JSONArray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bookArray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JSONArray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JSONObject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JSONObject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("title", 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초보자를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위한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자바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프로그래밍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("writer", 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이병승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("price", "30000");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("genre", "IT");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("image", "http://localhost:8090/pro16/image/image1.jpg");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bookArray.add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JSONObject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("title", 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모두의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파이썬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("writer", 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이승찬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("price", "12000");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("genre", "IT");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("image", "http://localhost:8090/pro16/image/image2.jpg");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bookArray.add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totalObject.put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("books",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bookArray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String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jsonInfo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totaObject.toJSONString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System.out.print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jsonInfo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writer.print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jsonInfo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10046</Words>
  <Application>Microsoft Office PowerPoint</Application>
  <PresentationFormat>화면 슬라이드 쇼(4:3)</PresentationFormat>
  <Paragraphs>1323</Paragraphs>
  <Slides>104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0" baseType="lpstr">
      <vt:lpstr>맑은 고딕</vt:lpstr>
      <vt:lpstr>한컴산뜻돋움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914</cp:revision>
  <dcterms:created xsi:type="dcterms:W3CDTF">2018-08-29T04:30:46Z</dcterms:created>
  <dcterms:modified xsi:type="dcterms:W3CDTF">2022-12-20T01:55:07Z</dcterms:modified>
  <cp:version/>
</cp:coreProperties>
</file>