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Lst>
  <p:notesMasterIdLst>
    <p:notesMasterId r:id="rId13"/>
  </p:notesMasterIdLst>
  <p:sldIdLst>
    <p:sldId id="257" r:id="rId2"/>
    <p:sldId id="258" r:id="rId3"/>
    <p:sldId id="259" r:id="rId4"/>
    <p:sldId id="262"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287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EN Kim"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none">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none">
          <a:prstClr val="black"/>
        </a:fontRef>
        <a:schemeClr val="lt1"/>
      </a:tcTxStyle>
      <a:tcStyle>
        <a:tcBdr/>
        <a:fill>
          <a:solidFill>
            <a:schemeClr val="accent1"/>
          </a:solidFill>
        </a:fill>
      </a:tcStyle>
    </a:lastCol>
    <a:firstCol>
      <a:tcTxStyle b="on">
        <a:fontRef idx="none">
          <a:prstClr val="black"/>
        </a:fontRef>
        <a:schemeClr val="lt1"/>
      </a:tcTxStyle>
      <a:tcStyle>
        <a:tcBdr/>
        <a:fill>
          <a:solidFill>
            <a:schemeClr val="accent1"/>
          </a:solidFill>
        </a:fill>
      </a:tcStyle>
    </a:firstCol>
    <a:lastRow>
      <a:tcTxStyle b="on">
        <a:fontRef idx="none">
          <a:prstClr val="black"/>
        </a:fontRef>
        <a:schemeClr val="lt1"/>
      </a:tcTxStyle>
      <a:tcStyle>
        <a:tcBdr>
          <a:top>
            <a:ln w="38100" cmpd="sng">
              <a:solidFill>
                <a:schemeClr val="lt1"/>
              </a:solidFill>
            </a:ln>
          </a:top>
        </a:tcBdr>
        <a:fill>
          <a:solidFill>
            <a:schemeClr val="accent1"/>
          </a:solidFill>
        </a:fill>
      </a:tcStyle>
    </a:lastRow>
    <a:firstRow>
      <a:tcTxStyle b="on">
        <a:fontRef idx="none">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12"/>
    <p:restoredTop sz="94660"/>
  </p:normalViewPr>
  <p:slideViewPr>
    <p:cSldViewPr snapToGrid="0">
      <p:cViewPr varScale="1">
        <p:scale>
          <a:sx n="81" d="100"/>
          <a:sy n="81" d="100"/>
        </p:scale>
        <p:origin x="60" y="792"/>
      </p:cViewPr>
      <p:guideLst>
        <p:guide orient="horz" pos="2158"/>
        <p:guide pos="2878"/>
      </p:guideLst>
    </p:cSldViewPr>
  </p:slideViewPr>
  <p:notesTextViewPr>
    <p:cViewPr>
      <p:scale>
        <a:sx n="100" d="100"/>
        <a:sy n="100" d="100"/>
      </p:scale>
      <p:origin x="0" y="0"/>
    </p:cViewPr>
  </p:notesTextViewPr>
  <p:notesViewPr>
    <p:cSldViewPr snapToGrid="0">
      <p:cViewPr varScale="1">
        <p:scale>
          <a:sx n="87" d="100"/>
          <a:sy n="87" d="100"/>
        </p:scale>
        <p:origin x="3840" y="108"/>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a:defRPr/>
            </a:pPr>
            <a:fld id="{0E7094D2-52B1-4A24-9772-F4ABB377CA0B}" type="datetime1">
              <a:rPr lang="ko-KR" altLang="en-US"/>
              <a:pPr>
                <a:defRPr/>
              </a:pPr>
              <a:t>2023-03-02</a:t>
            </a:fld>
            <a:endParaRPr lang="ko-KR" altLang="en-US"/>
          </a:p>
        </p:txBody>
      </p:sp>
      <p:sp>
        <p:nvSpPr>
          <p:cNvPr id="4" name="슬라이드 이미지 개체 틀 3"/>
          <p:cNvSpPr>
            <a:spLocks noGrp="1" noRot="1" noChangeAspect="1" noTextEdi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a:defRPr/>
            </a:pPr>
            <a:fld id="{303C5F93-DBD8-475E-B5C0-664EF94AA899}"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그림 6" descr="스크린샷이(가) 표시된 사진&#10;&#10;매우 높은 신뢰도로 생성된 설명">
            <a:extLst>
              <a:ext uri="{FF2B5EF4-FFF2-40B4-BE49-F238E27FC236}">
                <a16:creationId xmlns:a16="http://schemas.microsoft.com/office/drawing/2014/main" id="{1F71807D-336E-4FF6-BE4D-1DFB82D18E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503"/>
            <a:ext cx="9144000" cy="6875006"/>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09" y="0"/>
            <a:ext cx="9121381" cy="6858000"/>
          </a:xfrm>
          <a:prstGeom prst="rect">
            <a:avLst/>
          </a:prstGeom>
        </p:spPr>
      </p:pic>
    </p:spTree>
    <p:extLst>
      <p:ext uri="{BB962C8B-B14F-4D97-AF65-F5344CB8AC3E}">
        <p14:creationId xmlns:p14="http://schemas.microsoft.com/office/powerpoint/2010/main" val="33688742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bg>
      <p:bgRef idx="1002">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09" y="0"/>
            <a:ext cx="9121381" cy="6858000"/>
          </a:xfrm>
          <a:prstGeom prst="rect">
            <a:avLst/>
          </a:prstGeom>
        </p:spPr>
      </p:pic>
    </p:spTree>
    <p:extLst>
      <p:ext uri="{BB962C8B-B14F-4D97-AF65-F5344CB8AC3E}">
        <p14:creationId xmlns:p14="http://schemas.microsoft.com/office/powerpoint/2010/main" val="24922527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테마">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mellowp-dev.tistory.com/3"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ring.io/"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2004"/>
            <a:ext cx="9144000" cy="803297"/>
          </a:xfrm>
          <a:prstGeom prst="rect">
            <a:avLst/>
          </a:prstGeom>
          <a:noFill/>
        </p:spPr>
        <p:txBody>
          <a:bodyPr wrap="square">
            <a:spAutoFit/>
          </a:bodyPr>
          <a:lstStyle/>
          <a:p>
            <a:pPr algn="ctr">
              <a:lnSpc>
                <a:spcPct val="165000"/>
              </a:lnSpc>
            </a:pPr>
            <a:r>
              <a:rPr lang="en-US" altLang="ko-KR" sz="2800" dirty="0"/>
              <a:t>18</a:t>
            </a:r>
            <a:r>
              <a:rPr lang="ko-KR" altLang="en-US" sz="2800" dirty="0"/>
              <a:t>장</a:t>
            </a:r>
            <a:r>
              <a:rPr lang="en-US" altLang="ko-KR" sz="2800" dirty="0"/>
              <a:t> </a:t>
            </a:r>
            <a:r>
              <a:rPr lang="ko-KR" altLang="en-US" sz="2800" dirty="0"/>
              <a:t>스프링 프레임워크 시작하기</a:t>
            </a:r>
            <a:endParaRPr lang="ko-KR" altLang="en-US" sz="2800" spc="-89" dirty="0"/>
          </a:p>
        </p:txBody>
      </p:sp>
      <p:cxnSp>
        <p:nvCxnSpPr>
          <p:cNvPr id="5" name="직선 연결선 4"/>
          <p:cNvCxnSpPr/>
          <p:nvPr/>
        </p:nvCxnSpPr>
        <p:spPr>
          <a:xfrm>
            <a:off x="716437" y="1455301"/>
            <a:ext cx="7748833"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66887" y="1909244"/>
            <a:ext cx="6400800" cy="1107996"/>
          </a:xfrm>
          <a:prstGeom prst="rect">
            <a:avLst/>
          </a:prstGeom>
          <a:noFill/>
        </p:spPr>
        <p:txBody>
          <a:bodyPr wrap="square">
            <a:spAutoFit/>
          </a:bodyPr>
          <a:lstStyle/>
          <a:p>
            <a:pPr>
              <a:lnSpc>
                <a:spcPct val="165000"/>
              </a:lnSpc>
            </a:pPr>
            <a:r>
              <a:rPr lang="en-US" altLang="ko-KR" sz="2000">
                <a:solidFill>
                  <a:schemeClr val="bg2">
                    <a:lumMod val="90000"/>
                  </a:schemeClr>
                </a:solidFill>
              </a:rPr>
              <a:t>18.1</a:t>
            </a:r>
            <a:r>
              <a:rPr lang="ko-KR" altLang="en-US" sz="2000">
                <a:solidFill>
                  <a:schemeClr val="bg2">
                    <a:lumMod val="90000"/>
                  </a:schemeClr>
                </a:solidFill>
              </a:rPr>
              <a:t> </a:t>
            </a:r>
            <a:r>
              <a:rPr lang="en-US" altLang="ko-KR" sz="2000">
                <a:solidFill>
                  <a:schemeClr val="bg2">
                    <a:lumMod val="90000"/>
                  </a:schemeClr>
                </a:solidFill>
              </a:rPr>
              <a:t> </a:t>
            </a:r>
            <a:r>
              <a:rPr lang="ko-KR" altLang="en-US" sz="2000">
                <a:solidFill>
                  <a:schemeClr val="bg2">
                    <a:lumMod val="90000"/>
                  </a:schemeClr>
                </a:solidFill>
              </a:rPr>
              <a:t>프레임워크란</a:t>
            </a:r>
            <a:r>
              <a:rPr lang="en-US" altLang="ko-KR" sz="2000">
                <a:solidFill>
                  <a:schemeClr val="bg2">
                    <a:lumMod val="90000"/>
                  </a:schemeClr>
                </a:solidFill>
              </a:rPr>
              <a:t>?</a:t>
            </a:r>
          </a:p>
          <a:p>
            <a:pPr>
              <a:lnSpc>
                <a:spcPct val="165000"/>
              </a:lnSpc>
            </a:pPr>
            <a:r>
              <a:rPr lang="en-US" altLang="ko-KR" sz="2000">
                <a:solidFill>
                  <a:schemeClr val="bg2">
                    <a:lumMod val="90000"/>
                  </a:schemeClr>
                </a:solidFill>
              </a:rPr>
              <a:t>18.2  </a:t>
            </a:r>
            <a:r>
              <a:rPr lang="ko-KR" altLang="en-US" sz="2000">
                <a:solidFill>
                  <a:schemeClr val="bg2">
                    <a:lumMod val="90000"/>
                  </a:schemeClr>
                </a:solidFill>
              </a:rPr>
              <a:t>스프링 프레임워크 환경 설정하기</a:t>
            </a:r>
            <a:endParaRPr lang="en-US" altLang="ko-KR" sz="2000">
              <a:solidFill>
                <a:schemeClr val="bg2">
                  <a:lumMod val="9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sp>
        <p:nvSpPr>
          <p:cNvPr id="15" name="직사각형 14"/>
          <p:cNvSpPr/>
          <p:nvPr/>
        </p:nvSpPr>
        <p:spPr>
          <a:xfrm>
            <a:off x="539411" y="2095843"/>
            <a:ext cx="8065175" cy="940727"/>
          </a:xfrm>
          <a:prstGeom prst="rect">
            <a:avLst/>
          </a:prstGeom>
          <a:noFill/>
          <a:ln>
            <a:solidFill>
              <a:schemeClr val="accent1"/>
            </a:solidFill>
          </a:ln>
        </p:spPr>
        <p:txBody>
          <a:bodyPr wrap="square">
            <a:spAutoFit/>
          </a:bodyPr>
          <a:lstStyle/>
          <a:p>
            <a:r>
              <a:rPr lang="ko-KR" altLang="en-US" sz="1400">
                <a:solidFill>
                  <a:srgbClr val="000000">
                    <a:alpha val="100000"/>
                  </a:srgbClr>
                </a:solidFill>
                <a:latin typeface="Arial"/>
              </a:rPr>
              <a:t>ORM : Object Relational Mapping Framework로 객체 관계 매핑을 좀더 쉽게 돕는 프레임워크이다.</a:t>
            </a:r>
          </a:p>
          <a:p>
            <a:r>
              <a:rPr lang="ko-KR" altLang="en-US" sz="1400">
                <a:solidFill>
                  <a:srgbClr val="000000">
                    <a:alpha val="100000"/>
                  </a:srgbClr>
                </a:solidFill>
                <a:latin typeface="Arial"/>
              </a:rPr>
              <a:t>서블릿으로 작성할 때에는 DAO 코드에 쿼리문을 넣고 그에 해당하는 정보를 가져와 멤버에 대해 하나하나 rs.getxx() 메소드 등으로 값을 직접 제어했다면, MyBatis에서는 데이터 타입에 관계 없이 멤버명만으로 값 설정이 가능하다. </a:t>
            </a:r>
          </a:p>
        </p:txBody>
      </p:sp>
      <p:sp>
        <p:nvSpPr>
          <p:cNvPr id="16" name="직사각형 15"/>
          <p:cNvSpPr txBox="1"/>
          <p:nvPr/>
        </p:nvSpPr>
        <p:spPr>
          <a:xfrm>
            <a:off x="543182" y="4752528"/>
            <a:ext cx="8057633" cy="1157355"/>
          </a:xfrm>
          <a:prstGeom prst="rect">
            <a:avLst/>
          </a:prstGeom>
          <a:ln w="9525" cap="flat" cmpd="sng">
            <a:solidFill>
              <a:schemeClr val="accent1"/>
            </a:solidFill>
            <a:prstDash val="solid"/>
            <a:round/>
          </a:ln>
        </p:spPr>
        <p:txBody>
          <a:bodyPr wrap="square">
            <a:spAutoFit/>
          </a:bodyPr>
          <a:lstStyle/>
          <a:p>
            <a:r>
              <a:rPr lang="ko-KR" altLang="en-US" sz="1400"/>
              <a:t>영속성</a:t>
            </a:r>
            <a:r>
              <a:rPr lang="ko-KR" altLang="en-US" sz="1400">
                <a:latin typeface="Arial"/>
                <a:cs typeface="Arial"/>
              </a:rPr>
              <a:t>(Persistence)</a:t>
            </a:r>
          </a:p>
          <a:p>
            <a:r>
              <a:rPr lang="ko-KR" altLang="en-US" sz="1400"/>
              <a:t>데이터를 생성한 프로그램이 종료되더라도 사라지지 않는 데이터의 특성을 말한다.</a:t>
            </a:r>
          </a:p>
          <a:p>
            <a:r>
              <a:rPr lang="ko-KR" altLang="en-US" sz="1400"/>
              <a:t>영속성을 갖지 않는 데이터는 단지 메모리에서만 존재하기 때문에 프로그램을 종료하면 모두 잃어버리게 된다. 때문에 파일 시스템, 관계형 테이터베이스 혹은 객체 데이터베이스 등을 활용하여 데이터를 영구하게 저장하여 영속성 부여한다.</a:t>
            </a:r>
          </a:p>
        </p:txBody>
      </p:sp>
      <p:sp>
        <p:nvSpPr>
          <p:cNvPr id="17" name="직사각형 15"/>
          <p:cNvSpPr txBox="1"/>
          <p:nvPr/>
        </p:nvSpPr>
        <p:spPr>
          <a:xfrm>
            <a:off x="540060" y="3227041"/>
            <a:ext cx="8045237" cy="1371629"/>
          </a:xfrm>
          <a:prstGeom prst="rect">
            <a:avLst/>
          </a:prstGeom>
          <a:ln w="9525" cap="flat" cmpd="sng">
            <a:solidFill>
              <a:schemeClr val="accent1"/>
            </a:solidFill>
            <a:prstDash val="solid"/>
            <a:round/>
          </a:ln>
        </p:spPr>
        <p:txBody>
          <a:bodyPr wrap="square">
            <a:spAutoFit/>
          </a:bodyPr>
          <a:lstStyle/>
          <a:p>
            <a:r>
              <a:rPr lang="ko-KR" altLang="en-US" sz="1400">
                <a:latin typeface="Arial"/>
                <a:cs typeface="Arial"/>
              </a:rPr>
              <a:t>Persistence Framework는 SQL Mapper와 ORM으로</a:t>
            </a:r>
            <a:r>
              <a:rPr lang="ko-KR" altLang="en-US" sz="1400"/>
              <a:t> 나눌 수 있다.</a:t>
            </a:r>
          </a:p>
          <a:p>
            <a:endParaRPr lang="ko-KR" altLang="en-US" sz="1400"/>
          </a:p>
          <a:p>
            <a:r>
              <a:rPr lang="ko-KR" altLang="en-US" sz="1400">
                <a:latin typeface="Arial"/>
                <a:cs typeface="Arial"/>
              </a:rPr>
              <a:t>ORM</a:t>
            </a:r>
            <a:r>
              <a:rPr lang="ko-KR" altLang="en-US" sz="1400"/>
              <a:t>은 데이터베이스 객체를 자바 객체로 매핑함으로써 객체 간의 관계를 바탕으로 SQL을 자동으로 생성해주지만 SQL Mapper는 SQL을 명시해줘야 한다. ORM은 관계형 데이터베이스의 ‘관계’를 Object에 반영하자는 것이 목적이라면, SQL Mapper는 단순히 필드를 매핑시키는 것이 목적이라는 점에서 지향점의 차이가 있다.</a:t>
            </a:r>
          </a:p>
        </p:txBody>
      </p:sp>
      <p:sp>
        <p:nvSpPr>
          <p:cNvPr id="18" name="직사각형 14"/>
          <p:cNvSpPr txBox="1"/>
          <p:nvPr/>
        </p:nvSpPr>
        <p:spPr>
          <a:xfrm>
            <a:off x="537209" y="1554480"/>
            <a:ext cx="2697481" cy="272415"/>
          </a:xfrm>
          <a:prstGeom prst="rect">
            <a:avLst/>
          </a:prstGeom>
        </p:spPr>
        <p:txBody>
          <a:bodyPr wrap="square">
            <a:spAutoFit/>
          </a:bodyPr>
          <a:lstStyle/>
          <a:p>
            <a:r>
              <a:rPr lang="ko-KR" altLang="en-US" sz="1200">
                <a:hlinkClick r:id="rId2"/>
              </a:rPr>
              <a:t>https://mellowp-dev.tistory.com/3</a:t>
            </a:r>
            <a:endParaRPr lang="ko-KR"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18.2 </a:t>
            </a:r>
            <a:r>
              <a:rPr lang="ko-KR" altLang="en-US" sz="2800">
                <a:solidFill>
                  <a:schemeClr val="bg1">
                    <a:lumMod val="65000"/>
                  </a:schemeClr>
                </a:solidFill>
              </a:rPr>
              <a:t>스프링 프레임워크 환경 설정하기</a:t>
            </a:r>
            <a:endParaRPr lang="ko-KR" altLang="en-US" sz="2800" spc="-89">
              <a:solidFill>
                <a:srgbClr val="281F3D"/>
              </a:solidFill>
            </a:endParaRPr>
          </a:p>
        </p:txBody>
      </p:sp>
      <p:sp>
        <p:nvSpPr>
          <p:cNvPr id="4" name="TextBox 3"/>
          <p:cNvSpPr txBox="1"/>
          <p:nvPr/>
        </p:nvSpPr>
        <p:spPr>
          <a:xfrm>
            <a:off x="576469" y="1656593"/>
            <a:ext cx="7941365" cy="446526"/>
          </a:xfrm>
          <a:prstGeom prst="rect">
            <a:avLst/>
          </a:prstGeom>
          <a:noFill/>
        </p:spPr>
        <p:txBody>
          <a:bodyPr wrap="square">
            <a:spAutoFit/>
          </a:bodyPr>
          <a:lstStyle/>
          <a:p>
            <a:pPr marL="171450" indent="-171450">
              <a:buFont typeface="Arial"/>
              <a:buChar char="•"/>
            </a:pPr>
            <a:r>
              <a:rPr lang="ko-KR" altLang="en-US" sz="1200">
                <a:latin typeface="+mj-ea"/>
                <a:ea typeface="+mj-ea"/>
              </a:rPr>
              <a:t>새 프로젝트 </a:t>
            </a:r>
            <a:r>
              <a:rPr lang="en-US" altLang="ko-KR" sz="1200">
                <a:latin typeface="+mj-ea"/>
                <a:ea typeface="+mj-ea"/>
              </a:rPr>
              <a:t>pro18</a:t>
            </a:r>
            <a:r>
              <a:rPr lang="ko-KR" altLang="en-US" sz="1200">
                <a:latin typeface="+mj-ea"/>
                <a:ea typeface="+mj-ea"/>
              </a:rPr>
              <a:t>을 만들고 책과 함께 제공하는 예제 소스에서 스프링 </a:t>
            </a:r>
            <a:r>
              <a:rPr lang="en-US" altLang="ko-KR" sz="1200">
                <a:latin typeface="+mj-ea"/>
                <a:ea typeface="+mj-ea"/>
              </a:rPr>
              <a:t>3.0 </a:t>
            </a:r>
            <a:r>
              <a:rPr lang="ko-KR" altLang="en-US" sz="1200">
                <a:latin typeface="+mj-ea"/>
                <a:ea typeface="+mj-ea"/>
              </a:rPr>
              <a:t>라이브러리 파일을 복사해</a:t>
            </a:r>
            <a:r>
              <a:rPr lang="en-US" altLang="ko-KR" sz="1200">
                <a:latin typeface="+mj-ea"/>
                <a:ea typeface="+mj-ea"/>
              </a:rPr>
              <a:t/>
            </a:r>
            <a:br>
              <a:rPr lang="en-US" altLang="ko-KR" sz="1200">
                <a:latin typeface="+mj-ea"/>
                <a:ea typeface="+mj-ea"/>
              </a:rPr>
            </a:br>
            <a:r>
              <a:rPr lang="en-US" altLang="ko-KR" sz="1200">
                <a:latin typeface="+mj-ea"/>
                <a:ea typeface="+mj-ea"/>
              </a:rPr>
              <a:t>/WEB-INF/lib </a:t>
            </a:r>
            <a:r>
              <a:rPr lang="ko-KR" altLang="en-US" sz="1200">
                <a:latin typeface="+mj-ea"/>
                <a:ea typeface="+mj-ea"/>
              </a:rPr>
              <a:t>폴더에 붙여 넣습니다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682059" y="2118258"/>
            <a:ext cx="2883853" cy="4479455"/>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sp>
        <p:nvSpPr>
          <p:cNvPr id="4" name="TextBox 3"/>
          <p:cNvSpPr txBox="1"/>
          <p:nvPr/>
        </p:nvSpPr>
        <p:spPr>
          <a:xfrm>
            <a:off x="646043" y="1500809"/>
            <a:ext cx="4432853" cy="276999"/>
          </a:xfrm>
          <a:prstGeom prst="rect">
            <a:avLst/>
          </a:prstGeom>
          <a:noFill/>
        </p:spPr>
        <p:txBody>
          <a:bodyPr wrap="square">
            <a:spAutoFit/>
          </a:bodyPr>
          <a:lstStyle/>
          <a:p>
            <a:pPr lvl="0"/>
            <a:r>
              <a:rPr lang="ko-KR" altLang="en-US" sz="1200" b="1">
                <a:latin typeface="+mj-ea"/>
                <a:ea typeface="+mj-ea"/>
              </a:rPr>
              <a:t>프레임워크</a:t>
            </a:r>
            <a:r>
              <a:rPr lang="en-US" altLang="ko-KR" sz="1200" b="1">
                <a:latin typeface="+mj-ea"/>
                <a:ea typeface="+mj-ea"/>
              </a:rPr>
              <a:t>(Framework) </a:t>
            </a:r>
            <a:r>
              <a:rPr lang="ko-KR" altLang="en-US" sz="1200" b="1">
                <a:latin typeface="+mj-ea"/>
                <a:ea typeface="+mj-ea"/>
              </a:rPr>
              <a:t>정의</a:t>
            </a:r>
          </a:p>
        </p:txBody>
      </p:sp>
      <p:sp>
        <p:nvSpPr>
          <p:cNvPr id="5" name="TextBox 4"/>
          <p:cNvSpPr txBox="1"/>
          <p:nvPr/>
        </p:nvSpPr>
        <p:spPr>
          <a:xfrm>
            <a:off x="802469" y="1777808"/>
            <a:ext cx="7444406" cy="639637"/>
          </a:xfrm>
          <a:prstGeom prst="rect">
            <a:avLst/>
          </a:prstGeom>
          <a:noFill/>
          <a:ln w="19050">
            <a:solidFill>
              <a:srgbClr val="00B0F0"/>
            </a:solidFill>
          </a:ln>
        </p:spPr>
        <p:txBody>
          <a:bodyPr wrap="square">
            <a:spAutoFit/>
          </a:bodyPr>
          <a:lstStyle/>
          <a:p>
            <a:pPr marL="171450" indent="-171450">
              <a:lnSpc>
                <a:spcPct val="150000"/>
              </a:lnSpc>
              <a:buFont typeface="Wingdings"/>
              <a:buChar char="Ø"/>
            </a:pPr>
            <a:r>
              <a:rPr lang="ko-KR" altLang="en-US" sz="1200">
                <a:latin typeface="+mj-ea"/>
                <a:ea typeface="+mj-ea"/>
              </a:rPr>
              <a:t>사전적 의미는 ‘어떤 것을 구성하는 구조 또는 뼈대’</a:t>
            </a:r>
          </a:p>
          <a:p>
            <a:pPr marL="171450" indent="-171450">
              <a:lnSpc>
                <a:spcPct val="150000"/>
              </a:lnSpc>
              <a:buFont typeface="Wingdings"/>
              <a:buChar char="Ø"/>
            </a:pPr>
            <a:r>
              <a:rPr lang="ko-KR" altLang="en-US" sz="1200"/>
              <a:t>소프트웨어적 의미로는 ‘기능을 미리 클래스나 인터페이스 등으로 만들어 제공하는 반제품’ </a:t>
            </a:r>
            <a:endParaRPr lang="ko-KR" altLang="en-US" sz="1200">
              <a:latin typeface="+mj-ea"/>
              <a:ea typeface="+mj-ea"/>
            </a:endParaRPr>
          </a:p>
        </p:txBody>
      </p:sp>
      <p:sp>
        <p:nvSpPr>
          <p:cNvPr id="7" name="TextBox 6"/>
          <p:cNvSpPr txBox="1"/>
          <p:nvPr/>
        </p:nvSpPr>
        <p:spPr>
          <a:xfrm>
            <a:off x="688169" y="2703443"/>
            <a:ext cx="4432853" cy="266452"/>
          </a:xfrm>
          <a:prstGeom prst="rect">
            <a:avLst/>
          </a:prstGeom>
          <a:noFill/>
        </p:spPr>
        <p:txBody>
          <a:bodyPr wrap="square">
            <a:spAutoFit/>
          </a:bodyPr>
          <a:lstStyle/>
          <a:p>
            <a:pPr lvl="0"/>
            <a:r>
              <a:rPr lang="ko-KR" altLang="en-US" sz="1200" b="1">
                <a:latin typeface="+mj-ea"/>
                <a:ea typeface="+mj-ea"/>
              </a:rPr>
              <a:t>프레임워크</a:t>
            </a:r>
            <a:r>
              <a:rPr lang="en-US" altLang="ko-KR" sz="1200" b="1">
                <a:latin typeface="+mj-ea"/>
                <a:ea typeface="+mj-ea"/>
              </a:rPr>
              <a:t>(Framework) </a:t>
            </a:r>
            <a:r>
              <a:rPr lang="ko-KR" altLang="en-US" sz="1200" b="1">
                <a:latin typeface="+mj-ea"/>
                <a:ea typeface="+mj-ea"/>
              </a:rPr>
              <a:t>장점</a:t>
            </a:r>
          </a:p>
        </p:txBody>
      </p:sp>
      <p:sp>
        <p:nvSpPr>
          <p:cNvPr id="8" name="TextBox 7"/>
          <p:cNvSpPr txBox="1"/>
          <p:nvPr/>
        </p:nvSpPr>
        <p:spPr>
          <a:xfrm>
            <a:off x="804839" y="2980442"/>
            <a:ext cx="7444406" cy="646331"/>
          </a:xfrm>
          <a:prstGeom prst="rect">
            <a:avLst/>
          </a:prstGeom>
          <a:noFill/>
          <a:ln w="19050">
            <a:solidFill>
              <a:srgbClr val="00B0F0"/>
            </a:solidFill>
          </a:ln>
        </p:spPr>
        <p:txBody>
          <a:bodyPr wrap="square">
            <a:spAutoFit/>
          </a:bodyPr>
          <a:lstStyle/>
          <a:p>
            <a:pPr marL="171450" indent="-171450">
              <a:lnSpc>
                <a:spcPct val="150000"/>
              </a:lnSpc>
              <a:buFont typeface="Wingdings"/>
              <a:buChar char="Ø"/>
            </a:pPr>
            <a:r>
              <a:rPr lang="ko-KR" altLang="en-US" sz="1200"/>
              <a:t>일정한 기준에 따라 개발이 이루어지므로 개발 생산성과 품질이 보장된 애플리케이션을 개발할 수 있음</a:t>
            </a:r>
          </a:p>
          <a:p>
            <a:pPr marL="171450" indent="-171450">
              <a:lnSpc>
                <a:spcPct val="150000"/>
              </a:lnSpc>
              <a:buFont typeface="Wingdings"/>
              <a:buChar char="Ø"/>
            </a:pPr>
            <a:r>
              <a:rPr lang="ko-KR" altLang="en-US" sz="1200"/>
              <a:t>개발 후 유지보수 및 기능의 확장성에서도 고품질 보장</a:t>
            </a:r>
            <a:endParaRPr lang="en-US" altLang="ko-KR" sz="1200"/>
          </a:p>
        </p:txBody>
      </p:sp>
      <p:pic>
        <p:nvPicPr>
          <p:cNvPr id="9" name="그림 8" descr="wood framework of new residential home under construction."/>
          <p:cNvPicPr/>
          <p:nvPr/>
        </p:nvPicPr>
        <p:blipFill rotWithShape="1">
          <a:blip r:embed="rId2">
            <a:alphaModFix/>
            <a:lum/>
          </a:blip>
          <a:srcRect/>
          <a:stretch>
            <a:fillRect/>
          </a:stretch>
        </p:blipFill>
        <p:spPr>
          <a:xfrm>
            <a:off x="804839" y="4169850"/>
            <a:ext cx="3723763" cy="2688149"/>
          </a:xfrm>
          <a:prstGeom prst="rect">
            <a:avLst/>
          </a:prstGeom>
          <a:noFill/>
          <a:ln>
            <a:noFill/>
          </a:ln>
        </p:spPr>
      </p:pic>
      <p:sp>
        <p:nvSpPr>
          <p:cNvPr id="13" name="직사각형 12"/>
          <p:cNvSpPr txBox="1"/>
          <p:nvPr/>
        </p:nvSpPr>
        <p:spPr>
          <a:xfrm>
            <a:off x="5050800" y="4230000"/>
            <a:ext cx="2505600" cy="360252"/>
          </a:xfrm>
          <a:prstGeom prst="rect">
            <a:avLst/>
          </a:prstGeom>
          <a:ln w="9525" cap="flat" cmpd="sng">
            <a:solidFill>
              <a:srgbClr val="FF0000"/>
            </a:solidFill>
            <a:prstDash val="solid"/>
            <a:round/>
          </a:ln>
        </p:spPr>
        <p:txBody>
          <a:bodyPr wrap="square">
            <a:spAutoFit/>
          </a:bodyPr>
          <a:lstStyle/>
          <a:p>
            <a:r>
              <a:rPr lang="en-US" altLang="ko-KR">
                <a:hlinkClick r:id="rId3"/>
              </a:rPr>
              <a:t>spring.io</a:t>
            </a:r>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3" name="TextBox 2"/>
          <p:cNvSpPr txBox="1"/>
          <p:nvPr/>
        </p:nvSpPr>
        <p:spPr>
          <a:xfrm>
            <a:off x="505118" y="1335052"/>
            <a:ext cx="8039113" cy="491843"/>
          </a:xfrm>
          <a:prstGeom prst="rect">
            <a:avLst/>
          </a:prstGeom>
          <a:noFill/>
        </p:spPr>
        <p:txBody>
          <a:bodyPr wrap="square">
            <a:spAutoFit/>
          </a:bodyPr>
          <a:lstStyle/>
          <a:p>
            <a:pPr marL="285750" indent="-285750" defTabSz="2520315">
              <a:lnSpc>
                <a:spcPct val="150000"/>
              </a:lnSpc>
              <a:spcBef>
                <a:spcPct val="16000"/>
              </a:spcBef>
              <a:buClr>
                <a:srgbClr val="7C68AD"/>
              </a:buClr>
              <a:buFont typeface="Arial"/>
              <a:buChar char="•"/>
            </a:pPr>
            <a:r>
              <a:rPr lang="en-US" altLang="ko-KR" b="1"/>
              <a:t>18.1.1 </a:t>
            </a:r>
            <a:r>
              <a:rPr lang="ko-KR" altLang="en-US" b="1"/>
              <a:t>스프링 프레임워크</a:t>
            </a:r>
            <a:endParaRPr lang="en-US" altLang="ko-KR" b="1" spc="-95"/>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sp>
        <p:nvSpPr>
          <p:cNvPr id="4" name="TextBox 3"/>
          <p:cNvSpPr txBox="1"/>
          <p:nvPr/>
        </p:nvSpPr>
        <p:spPr>
          <a:xfrm>
            <a:off x="777623" y="1787933"/>
            <a:ext cx="3667539" cy="276999"/>
          </a:xfrm>
          <a:prstGeom prst="rect">
            <a:avLst/>
          </a:prstGeom>
          <a:noFill/>
        </p:spPr>
        <p:txBody>
          <a:bodyPr wrap="square">
            <a:spAutoFit/>
          </a:bodyPr>
          <a:lstStyle/>
          <a:p>
            <a:pPr lvl="0"/>
            <a:r>
              <a:rPr lang="ko-KR" altLang="en-US" sz="1200" b="1"/>
              <a:t>스프링 프레임워크</a:t>
            </a:r>
          </a:p>
        </p:txBody>
      </p:sp>
      <p:sp>
        <p:nvSpPr>
          <p:cNvPr id="6" name="TextBox 5"/>
          <p:cNvSpPr txBox="1"/>
          <p:nvPr/>
        </p:nvSpPr>
        <p:spPr>
          <a:xfrm>
            <a:off x="802468" y="2064932"/>
            <a:ext cx="7444406" cy="904963"/>
          </a:xfrm>
          <a:prstGeom prst="rect">
            <a:avLst/>
          </a:prstGeom>
          <a:noFill/>
          <a:ln w="19050">
            <a:solidFill>
              <a:srgbClr val="00B0F0"/>
            </a:solidFill>
          </a:ln>
        </p:spPr>
        <p:txBody>
          <a:bodyPr wrap="square">
            <a:spAutoFit/>
          </a:bodyPr>
          <a:lstStyle/>
          <a:p>
            <a:pPr marL="171450" indent="-171450">
              <a:lnSpc>
                <a:spcPct val="150000"/>
              </a:lnSpc>
              <a:buFont typeface="Wingdings"/>
              <a:buChar char="Ø"/>
            </a:pPr>
            <a:r>
              <a:rPr lang="ko-KR" altLang="en-US" sz="1200">
                <a:latin typeface="+mj-ea"/>
                <a:ea typeface="+mj-ea"/>
              </a:rPr>
              <a:t>스프링 프레임워크</a:t>
            </a:r>
            <a:r>
              <a:rPr lang="en-US" altLang="ko-KR" sz="1200">
                <a:latin typeface="+mj-ea"/>
                <a:ea typeface="+mj-ea"/>
              </a:rPr>
              <a:t>(</a:t>
            </a:r>
            <a:r>
              <a:rPr lang="ko-KR" altLang="en-US" sz="1200">
                <a:latin typeface="+mj-ea"/>
                <a:ea typeface="+mj-ea"/>
              </a:rPr>
              <a:t>이하 스프링</a:t>
            </a:r>
            <a:r>
              <a:rPr lang="en-US" altLang="ko-KR" sz="1200">
                <a:latin typeface="+mj-ea"/>
                <a:ea typeface="+mj-ea"/>
              </a:rPr>
              <a:t>)</a:t>
            </a:r>
            <a:r>
              <a:rPr lang="ko-KR" altLang="en-US" sz="1200">
                <a:latin typeface="+mj-ea"/>
                <a:ea typeface="+mj-ea"/>
              </a:rPr>
              <a:t>는 자바 웹 애플리케이션 개발을 위한 오프 소스 프레임워크</a:t>
            </a:r>
          </a:p>
          <a:p>
            <a:pPr marL="171450" indent="-171450">
              <a:lnSpc>
                <a:spcPct val="150000"/>
              </a:lnSpc>
              <a:buFont typeface="Wingdings"/>
              <a:buChar char="Ø"/>
            </a:pPr>
            <a:r>
              <a:rPr lang="en-US" altLang="ko-KR" sz="1200" u="sng">
                <a:latin typeface="+mj-ea"/>
                <a:ea typeface="+mj-ea"/>
              </a:rPr>
              <a:t>EJB(Enterprise Java Bean</a:t>
            </a:r>
            <a:r>
              <a:rPr lang="en-US" altLang="ko-KR" sz="1200">
                <a:latin typeface="+mj-ea"/>
                <a:ea typeface="+mj-ea"/>
              </a:rPr>
              <a:t>,</a:t>
            </a:r>
            <a:r>
              <a:rPr lang="ko-KR" altLang="en-US" sz="1200">
                <a:latin typeface="+mj-ea"/>
                <a:ea typeface="+mj-ea"/>
              </a:rPr>
              <a:t>엔터프라이즈 자바 빈즈</a:t>
            </a:r>
            <a:r>
              <a:rPr lang="en-US" altLang="ko-KR" sz="1200">
                <a:latin typeface="+mj-ea"/>
                <a:ea typeface="+mj-ea"/>
              </a:rPr>
              <a:t>)</a:t>
            </a:r>
            <a:r>
              <a:rPr lang="ko-KR" altLang="en-US" sz="1200">
                <a:latin typeface="+mj-ea"/>
                <a:ea typeface="+mj-ea"/>
              </a:rPr>
              <a:t>보다 가벼운 경량 프레임워크</a:t>
            </a:r>
            <a:r>
              <a:rPr lang="en-US" altLang="ko-KR" sz="1200">
                <a:latin typeface="+mj-ea"/>
                <a:ea typeface="+mj-ea"/>
              </a:rPr>
              <a:t>(lightWeight Framework)</a:t>
            </a:r>
            <a:endParaRPr lang="ko-KR" altLang="en-US" sz="1200">
              <a:latin typeface="+mj-ea"/>
              <a:ea typeface="+mj-ea"/>
            </a:endParaRPr>
          </a:p>
        </p:txBody>
      </p:sp>
      <p:sp>
        <p:nvSpPr>
          <p:cNvPr id="5" name="직사각형 4"/>
          <p:cNvSpPr/>
          <p:nvPr/>
        </p:nvSpPr>
        <p:spPr>
          <a:xfrm>
            <a:off x="777622" y="3203242"/>
            <a:ext cx="1833770" cy="366728"/>
          </a:xfrm>
          <a:prstGeom prst="rect">
            <a:avLst/>
          </a:prstGeom>
        </p:spPr>
        <p:txBody>
          <a:bodyPr wrap="square">
            <a:spAutoFit/>
          </a:bodyPr>
          <a:lstStyle/>
          <a:p>
            <a:pPr>
              <a:lnSpc>
                <a:spcPct val="150000"/>
              </a:lnSpc>
            </a:pPr>
            <a:r>
              <a:rPr lang="ko-KR" altLang="en-US" sz="1200" b="1">
                <a:latin typeface="+mj-ea"/>
                <a:ea typeface="+mj-ea"/>
              </a:rPr>
              <a:t>컨테이너</a:t>
            </a:r>
            <a:r>
              <a:rPr lang="en-US" altLang="ko-KR" sz="1200" b="1">
                <a:latin typeface="+mj-ea"/>
                <a:ea typeface="+mj-ea"/>
              </a:rPr>
              <a:t>(Container)</a:t>
            </a:r>
            <a:r>
              <a:rPr lang="ko-KR" altLang="en-US" sz="1200" b="1">
                <a:latin typeface="+mj-ea"/>
                <a:ea typeface="+mj-ea"/>
              </a:rPr>
              <a:t>란</a:t>
            </a:r>
            <a:r>
              <a:rPr lang="en-US" altLang="ko-KR" sz="1200" b="1">
                <a:latin typeface="+mj-ea"/>
                <a:ea typeface="+mj-ea"/>
              </a:rPr>
              <a:t>?</a:t>
            </a:r>
            <a:endParaRPr lang="ko-KR" altLang="en-US" sz="1200" b="1">
              <a:latin typeface="+mj-ea"/>
              <a:ea typeface="+mj-ea"/>
            </a:endParaRPr>
          </a:p>
        </p:txBody>
      </p:sp>
      <p:sp>
        <p:nvSpPr>
          <p:cNvPr id="8" name="TextBox 7"/>
          <p:cNvSpPr txBox="1"/>
          <p:nvPr/>
        </p:nvSpPr>
        <p:spPr>
          <a:xfrm>
            <a:off x="802469" y="3536859"/>
            <a:ext cx="7444406" cy="1185636"/>
          </a:xfrm>
          <a:prstGeom prst="rect">
            <a:avLst/>
          </a:prstGeom>
          <a:noFill/>
          <a:ln w="19050">
            <a:solidFill>
              <a:srgbClr val="00B0F0"/>
            </a:solidFill>
          </a:ln>
        </p:spPr>
        <p:txBody>
          <a:bodyPr wrap="square">
            <a:spAutoFit/>
          </a:bodyPr>
          <a:lstStyle/>
          <a:p>
            <a:pPr marL="171450" indent="-171450">
              <a:lnSpc>
                <a:spcPct val="150000"/>
              </a:lnSpc>
              <a:buFont typeface="Wingdings"/>
              <a:buChar char="Ø"/>
            </a:pPr>
            <a:r>
              <a:rPr lang="ko-KR" altLang="en-US" sz="1200"/>
              <a:t>톰캣은 서블릿 컨테이너라고 부르는데</a:t>
            </a:r>
            <a:r>
              <a:rPr lang="en-US" altLang="ko-KR" sz="1200"/>
              <a:t>, </a:t>
            </a:r>
            <a:r>
              <a:rPr lang="ko-KR" altLang="en-US" sz="1200"/>
              <a:t>그 이유는 톰캣을 실행하면 톰캣은 서블릿의 생성</a:t>
            </a:r>
            <a:r>
              <a:rPr lang="en-US" altLang="ko-KR" sz="1200"/>
              <a:t>, </a:t>
            </a:r>
            <a:r>
              <a:rPr lang="ko-KR" altLang="en-US" sz="1200"/>
              <a:t>초기화</a:t>
            </a:r>
            <a:r>
              <a:rPr lang="en-US" altLang="ko-KR" sz="1200"/>
              <a:t>, </a:t>
            </a:r>
            <a:r>
              <a:rPr lang="ko-KR" altLang="en-US" sz="1200"/>
              <a:t>서비스 실행</a:t>
            </a:r>
            <a:r>
              <a:rPr lang="en-US" altLang="ko-KR" sz="1200"/>
              <a:t>, </a:t>
            </a:r>
            <a:r>
              <a:rPr lang="ko-KR" altLang="en-US" sz="1200"/>
              <a:t>소멸에 관한 모든 권한을 가지고 서블릿을 관리</a:t>
            </a:r>
          </a:p>
          <a:p>
            <a:pPr marL="171450" indent="-171450">
              <a:lnSpc>
                <a:spcPct val="150000"/>
              </a:lnSpc>
              <a:buFont typeface="Wingdings"/>
              <a:buChar char="Ø"/>
            </a:pPr>
            <a:r>
              <a:rPr lang="ko-KR" altLang="en-US" sz="1200"/>
              <a:t>스프링은 애플리케이션에서 사용되는 여러 가지 빈</a:t>
            </a:r>
            <a:r>
              <a:rPr lang="en-US" altLang="ko-KR" sz="1200"/>
              <a:t>(</a:t>
            </a:r>
            <a:r>
              <a:rPr lang="ko-KR" altLang="en-US" sz="1200"/>
              <a:t>클래스 객체</a:t>
            </a:r>
            <a:r>
              <a:rPr lang="en-US" altLang="ko-KR" sz="1200"/>
              <a:t>)</a:t>
            </a:r>
            <a:r>
              <a:rPr lang="ko-KR" altLang="en-US" sz="1200"/>
              <a:t>을 개발자가 아닌 스프링이 권한을 가지고 직접 관리</a:t>
            </a:r>
          </a:p>
        </p:txBody>
      </p:sp>
      <p:sp>
        <p:nvSpPr>
          <p:cNvPr id="13" name="직사각형 12"/>
          <p:cNvSpPr/>
          <p:nvPr/>
        </p:nvSpPr>
        <p:spPr>
          <a:xfrm>
            <a:off x="819664" y="5040560"/>
            <a:ext cx="7428853" cy="491374"/>
          </a:xfrm>
          <a:prstGeom prst="rect">
            <a:avLst/>
          </a:prstGeom>
          <a:noFill/>
          <a:ln>
            <a:solidFill>
              <a:srgbClr val="FF0000"/>
            </a:solidFill>
            <a:prstDash val="sysDash"/>
          </a:ln>
        </p:spPr>
        <p:txBody>
          <a:bodyPr wrap="square">
            <a:spAutoFit/>
          </a:bodyPr>
          <a:lstStyle/>
          <a:p>
            <a:r>
              <a:rPr lang="ko-KR" altLang="en-US" sz="1300" b="1">
                <a:solidFill>
                  <a:srgbClr val="000000">
                    <a:alpha val="100000"/>
                  </a:srgbClr>
                </a:solidFill>
                <a:latin typeface="Arial"/>
              </a:rPr>
              <a:t>EJB</a:t>
            </a:r>
            <a:r>
              <a:rPr lang="ko-KR" altLang="en-US" sz="1300">
                <a:solidFill>
                  <a:srgbClr val="000000">
                    <a:alpha val="100000"/>
                  </a:srgbClr>
                </a:solidFill>
                <a:latin typeface="Arial"/>
              </a:rPr>
              <a:t>는 기업환경의 시스템을 구현하기 위한 서버측 </a:t>
            </a:r>
            <a:r>
              <a:rPr lang="ko-KR" altLang="en-US" sz="1300" u="sng">
                <a:solidFill>
                  <a:srgbClr val="000000">
                    <a:alpha val="100000"/>
                  </a:srgbClr>
                </a:solidFill>
                <a:latin typeface="Arial"/>
              </a:rPr>
              <a:t>컴포넌트</a:t>
            </a:r>
            <a:r>
              <a:rPr lang="ko-KR" altLang="en-US" sz="1300">
                <a:solidFill>
                  <a:srgbClr val="000000">
                    <a:alpha val="100000"/>
                  </a:srgbClr>
                </a:solidFill>
                <a:latin typeface="Arial"/>
              </a:rPr>
              <a:t> 모델이다. 즉, </a:t>
            </a:r>
            <a:r>
              <a:rPr lang="ko-KR" altLang="en-US" sz="1300" b="1">
                <a:solidFill>
                  <a:srgbClr val="000000">
                    <a:alpha val="100000"/>
                  </a:srgbClr>
                </a:solidFill>
                <a:latin typeface="Arial"/>
              </a:rPr>
              <a:t>EJB</a:t>
            </a:r>
            <a:r>
              <a:rPr lang="ko-KR" altLang="en-US" sz="1300">
                <a:solidFill>
                  <a:srgbClr val="000000">
                    <a:alpha val="100000"/>
                  </a:srgbClr>
                </a:solidFill>
                <a:latin typeface="Arial"/>
              </a:rPr>
              <a:t>는 애플리케이션의 업무 로직을 가지고 있는 서버 애플리케이션이다. 단점으로 속도가 늦고 복잡하고 제한적이다.</a:t>
            </a:r>
          </a:p>
        </p:txBody>
      </p:sp>
      <p:sp>
        <p:nvSpPr>
          <p:cNvPr id="14" name="직사각형 13"/>
          <p:cNvSpPr/>
          <p:nvPr/>
        </p:nvSpPr>
        <p:spPr>
          <a:xfrm>
            <a:off x="828092" y="5760640"/>
            <a:ext cx="7426789" cy="316501"/>
          </a:xfrm>
          <a:prstGeom prst="rect">
            <a:avLst/>
          </a:prstGeom>
          <a:noFill/>
          <a:ln>
            <a:solidFill>
              <a:schemeClr val="accent1"/>
            </a:solidFill>
            <a:prstDash val="sysDot"/>
          </a:ln>
        </p:spPr>
        <p:txBody>
          <a:bodyPr wrap="square">
            <a:spAutoFit/>
          </a:bodyPr>
          <a:lstStyle/>
          <a:p>
            <a:r>
              <a:rPr lang="en-US" altLang="ko-KR" sz="1500">
                <a:solidFill>
                  <a:srgbClr val="000000">
                    <a:alpha val="100000"/>
                  </a:srgbClr>
                </a:solidFill>
                <a:latin typeface="Arial"/>
              </a:rPr>
              <a:t>component: </a:t>
            </a:r>
            <a:r>
              <a:rPr lang="ko-KR" altLang="en-US" sz="1500">
                <a:solidFill>
                  <a:srgbClr val="000000">
                    <a:alpha val="100000"/>
                  </a:srgbClr>
                </a:solidFill>
                <a:latin typeface="Arial"/>
              </a:rPr>
              <a:t>a part that combines with other parts to form something bigger:</a:t>
            </a:r>
          </a:p>
        </p:txBody>
      </p:sp>
      <p:sp>
        <p:nvSpPr>
          <p:cNvPr id="16" name="자유형 15"/>
          <p:cNvSpPr/>
          <p:nvPr/>
        </p:nvSpPr>
        <p:spPr>
          <a:xfrm>
            <a:off x="1641600" y="2710800"/>
            <a:ext cx="630000" cy="2278800"/>
          </a:xfrm>
          <a:custGeom>
            <a:avLst/>
            <a:gdLst>
              <a:gd name="connsiteX0" fmla="*/ 571264 w 629013"/>
              <a:gd name="connsiteY0" fmla="*/ -4106 h 2279010"/>
              <a:gd name="connsiteX1" fmla="*/ 590314 w 629013"/>
              <a:gd name="connsiteY1" fmla="*/ 453094 h 2279010"/>
              <a:gd name="connsiteX2" fmla="*/ -235 w 629013"/>
              <a:gd name="connsiteY2" fmla="*/ 2281894 h 2279010"/>
            </a:gdLst>
            <a:ahLst/>
            <a:cxnLst>
              <a:cxn ang="0">
                <a:pos x="connsiteX0" y="connsiteY0"/>
              </a:cxn>
              <a:cxn ang="0">
                <a:pos x="connsiteX1" y="connsiteY1"/>
              </a:cxn>
              <a:cxn ang="0">
                <a:pos x="connsiteX2" y="connsiteY2"/>
              </a:cxn>
            </a:cxnLst>
            <a:rect l="l" t="t" r="r" b="b"/>
            <a:pathLst>
              <a:path w="629013" h="2279010">
                <a:moveTo>
                  <a:pt x="571264" y="-4106"/>
                </a:moveTo>
                <a:cubicBezTo>
                  <a:pt x="574439" y="72093"/>
                  <a:pt x="685564" y="72093"/>
                  <a:pt x="590314" y="453094"/>
                </a:cubicBezTo>
                <a:cubicBezTo>
                  <a:pt x="495064" y="834093"/>
                  <a:pt x="98189" y="1977093"/>
                  <a:pt x="-235" y="2281894"/>
                </a:cubicBezTo>
              </a:path>
            </a:pathLst>
          </a:custGeom>
          <a:ln>
            <a:solidFill>
              <a:schemeClr val="accent1"/>
            </a:solidFill>
            <a:tailEnd type="arrow"/>
          </a:ln>
        </p:spPr>
        <p:style>
          <a:lnRef idx="1">
            <a:schemeClr val="accent1"/>
          </a:lnRef>
          <a:fillRef idx="0">
            <a:schemeClr val="accent1"/>
          </a:fillRef>
          <a:effectRef idx="0">
            <a:schemeClr val="accent1"/>
          </a:effectRef>
          <a:fontRef idx="minor">
            <a:schemeClr val="tx1"/>
          </a:fontRef>
        </p:style>
      </p:sp>
      <p:sp>
        <p:nvSpPr>
          <p:cNvPr id="18" name="자유형 17"/>
          <p:cNvSpPr/>
          <p:nvPr/>
        </p:nvSpPr>
        <p:spPr>
          <a:xfrm>
            <a:off x="4758319" y="5251352"/>
            <a:ext cx="294111" cy="528435"/>
          </a:xfrm>
          <a:custGeom>
            <a:avLst/>
            <a:gdLst>
              <a:gd name="connsiteX0" fmla="*/ 294693 w 294111"/>
              <a:gd name="connsiteY0" fmla="*/ -2881 h 528435"/>
              <a:gd name="connsiteX1" fmla="*/ -581 w 294111"/>
              <a:gd name="connsiteY1" fmla="*/ 530518 h 528435"/>
            </a:gdLst>
            <a:ahLst/>
            <a:cxnLst>
              <a:cxn ang="0">
                <a:pos x="connsiteX0" y="connsiteY0"/>
              </a:cxn>
              <a:cxn ang="0">
                <a:pos x="connsiteX1" y="connsiteY1"/>
              </a:cxn>
            </a:cxnLst>
            <a:rect l="l" t="t" r="r" b="b"/>
            <a:pathLst>
              <a:path w="294111" h="528435">
                <a:moveTo>
                  <a:pt x="294693" y="-2881"/>
                </a:moveTo>
                <a:cubicBezTo>
                  <a:pt x="245480" y="86018"/>
                  <a:pt x="48630" y="441618"/>
                  <a:pt x="-581" y="530518"/>
                </a:cubicBezTo>
              </a:path>
            </a:pathLst>
          </a:custGeom>
          <a:ln>
            <a:solidFill>
              <a:schemeClr val="accent1"/>
            </a:solidFill>
            <a:tailEnd type="arrow"/>
          </a:ln>
        </p:spPr>
        <p:style>
          <a:lnRef idx="1">
            <a:schemeClr val="accent1"/>
          </a:lnRef>
          <a:fillRef idx="0">
            <a:schemeClr val="accent1"/>
          </a:fillRef>
          <a:effectRef idx="0">
            <a:schemeClr val="accent1"/>
          </a:effectRef>
          <a:fontRef idx="minor">
            <a:schemeClr val="tx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sp>
        <p:nvSpPr>
          <p:cNvPr id="5" name="직사각형 4"/>
          <p:cNvSpPr/>
          <p:nvPr/>
        </p:nvSpPr>
        <p:spPr>
          <a:xfrm>
            <a:off x="648413" y="1533468"/>
            <a:ext cx="1833770" cy="360102"/>
          </a:xfrm>
          <a:prstGeom prst="rect">
            <a:avLst/>
          </a:prstGeom>
        </p:spPr>
        <p:txBody>
          <a:bodyPr wrap="square">
            <a:spAutoFit/>
          </a:bodyPr>
          <a:lstStyle/>
          <a:p>
            <a:pPr>
              <a:lnSpc>
                <a:spcPct val="150000"/>
              </a:lnSpc>
            </a:pPr>
            <a:r>
              <a:rPr lang="ko-KR" altLang="en-US" sz="1200" b="1">
                <a:latin typeface="+mj-ea"/>
                <a:ea typeface="+mj-ea"/>
              </a:rPr>
              <a:t>스프링의 특징</a:t>
            </a:r>
          </a:p>
        </p:txBody>
      </p:sp>
      <p:sp>
        <p:nvSpPr>
          <p:cNvPr id="6" name="TextBox 5"/>
          <p:cNvSpPr txBox="1"/>
          <p:nvPr/>
        </p:nvSpPr>
        <p:spPr>
          <a:xfrm>
            <a:off x="673257" y="1867085"/>
            <a:ext cx="7444410" cy="1731460"/>
          </a:xfrm>
          <a:prstGeom prst="rect">
            <a:avLst/>
          </a:prstGeom>
          <a:noFill/>
          <a:ln w="19050">
            <a:solidFill>
              <a:srgbClr val="00B0F0"/>
            </a:solidFill>
          </a:ln>
        </p:spPr>
        <p:txBody>
          <a:bodyPr wrap="square">
            <a:spAutoFit/>
          </a:bodyPr>
          <a:lstStyle/>
          <a:p>
            <a:pPr marL="171450" indent="-171450">
              <a:lnSpc>
                <a:spcPct val="150000"/>
              </a:lnSpc>
              <a:buFont typeface="Arial"/>
              <a:buChar char="•"/>
            </a:pPr>
            <a:r>
              <a:rPr lang="en-US" altLang="ko-KR" sz="1200">
                <a:latin typeface="+mj-ea"/>
                <a:ea typeface="+mj-ea"/>
              </a:rPr>
              <a:t>EJB</a:t>
            </a:r>
            <a:r>
              <a:rPr lang="ko-KR" altLang="en-US" sz="1200">
                <a:latin typeface="+mj-ea"/>
                <a:ea typeface="+mj-ea"/>
              </a:rPr>
              <a:t>보다 가볍고 배우기도 쉬우며 경량 컨테이너의 기능을 수행</a:t>
            </a:r>
          </a:p>
          <a:p>
            <a:pPr marL="171450" indent="-171450">
              <a:lnSpc>
                <a:spcPct val="150000"/>
              </a:lnSpc>
              <a:buFont typeface="Arial"/>
              <a:buChar char="•"/>
            </a:pPr>
            <a:r>
              <a:rPr lang="ko-KR" altLang="en-US" sz="1200" b="1">
                <a:latin typeface="+mj-ea"/>
                <a:ea typeface="+mj-ea"/>
              </a:rPr>
              <a:t>제어 역행</a:t>
            </a:r>
            <a:r>
              <a:rPr lang="en-US" altLang="ko-KR" sz="1200" b="1">
                <a:latin typeface="+mj-ea"/>
                <a:ea typeface="+mj-ea"/>
              </a:rPr>
              <a:t>(IoC, Inversion of Control)</a:t>
            </a:r>
            <a:r>
              <a:rPr lang="en-US" altLang="ko-KR" sz="1200">
                <a:latin typeface="+mj-ea"/>
                <a:ea typeface="+mj-ea"/>
              </a:rPr>
              <a:t> </a:t>
            </a:r>
            <a:r>
              <a:rPr lang="ko-KR" altLang="en-US" sz="1200">
                <a:latin typeface="+mj-ea"/>
                <a:ea typeface="+mj-ea"/>
              </a:rPr>
              <a:t>기술을 이용해 애플리케이션 간의 느슨한 결합을 제어함</a:t>
            </a:r>
          </a:p>
          <a:p>
            <a:pPr marL="171450" indent="-171450">
              <a:lnSpc>
                <a:spcPct val="150000"/>
              </a:lnSpc>
              <a:buFont typeface="Arial"/>
              <a:buChar char="•"/>
            </a:pPr>
            <a:r>
              <a:rPr lang="ko-KR" altLang="en-US" sz="1200" b="1">
                <a:latin typeface="+mj-ea"/>
                <a:ea typeface="+mj-ea"/>
              </a:rPr>
              <a:t>의존성 주입</a:t>
            </a:r>
            <a:r>
              <a:rPr lang="en-US" altLang="ko-KR" sz="1200" b="1">
                <a:latin typeface="+mj-ea"/>
                <a:ea typeface="+mj-ea"/>
              </a:rPr>
              <a:t>(DI, Dependency Injection)</a:t>
            </a:r>
            <a:r>
              <a:rPr lang="en-US" altLang="ko-KR" sz="1200">
                <a:latin typeface="+mj-ea"/>
                <a:ea typeface="+mj-ea"/>
              </a:rPr>
              <a:t> </a:t>
            </a:r>
            <a:r>
              <a:rPr lang="ko-KR" altLang="en-US" sz="1200">
                <a:latin typeface="+mj-ea"/>
                <a:ea typeface="+mj-ea"/>
              </a:rPr>
              <a:t>기능을 지원함</a:t>
            </a:r>
          </a:p>
          <a:p>
            <a:pPr marL="171450" indent="-171450">
              <a:lnSpc>
                <a:spcPct val="150000"/>
              </a:lnSpc>
              <a:buFont typeface="Arial"/>
              <a:buChar char="•"/>
            </a:pPr>
            <a:r>
              <a:rPr lang="ko-KR" altLang="en-US" sz="1200" b="1">
                <a:latin typeface="+mj-ea"/>
                <a:ea typeface="+mj-ea"/>
              </a:rPr>
              <a:t>관점 지향 </a:t>
            </a:r>
            <a:r>
              <a:rPr lang="en-US" altLang="ko-KR" sz="1200" b="1">
                <a:latin typeface="+mj-ea"/>
                <a:ea typeface="+mj-ea"/>
              </a:rPr>
              <a:t>(AOP, Aspect-Oriented Programming)</a:t>
            </a:r>
            <a:r>
              <a:rPr lang="en-US" altLang="ko-KR" sz="1200">
                <a:latin typeface="+mj-ea"/>
                <a:ea typeface="+mj-ea"/>
              </a:rPr>
              <a:t> </a:t>
            </a:r>
            <a:r>
              <a:rPr lang="ko-KR" altLang="en-US" sz="1200">
                <a:latin typeface="+mj-ea"/>
                <a:ea typeface="+mj-ea"/>
              </a:rPr>
              <a:t>기능을 이용해 자원 관리함</a:t>
            </a:r>
          </a:p>
          <a:p>
            <a:pPr marL="171450" indent="-171450">
              <a:lnSpc>
                <a:spcPct val="150000"/>
              </a:lnSpc>
              <a:buFont typeface="Arial"/>
              <a:buChar char="•"/>
            </a:pPr>
            <a:r>
              <a:rPr lang="ko-KR" altLang="en-US" sz="1200">
                <a:latin typeface="+mj-ea"/>
                <a:ea typeface="+mj-ea"/>
              </a:rPr>
              <a:t>영속성과 관련된 다양한 서비스를 지원함</a:t>
            </a:r>
          </a:p>
          <a:p>
            <a:pPr marL="171450" indent="-171450">
              <a:lnSpc>
                <a:spcPct val="150000"/>
              </a:lnSpc>
              <a:buFont typeface="Arial"/>
              <a:buChar char="•"/>
            </a:pPr>
            <a:r>
              <a:rPr lang="ko-KR" altLang="en-US" sz="1200">
                <a:latin typeface="+mj-ea"/>
                <a:ea typeface="+mj-ea"/>
              </a:rPr>
              <a:t>수많은 라이브러리와의 연동 기능을 지원함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sp>
        <p:nvSpPr>
          <p:cNvPr id="3" name="직사각형 2"/>
          <p:cNvSpPr/>
          <p:nvPr/>
        </p:nvSpPr>
        <p:spPr>
          <a:xfrm>
            <a:off x="806823" y="5003686"/>
            <a:ext cx="1008642" cy="276999"/>
          </a:xfrm>
          <a:prstGeom prst="rect">
            <a:avLst/>
          </a:prstGeom>
        </p:spPr>
        <p:txBody>
          <a:bodyPr wrap="none">
            <a:spAutoFit/>
          </a:bodyPr>
          <a:lstStyle/>
          <a:p>
            <a:pPr marL="171450" indent="-171450">
              <a:buFont typeface="Wingdings"/>
              <a:buChar char="v"/>
            </a:pPr>
            <a:r>
              <a:rPr lang="ko-KR" altLang="en-US" sz="1200" b="1">
                <a:latin typeface="+mj-ea"/>
                <a:ea typeface="+mj-ea"/>
              </a:rPr>
              <a:t>용어 정리</a:t>
            </a:r>
          </a:p>
        </p:txBody>
      </p:sp>
      <p:sp>
        <p:nvSpPr>
          <p:cNvPr id="5" name="TextBox 4"/>
          <p:cNvSpPr txBox="1"/>
          <p:nvPr/>
        </p:nvSpPr>
        <p:spPr>
          <a:xfrm>
            <a:off x="898639" y="5258972"/>
            <a:ext cx="7961248" cy="1185744"/>
          </a:xfrm>
          <a:prstGeom prst="rect">
            <a:avLst/>
          </a:prstGeom>
          <a:noFill/>
          <a:ln w="19050">
            <a:solidFill>
              <a:srgbClr val="00B0F0"/>
            </a:solidFill>
          </a:ln>
        </p:spPr>
        <p:txBody>
          <a:bodyPr wrap="square">
            <a:spAutoFit/>
          </a:bodyPr>
          <a:lstStyle/>
          <a:p>
            <a:pPr>
              <a:lnSpc>
                <a:spcPct val="150000"/>
              </a:lnSpc>
            </a:pPr>
            <a:r>
              <a:rPr lang="en-US" altLang="ko-KR" sz="1200">
                <a:latin typeface="+mj-ea"/>
                <a:ea typeface="+mj-ea"/>
              </a:rPr>
              <a:t>• </a:t>
            </a:r>
            <a:r>
              <a:rPr lang="ko-KR" altLang="en-US" sz="1200">
                <a:latin typeface="+mj-ea"/>
                <a:ea typeface="+mj-ea"/>
              </a:rPr>
              <a:t>의존성 주입</a:t>
            </a:r>
            <a:r>
              <a:rPr lang="en-US" altLang="ko-KR" sz="1200">
                <a:latin typeface="+mj-ea"/>
                <a:ea typeface="+mj-ea"/>
              </a:rPr>
              <a:t>: </a:t>
            </a:r>
            <a:r>
              <a:rPr lang="ko-KR" altLang="en-US" sz="1200">
                <a:latin typeface="+mj-ea"/>
                <a:ea typeface="+mj-ea"/>
              </a:rPr>
              <a:t>클래스 객체간의 의존을 개발자가 코드에서 생성하지 않고 프레임워크가 생성하여 사용하는 방법</a:t>
            </a:r>
          </a:p>
          <a:p>
            <a:pPr>
              <a:lnSpc>
                <a:spcPct val="150000"/>
              </a:lnSpc>
            </a:pPr>
            <a:r>
              <a:rPr lang="en-US" altLang="ko-KR" sz="1200">
                <a:latin typeface="+mj-ea"/>
                <a:ea typeface="+mj-ea"/>
              </a:rPr>
              <a:t>• </a:t>
            </a:r>
            <a:r>
              <a:rPr lang="ko-KR" altLang="en-US" sz="1200">
                <a:latin typeface="+mj-ea"/>
                <a:ea typeface="+mj-ea"/>
              </a:rPr>
              <a:t>제어 역행</a:t>
            </a:r>
            <a:r>
              <a:rPr lang="en-US" altLang="ko-KR" sz="1200">
                <a:latin typeface="+mj-ea"/>
                <a:ea typeface="+mj-ea"/>
              </a:rPr>
              <a:t>: </a:t>
            </a:r>
            <a:r>
              <a:rPr lang="ko-KR" altLang="en-US" sz="1200">
                <a:latin typeface="+mj-ea"/>
                <a:ea typeface="+mj-ea"/>
              </a:rPr>
              <a:t>서블릿이나 빈 등</a:t>
            </a:r>
            <a:r>
              <a:rPr lang="en-US" altLang="ko-KR" sz="1200">
                <a:latin typeface="+mj-ea"/>
                <a:ea typeface="+mj-ea"/>
              </a:rPr>
              <a:t>(</a:t>
            </a:r>
            <a:r>
              <a:rPr lang="ko-KR" altLang="en-US" sz="1200">
                <a:latin typeface="+mj-ea"/>
                <a:ea typeface="+mj-ea"/>
              </a:rPr>
              <a:t>제어: 객체의 생성과 소멸)을 개발자가 코드에서 생성하지 않고 프레임워크가 직접</a:t>
            </a:r>
          </a:p>
          <a:p>
            <a:pPr>
              <a:lnSpc>
                <a:spcPct val="150000"/>
              </a:lnSpc>
            </a:pPr>
            <a:r>
              <a:rPr lang="ko-KR" altLang="en-US" sz="1200">
                <a:latin typeface="+mj-ea"/>
                <a:ea typeface="+mj-ea"/>
              </a:rPr>
              <a:t>                수행하는 방법</a:t>
            </a:r>
          </a:p>
          <a:p>
            <a:pPr>
              <a:lnSpc>
                <a:spcPct val="150000"/>
              </a:lnSpc>
            </a:pPr>
            <a:r>
              <a:rPr lang="en-US" altLang="ko-KR" sz="1200">
                <a:latin typeface="+mj-ea"/>
                <a:ea typeface="+mj-ea"/>
              </a:rPr>
              <a:t>• </a:t>
            </a:r>
            <a:r>
              <a:rPr lang="ko-KR" altLang="en-US" sz="1200">
                <a:latin typeface="+mj-ea"/>
                <a:ea typeface="+mj-ea"/>
              </a:rPr>
              <a:t>관점(관심사) 지향</a:t>
            </a:r>
            <a:r>
              <a:rPr lang="en-US" altLang="ko-KR" sz="1200">
                <a:latin typeface="+mj-ea"/>
                <a:ea typeface="+mj-ea"/>
              </a:rPr>
              <a:t>: </a:t>
            </a:r>
            <a:r>
              <a:rPr lang="ko-KR" altLang="en-US" sz="1200">
                <a:latin typeface="+mj-ea"/>
                <a:ea typeface="+mj-ea"/>
              </a:rPr>
              <a:t>핵심 기능 외 부수 기능들을 분리 구현함으로써 모듈성을 증가시키는 방법</a:t>
            </a:r>
          </a:p>
        </p:txBody>
      </p:sp>
      <p:pic>
        <p:nvPicPr>
          <p:cNvPr id="1026" name="Picture 2"/>
          <p:cNvPicPr>
            <a:picLocks noChangeAspect="1" noChangeArrowheads="1"/>
          </p:cNvPicPr>
          <p:nvPr/>
        </p:nvPicPr>
        <p:blipFill rotWithShape="1">
          <a:blip r:embed="rId2">
            <a:alphaModFix/>
            <a:lum/>
          </a:blip>
          <a:srcRect/>
          <a:stretch>
            <a:fillRect/>
          </a:stretch>
        </p:blipFill>
        <p:spPr>
          <a:xfrm>
            <a:off x="1745216" y="1638659"/>
            <a:ext cx="4877394" cy="3062549"/>
          </a:xfrm>
          <a:prstGeom prst="rect">
            <a:avLst/>
          </a:prstGeom>
          <a:noFill/>
          <a:ln w="9525">
            <a:solidFill>
              <a:schemeClr val="tx1"/>
            </a:solidFill>
            <a:miter/>
          </a:ln>
        </p:spPr>
      </p:pic>
      <p:sp>
        <p:nvSpPr>
          <p:cNvPr id="6" name="TextBox 5"/>
          <p:cNvSpPr txBox="1"/>
          <p:nvPr/>
        </p:nvSpPr>
        <p:spPr>
          <a:xfrm>
            <a:off x="1487654" y="1361661"/>
            <a:ext cx="3391613" cy="265209"/>
          </a:xfrm>
          <a:prstGeom prst="rect">
            <a:avLst/>
          </a:prstGeom>
          <a:noFill/>
        </p:spPr>
        <p:txBody>
          <a:bodyPr wrap="square">
            <a:spAutoFit/>
          </a:bodyPr>
          <a:lstStyle/>
          <a:p>
            <a:pPr lvl="0"/>
            <a:r>
              <a:rPr lang="ko-KR" altLang="en-US" sz="1200" b="1"/>
              <a:t>스프링 프레임워크의 특징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sp>
        <p:nvSpPr>
          <p:cNvPr id="5" name="직사각형 4"/>
          <p:cNvSpPr/>
          <p:nvPr/>
        </p:nvSpPr>
        <p:spPr>
          <a:xfrm>
            <a:off x="730435" y="4516544"/>
            <a:ext cx="1466030" cy="263101"/>
          </a:xfrm>
          <a:prstGeom prst="rect">
            <a:avLst/>
          </a:prstGeom>
        </p:spPr>
        <p:txBody>
          <a:bodyPr wrap="none">
            <a:spAutoFit/>
          </a:bodyPr>
          <a:lstStyle/>
          <a:p>
            <a:pPr lvl="0"/>
            <a:r>
              <a:rPr lang="ko-KR" altLang="en-US" sz="1200" b="1"/>
              <a:t>스프링의 주요 기능</a:t>
            </a:r>
          </a:p>
        </p:txBody>
      </p:sp>
      <p:graphicFrame>
        <p:nvGraphicFramePr>
          <p:cNvPr id="6" name="표 5"/>
          <p:cNvGraphicFramePr>
            <a:graphicFrameLocks noGrp="1"/>
          </p:cNvGraphicFramePr>
          <p:nvPr/>
        </p:nvGraphicFramePr>
        <p:xfrm>
          <a:off x="770177" y="4743185"/>
          <a:ext cx="7280533" cy="1955789"/>
        </p:xfrm>
        <a:graphic>
          <a:graphicData uri="http://schemas.openxmlformats.org/drawingml/2006/table">
            <a:tbl>
              <a:tblPr firstRow="1" bandRow="1">
                <a:tableStyleId>{5C22544A-7EE6-4342-B048-85BDC9FD1C3A}</a:tableStyleId>
              </a:tblPr>
              <a:tblGrid>
                <a:gridCol w="1217664">
                  <a:extLst>
                    <a:ext uri="{9D8B030D-6E8A-4147-A177-3AD203B41FA5}">
                      <a16:colId xmlns:a16="http://schemas.microsoft.com/office/drawing/2014/main" val="20000"/>
                    </a:ext>
                  </a:extLst>
                </a:gridCol>
                <a:gridCol w="6062869">
                  <a:extLst>
                    <a:ext uri="{9D8B030D-6E8A-4147-A177-3AD203B41FA5}">
                      <a16:colId xmlns:a16="http://schemas.microsoft.com/office/drawing/2014/main" val="20001"/>
                    </a:ext>
                  </a:extLst>
                </a:gridCol>
              </a:tblGrid>
              <a:tr h="225718">
                <a:tc>
                  <a:txBody>
                    <a:bodyPr/>
                    <a:lstStyle/>
                    <a:p>
                      <a:pPr latinLnBrk="1"/>
                      <a:r>
                        <a:rPr lang="ko-KR" altLang="en-US" sz="1000">
                          <a:solidFill>
                            <a:schemeClr val="tx1"/>
                          </a:solidFill>
                          <a:latin typeface="+mj-ea"/>
                          <a:ea typeface="+mj-ea"/>
                        </a:rPr>
                        <a:t>스프링 기능</a:t>
                      </a: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c>
                  <a:txBody>
                    <a:bodyPr/>
                    <a:lstStyle/>
                    <a:p>
                      <a:pPr latinLnBrk="1"/>
                      <a:r>
                        <a:rPr lang="ko-KR" altLang="en-US" sz="1000">
                          <a:solidFill>
                            <a:schemeClr val="tx1"/>
                          </a:solidFill>
                          <a:latin typeface="+mj-ea"/>
                          <a:ea typeface="+mj-ea"/>
                        </a:rPr>
                        <a:t>설명</a:t>
                      </a: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extLst>
                  <a:ext uri="{0D108BD9-81ED-4DB2-BD59-A6C34878D82A}">
                    <a16:rowId xmlns:a16="http://schemas.microsoft.com/office/drawing/2014/main" val="10000"/>
                  </a:ext>
                </a:extLst>
              </a:tr>
              <a:tr h="150844">
                <a:tc>
                  <a:txBody>
                    <a:bodyPr/>
                    <a:lstStyle/>
                    <a:p>
                      <a:pPr latinLnBrk="1"/>
                      <a:r>
                        <a:rPr lang="en-US" altLang="ko-KR" sz="1000" b="0" i="0">
                          <a:solidFill>
                            <a:schemeClr val="dk1"/>
                          </a:solidFill>
                          <a:latin typeface="+mj-ea"/>
                          <a:ea typeface="+mj-ea"/>
                          <a:cs typeface="+mn-cs"/>
                        </a:rPr>
                        <a:t>Core</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ko-KR" altLang="en-US" sz="1000" b="0" i="0">
                          <a:solidFill>
                            <a:schemeClr val="dk1"/>
                          </a:solidFill>
                          <a:latin typeface="+mj-ea"/>
                          <a:ea typeface="+mj-ea"/>
                          <a:cs typeface="+mn-cs"/>
                        </a:rPr>
                        <a:t>다른 기능과 설정을 분리하기 위한 </a:t>
                      </a:r>
                      <a:r>
                        <a:rPr lang="en-US" altLang="ko-KR" sz="1000" b="0" i="0">
                          <a:solidFill>
                            <a:schemeClr val="dk1"/>
                          </a:solidFill>
                          <a:latin typeface="+mj-ea"/>
                          <a:ea typeface="+mj-ea"/>
                          <a:cs typeface="+mn-cs"/>
                        </a:rPr>
                        <a:t>IoC </a:t>
                      </a:r>
                      <a:r>
                        <a:rPr lang="ko-KR" altLang="en-US" sz="1000" b="0" i="0">
                          <a:solidFill>
                            <a:schemeClr val="dk1"/>
                          </a:solidFill>
                          <a:latin typeface="+mj-ea"/>
                          <a:ea typeface="+mj-ea"/>
                          <a:cs typeface="+mn-cs"/>
                        </a:rPr>
                        <a:t>기능을 제공합니다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1"/>
                  </a:ext>
                </a:extLst>
              </a:tr>
              <a:tr h="175360">
                <a:tc>
                  <a:txBody>
                    <a:bodyPr/>
                    <a:lstStyle/>
                    <a:p>
                      <a:pPr latinLnBrk="1"/>
                      <a:r>
                        <a:rPr lang="en-US" altLang="ko-KR" sz="1000" b="0" i="0">
                          <a:solidFill>
                            <a:schemeClr val="dk1"/>
                          </a:solidFill>
                          <a:latin typeface="+mj-ea"/>
                          <a:ea typeface="+mj-ea"/>
                          <a:cs typeface="+mn-cs"/>
                        </a:rPr>
                        <a:t>Context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ko-KR" altLang="en-US" sz="1000" b="0" i="0">
                          <a:solidFill>
                            <a:schemeClr val="dk1"/>
                          </a:solidFill>
                          <a:latin typeface="+mj-ea"/>
                          <a:ea typeface="+mj-ea"/>
                          <a:cs typeface="+mn-cs"/>
                        </a:rPr>
                        <a:t>스프링의 기본 기능으로서 애플리케이션의 각 기능을 하는 빈</a:t>
                      </a:r>
                      <a:r>
                        <a:rPr lang="en-US" altLang="ko-KR" sz="1000" b="0" i="0">
                          <a:solidFill>
                            <a:schemeClr val="dk1"/>
                          </a:solidFill>
                          <a:latin typeface="+mj-ea"/>
                          <a:ea typeface="+mj-ea"/>
                          <a:cs typeface="+mn-cs"/>
                        </a:rPr>
                        <a:t>(Bean)</a:t>
                      </a:r>
                      <a:r>
                        <a:rPr lang="ko-KR" altLang="en-US" sz="1000" b="0" i="0">
                          <a:solidFill>
                            <a:schemeClr val="dk1"/>
                          </a:solidFill>
                          <a:latin typeface="+mj-ea"/>
                          <a:ea typeface="+mj-ea"/>
                          <a:cs typeface="+mn-cs"/>
                        </a:rPr>
                        <a:t>에 대한 접근 방법을 제공합니다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2"/>
                  </a:ext>
                </a:extLst>
              </a:tr>
              <a:tr h="150181">
                <a:tc>
                  <a:txBody>
                    <a:bodyPr/>
                    <a:lstStyle/>
                    <a:p>
                      <a:pPr latinLnBrk="1"/>
                      <a:r>
                        <a:rPr lang="en-US" altLang="ko-KR" sz="1000" b="0" i="0">
                          <a:solidFill>
                            <a:schemeClr val="dk1"/>
                          </a:solidFill>
                          <a:latin typeface="+mj-ea"/>
                          <a:ea typeface="+mj-ea"/>
                          <a:cs typeface="+mn-cs"/>
                        </a:rPr>
                        <a:t>DAO</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en-US" altLang="ko-KR" sz="1000" b="0" i="0">
                          <a:solidFill>
                            <a:schemeClr val="dk1"/>
                          </a:solidFill>
                          <a:latin typeface="+mj-ea"/>
                          <a:ea typeface="+mj-ea"/>
                          <a:cs typeface="+mn-cs"/>
                        </a:rPr>
                        <a:t>JDBC </a:t>
                      </a:r>
                      <a:r>
                        <a:rPr lang="ko-KR" altLang="en-US" sz="1000" b="0" i="0">
                          <a:solidFill>
                            <a:schemeClr val="dk1"/>
                          </a:solidFill>
                          <a:latin typeface="+mj-ea"/>
                          <a:ea typeface="+mj-ea"/>
                          <a:cs typeface="+mn-cs"/>
                        </a:rPr>
                        <a:t>기능을 좀 더 편리하게 사용할 수 있도록 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3"/>
                  </a:ext>
                </a:extLst>
              </a:tr>
              <a:tr h="214454">
                <a:tc>
                  <a:txBody>
                    <a:bodyPr/>
                    <a:lstStyle/>
                    <a:p>
                      <a:pPr latinLnBrk="1"/>
                      <a:r>
                        <a:rPr lang="en-US" altLang="ko-KR" sz="1000" b="0" i="0">
                          <a:solidFill>
                            <a:schemeClr val="dk1"/>
                          </a:solidFill>
                          <a:latin typeface="+mj-ea"/>
                          <a:ea typeface="+mj-ea"/>
                          <a:cs typeface="+mn-cs"/>
                        </a:rPr>
                        <a:t>ORM</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ko-KR" altLang="en-US" sz="1000" b="0" i="0">
                          <a:solidFill>
                            <a:schemeClr val="dk1"/>
                          </a:solidFill>
                          <a:latin typeface="+mj-ea"/>
                          <a:ea typeface="+mj-ea"/>
                          <a:cs typeface="+mn-cs"/>
                        </a:rPr>
                        <a:t>하이버네이트나 마이바티스 같은 영속성 관련 프레임워크와 연동된 기능을 제공합니다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4"/>
                  </a:ext>
                </a:extLst>
              </a:tr>
              <a:tr h="248910">
                <a:tc>
                  <a:txBody>
                    <a:bodyPr/>
                    <a:lstStyle/>
                    <a:p>
                      <a:pPr latinLnBrk="1"/>
                      <a:r>
                        <a:rPr lang="en-US" altLang="ko-KR" sz="1000" b="0" i="0">
                          <a:solidFill>
                            <a:schemeClr val="dk1"/>
                          </a:solidFill>
                          <a:latin typeface="+mj-ea"/>
                          <a:ea typeface="+mj-ea"/>
                          <a:cs typeface="+mn-cs"/>
                        </a:rPr>
                        <a:t>AOP</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ko-KR" altLang="en-US" sz="1000" b="0" i="0">
                          <a:solidFill>
                            <a:schemeClr val="dk1"/>
                          </a:solidFill>
                          <a:latin typeface="+mj-ea"/>
                          <a:ea typeface="+mj-ea"/>
                          <a:cs typeface="+mn-cs"/>
                        </a:rPr>
                        <a:t>관점 지향 기능을 제공합니다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5"/>
                  </a:ext>
                </a:extLst>
              </a:tr>
              <a:tr h="208721">
                <a:tc>
                  <a:txBody>
                    <a:bodyPr/>
                    <a:lstStyle/>
                    <a:p>
                      <a:pPr latinLnBrk="1"/>
                      <a:r>
                        <a:rPr lang="en-US" altLang="ko-KR" sz="1000" b="0" i="0">
                          <a:solidFill>
                            <a:schemeClr val="dk1"/>
                          </a:solidFill>
                          <a:latin typeface="+mj-ea"/>
                          <a:ea typeface="+mj-ea"/>
                          <a:cs typeface="+mn-cs"/>
                        </a:rPr>
                        <a:t>Web</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ko-KR" altLang="en-US" sz="1000" b="0" i="0">
                          <a:solidFill>
                            <a:schemeClr val="dk1"/>
                          </a:solidFill>
                          <a:latin typeface="+mj-ea"/>
                          <a:ea typeface="+mj-ea"/>
                          <a:cs typeface="+mn-cs"/>
                        </a:rPr>
                        <a:t>웹 애플리케이션 개발에 필요한 기능을 제공합니다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6"/>
                  </a:ext>
                </a:extLst>
              </a:tr>
              <a:tr h="193481">
                <a:tc>
                  <a:txBody>
                    <a:bodyPr/>
                    <a:lstStyle/>
                    <a:p>
                      <a:pPr latinLnBrk="1"/>
                      <a:r>
                        <a:rPr lang="en-US" altLang="ko-KR" sz="1000" b="0" i="0">
                          <a:solidFill>
                            <a:schemeClr val="dk1"/>
                          </a:solidFill>
                          <a:latin typeface="+mj-ea"/>
                          <a:ea typeface="+mj-ea"/>
                          <a:cs typeface="+mn-cs"/>
                        </a:rPr>
                        <a:t>WebMVC</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a:lstStyle/>
                    <a:p>
                      <a:pPr latinLnBrk="1"/>
                      <a:r>
                        <a:rPr lang="ko-KR" altLang="en-US" sz="1000" b="0" i="0">
                          <a:solidFill>
                            <a:schemeClr val="dk1"/>
                          </a:solidFill>
                          <a:latin typeface="+mj-ea"/>
                          <a:ea typeface="+mj-ea"/>
                          <a:cs typeface="+mn-cs"/>
                        </a:rPr>
                        <a:t>스프링에서 </a:t>
                      </a:r>
                      <a:r>
                        <a:rPr lang="en-US" altLang="ko-KR" sz="1000" b="0" i="0">
                          <a:solidFill>
                            <a:schemeClr val="dk1"/>
                          </a:solidFill>
                          <a:latin typeface="+mj-ea"/>
                          <a:ea typeface="+mj-ea"/>
                          <a:cs typeface="+mn-cs"/>
                        </a:rPr>
                        <a:t>MVC </a:t>
                      </a:r>
                      <a:r>
                        <a:rPr lang="ko-KR" altLang="en-US" sz="1000" b="0" i="0">
                          <a:solidFill>
                            <a:schemeClr val="dk1"/>
                          </a:solidFill>
                          <a:latin typeface="+mj-ea"/>
                          <a:ea typeface="+mj-ea"/>
                          <a:cs typeface="+mn-cs"/>
                        </a:rPr>
                        <a:t>구현에 관련된 기능을 제공합니다</a:t>
                      </a:r>
                      <a:endParaRPr lang="ko-KR" altLang="en-US" sz="1000">
                        <a:solidFill>
                          <a:schemeClr val="tx1"/>
                        </a:solidFill>
                        <a:latin typeface="+mj-ea"/>
                        <a:ea typeface="+mj-ea"/>
                      </a:endParaRPr>
                    </a:p>
                  </a:txBody>
                  <a:tcPr>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extLst>
                  <a:ext uri="{0D108BD9-81ED-4DB2-BD59-A6C34878D82A}">
                    <a16:rowId xmlns:a16="http://schemas.microsoft.com/office/drawing/2014/main" val="10007"/>
                  </a:ext>
                </a:extLst>
              </a:tr>
            </a:tbl>
          </a:graphicData>
        </a:graphic>
      </p:graphicFrame>
      <p:sp>
        <p:nvSpPr>
          <p:cNvPr id="3" name="TextBox 2"/>
          <p:cNvSpPr txBox="1"/>
          <p:nvPr/>
        </p:nvSpPr>
        <p:spPr>
          <a:xfrm>
            <a:off x="1682309" y="1381539"/>
            <a:ext cx="4708778" cy="264381"/>
          </a:xfrm>
          <a:prstGeom prst="rect">
            <a:avLst/>
          </a:prstGeom>
          <a:noFill/>
        </p:spPr>
        <p:txBody>
          <a:bodyPr wrap="square">
            <a:spAutoFit/>
          </a:bodyPr>
          <a:lstStyle/>
          <a:p>
            <a:pPr lvl="0"/>
            <a:r>
              <a:rPr lang="ko-KR" altLang="en-US" sz="1200" b="1"/>
              <a:t>스프링 프레임워크의 주요 기능</a:t>
            </a:r>
          </a:p>
        </p:txBody>
      </p:sp>
      <p:pic>
        <p:nvPicPr>
          <p:cNvPr id="4" name="Picture 2"/>
          <p:cNvPicPr>
            <a:picLocks noChangeAspect="1" noChangeArrowheads="1"/>
          </p:cNvPicPr>
          <p:nvPr/>
        </p:nvPicPr>
        <p:blipFill rotWithShape="1">
          <a:blip r:embed="rId2">
            <a:alphaModFix/>
            <a:lum/>
          </a:blip>
          <a:srcRect/>
          <a:stretch>
            <a:fillRect/>
          </a:stretch>
        </p:blipFill>
        <p:spPr>
          <a:xfrm>
            <a:off x="1583101" y="1658538"/>
            <a:ext cx="5322818" cy="25693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pic>
        <p:nvPicPr>
          <p:cNvPr id="17" name="그림 16"/>
          <p:cNvPicPr/>
          <p:nvPr/>
        </p:nvPicPr>
        <p:blipFill rotWithShape="1">
          <a:blip r:embed="rId2">
            <a:alphaModFix/>
            <a:lum/>
          </a:blip>
          <a:stretch>
            <a:fillRect/>
          </a:stretch>
        </p:blipFill>
        <p:spPr>
          <a:xfrm>
            <a:off x="38100" y="1498959"/>
            <a:ext cx="9067800" cy="4657725"/>
          </a:xfrm>
          <a:prstGeom prst="rect">
            <a:avLst/>
          </a:prstGeom>
        </p:spPr>
      </p:pic>
      <p:sp>
        <p:nvSpPr>
          <p:cNvPr id="3" name="TextBox 2"/>
          <p:cNvSpPr txBox="1"/>
          <p:nvPr/>
        </p:nvSpPr>
        <p:spPr>
          <a:xfrm>
            <a:off x="40574" y="6331439"/>
            <a:ext cx="16814411" cy="369332"/>
          </a:xfrm>
          <a:prstGeom prst="rect">
            <a:avLst/>
          </a:prstGeom>
          <a:noFill/>
        </p:spPr>
        <p:txBody>
          <a:bodyPr wrap="none" rtlCol="0">
            <a:spAutoFit/>
          </a:bodyPr>
          <a:lstStyle/>
          <a:p>
            <a:r>
              <a:rPr lang="en-US" altLang="ko-KR" dirty="0"/>
              <a:t>https://khj93.tistory.com/entry/Spring-Spring-Framework%EB%9E%80-%EA%B8%B0%EB%B3%B8-%EA%B0%9C%EB%85%90-%ED%95%B5%EC%8B%AC-%EC%A0%95%EB%A6%AC</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pic>
        <p:nvPicPr>
          <p:cNvPr id="14" name="그림 13"/>
          <p:cNvPicPr/>
          <p:nvPr/>
        </p:nvPicPr>
        <p:blipFill rotWithShape="1">
          <a:blip r:embed="rId2">
            <a:alphaModFix/>
            <a:lum/>
          </a:blip>
          <a:srcRect/>
          <a:stretch>
            <a:fillRect/>
          </a:stretch>
        </p:blipFill>
        <p:spPr>
          <a:xfrm>
            <a:off x="612068" y="1248694"/>
            <a:ext cx="7433877" cy="5356842"/>
          </a:xfrm>
          <a:prstGeom prst="rect">
            <a:avLst/>
          </a:prstGeom>
          <a:ln w="9525" cap="flat" cmpd="sng">
            <a:solidFill>
              <a:schemeClr val="accent1"/>
            </a:solidFill>
            <a:prstDash val="solid"/>
            <a:round/>
          </a:ln>
        </p:spPr>
      </p:pic>
      <p:sp>
        <p:nvSpPr>
          <p:cNvPr id="15" name="직사각형 14"/>
          <p:cNvSpPr txBox="1"/>
          <p:nvPr/>
        </p:nvSpPr>
        <p:spPr>
          <a:xfrm>
            <a:off x="6699600" y="3250800"/>
            <a:ext cx="2444400" cy="1004970"/>
          </a:xfrm>
          <a:prstGeom prst="rect">
            <a:avLst/>
          </a:prstGeom>
          <a:ln w="9525" cap="flat" cmpd="sng">
            <a:solidFill>
              <a:srgbClr val="FF0000"/>
            </a:solidFill>
            <a:prstDash val="solid"/>
            <a:round/>
          </a:ln>
        </p:spPr>
        <p:txBody>
          <a:bodyPr wrap="square">
            <a:spAutoFit/>
          </a:bodyPr>
          <a:lstStyle/>
          <a:p>
            <a:pPr>
              <a:defRPr/>
            </a:pPr>
            <a:r>
              <a:rPr lang="en-US" altLang="ko-KR" sz="1000" b="1">
                <a:latin typeface="한컴산뜻돋움"/>
                <a:ea typeface="한컴산뜻돋움"/>
              </a:rPr>
              <a:t>@WebServlet("board/*")</a:t>
            </a:r>
          </a:p>
          <a:p>
            <a:pPr>
              <a:defRPr/>
            </a:pPr>
            <a:endParaRPr lang="en-US" altLang="ko-KR" sz="1000" b="1">
              <a:latin typeface="한컴산뜻돋움"/>
              <a:ea typeface="한컴산뜻돋움"/>
            </a:endParaRPr>
          </a:p>
          <a:p>
            <a:pPr>
              <a:defRPr/>
            </a:pPr>
            <a:r>
              <a:rPr lang="en-US" altLang="ko-KR" sz="1000" b="1">
                <a:latin typeface="한컴산뜻돋움"/>
                <a:ea typeface="한컴산뜻돋움"/>
              </a:rPr>
              <a:t>action = request.getPathInfo();</a:t>
            </a:r>
          </a:p>
          <a:p>
            <a:pPr>
              <a:defRPr/>
            </a:pPr>
            <a:r>
              <a:rPr lang="en-US" altLang="ko-KR" sz="1000" b="1">
                <a:latin typeface="한컴산뜻돋움"/>
                <a:ea typeface="한컴산뜻돋움"/>
              </a:rPr>
              <a:t>nextPage = "/board07/listArticles.jsp";</a:t>
            </a:r>
          </a:p>
          <a:p>
            <a:pPr>
              <a:defRPr/>
            </a:pPr>
            <a:endParaRPr lang="en-US" altLang="ko-KR" sz="1000" b="1">
              <a:latin typeface="한컴산뜻돋움"/>
              <a:ea typeface="한컴산뜻돋움"/>
            </a:endParaRPr>
          </a:p>
          <a:p>
            <a:pPr>
              <a:defRPr/>
            </a:pPr>
            <a:r>
              <a:rPr lang="en-US" altLang="ko-KR" sz="1000" b="1">
                <a:latin typeface="한컴산뜻돋움"/>
                <a:ea typeface="한컴산뜻돋움"/>
              </a:rPr>
              <a:t>RequestDispatch</a:t>
            </a:r>
          </a:p>
        </p:txBody>
      </p:sp>
      <p:sp>
        <p:nvSpPr>
          <p:cNvPr id="16" name="직사각형 15"/>
          <p:cNvSpPr txBox="1"/>
          <p:nvPr/>
        </p:nvSpPr>
        <p:spPr>
          <a:xfrm>
            <a:off x="6701533" y="4721139"/>
            <a:ext cx="1996632" cy="544281"/>
          </a:xfrm>
          <a:prstGeom prst="rect">
            <a:avLst/>
          </a:prstGeom>
          <a:ln w="9525" cap="flat" cmpd="sng">
            <a:solidFill>
              <a:srgbClr val="FF6600"/>
            </a:solidFill>
            <a:prstDash val="solid"/>
            <a:round/>
          </a:ln>
        </p:spPr>
        <p:txBody>
          <a:bodyPr wrap="square">
            <a:spAutoFit/>
          </a:bodyPr>
          <a:lstStyle/>
          <a:p>
            <a:pPr>
              <a:defRPr/>
            </a:pPr>
            <a:r>
              <a:rPr lang="en-US" altLang="ko-KR" sz="1000" b="1">
                <a:latin typeface="한컴산뜻돋움"/>
                <a:ea typeface="한컴산뜻돋움"/>
              </a:rPr>
              <a:t>ArticleVO</a:t>
            </a:r>
          </a:p>
          <a:p>
            <a:pPr>
              <a:defRPr/>
            </a:pPr>
            <a:r>
              <a:rPr lang="en-US" altLang="ko-KR" sz="1000" b="1">
                <a:latin typeface="한컴산뜻돋움"/>
                <a:ea typeface="한컴산뜻돋움"/>
              </a:rPr>
              <a:t>ArrayList</a:t>
            </a:r>
          </a:p>
          <a:p>
            <a:pPr>
              <a:defRPr/>
            </a:pPr>
            <a:r>
              <a:rPr lang="en-US" altLang="ko-KR" sz="1000" b="1">
                <a:latin typeface="한컴산뜻돋움"/>
                <a:ea typeface="한컴산뜻돋움"/>
              </a:rPr>
              <a:t>HashMap</a:t>
            </a:r>
          </a:p>
        </p:txBody>
      </p:sp>
      <p:sp>
        <p:nvSpPr>
          <p:cNvPr id="17" name="자유형 16"/>
          <p:cNvSpPr/>
          <p:nvPr/>
        </p:nvSpPr>
        <p:spPr>
          <a:xfrm>
            <a:off x="6304760" y="3382131"/>
            <a:ext cx="441613" cy="296078"/>
          </a:xfrm>
          <a:custGeom>
            <a:avLst/>
            <a:gdLst>
              <a:gd name="connsiteX0" fmla="*/ 443694 w 441613"/>
              <a:gd name="connsiteY0" fmla="*/ 296430 h 296078"/>
              <a:gd name="connsiteX1" fmla="*/ -2758 w 441613"/>
              <a:gd name="connsiteY1" fmla="*/ -1204 h 296078"/>
            </a:gdLst>
            <a:ahLst/>
            <a:cxnLst>
              <a:cxn ang="0">
                <a:pos x="connsiteX0" y="connsiteY0"/>
              </a:cxn>
              <a:cxn ang="0">
                <a:pos x="connsiteX1" y="connsiteY1"/>
              </a:cxn>
            </a:cxnLst>
            <a:rect l="l" t="t" r="r" b="b"/>
            <a:pathLst>
              <a:path w="441613" h="296078">
                <a:moveTo>
                  <a:pt x="443694" y="296430"/>
                </a:moveTo>
                <a:cubicBezTo>
                  <a:pt x="369285" y="246824"/>
                  <a:pt x="71650" y="48401"/>
                  <a:pt x="-2758" y="-1204"/>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18" name="자유형 17"/>
          <p:cNvSpPr/>
          <p:nvPr/>
        </p:nvSpPr>
        <p:spPr>
          <a:xfrm>
            <a:off x="6155925" y="3882144"/>
            <a:ext cx="592351" cy="1422162"/>
          </a:xfrm>
          <a:custGeom>
            <a:avLst/>
            <a:gdLst>
              <a:gd name="connsiteX0" fmla="*/ 592529 w 592351"/>
              <a:gd name="connsiteY0" fmla="*/ -3436 h 1422162"/>
              <a:gd name="connsiteX1" fmla="*/ 245288 w 592351"/>
              <a:gd name="connsiteY1" fmla="*/ 1187102 h 1422162"/>
              <a:gd name="connsiteX2" fmla="*/ -2741 w 592351"/>
              <a:gd name="connsiteY2" fmla="*/ 1422730 h 1422162"/>
            </a:gdLst>
            <a:ahLst/>
            <a:cxnLst>
              <a:cxn ang="0">
                <a:pos x="connsiteX0" y="connsiteY0"/>
              </a:cxn>
              <a:cxn ang="0">
                <a:pos x="connsiteX1" y="connsiteY1"/>
              </a:cxn>
              <a:cxn ang="0">
                <a:pos x="connsiteX2" y="connsiteY2"/>
              </a:cxn>
            </a:cxnLst>
            <a:rect l="l" t="t" r="r" b="b"/>
            <a:pathLst>
              <a:path w="592351" h="1422162">
                <a:moveTo>
                  <a:pt x="592529" y="-3436"/>
                </a:moveTo>
                <a:cubicBezTo>
                  <a:pt x="534656" y="194986"/>
                  <a:pt x="344499" y="949407"/>
                  <a:pt x="245288" y="1187102"/>
                </a:cubicBezTo>
                <a:cubicBezTo>
                  <a:pt x="146076" y="1424796"/>
                  <a:pt x="38596" y="1383458"/>
                  <a:pt x="-2741" y="1422730"/>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20" name="자유형 19"/>
          <p:cNvSpPr/>
          <p:nvPr/>
        </p:nvSpPr>
        <p:spPr>
          <a:xfrm>
            <a:off x="4866114" y="4626794"/>
            <a:ext cx="1841349" cy="336329"/>
          </a:xfrm>
          <a:custGeom>
            <a:avLst/>
            <a:gdLst>
              <a:gd name="connsiteX0" fmla="*/ 1845135 w 1841349"/>
              <a:gd name="connsiteY0" fmla="*/ 259375 h 336329"/>
              <a:gd name="connsiteX1" fmla="*/ 1237464 w 1841349"/>
              <a:gd name="connsiteY1" fmla="*/ 333784 h 336329"/>
              <a:gd name="connsiteX2" fmla="*/ 332159 w 1841349"/>
              <a:gd name="connsiteY2" fmla="*/ 160164 h 336329"/>
              <a:gd name="connsiteX3" fmla="*/ -2680 w 1841349"/>
              <a:gd name="connsiteY3" fmla="*/ -1054 h 336329"/>
            </a:gdLst>
            <a:ahLst/>
            <a:cxnLst>
              <a:cxn ang="0">
                <a:pos x="connsiteX0" y="connsiteY0"/>
              </a:cxn>
              <a:cxn ang="0">
                <a:pos x="connsiteX1" y="connsiteY1"/>
              </a:cxn>
              <a:cxn ang="0">
                <a:pos x="connsiteX2" y="connsiteY2"/>
              </a:cxn>
              <a:cxn ang="0">
                <a:pos x="connsiteX3" y="connsiteY3"/>
              </a:cxn>
            </a:cxnLst>
            <a:rect l="l" t="t" r="r" b="b"/>
            <a:pathLst>
              <a:path w="1841349" h="336329">
                <a:moveTo>
                  <a:pt x="1845135" y="259375"/>
                </a:moveTo>
                <a:cubicBezTo>
                  <a:pt x="1743856" y="271776"/>
                  <a:pt x="1489626" y="350319"/>
                  <a:pt x="1237464" y="333784"/>
                </a:cubicBezTo>
                <a:cubicBezTo>
                  <a:pt x="985301" y="317249"/>
                  <a:pt x="538849" y="215970"/>
                  <a:pt x="332159" y="160164"/>
                </a:cubicBezTo>
                <a:cubicBezTo>
                  <a:pt x="125467" y="104358"/>
                  <a:pt x="53125" y="25814"/>
                  <a:pt x="-2680" y="-1054"/>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65000"/>
                  </a:schemeClr>
                </a:solidFill>
              </a:rPr>
              <a:t>18</a:t>
            </a:r>
            <a:r>
              <a:rPr lang="ko-KR" altLang="en-US" sz="1500">
                <a:solidFill>
                  <a:schemeClr val="bg1">
                    <a:lumMod val="65000"/>
                  </a:schemeClr>
                </a:solidFill>
              </a:rPr>
              <a:t>장 스프링 프레임워크 시작하기</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18.1 </a:t>
            </a:r>
            <a:r>
              <a:rPr lang="ko-KR" altLang="en-US" sz="2800">
                <a:solidFill>
                  <a:schemeClr val="bg1">
                    <a:lumMod val="65000"/>
                  </a:schemeClr>
                </a:solidFill>
              </a:rPr>
              <a:t>프레임워크란</a:t>
            </a:r>
            <a:r>
              <a:rPr lang="en-US" altLang="ko-KR" sz="2800">
                <a:solidFill>
                  <a:schemeClr val="bg1">
                    <a:lumMod val="65000"/>
                  </a:schemeClr>
                </a:solidFill>
              </a:rPr>
              <a:t>?</a:t>
            </a:r>
            <a:endParaRPr lang="ko-KR" altLang="en-US" sz="2800" spc="-89">
              <a:solidFill>
                <a:srgbClr val="281F3D"/>
              </a:solidFill>
            </a:endParaRPr>
          </a:p>
        </p:txBody>
      </p:sp>
      <p:pic>
        <p:nvPicPr>
          <p:cNvPr id="16" name="그림 15"/>
          <p:cNvPicPr/>
          <p:nvPr/>
        </p:nvPicPr>
        <p:blipFill rotWithShape="1">
          <a:blip r:embed="rId2">
            <a:alphaModFix/>
            <a:lum/>
          </a:blip>
          <a:stretch>
            <a:fillRect/>
          </a:stretch>
        </p:blipFill>
        <p:spPr>
          <a:xfrm>
            <a:off x="442912" y="1571625"/>
            <a:ext cx="8258174" cy="3714750"/>
          </a:xfrm>
          <a:prstGeom prst="rect">
            <a:avLst/>
          </a:prstGeom>
          <a:ln w="9525" cap="flat" cmpd="sng">
            <a:solidFill>
              <a:schemeClr val="accent1"/>
            </a:solidFill>
            <a:prstDash val="solid"/>
            <a:round/>
          </a:ln>
        </p:spPr>
      </p:pic>
    </p:spTree>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2000000000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2000000000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652</Words>
  <Application>Microsoft Office PowerPoint</Application>
  <PresentationFormat>화면 슬라이드 쇼(4:3)</PresentationFormat>
  <Paragraphs>90</Paragraphs>
  <Slides>11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맑은 고딕</vt:lpstr>
      <vt:lpstr>한컴산뜻돋움</vt:lpstr>
      <vt:lpstr>Arial</vt:lpstr>
      <vt:lpstr>Calibri</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SSEN Kim</dc:creator>
  <cp:lastModifiedBy>BIG603-02</cp:lastModifiedBy>
  <cp:revision>539</cp:revision>
  <dcterms:created xsi:type="dcterms:W3CDTF">2018-08-29T04:30:46Z</dcterms:created>
  <dcterms:modified xsi:type="dcterms:W3CDTF">2023-03-02T05:41:20Z</dcterms:modified>
  <cp:version/>
</cp:coreProperties>
</file>